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5" r:id="rId1"/>
  </p:sldMasterIdLst>
  <p:notesMasterIdLst>
    <p:notesMasterId r:id="rId41"/>
  </p:notesMasterIdLst>
  <p:handoutMasterIdLst>
    <p:handoutMasterId r:id="rId42"/>
  </p:handoutMasterIdLst>
  <p:sldIdLst>
    <p:sldId id="256" r:id="rId2"/>
    <p:sldId id="259" r:id="rId3"/>
    <p:sldId id="313" r:id="rId4"/>
    <p:sldId id="314" r:id="rId5"/>
    <p:sldId id="260" r:id="rId6"/>
    <p:sldId id="261" r:id="rId7"/>
    <p:sldId id="315" r:id="rId8"/>
    <p:sldId id="300" r:id="rId9"/>
    <p:sldId id="298" r:id="rId10"/>
    <p:sldId id="263" r:id="rId11"/>
    <p:sldId id="264" r:id="rId12"/>
    <p:sldId id="307" r:id="rId13"/>
    <p:sldId id="299" r:id="rId14"/>
    <p:sldId id="265" r:id="rId15"/>
    <p:sldId id="302" r:id="rId16"/>
    <p:sldId id="268" r:id="rId17"/>
    <p:sldId id="304" r:id="rId18"/>
    <p:sldId id="305" r:id="rId19"/>
    <p:sldId id="303" r:id="rId20"/>
    <p:sldId id="269" r:id="rId21"/>
    <p:sldId id="297" r:id="rId22"/>
    <p:sldId id="306" r:id="rId23"/>
    <p:sldId id="272" r:id="rId24"/>
    <p:sldId id="273" r:id="rId25"/>
    <p:sldId id="276" r:id="rId26"/>
    <p:sldId id="308" r:id="rId27"/>
    <p:sldId id="279" r:id="rId28"/>
    <p:sldId id="281" r:id="rId29"/>
    <p:sldId id="282" r:id="rId30"/>
    <p:sldId id="283" r:id="rId31"/>
    <p:sldId id="284" r:id="rId32"/>
    <p:sldId id="285" r:id="rId33"/>
    <p:sldId id="286" r:id="rId34"/>
    <p:sldId id="287" r:id="rId35"/>
    <p:sldId id="288" r:id="rId36"/>
    <p:sldId id="309" r:id="rId37"/>
    <p:sldId id="311" r:id="rId38"/>
    <p:sldId id="312" r:id="rId39"/>
    <p:sldId id="310" r:id="rId4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5" d="100"/>
          <a:sy n="85" d="100"/>
        </p:scale>
        <p:origin x="1554" y="60"/>
      </p:cViewPr>
      <p:guideLst>
        <p:guide orient="horz" pos="2160"/>
        <p:guide pos="2880"/>
      </p:guideLst>
    </p:cSldViewPr>
  </p:slideViewPr>
  <p:notesTextViewPr>
    <p:cViewPr>
      <p:scale>
        <a:sx n="100" d="100"/>
        <a:sy n="100" d="100"/>
      </p:scale>
      <p:origin x="0" y="0"/>
    </p:cViewPr>
  </p:notesTextViewPr>
  <p:notesViewPr>
    <p:cSldViewPr>
      <p:cViewPr varScale="1">
        <p:scale>
          <a:sx n="48" d="100"/>
          <a:sy n="48" d="100"/>
        </p:scale>
        <p:origin x="2752" y="3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cs typeface="+mn-cs"/>
              </a:defRPr>
            </a:lvl1pPr>
          </a:lstStyle>
          <a:p>
            <a:pPr>
              <a:defRPr/>
            </a:pPr>
            <a:fld id="{C6A31D20-EBFF-074E-9620-67217DAD207B}" type="datetimeFigureOut">
              <a:rPr lang="en-US"/>
              <a:pPr>
                <a:defRPr/>
              </a:pPr>
              <a:t>19/09/2023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cs typeface="+mn-cs"/>
              </a:defRPr>
            </a:lvl1pPr>
          </a:lstStyle>
          <a:p>
            <a:pPr>
              <a:defRPr/>
            </a:pPr>
            <a:fld id="{34E8E52F-266B-B843-B8D0-A80303330201}" type="slidenum">
              <a:rPr lang="en-US"/>
              <a:pPr>
                <a:defRPr/>
              </a:pPr>
              <a:t>‹#›</a:t>
            </a:fld>
            <a:endParaRPr lang="en-US"/>
          </a:p>
        </p:txBody>
      </p:sp>
    </p:spTree>
    <p:extLst>
      <p:ext uri="{BB962C8B-B14F-4D97-AF65-F5344CB8AC3E}">
        <p14:creationId xmlns:p14="http://schemas.microsoft.com/office/powerpoint/2010/main" val="33427266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fld id="{8134BC3B-9A32-F44A-8C40-A92B42FD1AF1}" type="datetimeFigureOut">
              <a:rPr lang="en-US"/>
              <a:pPr>
                <a:defRPr/>
              </a:pPr>
              <a:t>19/09/2023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76C71001-DACF-FB48-91A8-8F28CB2BD8D5}" type="slidenum">
              <a:rPr lang="en-US"/>
              <a:pPr>
                <a:defRPr/>
              </a:pPr>
              <a:t>‹#›</a:t>
            </a:fld>
            <a:endParaRPr lang="en-US"/>
          </a:p>
        </p:txBody>
      </p:sp>
    </p:spTree>
    <p:extLst>
      <p:ext uri="{BB962C8B-B14F-4D97-AF65-F5344CB8AC3E}">
        <p14:creationId xmlns:p14="http://schemas.microsoft.com/office/powerpoint/2010/main" val="178685248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6C71001-DACF-FB48-91A8-8F28CB2BD8D5}" type="slidenum">
              <a:rPr lang="en-US" smtClean="0"/>
              <a:pPr>
                <a:defRPr/>
              </a:pPr>
              <a:t>1</a:t>
            </a:fld>
            <a:endParaRPr lang="en-US"/>
          </a:p>
        </p:txBody>
      </p:sp>
    </p:spTree>
    <p:extLst>
      <p:ext uri="{BB962C8B-B14F-4D97-AF65-F5344CB8AC3E}">
        <p14:creationId xmlns:p14="http://schemas.microsoft.com/office/powerpoint/2010/main" val="3852644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6C71001-DACF-FB48-91A8-8F28CB2BD8D5}" type="slidenum">
              <a:rPr lang="en-US" smtClean="0"/>
              <a:pPr>
                <a:defRPr/>
              </a:pPr>
              <a:t>2</a:t>
            </a:fld>
            <a:endParaRPr lang="en-US"/>
          </a:p>
        </p:txBody>
      </p:sp>
    </p:spTree>
    <p:extLst>
      <p:ext uri="{BB962C8B-B14F-4D97-AF65-F5344CB8AC3E}">
        <p14:creationId xmlns:p14="http://schemas.microsoft.com/office/powerpoint/2010/main" val="15407785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C0F86-0817-446B-A955-25B15A680BCB}" type="slidenum">
              <a:rPr lang="en-US" smtClean="0"/>
              <a:t>36</a:t>
            </a:fld>
            <a:endParaRPr lang="en-US"/>
          </a:p>
        </p:txBody>
      </p:sp>
    </p:spTree>
    <p:extLst>
      <p:ext uri="{BB962C8B-B14F-4D97-AF65-F5344CB8AC3E}">
        <p14:creationId xmlns:p14="http://schemas.microsoft.com/office/powerpoint/2010/main" val="3409623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C0F86-0817-446B-A955-25B15A680BCB}" type="slidenum">
              <a:rPr lang="en-US" smtClean="0"/>
              <a:t>37</a:t>
            </a:fld>
            <a:endParaRPr lang="en-US"/>
          </a:p>
        </p:txBody>
      </p:sp>
    </p:spTree>
    <p:extLst>
      <p:ext uri="{BB962C8B-B14F-4D97-AF65-F5344CB8AC3E}">
        <p14:creationId xmlns:p14="http://schemas.microsoft.com/office/powerpoint/2010/main" val="3168350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C0F86-0817-446B-A955-25B15A680BCB}" type="slidenum">
              <a:rPr lang="en-US" smtClean="0"/>
              <a:t>38</a:t>
            </a:fld>
            <a:endParaRPr lang="en-US"/>
          </a:p>
        </p:txBody>
      </p:sp>
    </p:spTree>
    <p:extLst>
      <p:ext uri="{BB962C8B-B14F-4D97-AF65-F5344CB8AC3E}">
        <p14:creationId xmlns:p14="http://schemas.microsoft.com/office/powerpoint/2010/main" val="569305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1306488" cy="365125"/>
          </a:xfrm>
        </p:spPr>
        <p:txBody>
          <a:bodyPr/>
          <a:lstStyle/>
          <a:p>
            <a:pPr>
              <a:defRPr/>
            </a:pPr>
            <a:r>
              <a:rPr lang="en-US" dirty="0"/>
              <a:t>8/26/16</a:t>
            </a:r>
          </a:p>
        </p:txBody>
      </p:sp>
      <p:sp>
        <p:nvSpPr>
          <p:cNvPr id="5" name="Footer Placeholder 4"/>
          <p:cNvSpPr>
            <a:spLocks noGrp="1"/>
          </p:cNvSpPr>
          <p:nvPr>
            <p:ph type="ftr" sz="quarter" idx="11"/>
          </p:nvPr>
        </p:nvSpPr>
        <p:spPr>
          <a:xfrm>
            <a:off x="2764160" y="6356350"/>
            <a:ext cx="3536032" cy="365125"/>
          </a:xfrm>
          <a:prstGeom prst="rect">
            <a:avLst/>
          </a:prstGeom>
        </p:spPr>
        <p:txBody>
          <a:bodyPr/>
          <a:lstStyle>
            <a:lvl1pPr>
              <a:defRPr sz="1400"/>
            </a:lvl1pPr>
          </a:lstStyle>
          <a:p>
            <a:pPr>
              <a:defRPr/>
            </a:pPr>
            <a:r>
              <a:rPr lang="en-US" dirty="0"/>
              <a:t>Information System Department - DBMS</a:t>
            </a:r>
          </a:p>
        </p:txBody>
      </p:sp>
      <p:sp>
        <p:nvSpPr>
          <p:cNvPr id="6" name="Slide Number Placeholder 5"/>
          <p:cNvSpPr>
            <a:spLocks noGrp="1"/>
          </p:cNvSpPr>
          <p:nvPr>
            <p:ph type="sldNum" sz="quarter" idx="12"/>
          </p:nvPr>
        </p:nvSpPr>
        <p:spPr/>
        <p:txBody>
          <a:bodyPr/>
          <a:lstStyle/>
          <a:p>
            <a:pPr>
              <a:defRPr/>
            </a:pPr>
            <a:fld id="{0249C1A1-481B-1D46-AA07-F7086AE52459}" type="slidenum">
              <a:rPr lang="en-US" smtClean="0"/>
              <a:pPr>
                <a:defRPr/>
              </a:pPr>
              <a:t>‹#›</a:t>
            </a:fld>
            <a:endParaRPr lang="en-US" dirty="0"/>
          </a:p>
        </p:txBody>
      </p:sp>
    </p:spTree>
    <p:extLst>
      <p:ext uri="{BB962C8B-B14F-4D97-AF65-F5344CB8AC3E}">
        <p14:creationId xmlns:p14="http://schemas.microsoft.com/office/powerpoint/2010/main" val="2054700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a:t>8/26/16</a:t>
            </a:r>
          </a:p>
        </p:txBody>
      </p:sp>
      <p:sp>
        <p:nvSpPr>
          <p:cNvPr id="6" name="Slide Number Placeholder 5"/>
          <p:cNvSpPr>
            <a:spLocks noGrp="1"/>
          </p:cNvSpPr>
          <p:nvPr>
            <p:ph type="sldNum" sz="quarter" idx="12"/>
          </p:nvPr>
        </p:nvSpPr>
        <p:spPr/>
        <p:txBody>
          <a:bodyPr/>
          <a:lstStyle/>
          <a:p>
            <a:pPr>
              <a:defRPr/>
            </a:pPr>
            <a:fld id="{DD96F309-63C5-8E41-9067-656511D061DF}" type="slidenum">
              <a:rPr lang="en-US" smtClean="0"/>
              <a:pPr>
                <a:defRPr/>
              </a:pPr>
              <a:t>‹#›</a:t>
            </a:fld>
            <a:endParaRPr lang="en-US"/>
          </a:p>
        </p:txBody>
      </p:sp>
      <p:sp>
        <p:nvSpPr>
          <p:cNvPr id="7" name="Footer Placeholder 4">
            <a:extLst>
              <a:ext uri="{FF2B5EF4-FFF2-40B4-BE49-F238E27FC236}">
                <a16:creationId xmlns:a16="http://schemas.microsoft.com/office/drawing/2014/main" id="{9A680FF0-F787-62A8-83AE-1C47FAA6B449}"/>
              </a:ext>
            </a:extLst>
          </p:cNvPr>
          <p:cNvSpPr>
            <a:spLocks noGrp="1"/>
          </p:cNvSpPr>
          <p:nvPr>
            <p:ph type="ftr" sz="quarter" idx="11"/>
          </p:nvPr>
        </p:nvSpPr>
        <p:spPr>
          <a:xfrm>
            <a:off x="2764160" y="6356350"/>
            <a:ext cx="3536032" cy="365125"/>
          </a:xfrm>
          <a:prstGeom prst="rect">
            <a:avLst/>
          </a:prstGeom>
        </p:spPr>
        <p:txBody>
          <a:bodyPr/>
          <a:lstStyle>
            <a:lvl1pPr>
              <a:defRPr sz="1400"/>
            </a:lvl1pPr>
          </a:lstStyle>
          <a:p>
            <a:pPr>
              <a:defRPr/>
            </a:pPr>
            <a:r>
              <a:rPr lang="en-US" dirty="0"/>
              <a:t>Information System Department - DBMS</a:t>
            </a:r>
          </a:p>
        </p:txBody>
      </p:sp>
    </p:spTree>
    <p:extLst>
      <p:ext uri="{BB962C8B-B14F-4D97-AF65-F5344CB8AC3E}">
        <p14:creationId xmlns:p14="http://schemas.microsoft.com/office/powerpoint/2010/main" val="3403565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a:t>8/26/16</a:t>
            </a:r>
          </a:p>
        </p:txBody>
      </p:sp>
      <p:sp>
        <p:nvSpPr>
          <p:cNvPr id="6" name="Slide Number Placeholder 5"/>
          <p:cNvSpPr>
            <a:spLocks noGrp="1"/>
          </p:cNvSpPr>
          <p:nvPr>
            <p:ph type="sldNum" sz="quarter" idx="12"/>
          </p:nvPr>
        </p:nvSpPr>
        <p:spPr/>
        <p:txBody>
          <a:bodyPr/>
          <a:lstStyle/>
          <a:p>
            <a:pPr>
              <a:defRPr/>
            </a:pPr>
            <a:fld id="{977D0861-E8CE-EC4B-BCFC-2FFB624A2ECF}" type="slidenum">
              <a:rPr lang="en-US" smtClean="0"/>
              <a:pPr>
                <a:defRPr/>
              </a:pPr>
              <a:t>‹#›</a:t>
            </a:fld>
            <a:endParaRPr lang="en-US"/>
          </a:p>
        </p:txBody>
      </p:sp>
      <p:sp>
        <p:nvSpPr>
          <p:cNvPr id="7" name="Footer Placeholder 4">
            <a:extLst>
              <a:ext uri="{FF2B5EF4-FFF2-40B4-BE49-F238E27FC236}">
                <a16:creationId xmlns:a16="http://schemas.microsoft.com/office/drawing/2014/main" id="{CC22FA06-67E6-D44A-E460-5E9B864C542F}"/>
              </a:ext>
            </a:extLst>
          </p:cNvPr>
          <p:cNvSpPr>
            <a:spLocks noGrp="1"/>
          </p:cNvSpPr>
          <p:nvPr>
            <p:ph type="ftr" sz="quarter" idx="11"/>
          </p:nvPr>
        </p:nvSpPr>
        <p:spPr>
          <a:xfrm>
            <a:off x="2764160" y="6356350"/>
            <a:ext cx="3536032" cy="365125"/>
          </a:xfrm>
          <a:prstGeom prst="rect">
            <a:avLst/>
          </a:prstGeom>
        </p:spPr>
        <p:txBody>
          <a:bodyPr/>
          <a:lstStyle>
            <a:lvl1pPr>
              <a:defRPr sz="1400"/>
            </a:lvl1pPr>
          </a:lstStyle>
          <a:p>
            <a:pPr>
              <a:defRPr/>
            </a:pPr>
            <a:r>
              <a:rPr lang="en-US" dirty="0"/>
              <a:t>Information System Department - DBMS</a:t>
            </a:r>
          </a:p>
        </p:txBody>
      </p:sp>
    </p:spTree>
    <p:extLst>
      <p:ext uri="{BB962C8B-B14F-4D97-AF65-F5344CB8AC3E}">
        <p14:creationId xmlns:p14="http://schemas.microsoft.com/office/powerpoint/2010/main" val="3631713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a:t>8/26/16</a:t>
            </a:r>
          </a:p>
        </p:txBody>
      </p:sp>
      <p:sp>
        <p:nvSpPr>
          <p:cNvPr id="6" name="Slide Number Placeholder 5"/>
          <p:cNvSpPr>
            <a:spLocks noGrp="1"/>
          </p:cNvSpPr>
          <p:nvPr>
            <p:ph type="sldNum" sz="quarter" idx="12"/>
          </p:nvPr>
        </p:nvSpPr>
        <p:spPr/>
        <p:txBody>
          <a:bodyPr/>
          <a:lstStyle/>
          <a:p>
            <a:pPr>
              <a:defRPr/>
            </a:pPr>
            <a:fld id="{3C06921E-B4AC-6943-8138-894207DFCC28}" type="slidenum">
              <a:rPr lang="en-US" smtClean="0"/>
              <a:pPr>
                <a:defRPr/>
              </a:pPr>
              <a:t>‹#›</a:t>
            </a:fld>
            <a:endParaRPr lang="en-US"/>
          </a:p>
        </p:txBody>
      </p:sp>
      <p:sp>
        <p:nvSpPr>
          <p:cNvPr id="7" name="Footer Placeholder 4">
            <a:extLst>
              <a:ext uri="{FF2B5EF4-FFF2-40B4-BE49-F238E27FC236}">
                <a16:creationId xmlns:a16="http://schemas.microsoft.com/office/drawing/2014/main" id="{E66D6100-06EA-33B5-7A8B-9D4E2E4178E2}"/>
              </a:ext>
            </a:extLst>
          </p:cNvPr>
          <p:cNvSpPr>
            <a:spLocks noGrp="1"/>
          </p:cNvSpPr>
          <p:nvPr>
            <p:ph type="ftr" sz="quarter" idx="11"/>
          </p:nvPr>
        </p:nvSpPr>
        <p:spPr>
          <a:xfrm>
            <a:off x="2764160" y="6356350"/>
            <a:ext cx="3536032" cy="365125"/>
          </a:xfrm>
          <a:prstGeom prst="rect">
            <a:avLst/>
          </a:prstGeom>
        </p:spPr>
        <p:txBody>
          <a:bodyPr/>
          <a:lstStyle>
            <a:lvl1pPr>
              <a:defRPr sz="1400"/>
            </a:lvl1pPr>
          </a:lstStyle>
          <a:p>
            <a:pPr>
              <a:defRPr/>
            </a:pPr>
            <a:r>
              <a:rPr lang="en-US" dirty="0"/>
              <a:t>Information System Department - DBMS</a:t>
            </a:r>
          </a:p>
        </p:txBody>
      </p:sp>
    </p:spTree>
    <p:extLst>
      <p:ext uri="{BB962C8B-B14F-4D97-AF65-F5344CB8AC3E}">
        <p14:creationId xmlns:p14="http://schemas.microsoft.com/office/powerpoint/2010/main" val="4233842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US"/>
              <a:t>8/26/16</a:t>
            </a:r>
          </a:p>
        </p:txBody>
      </p:sp>
      <p:sp>
        <p:nvSpPr>
          <p:cNvPr id="6" name="Slide Number Placeholder 5"/>
          <p:cNvSpPr>
            <a:spLocks noGrp="1"/>
          </p:cNvSpPr>
          <p:nvPr>
            <p:ph type="sldNum" sz="quarter" idx="12"/>
          </p:nvPr>
        </p:nvSpPr>
        <p:spPr/>
        <p:txBody>
          <a:bodyPr/>
          <a:lstStyle/>
          <a:p>
            <a:pPr>
              <a:defRPr/>
            </a:pPr>
            <a:fld id="{DEB29592-F14E-CE40-9E4A-646F99D9A3EE}" type="slidenum">
              <a:rPr lang="en-US" smtClean="0"/>
              <a:pPr>
                <a:defRPr/>
              </a:pPr>
              <a:t>‹#›</a:t>
            </a:fld>
            <a:endParaRPr lang="en-US"/>
          </a:p>
        </p:txBody>
      </p:sp>
      <p:sp>
        <p:nvSpPr>
          <p:cNvPr id="8" name="Footer Placeholder 4">
            <a:extLst>
              <a:ext uri="{FF2B5EF4-FFF2-40B4-BE49-F238E27FC236}">
                <a16:creationId xmlns:a16="http://schemas.microsoft.com/office/drawing/2014/main" id="{23ED1951-F242-2F85-3634-6BA239A4F698}"/>
              </a:ext>
            </a:extLst>
          </p:cNvPr>
          <p:cNvSpPr>
            <a:spLocks noGrp="1"/>
          </p:cNvSpPr>
          <p:nvPr>
            <p:ph type="ftr" sz="quarter" idx="11"/>
          </p:nvPr>
        </p:nvSpPr>
        <p:spPr>
          <a:xfrm>
            <a:off x="2764160" y="6356350"/>
            <a:ext cx="3536032" cy="365125"/>
          </a:xfrm>
          <a:prstGeom prst="rect">
            <a:avLst/>
          </a:prstGeom>
        </p:spPr>
        <p:txBody>
          <a:bodyPr/>
          <a:lstStyle>
            <a:lvl1pPr>
              <a:defRPr sz="1400"/>
            </a:lvl1pPr>
          </a:lstStyle>
          <a:p>
            <a:pPr>
              <a:defRPr/>
            </a:pPr>
            <a:r>
              <a:rPr lang="en-US" dirty="0"/>
              <a:t>Information System Department - DBMS</a:t>
            </a:r>
          </a:p>
        </p:txBody>
      </p:sp>
    </p:spTree>
    <p:extLst>
      <p:ext uri="{BB962C8B-B14F-4D97-AF65-F5344CB8AC3E}">
        <p14:creationId xmlns:p14="http://schemas.microsoft.com/office/powerpoint/2010/main" val="1030772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r>
              <a:rPr lang="en-US"/>
              <a:t>8/26/16</a:t>
            </a:r>
          </a:p>
        </p:txBody>
      </p:sp>
      <p:sp>
        <p:nvSpPr>
          <p:cNvPr id="7" name="Slide Number Placeholder 6"/>
          <p:cNvSpPr>
            <a:spLocks noGrp="1"/>
          </p:cNvSpPr>
          <p:nvPr>
            <p:ph type="sldNum" sz="quarter" idx="12"/>
          </p:nvPr>
        </p:nvSpPr>
        <p:spPr/>
        <p:txBody>
          <a:bodyPr/>
          <a:lstStyle/>
          <a:p>
            <a:pPr>
              <a:defRPr/>
            </a:pPr>
            <a:fld id="{258A762A-9D59-6A47-8864-B06EFA448DA7}" type="slidenum">
              <a:rPr lang="en-US" smtClean="0"/>
              <a:pPr>
                <a:defRPr/>
              </a:pPr>
              <a:t>‹#›</a:t>
            </a:fld>
            <a:endParaRPr lang="en-US"/>
          </a:p>
        </p:txBody>
      </p:sp>
      <p:sp>
        <p:nvSpPr>
          <p:cNvPr id="8" name="Footer Placeholder 4">
            <a:extLst>
              <a:ext uri="{FF2B5EF4-FFF2-40B4-BE49-F238E27FC236}">
                <a16:creationId xmlns:a16="http://schemas.microsoft.com/office/drawing/2014/main" id="{62725C6A-E59B-DF48-7609-F3801C20D679}"/>
              </a:ext>
            </a:extLst>
          </p:cNvPr>
          <p:cNvSpPr>
            <a:spLocks noGrp="1"/>
          </p:cNvSpPr>
          <p:nvPr>
            <p:ph type="ftr" sz="quarter" idx="11"/>
          </p:nvPr>
        </p:nvSpPr>
        <p:spPr>
          <a:xfrm>
            <a:off x="2764160" y="6356350"/>
            <a:ext cx="3536032" cy="365125"/>
          </a:xfrm>
          <a:prstGeom prst="rect">
            <a:avLst/>
          </a:prstGeom>
        </p:spPr>
        <p:txBody>
          <a:bodyPr/>
          <a:lstStyle>
            <a:lvl1pPr>
              <a:defRPr sz="1400"/>
            </a:lvl1pPr>
          </a:lstStyle>
          <a:p>
            <a:pPr>
              <a:defRPr/>
            </a:pPr>
            <a:r>
              <a:rPr lang="en-US" dirty="0"/>
              <a:t>Information System Department - DBMS</a:t>
            </a:r>
          </a:p>
        </p:txBody>
      </p:sp>
    </p:spTree>
    <p:extLst>
      <p:ext uri="{BB962C8B-B14F-4D97-AF65-F5344CB8AC3E}">
        <p14:creationId xmlns:p14="http://schemas.microsoft.com/office/powerpoint/2010/main" val="2210153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r>
              <a:rPr lang="en-US"/>
              <a:t>8/26/16</a:t>
            </a:r>
          </a:p>
        </p:txBody>
      </p:sp>
      <p:sp>
        <p:nvSpPr>
          <p:cNvPr id="9" name="Slide Number Placeholder 8"/>
          <p:cNvSpPr>
            <a:spLocks noGrp="1"/>
          </p:cNvSpPr>
          <p:nvPr>
            <p:ph type="sldNum" sz="quarter" idx="12"/>
          </p:nvPr>
        </p:nvSpPr>
        <p:spPr/>
        <p:txBody>
          <a:bodyPr/>
          <a:lstStyle/>
          <a:p>
            <a:pPr>
              <a:defRPr/>
            </a:pPr>
            <a:fld id="{3C31521F-F9FF-8F44-9494-85A125A2F2DA}" type="slidenum">
              <a:rPr lang="en-US" smtClean="0"/>
              <a:pPr>
                <a:defRPr/>
              </a:pPr>
              <a:t>‹#›</a:t>
            </a:fld>
            <a:endParaRPr lang="en-US"/>
          </a:p>
        </p:txBody>
      </p:sp>
      <p:sp>
        <p:nvSpPr>
          <p:cNvPr id="10" name="Footer Placeholder 4">
            <a:extLst>
              <a:ext uri="{FF2B5EF4-FFF2-40B4-BE49-F238E27FC236}">
                <a16:creationId xmlns:a16="http://schemas.microsoft.com/office/drawing/2014/main" id="{A7F319A4-72F5-6C6A-8387-7CBF1ADBAD18}"/>
              </a:ext>
            </a:extLst>
          </p:cNvPr>
          <p:cNvSpPr>
            <a:spLocks noGrp="1"/>
          </p:cNvSpPr>
          <p:nvPr>
            <p:ph type="ftr" sz="quarter" idx="11"/>
          </p:nvPr>
        </p:nvSpPr>
        <p:spPr>
          <a:xfrm>
            <a:off x="2764160" y="6356350"/>
            <a:ext cx="3536032" cy="365125"/>
          </a:xfrm>
          <a:prstGeom prst="rect">
            <a:avLst/>
          </a:prstGeom>
        </p:spPr>
        <p:txBody>
          <a:bodyPr/>
          <a:lstStyle>
            <a:lvl1pPr>
              <a:defRPr sz="1400"/>
            </a:lvl1pPr>
          </a:lstStyle>
          <a:p>
            <a:pPr>
              <a:defRPr/>
            </a:pPr>
            <a:r>
              <a:rPr lang="en-US" dirty="0"/>
              <a:t>Information System Department - DBMS</a:t>
            </a:r>
          </a:p>
        </p:txBody>
      </p:sp>
    </p:spTree>
    <p:extLst>
      <p:ext uri="{BB962C8B-B14F-4D97-AF65-F5344CB8AC3E}">
        <p14:creationId xmlns:p14="http://schemas.microsoft.com/office/powerpoint/2010/main" val="3933603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r>
              <a:rPr lang="en-US"/>
              <a:t>8/26/16</a:t>
            </a:r>
          </a:p>
        </p:txBody>
      </p:sp>
      <p:sp>
        <p:nvSpPr>
          <p:cNvPr id="5" name="Slide Number Placeholder 4"/>
          <p:cNvSpPr>
            <a:spLocks noGrp="1"/>
          </p:cNvSpPr>
          <p:nvPr>
            <p:ph type="sldNum" sz="quarter" idx="12"/>
          </p:nvPr>
        </p:nvSpPr>
        <p:spPr/>
        <p:txBody>
          <a:bodyPr/>
          <a:lstStyle/>
          <a:p>
            <a:pPr>
              <a:defRPr/>
            </a:pPr>
            <a:fld id="{5D93C2F0-B963-DC4C-86FD-C03031F761E0}" type="slidenum">
              <a:rPr lang="en-US" smtClean="0"/>
              <a:pPr>
                <a:defRPr/>
              </a:pPr>
              <a:t>‹#›</a:t>
            </a:fld>
            <a:endParaRPr lang="en-US"/>
          </a:p>
        </p:txBody>
      </p:sp>
      <p:sp>
        <p:nvSpPr>
          <p:cNvPr id="6" name="Footer Placeholder 4">
            <a:extLst>
              <a:ext uri="{FF2B5EF4-FFF2-40B4-BE49-F238E27FC236}">
                <a16:creationId xmlns:a16="http://schemas.microsoft.com/office/drawing/2014/main" id="{7A59CB5C-E7F4-2CC1-4590-71BB995F1EEA}"/>
              </a:ext>
            </a:extLst>
          </p:cNvPr>
          <p:cNvSpPr>
            <a:spLocks noGrp="1"/>
          </p:cNvSpPr>
          <p:nvPr>
            <p:ph type="ftr" sz="quarter" idx="11"/>
          </p:nvPr>
        </p:nvSpPr>
        <p:spPr>
          <a:xfrm>
            <a:off x="2764160" y="6356350"/>
            <a:ext cx="3536032" cy="365125"/>
          </a:xfrm>
          <a:prstGeom prst="rect">
            <a:avLst/>
          </a:prstGeom>
        </p:spPr>
        <p:txBody>
          <a:bodyPr/>
          <a:lstStyle>
            <a:lvl1pPr>
              <a:defRPr sz="1400"/>
            </a:lvl1pPr>
          </a:lstStyle>
          <a:p>
            <a:pPr>
              <a:defRPr/>
            </a:pPr>
            <a:r>
              <a:rPr lang="en-US" dirty="0"/>
              <a:t>Information System Department - DBMS</a:t>
            </a:r>
          </a:p>
        </p:txBody>
      </p:sp>
    </p:spTree>
    <p:extLst>
      <p:ext uri="{BB962C8B-B14F-4D97-AF65-F5344CB8AC3E}">
        <p14:creationId xmlns:p14="http://schemas.microsoft.com/office/powerpoint/2010/main" val="341561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a:t>8/26/16</a:t>
            </a:r>
          </a:p>
        </p:txBody>
      </p:sp>
      <p:sp>
        <p:nvSpPr>
          <p:cNvPr id="4" name="Slide Number Placeholder 3"/>
          <p:cNvSpPr>
            <a:spLocks noGrp="1"/>
          </p:cNvSpPr>
          <p:nvPr>
            <p:ph type="sldNum" sz="quarter" idx="12"/>
          </p:nvPr>
        </p:nvSpPr>
        <p:spPr/>
        <p:txBody>
          <a:bodyPr/>
          <a:lstStyle/>
          <a:p>
            <a:pPr>
              <a:defRPr/>
            </a:pPr>
            <a:fld id="{C2A0CB71-CCBD-CA42-8700-25F12BEB71EF}" type="slidenum">
              <a:rPr lang="en-US" smtClean="0"/>
              <a:pPr>
                <a:defRPr/>
              </a:pPr>
              <a:t>‹#›</a:t>
            </a:fld>
            <a:endParaRPr lang="en-US"/>
          </a:p>
        </p:txBody>
      </p:sp>
      <p:sp>
        <p:nvSpPr>
          <p:cNvPr id="5" name="Footer Placeholder 4">
            <a:extLst>
              <a:ext uri="{FF2B5EF4-FFF2-40B4-BE49-F238E27FC236}">
                <a16:creationId xmlns:a16="http://schemas.microsoft.com/office/drawing/2014/main" id="{03F6EF22-A263-A614-0DF2-557173F0EBCC}"/>
              </a:ext>
            </a:extLst>
          </p:cNvPr>
          <p:cNvSpPr>
            <a:spLocks noGrp="1"/>
          </p:cNvSpPr>
          <p:nvPr>
            <p:ph type="ftr" sz="quarter" idx="11"/>
          </p:nvPr>
        </p:nvSpPr>
        <p:spPr>
          <a:xfrm>
            <a:off x="2764160" y="6356350"/>
            <a:ext cx="3536032" cy="365125"/>
          </a:xfrm>
          <a:prstGeom prst="rect">
            <a:avLst/>
          </a:prstGeom>
        </p:spPr>
        <p:txBody>
          <a:bodyPr/>
          <a:lstStyle>
            <a:lvl1pPr>
              <a:defRPr sz="1400"/>
            </a:lvl1pPr>
          </a:lstStyle>
          <a:p>
            <a:pPr>
              <a:defRPr/>
            </a:pPr>
            <a:r>
              <a:rPr lang="en-US" dirty="0"/>
              <a:t>Information System Department - DBMS</a:t>
            </a:r>
          </a:p>
        </p:txBody>
      </p:sp>
    </p:spTree>
    <p:extLst>
      <p:ext uri="{BB962C8B-B14F-4D97-AF65-F5344CB8AC3E}">
        <p14:creationId xmlns:p14="http://schemas.microsoft.com/office/powerpoint/2010/main" val="2765133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a:t>8/26/16</a:t>
            </a:r>
          </a:p>
        </p:txBody>
      </p:sp>
      <p:sp>
        <p:nvSpPr>
          <p:cNvPr id="7" name="Slide Number Placeholder 6"/>
          <p:cNvSpPr>
            <a:spLocks noGrp="1"/>
          </p:cNvSpPr>
          <p:nvPr>
            <p:ph type="sldNum" sz="quarter" idx="12"/>
          </p:nvPr>
        </p:nvSpPr>
        <p:spPr/>
        <p:txBody>
          <a:bodyPr/>
          <a:lstStyle/>
          <a:p>
            <a:pPr>
              <a:defRPr/>
            </a:pPr>
            <a:fld id="{8D8A977A-47AA-2041-804B-14911AA22AEE}" type="slidenum">
              <a:rPr lang="en-US" smtClean="0"/>
              <a:pPr>
                <a:defRPr/>
              </a:pPr>
              <a:t>‹#›</a:t>
            </a:fld>
            <a:endParaRPr lang="en-US"/>
          </a:p>
        </p:txBody>
      </p:sp>
      <p:sp>
        <p:nvSpPr>
          <p:cNvPr id="8" name="Footer Placeholder 4">
            <a:extLst>
              <a:ext uri="{FF2B5EF4-FFF2-40B4-BE49-F238E27FC236}">
                <a16:creationId xmlns:a16="http://schemas.microsoft.com/office/drawing/2014/main" id="{3829E06E-103B-F4CA-6829-9CEC649D6EC2}"/>
              </a:ext>
            </a:extLst>
          </p:cNvPr>
          <p:cNvSpPr>
            <a:spLocks noGrp="1"/>
          </p:cNvSpPr>
          <p:nvPr>
            <p:ph type="ftr" sz="quarter" idx="11"/>
          </p:nvPr>
        </p:nvSpPr>
        <p:spPr>
          <a:xfrm>
            <a:off x="2764160" y="6356350"/>
            <a:ext cx="3536032" cy="365125"/>
          </a:xfrm>
          <a:prstGeom prst="rect">
            <a:avLst/>
          </a:prstGeom>
        </p:spPr>
        <p:txBody>
          <a:bodyPr/>
          <a:lstStyle>
            <a:lvl1pPr>
              <a:defRPr sz="1400"/>
            </a:lvl1pPr>
          </a:lstStyle>
          <a:p>
            <a:pPr>
              <a:defRPr/>
            </a:pPr>
            <a:r>
              <a:rPr lang="en-US" dirty="0"/>
              <a:t>Information System Department - DBMS</a:t>
            </a:r>
          </a:p>
        </p:txBody>
      </p:sp>
    </p:spTree>
    <p:extLst>
      <p:ext uri="{BB962C8B-B14F-4D97-AF65-F5344CB8AC3E}">
        <p14:creationId xmlns:p14="http://schemas.microsoft.com/office/powerpoint/2010/main" val="329805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a:t>8/26/16</a:t>
            </a:r>
          </a:p>
        </p:txBody>
      </p:sp>
      <p:sp>
        <p:nvSpPr>
          <p:cNvPr id="7" name="Slide Number Placeholder 6"/>
          <p:cNvSpPr>
            <a:spLocks noGrp="1"/>
          </p:cNvSpPr>
          <p:nvPr>
            <p:ph type="sldNum" sz="quarter" idx="12"/>
          </p:nvPr>
        </p:nvSpPr>
        <p:spPr/>
        <p:txBody>
          <a:bodyPr/>
          <a:lstStyle/>
          <a:p>
            <a:pPr>
              <a:defRPr/>
            </a:pPr>
            <a:fld id="{64454845-C8AE-1845-AA26-704A9A3E8266}" type="slidenum">
              <a:rPr lang="en-US" smtClean="0"/>
              <a:pPr>
                <a:defRPr/>
              </a:pPr>
              <a:t>‹#›</a:t>
            </a:fld>
            <a:endParaRPr lang="en-US"/>
          </a:p>
        </p:txBody>
      </p:sp>
      <p:sp>
        <p:nvSpPr>
          <p:cNvPr id="8" name="Footer Placeholder 4">
            <a:extLst>
              <a:ext uri="{FF2B5EF4-FFF2-40B4-BE49-F238E27FC236}">
                <a16:creationId xmlns:a16="http://schemas.microsoft.com/office/drawing/2014/main" id="{80CFF865-E5CB-FA85-C0D6-F0F086A76E55}"/>
              </a:ext>
            </a:extLst>
          </p:cNvPr>
          <p:cNvSpPr>
            <a:spLocks noGrp="1"/>
          </p:cNvSpPr>
          <p:nvPr>
            <p:ph type="ftr" sz="quarter" idx="11"/>
          </p:nvPr>
        </p:nvSpPr>
        <p:spPr>
          <a:xfrm>
            <a:off x="2764160" y="6356350"/>
            <a:ext cx="3536032" cy="365125"/>
          </a:xfrm>
          <a:prstGeom prst="rect">
            <a:avLst/>
          </a:prstGeom>
        </p:spPr>
        <p:txBody>
          <a:bodyPr/>
          <a:lstStyle>
            <a:lvl1pPr>
              <a:defRPr sz="1400"/>
            </a:lvl1pPr>
          </a:lstStyle>
          <a:p>
            <a:pPr>
              <a:defRPr/>
            </a:pPr>
            <a:r>
              <a:rPr lang="en-US" dirty="0"/>
              <a:t>Information System Department - DBMS</a:t>
            </a:r>
          </a:p>
        </p:txBody>
      </p:sp>
    </p:spTree>
    <p:extLst>
      <p:ext uri="{BB962C8B-B14F-4D97-AF65-F5344CB8AC3E}">
        <p14:creationId xmlns:p14="http://schemas.microsoft.com/office/powerpoint/2010/main" val="3841001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r>
              <a:rPr lang="en-US"/>
              <a:t>8/26/16</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30FAA1E4-F518-6040-905F-C59169F72603}" type="slidenum">
              <a:rPr lang="en-US" smtClean="0"/>
              <a:pPr>
                <a:defRPr/>
              </a:pPr>
              <a:t>‹#›</a:t>
            </a:fld>
            <a:endParaRPr lang="en-US"/>
          </a:p>
        </p:txBody>
      </p:sp>
    </p:spTree>
    <p:extLst>
      <p:ext uri="{BB962C8B-B14F-4D97-AF65-F5344CB8AC3E}">
        <p14:creationId xmlns:p14="http://schemas.microsoft.com/office/powerpoint/2010/main" val="4170875534"/>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hf hdr="0" dt="0"/>
  <p:txStyles>
    <p:titleStyle>
      <a:lvl1pPr algn="ctr" defTabSz="457200" rtl="0" eaLnBrk="1" latinLnBrk="0" hangingPunct="1">
        <a:spcBef>
          <a:spcPct val="0"/>
        </a:spcBef>
        <a:buNone/>
        <a:defRPr sz="4400" kern="1200">
          <a:solidFill>
            <a:srgbClr val="848058"/>
          </a:solidFill>
          <a:latin typeface="+mj-lt"/>
          <a:ea typeface="+mj-ea"/>
          <a:cs typeface="+mj-cs"/>
        </a:defRPr>
      </a:lvl1pPr>
    </p:titleStyle>
    <p:bodyStyle>
      <a:lvl1pPr marL="342900" indent="-342900" algn="just" defTabSz="457200" rtl="0" eaLnBrk="1" latinLnBrk="0" hangingPunct="1">
        <a:spcBef>
          <a:spcPct val="20000"/>
        </a:spcBef>
        <a:buFont typeface="Arial"/>
        <a:buChar char="•"/>
        <a:defRPr sz="3200" kern="1200">
          <a:solidFill>
            <a:schemeClr val="tx1"/>
          </a:solidFill>
          <a:latin typeface="Times New Roman"/>
          <a:ea typeface="+mn-ea"/>
          <a:cs typeface="Times New Roman"/>
        </a:defRPr>
      </a:lvl1pPr>
      <a:lvl2pPr marL="742950" indent="-285750" algn="just" defTabSz="457200" rtl="0" eaLnBrk="1" latinLnBrk="0" hangingPunct="1">
        <a:spcBef>
          <a:spcPct val="20000"/>
        </a:spcBef>
        <a:buFont typeface="Arial"/>
        <a:buChar char="–"/>
        <a:defRPr sz="2800" kern="1200">
          <a:solidFill>
            <a:schemeClr val="tx1"/>
          </a:solidFill>
          <a:latin typeface="Times New Roman"/>
          <a:ea typeface="+mn-ea"/>
          <a:cs typeface="Times New Roman"/>
        </a:defRPr>
      </a:lvl2pPr>
      <a:lvl3pPr marL="1143000" indent="-228600" algn="just" defTabSz="457200" rtl="0" eaLnBrk="1" latinLnBrk="0" hangingPunct="1">
        <a:spcBef>
          <a:spcPct val="20000"/>
        </a:spcBef>
        <a:buFont typeface="Arial"/>
        <a:buChar char="•"/>
        <a:defRPr sz="2400" kern="1200">
          <a:solidFill>
            <a:schemeClr val="tx1"/>
          </a:solidFill>
          <a:latin typeface="Times New Roman"/>
          <a:ea typeface="+mn-ea"/>
          <a:cs typeface="Times New Roman"/>
        </a:defRPr>
      </a:lvl3pPr>
      <a:lvl4pPr marL="1600200" indent="-228600" algn="just" defTabSz="457200" rtl="0" eaLnBrk="1" latinLnBrk="0" hangingPunct="1">
        <a:spcBef>
          <a:spcPct val="20000"/>
        </a:spcBef>
        <a:buFont typeface="Arial"/>
        <a:buChar char="–"/>
        <a:defRPr sz="2000" kern="1200">
          <a:solidFill>
            <a:schemeClr val="tx1"/>
          </a:solidFill>
          <a:latin typeface="Times New Roman"/>
          <a:ea typeface="+mn-ea"/>
          <a:cs typeface="Times New Roman"/>
        </a:defRPr>
      </a:lvl4pPr>
      <a:lvl5pPr marL="2057400" indent="-228600" algn="just" defTabSz="457200" rtl="0" eaLnBrk="1" latinLnBrk="0" hangingPunct="1">
        <a:spcBef>
          <a:spcPct val="20000"/>
        </a:spcBef>
        <a:buFont typeface="Arial"/>
        <a:buChar char="»"/>
        <a:defRPr sz="20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27088" y="1628775"/>
            <a:ext cx="7129288" cy="2736850"/>
          </a:xfrm>
        </p:spPr>
        <p:txBody>
          <a:bodyPr anchor="ctr">
            <a:normAutofit/>
          </a:bodyPr>
          <a:lstStyle/>
          <a:p>
            <a:pPr eaLnBrk="1" hangingPunct="1">
              <a:defRPr/>
            </a:pPr>
            <a:r>
              <a:rPr lang="en-US" b="1" dirty="0">
                <a:solidFill>
                  <a:srgbClr val="4F81BD"/>
                </a:solidFill>
                <a:latin typeface="Verdana" charset="0"/>
                <a:ea typeface="+mj-ea"/>
                <a:cs typeface="+mj-cs"/>
              </a:rPr>
              <a:t>FUNDAMENTALS OF DATABASE SYSTEMS</a:t>
            </a:r>
            <a:br>
              <a:rPr lang="en-US" b="1" dirty="0">
                <a:solidFill>
                  <a:srgbClr val="4F81BD"/>
                </a:solidFill>
                <a:latin typeface="Verdana" charset="0"/>
                <a:ea typeface="+mj-ea"/>
                <a:cs typeface="+mj-cs"/>
              </a:rPr>
            </a:br>
            <a:br>
              <a:rPr lang="en-US" b="1" dirty="0">
                <a:solidFill>
                  <a:srgbClr val="4F81BD"/>
                </a:solidFill>
                <a:latin typeface="Verdana" charset="0"/>
                <a:ea typeface="+mj-ea"/>
                <a:cs typeface="+mj-cs"/>
              </a:rPr>
            </a:br>
            <a:r>
              <a:rPr lang="en-US" sz="2000" b="1" dirty="0">
                <a:solidFill>
                  <a:srgbClr val="4F81BD"/>
                </a:solidFill>
                <a:latin typeface="Verdana" charset="0"/>
              </a:rPr>
              <a:t>LESSON 3</a:t>
            </a:r>
            <a:r>
              <a:rPr lang="en-US" sz="2000" b="1" dirty="0">
                <a:solidFill>
                  <a:srgbClr val="4F81BD"/>
                </a:solidFill>
                <a:latin typeface="Verdana" charset="0"/>
                <a:ea typeface="+mj-ea"/>
                <a:cs typeface="+mj-cs"/>
              </a:rPr>
              <a:t>: The ER Model</a:t>
            </a:r>
            <a:endParaRPr lang="en-US" sz="2000" b="1" dirty="0">
              <a:solidFill>
                <a:srgbClr val="4F81BD"/>
              </a:solidFill>
              <a:effectLst>
                <a:outerShdw blurRad="38100" dist="38100" dir="2700000" algn="tl">
                  <a:srgbClr val="C0C0C0"/>
                </a:outerShdw>
              </a:effectLst>
              <a:latin typeface="Verdana" pitchFamily="34" charset="0"/>
            </a:endParaRPr>
          </a:p>
        </p:txBody>
      </p:sp>
      <p:sp>
        <p:nvSpPr>
          <p:cNvPr id="3075" name="Rectangle 3"/>
          <p:cNvSpPr>
            <a:spLocks noGrp="1" noChangeArrowheads="1"/>
          </p:cNvSpPr>
          <p:nvPr>
            <p:ph type="subTitle" idx="1"/>
          </p:nvPr>
        </p:nvSpPr>
        <p:spPr bwMode="black">
          <a:xfrm>
            <a:off x="1187624" y="5085184"/>
            <a:ext cx="7094537" cy="728861"/>
          </a:xfrm>
        </p:spPr>
        <p:txBody>
          <a:bodyPr rtlCol="0">
            <a:noAutofit/>
          </a:bodyPr>
          <a:lstStyle/>
          <a:p>
            <a:pPr eaLnBrk="1" fontAlgn="auto" hangingPunct="1">
              <a:spcAft>
                <a:spcPts val="0"/>
              </a:spcAft>
              <a:buFont typeface="Wingdings" charset="0"/>
              <a:buNone/>
              <a:defRPr/>
            </a:pPr>
            <a:r>
              <a:rPr lang="en-US" sz="1400" b="1" dirty="0">
                <a:solidFill>
                  <a:schemeClr val="accent2">
                    <a:lumMod val="50000"/>
                  </a:schemeClr>
                </a:solidFill>
                <a:latin typeface="Verdana" charset="0"/>
                <a:ea typeface="+mn-ea"/>
              </a:rPr>
              <a:t>University of Engineering and Technology, </a:t>
            </a:r>
          </a:p>
          <a:p>
            <a:pPr eaLnBrk="1" fontAlgn="auto" hangingPunct="1">
              <a:spcAft>
                <a:spcPts val="0"/>
              </a:spcAft>
              <a:buFont typeface="Wingdings" charset="0"/>
              <a:buNone/>
              <a:defRPr/>
            </a:pPr>
            <a:r>
              <a:rPr lang="en-US" sz="1400" b="1" dirty="0">
                <a:solidFill>
                  <a:schemeClr val="accent2">
                    <a:lumMod val="50000"/>
                  </a:schemeClr>
                </a:solidFill>
                <a:latin typeface="Verdana" charset="0"/>
                <a:ea typeface="+mn-ea"/>
              </a:rPr>
              <a:t>Vietnam National </a:t>
            </a:r>
            <a:r>
              <a:rPr lang="en-US" sz="1400" b="1" dirty="0">
                <a:solidFill>
                  <a:schemeClr val="accent2">
                    <a:lumMod val="50000"/>
                  </a:schemeClr>
                </a:solidFill>
                <a:latin typeface="Verdana" charset="0"/>
              </a:rPr>
              <a:t>U</a:t>
            </a:r>
            <a:r>
              <a:rPr lang="en-US" sz="1400" b="1" dirty="0">
                <a:solidFill>
                  <a:schemeClr val="accent2">
                    <a:lumMod val="50000"/>
                  </a:schemeClr>
                </a:solidFill>
                <a:latin typeface="Verdana" charset="0"/>
                <a:ea typeface="+mn-ea"/>
              </a:rPr>
              <a:t>niversity in Hanoi (UET-VNU)</a:t>
            </a:r>
          </a:p>
          <a:p>
            <a:pPr eaLnBrk="1" fontAlgn="auto" hangingPunct="1">
              <a:spcAft>
                <a:spcPts val="0"/>
              </a:spcAft>
              <a:buFont typeface="Wingdings" charset="0"/>
              <a:buNone/>
              <a:defRPr/>
            </a:pPr>
            <a:r>
              <a:rPr lang="en-US" sz="1400" b="1" dirty="0">
                <a:solidFill>
                  <a:srgbClr val="0000FF"/>
                </a:solidFill>
                <a:latin typeface="Verdana" charset="0"/>
                <a:ea typeface="+mn-ea"/>
              </a:rPr>
              <a:t>hanhdp@vnu.edu.vn</a:t>
            </a:r>
          </a:p>
          <a:p>
            <a:pPr eaLnBrk="1" fontAlgn="auto" hangingPunct="1">
              <a:spcAft>
                <a:spcPts val="0"/>
              </a:spcAft>
              <a:buFont typeface="Wingdings" charset="0"/>
              <a:buNone/>
              <a:defRPr/>
            </a:pPr>
            <a:endParaRPr lang="en-US" sz="1400" dirty="0">
              <a:latin typeface="Verdana" charset="0"/>
              <a:ea typeface="+mn-ea"/>
            </a:endParaRPr>
          </a:p>
        </p:txBody>
      </p:sp>
      <p:pic>
        <p:nvPicPr>
          <p:cNvPr id="15363" name="Picture 1" descr="logo-UET.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35375" y="33338"/>
            <a:ext cx="1473200" cy="1460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250825" y="303213"/>
            <a:ext cx="8534400" cy="842962"/>
          </a:xfrm>
        </p:spPr>
        <p:txBody>
          <a:bodyPr/>
          <a:lstStyle/>
          <a:p>
            <a:r>
              <a:rPr lang="en-US" altLang="en-US" sz="4000" dirty="0"/>
              <a:t>Types of Attributes</a:t>
            </a:r>
          </a:p>
        </p:txBody>
      </p:sp>
      <p:sp>
        <p:nvSpPr>
          <p:cNvPr id="185347" name="Rectangle 3"/>
          <p:cNvSpPr>
            <a:spLocks noGrp="1" noChangeArrowheads="1"/>
          </p:cNvSpPr>
          <p:nvPr>
            <p:ph idx="1"/>
          </p:nvPr>
        </p:nvSpPr>
        <p:spPr>
          <a:xfrm>
            <a:off x="685800" y="1389062"/>
            <a:ext cx="8099425" cy="4632225"/>
          </a:xfrm>
        </p:spPr>
        <p:txBody>
          <a:bodyPr>
            <a:normAutofit/>
          </a:bodyPr>
          <a:lstStyle/>
          <a:p>
            <a:pPr>
              <a:lnSpc>
                <a:spcPct val="90000"/>
              </a:lnSpc>
            </a:pPr>
            <a:r>
              <a:rPr lang="en-US" altLang="en-US" sz="2400" b="1" dirty="0"/>
              <a:t>Simple</a:t>
            </a:r>
          </a:p>
          <a:p>
            <a:pPr lvl="1">
              <a:lnSpc>
                <a:spcPct val="90000"/>
              </a:lnSpc>
            </a:pPr>
            <a:r>
              <a:rPr lang="en-US" altLang="en-US" sz="2100" dirty="0"/>
              <a:t>Each entity has a single atomic value for the attribute. </a:t>
            </a:r>
          </a:p>
          <a:p>
            <a:pPr lvl="1">
              <a:lnSpc>
                <a:spcPct val="90000"/>
              </a:lnSpc>
            </a:pPr>
            <a:r>
              <a:rPr lang="en-US" altLang="en-US" sz="2100" dirty="0"/>
              <a:t>For example, SSN or Sex.</a:t>
            </a:r>
          </a:p>
          <a:p>
            <a:pPr>
              <a:lnSpc>
                <a:spcPct val="90000"/>
              </a:lnSpc>
            </a:pPr>
            <a:r>
              <a:rPr lang="en-US" altLang="en-US" sz="2400" b="1" dirty="0"/>
              <a:t>Composite</a:t>
            </a:r>
          </a:p>
          <a:p>
            <a:pPr lvl="1">
              <a:lnSpc>
                <a:spcPct val="90000"/>
              </a:lnSpc>
            </a:pPr>
            <a:r>
              <a:rPr lang="en-US" altLang="en-US" sz="2100" dirty="0"/>
              <a:t>The attribute may be composed of several components. </a:t>
            </a:r>
          </a:p>
          <a:p>
            <a:pPr lvl="1">
              <a:lnSpc>
                <a:spcPct val="90000"/>
              </a:lnSpc>
            </a:pPr>
            <a:r>
              <a:rPr lang="en-US" altLang="en-US" sz="2100" dirty="0"/>
              <a:t>For example, Address (Apt#, House#, Street, City, State, </a:t>
            </a:r>
            <a:r>
              <a:rPr lang="en-US" altLang="en-US" sz="2100" dirty="0" err="1"/>
              <a:t>ZipCode</a:t>
            </a:r>
            <a:r>
              <a:rPr lang="en-US" altLang="en-US" sz="2100" dirty="0"/>
              <a:t>, Country) or Name (</a:t>
            </a:r>
            <a:r>
              <a:rPr lang="en-US" altLang="en-US" sz="2100" dirty="0" err="1"/>
              <a:t>FirstName</a:t>
            </a:r>
            <a:r>
              <a:rPr lang="en-US" altLang="en-US" sz="2100" dirty="0"/>
              <a:t>, </a:t>
            </a:r>
            <a:r>
              <a:rPr lang="en-US" altLang="en-US" sz="2100" dirty="0" err="1"/>
              <a:t>MiddleName</a:t>
            </a:r>
            <a:r>
              <a:rPr lang="en-US" altLang="en-US" sz="2100" dirty="0"/>
              <a:t>, </a:t>
            </a:r>
            <a:r>
              <a:rPr lang="en-US" altLang="en-US" sz="2100" dirty="0" err="1"/>
              <a:t>LastName</a:t>
            </a:r>
            <a:r>
              <a:rPr lang="en-US" altLang="en-US" sz="2100" dirty="0"/>
              <a:t>). Composition may form a hierarchy where some components are themselves composite.</a:t>
            </a:r>
          </a:p>
          <a:p>
            <a:pPr>
              <a:lnSpc>
                <a:spcPct val="90000"/>
              </a:lnSpc>
            </a:pPr>
            <a:r>
              <a:rPr lang="en-US" altLang="en-US" sz="2400" b="1" dirty="0"/>
              <a:t>Multi-valued</a:t>
            </a:r>
          </a:p>
          <a:p>
            <a:pPr lvl="1">
              <a:lnSpc>
                <a:spcPct val="90000"/>
              </a:lnSpc>
            </a:pPr>
            <a:r>
              <a:rPr lang="en-US" altLang="en-US" sz="2100" dirty="0"/>
              <a:t>An entity may have multiple values for that attribute. </a:t>
            </a:r>
          </a:p>
          <a:p>
            <a:pPr lvl="1">
              <a:lnSpc>
                <a:spcPct val="90000"/>
              </a:lnSpc>
            </a:pPr>
            <a:r>
              <a:rPr lang="en-US" altLang="en-US" sz="2100" dirty="0"/>
              <a:t>For example, Color of a CAR or </a:t>
            </a:r>
            <a:r>
              <a:rPr lang="en-US" altLang="en-US" sz="2100" dirty="0" err="1"/>
              <a:t>PreviousDegrees</a:t>
            </a:r>
            <a:r>
              <a:rPr lang="en-US" altLang="en-US" sz="2100" dirty="0"/>
              <a:t> of a STUDENT. Denoted as {Color} or {</a:t>
            </a:r>
            <a:r>
              <a:rPr lang="en-US" altLang="en-US" sz="2100" dirty="0" err="1"/>
              <a:t>PreviousDegrees</a:t>
            </a:r>
            <a:r>
              <a:rPr lang="en-US" altLang="en-US" sz="2100" dirty="0"/>
              <a:t>}.</a:t>
            </a:r>
          </a:p>
        </p:txBody>
      </p:sp>
      <p:sp>
        <p:nvSpPr>
          <p:cNvPr id="4" name="Slide Number Placeholder 3"/>
          <p:cNvSpPr>
            <a:spLocks noGrp="1"/>
          </p:cNvSpPr>
          <p:nvPr>
            <p:ph type="sldNum" sz="quarter" idx="12"/>
          </p:nvPr>
        </p:nvSpPr>
        <p:spPr/>
        <p:txBody>
          <a:bodyPr/>
          <a:lstStyle/>
          <a:p>
            <a:r>
              <a:rPr lang="en-US" altLang="en-US"/>
              <a:t>Chapter 3-</a:t>
            </a:r>
            <a:fld id="{F717806E-A3FD-4AAF-AFB3-3E1A3377969E}" type="slidenum">
              <a:rPr lang="en-US" altLang="en-US"/>
              <a:pPr/>
              <a:t>10</a:t>
            </a:fld>
            <a:endParaRPr lang="en-US" altLang="en-US"/>
          </a:p>
        </p:txBody>
      </p:sp>
      <p:sp>
        <p:nvSpPr>
          <p:cNvPr id="2" name="Footer Placeholder 1"/>
          <p:cNvSpPr>
            <a:spLocks noGrp="1"/>
          </p:cNvSpPr>
          <p:nvPr>
            <p:ph type="ftr" sz="quarter" idx="11"/>
          </p:nvPr>
        </p:nvSpPr>
        <p:spPr>
          <a:xfrm>
            <a:off x="3124200" y="6356350"/>
            <a:ext cx="2895600" cy="365125"/>
          </a:xfrm>
          <a:prstGeom prst="rect">
            <a:avLst/>
          </a:prstGeom>
        </p:spPr>
        <p:txBody>
          <a:bodyPr/>
          <a:lstStyle/>
          <a:p>
            <a:pPr>
              <a:defRPr/>
            </a:pPr>
            <a:r>
              <a:rPr lang="en-US" dirty="0"/>
              <a:t>Information Systems Department DBMS</a:t>
            </a:r>
          </a:p>
        </p:txBody>
      </p:sp>
    </p:spTree>
    <p:extLst>
      <p:ext uri="{BB962C8B-B14F-4D97-AF65-F5344CB8AC3E}">
        <p14:creationId xmlns:p14="http://schemas.microsoft.com/office/powerpoint/2010/main" val="2749041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1026"/>
          <p:cNvSpPr>
            <a:spLocks noGrp="1" noChangeArrowheads="1"/>
          </p:cNvSpPr>
          <p:nvPr>
            <p:ph type="title"/>
          </p:nvPr>
        </p:nvSpPr>
        <p:spPr>
          <a:xfrm>
            <a:off x="250825" y="303213"/>
            <a:ext cx="8534400" cy="842962"/>
          </a:xfrm>
        </p:spPr>
        <p:txBody>
          <a:bodyPr/>
          <a:lstStyle/>
          <a:p>
            <a:r>
              <a:rPr lang="en-US" altLang="en-US" sz="4000" dirty="0"/>
              <a:t>Types of Attributes </a:t>
            </a:r>
          </a:p>
        </p:txBody>
      </p:sp>
      <p:sp>
        <p:nvSpPr>
          <p:cNvPr id="186371" name="Rectangle 1027"/>
          <p:cNvSpPr>
            <a:spLocks noGrp="1" noChangeArrowheads="1"/>
          </p:cNvSpPr>
          <p:nvPr>
            <p:ph idx="1"/>
          </p:nvPr>
        </p:nvSpPr>
        <p:spPr>
          <a:xfrm>
            <a:off x="685800" y="1389063"/>
            <a:ext cx="8099425" cy="2064402"/>
          </a:xfrm>
        </p:spPr>
        <p:txBody>
          <a:bodyPr/>
          <a:lstStyle/>
          <a:p>
            <a:r>
              <a:rPr lang="en-US" altLang="en-US" sz="2400" dirty="0"/>
              <a:t>In general, composite and multi-valued attributes may be nested arbitrarily to any number of levels although this is rare. For example, </a:t>
            </a:r>
            <a:r>
              <a:rPr lang="en-US" altLang="en-US" sz="2400" dirty="0" err="1"/>
              <a:t>PreviousDegrees</a:t>
            </a:r>
            <a:r>
              <a:rPr lang="en-US" altLang="en-US" sz="2400" dirty="0"/>
              <a:t> of a STUDENT is a composite multi-valued attribute denoted by </a:t>
            </a:r>
            <a:r>
              <a:rPr lang="en-US" altLang="en-US" sz="2400" b="1" i="1" dirty="0"/>
              <a:t>{</a:t>
            </a:r>
            <a:r>
              <a:rPr lang="en-US" altLang="en-US" sz="2400" b="1" i="1" dirty="0" err="1"/>
              <a:t>PreviousDegrees</a:t>
            </a:r>
            <a:r>
              <a:rPr lang="en-US" altLang="en-US" sz="2400" b="1" i="1" dirty="0"/>
              <a:t> (College, Year, Degree, Field)}.</a:t>
            </a:r>
          </a:p>
        </p:txBody>
      </p:sp>
      <p:sp>
        <p:nvSpPr>
          <p:cNvPr id="4" name="Slide Number Placeholder 3"/>
          <p:cNvSpPr>
            <a:spLocks noGrp="1"/>
          </p:cNvSpPr>
          <p:nvPr>
            <p:ph type="sldNum" sz="quarter" idx="12"/>
          </p:nvPr>
        </p:nvSpPr>
        <p:spPr/>
        <p:txBody>
          <a:bodyPr/>
          <a:lstStyle/>
          <a:p>
            <a:r>
              <a:rPr lang="en-US" altLang="en-US"/>
              <a:t>Chapter 3-</a:t>
            </a:r>
            <a:fld id="{C7BAFA14-C32D-4FF4-AE7E-E4CE8EBE4952}" type="slidenum">
              <a:rPr lang="en-US" altLang="en-US"/>
              <a:pPr/>
              <a:t>11</a:t>
            </a:fld>
            <a:endParaRPr lang="en-US" altLang="en-US"/>
          </a:p>
        </p:txBody>
      </p:sp>
      <p:sp>
        <p:nvSpPr>
          <p:cNvPr id="2" name="Footer Placeholder 1"/>
          <p:cNvSpPr>
            <a:spLocks noGrp="1"/>
          </p:cNvSpPr>
          <p:nvPr>
            <p:ph type="ftr" sz="quarter" idx="11"/>
          </p:nvPr>
        </p:nvSpPr>
        <p:spPr>
          <a:xfrm>
            <a:off x="3124200" y="6356350"/>
            <a:ext cx="2895600" cy="365125"/>
          </a:xfrm>
          <a:prstGeom prst="rect">
            <a:avLst/>
          </a:prstGeom>
        </p:spPr>
        <p:txBody>
          <a:bodyPr/>
          <a:lstStyle/>
          <a:p>
            <a:pPr>
              <a:defRPr/>
            </a:pPr>
            <a:r>
              <a:rPr lang="en-US" dirty="0"/>
              <a:t>Information Systems Department DBMS</a:t>
            </a:r>
          </a:p>
        </p:txBody>
      </p:sp>
      <p:pic>
        <p:nvPicPr>
          <p:cNvPr id="3" name="Picture 2"/>
          <p:cNvPicPr>
            <a:picLocks noChangeAspect="1"/>
          </p:cNvPicPr>
          <p:nvPr/>
        </p:nvPicPr>
        <p:blipFill>
          <a:blip r:embed="rId2"/>
          <a:stretch>
            <a:fillRect/>
          </a:stretch>
        </p:blipFill>
        <p:spPr>
          <a:xfrm>
            <a:off x="539552" y="3453465"/>
            <a:ext cx="5688632" cy="2730543"/>
          </a:xfrm>
          <a:prstGeom prst="rect">
            <a:avLst/>
          </a:prstGeom>
        </p:spPr>
      </p:pic>
      <p:sp>
        <p:nvSpPr>
          <p:cNvPr id="7" name="Rectangle 1027"/>
          <p:cNvSpPr txBox="1">
            <a:spLocks noChangeArrowheads="1"/>
          </p:cNvSpPr>
          <p:nvPr/>
        </p:nvSpPr>
        <p:spPr>
          <a:xfrm>
            <a:off x="2129210" y="6057479"/>
            <a:ext cx="4454640" cy="481433"/>
          </a:xfrm>
          <a:prstGeom prst="rect">
            <a:avLst/>
          </a:prstGeom>
        </p:spPr>
        <p:txBody>
          <a:bodyPr vert="horz" lIns="91440" tIns="45720" rIns="91440" bIns="45720" rtlCol="0">
            <a:normAutofit fontScale="92500"/>
          </a:bodyPr>
          <a:lstStyle>
            <a:lvl1pPr marL="342900" indent="-342900" algn="just" defTabSz="457200" rtl="0" eaLnBrk="1" latinLnBrk="0" hangingPunct="1">
              <a:spcBef>
                <a:spcPct val="20000"/>
              </a:spcBef>
              <a:buFont typeface="Arial"/>
              <a:buChar char="•"/>
              <a:defRPr sz="3200" kern="1200">
                <a:solidFill>
                  <a:schemeClr val="tx1"/>
                </a:solidFill>
                <a:latin typeface="Times New Roman"/>
                <a:ea typeface="+mn-ea"/>
                <a:cs typeface="Times New Roman"/>
              </a:defRPr>
            </a:lvl1pPr>
            <a:lvl2pPr marL="742950" indent="-285750" algn="just" defTabSz="457200" rtl="0" eaLnBrk="1" latinLnBrk="0" hangingPunct="1">
              <a:spcBef>
                <a:spcPct val="20000"/>
              </a:spcBef>
              <a:buFont typeface="Arial"/>
              <a:buChar char="–"/>
              <a:defRPr sz="2800" kern="1200">
                <a:solidFill>
                  <a:schemeClr val="tx1"/>
                </a:solidFill>
                <a:latin typeface="Times New Roman"/>
                <a:ea typeface="+mn-ea"/>
                <a:cs typeface="Times New Roman"/>
              </a:defRPr>
            </a:lvl2pPr>
            <a:lvl3pPr marL="1143000" indent="-228600" algn="just" defTabSz="457200" rtl="0" eaLnBrk="1" latinLnBrk="0" hangingPunct="1">
              <a:spcBef>
                <a:spcPct val="20000"/>
              </a:spcBef>
              <a:buFont typeface="Arial"/>
              <a:buChar char="•"/>
              <a:defRPr sz="2400" kern="1200">
                <a:solidFill>
                  <a:schemeClr val="tx1"/>
                </a:solidFill>
                <a:latin typeface="Times New Roman"/>
                <a:ea typeface="+mn-ea"/>
                <a:cs typeface="Times New Roman"/>
              </a:defRPr>
            </a:lvl3pPr>
            <a:lvl4pPr marL="1600200" indent="-228600" algn="just" defTabSz="457200" rtl="0" eaLnBrk="1" latinLnBrk="0" hangingPunct="1">
              <a:spcBef>
                <a:spcPct val="20000"/>
              </a:spcBef>
              <a:buFont typeface="Arial"/>
              <a:buChar char="–"/>
              <a:defRPr sz="2000" kern="1200">
                <a:solidFill>
                  <a:schemeClr val="tx1"/>
                </a:solidFill>
                <a:latin typeface="Times New Roman"/>
                <a:ea typeface="+mn-ea"/>
                <a:cs typeface="Times New Roman"/>
              </a:defRPr>
            </a:lvl4pPr>
            <a:lvl5pPr marL="2057400" indent="-228600" algn="just" defTabSz="457200" rtl="0" eaLnBrk="1" latinLnBrk="0" hangingPunct="1">
              <a:spcBef>
                <a:spcPct val="20000"/>
              </a:spcBef>
              <a:buFont typeface="Arial"/>
              <a:buChar char="»"/>
              <a:defRPr sz="20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None/>
            </a:pPr>
            <a:r>
              <a:rPr lang="en-US" altLang="en-US" sz="2400" dirty="0"/>
              <a:t>A hierarchy of composite attributes </a:t>
            </a:r>
          </a:p>
        </p:txBody>
      </p:sp>
    </p:spTree>
    <p:extLst>
      <p:ext uri="{BB962C8B-B14F-4D97-AF65-F5344CB8AC3E}">
        <p14:creationId xmlns:p14="http://schemas.microsoft.com/office/powerpoint/2010/main" val="1621762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Types of Attributes </a:t>
            </a:r>
            <a:endParaRPr lang="en-US" dirty="0"/>
          </a:p>
        </p:txBody>
      </p:sp>
      <p:sp>
        <p:nvSpPr>
          <p:cNvPr id="3" name="Content Placeholder 2"/>
          <p:cNvSpPr>
            <a:spLocks noGrp="1"/>
          </p:cNvSpPr>
          <p:nvPr>
            <p:ph idx="1"/>
          </p:nvPr>
        </p:nvSpPr>
        <p:spPr>
          <a:xfrm>
            <a:off x="457200" y="1600201"/>
            <a:ext cx="8229600" cy="4061048"/>
          </a:xfrm>
        </p:spPr>
        <p:txBody>
          <a:bodyPr>
            <a:normAutofit/>
          </a:bodyPr>
          <a:lstStyle/>
          <a:p>
            <a:r>
              <a:rPr lang="en-US" sz="2800" b="1" dirty="0"/>
              <a:t>Stored vs Derived attributes</a:t>
            </a:r>
            <a:r>
              <a:rPr lang="en-US" sz="2800" dirty="0"/>
              <a:t>:  In some cases, two (or more) attribute values are related—for example, the </a:t>
            </a:r>
            <a:r>
              <a:rPr lang="en-US" sz="2800" i="1" dirty="0"/>
              <a:t>Age</a:t>
            </a:r>
            <a:r>
              <a:rPr lang="en-US" sz="2800" dirty="0"/>
              <a:t> and </a:t>
            </a:r>
            <a:r>
              <a:rPr lang="en-US" sz="2800" i="1" dirty="0" err="1"/>
              <a:t>Birth_date</a:t>
            </a:r>
            <a:r>
              <a:rPr lang="en-US" sz="2800" dirty="0"/>
              <a:t> attributes of a person. For a particular person entity, the value of Age can be determined from the current (today’s) date and the value of that person’s </a:t>
            </a:r>
            <a:r>
              <a:rPr lang="en-US" sz="2800" dirty="0" err="1"/>
              <a:t>Birth_date</a:t>
            </a:r>
            <a:r>
              <a:rPr lang="en-US" sz="2800" dirty="0"/>
              <a:t>. The Age attribute is hence called a </a:t>
            </a:r>
            <a:r>
              <a:rPr lang="en-US" sz="2800" i="1" dirty="0"/>
              <a:t>derived attribute </a:t>
            </a:r>
            <a:r>
              <a:rPr lang="en-US" sz="2800" dirty="0"/>
              <a:t>and is said to be derivable from the </a:t>
            </a:r>
            <a:r>
              <a:rPr lang="en-US" sz="2800" dirty="0" err="1"/>
              <a:t>Birth_date</a:t>
            </a:r>
            <a:r>
              <a:rPr lang="en-US" sz="2800" dirty="0"/>
              <a:t> attribute, which is called a </a:t>
            </a:r>
            <a:r>
              <a:rPr lang="en-US" sz="2800" i="1" dirty="0"/>
              <a:t>stored attribute</a:t>
            </a:r>
            <a:r>
              <a:rPr lang="en-US" sz="2800" dirty="0"/>
              <a:t>.</a:t>
            </a:r>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pPr>
              <a:defRPr/>
            </a:pPr>
            <a:r>
              <a:rPr lang="en-US" dirty="0"/>
              <a:t>Information Systems Department DBMS</a:t>
            </a:r>
          </a:p>
        </p:txBody>
      </p:sp>
      <p:sp>
        <p:nvSpPr>
          <p:cNvPr id="5" name="Slide Number Placeholder 4"/>
          <p:cNvSpPr>
            <a:spLocks noGrp="1"/>
          </p:cNvSpPr>
          <p:nvPr>
            <p:ph type="sldNum" sz="quarter" idx="12"/>
          </p:nvPr>
        </p:nvSpPr>
        <p:spPr/>
        <p:txBody>
          <a:bodyPr/>
          <a:lstStyle/>
          <a:p>
            <a:pPr>
              <a:defRPr/>
            </a:pPr>
            <a:fld id="{3C06921E-B4AC-6943-8138-894207DFCC28}" type="slidenum">
              <a:rPr lang="en-US" smtClean="0"/>
              <a:pPr>
                <a:defRPr/>
              </a:pPr>
              <a:t>12</a:t>
            </a:fld>
            <a:endParaRPr lang="en-US"/>
          </a:p>
        </p:txBody>
      </p:sp>
    </p:spTree>
    <p:extLst>
      <p:ext uri="{BB962C8B-B14F-4D97-AF65-F5344CB8AC3E}">
        <p14:creationId xmlns:p14="http://schemas.microsoft.com/office/powerpoint/2010/main" val="2040184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906713"/>
            <a:ext cx="7772400" cy="1362075"/>
          </a:xfrm>
        </p:spPr>
        <p:txBody>
          <a:bodyPr/>
          <a:lstStyle/>
          <a:p>
            <a:pPr algn="ctr"/>
            <a:r>
              <a:rPr lang="en-US" dirty="0"/>
              <a:t>ENTITIES</a:t>
            </a:r>
          </a:p>
        </p:txBody>
      </p:sp>
      <p:sp>
        <p:nvSpPr>
          <p:cNvPr id="3" name="Text Placeholder 2"/>
          <p:cNvSpPr>
            <a:spLocks noGrp="1"/>
          </p:cNvSpPr>
          <p:nvPr>
            <p:ph type="body" idx="1"/>
          </p:nvPr>
        </p:nvSpPr>
        <p:spPr>
          <a:xfrm>
            <a:off x="914400" y="4838453"/>
            <a:ext cx="7772400" cy="1500187"/>
          </a:xfrm>
        </p:spPr>
        <p:txBody>
          <a:bodyPr/>
          <a:lstStyle/>
          <a:p>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pPr>
              <a:defRPr/>
            </a:pPr>
            <a:r>
              <a:rPr lang="en-US" dirty="0"/>
              <a:t>Information Systems Department DBMS</a:t>
            </a:r>
          </a:p>
        </p:txBody>
      </p:sp>
      <p:sp>
        <p:nvSpPr>
          <p:cNvPr id="5" name="Slide Number Placeholder 4"/>
          <p:cNvSpPr>
            <a:spLocks noGrp="1"/>
          </p:cNvSpPr>
          <p:nvPr>
            <p:ph type="sldNum" sz="quarter" idx="12"/>
          </p:nvPr>
        </p:nvSpPr>
        <p:spPr/>
        <p:txBody>
          <a:bodyPr/>
          <a:lstStyle/>
          <a:p>
            <a:pPr>
              <a:defRPr/>
            </a:pPr>
            <a:fld id="{DEB29592-F14E-CE40-9E4A-646F99D9A3EE}" type="slidenum">
              <a:rPr lang="en-US" smtClean="0"/>
              <a:pPr>
                <a:defRPr/>
              </a:pPr>
              <a:t>13</a:t>
            </a:fld>
            <a:endParaRPr lang="en-US"/>
          </a:p>
        </p:txBody>
      </p:sp>
    </p:spTree>
    <p:extLst>
      <p:ext uri="{BB962C8B-B14F-4D97-AF65-F5344CB8AC3E}">
        <p14:creationId xmlns:p14="http://schemas.microsoft.com/office/powerpoint/2010/main" val="3073541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4"/>
          <p:cNvSpPr>
            <a:spLocks noGrp="1" noChangeArrowheads="1"/>
          </p:cNvSpPr>
          <p:nvPr>
            <p:ph type="title"/>
          </p:nvPr>
        </p:nvSpPr>
        <p:spPr>
          <a:xfrm>
            <a:off x="685800" y="136525"/>
            <a:ext cx="7772400" cy="801688"/>
          </a:xfrm>
        </p:spPr>
        <p:txBody>
          <a:bodyPr/>
          <a:lstStyle/>
          <a:p>
            <a:r>
              <a:rPr lang="en-US" altLang="en-US" sz="4000"/>
              <a:t>Entity Types and Key Attributes</a:t>
            </a:r>
          </a:p>
        </p:txBody>
      </p:sp>
      <p:sp>
        <p:nvSpPr>
          <p:cNvPr id="76805" name="Rectangle 5"/>
          <p:cNvSpPr>
            <a:spLocks noGrp="1" noChangeArrowheads="1"/>
          </p:cNvSpPr>
          <p:nvPr>
            <p:ph idx="1"/>
          </p:nvPr>
        </p:nvSpPr>
        <p:spPr>
          <a:xfrm>
            <a:off x="685800" y="1239838"/>
            <a:ext cx="8099425" cy="1109042"/>
          </a:xfrm>
        </p:spPr>
        <p:txBody>
          <a:bodyPr>
            <a:normAutofit/>
          </a:bodyPr>
          <a:lstStyle/>
          <a:p>
            <a:pPr>
              <a:lnSpc>
                <a:spcPct val="90000"/>
              </a:lnSpc>
            </a:pPr>
            <a:r>
              <a:rPr lang="en-US" altLang="en-US" sz="2400" dirty="0"/>
              <a:t>Entities with the same basic attributes are grouped or typed into an entity type. For example, the EMPLOYEE entity type or the COMPANY entity type.</a:t>
            </a:r>
          </a:p>
        </p:txBody>
      </p:sp>
      <p:sp>
        <p:nvSpPr>
          <p:cNvPr id="4" name="Slide Number Placeholder 3"/>
          <p:cNvSpPr>
            <a:spLocks noGrp="1"/>
          </p:cNvSpPr>
          <p:nvPr>
            <p:ph type="sldNum" sz="quarter" idx="12"/>
          </p:nvPr>
        </p:nvSpPr>
        <p:spPr/>
        <p:txBody>
          <a:bodyPr/>
          <a:lstStyle/>
          <a:p>
            <a:r>
              <a:rPr lang="en-US" altLang="en-US"/>
              <a:t>Chapter 3-</a:t>
            </a:r>
            <a:fld id="{4EBDE63C-1961-4971-A6C8-A564799F8452}" type="slidenum">
              <a:rPr lang="en-US" altLang="en-US"/>
              <a:pPr/>
              <a:t>14</a:t>
            </a:fld>
            <a:endParaRPr lang="en-US" altLang="en-US"/>
          </a:p>
        </p:txBody>
      </p:sp>
      <p:sp>
        <p:nvSpPr>
          <p:cNvPr id="2" name="Footer Placeholder 1"/>
          <p:cNvSpPr>
            <a:spLocks noGrp="1"/>
          </p:cNvSpPr>
          <p:nvPr>
            <p:ph type="ftr" sz="quarter" idx="11"/>
          </p:nvPr>
        </p:nvSpPr>
        <p:spPr>
          <a:xfrm>
            <a:off x="3124200" y="6356350"/>
            <a:ext cx="2895600" cy="365125"/>
          </a:xfrm>
          <a:prstGeom prst="rect">
            <a:avLst/>
          </a:prstGeom>
        </p:spPr>
        <p:txBody>
          <a:bodyPr/>
          <a:lstStyle/>
          <a:p>
            <a:pPr>
              <a:defRPr/>
            </a:pPr>
            <a:r>
              <a:rPr lang="en-US" dirty="0"/>
              <a:t>Information Systems Department DBMS</a:t>
            </a:r>
          </a:p>
        </p:txBody>
      </p:sp>
      <p:pic>
        <p:nvPicPr>
          <p:cNvPr id="7" name="Picture 6"/>
          <p:cNvPicPr>
            <a:picLocks noChangeAspect="1"/>
          </p:cNvPicPr>
          <p:nvPr/>
        </p:nvPicPr>
        <p:blipFill>
          <a:blip r:embed="rId2"/>
          <a:stretch>
            <a:fillRect/>
          </a:stretch>
        </p:blipFill>
        <p:spPr>
          <a:xfrm>
            <a:off x="1372729" y="2348880"/>
            <a:ext cx="6725566" cy="4230920"/>
          </a:xfrm>
          <a:prstGeom prst="rect">
            <a:avLst/>
          </a:prstGeom>
        </p:spPr>
      </p:pic>
    </p:spTree>
    <p:extLst>
      <p:ext uri="{BB962C8B-B14F-4D97-AF65-F5344CB8AC3E}">
        <p14:creationId xmlns:p14="http://schemas.microsoft.com/office/powerpoint/2010/main" val="2037046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4"/>
          <p:cNvSpPr>
            <a:spLocks noGrp="1" noChangeArrowheads="1"/>
          </p:cNvSpPr>
          <p:nvPr>
            <p:ph type="title"/>
          </p:nvPr>
        </p:nvSpPr>
        <p:spPr>
          <a:xfrm>
            <a:off x="685800" y="136525"/>
            <a:ext cx="7772400" cy="801688"/>
          </a:xfrm>
        </p:spPr>
        <p:txBody>
          <a:bodyPr/>
          <a:lstStyle/>
          <a:p>
            <a:r>
              <a:rPr lang="en-US" altLang="en-US" sz="4000" dirty="0"/>
              <a:t>Key Attributes</a:t>
            </a:r>
          </a:p>
        </p:txBody>
      </p:sp>
      <p:sp>
        <p:nvSpPr>
          <p:cNvPr id="76805" name="Rectangle 5"/>
          <p:cNvSpPr>
            <a:spLocks noGrp="1" noChangeArrowheads="1"/>
          </p:cNvSpPr>
          <p:nvPr>
            <p:ph idx="1"/>
          </p:nvPr>
        </p:nvSpPr>
        <p:spPr>
          <a:xfrm>
            <a:off x="685800" y="1239838"/>
            <a:ext cx="8099425" cy="4114800"/>
          </a:xfrm>
        </p:spPr>
        <p:txBody>
          <a:bodyPr>
            <a:normAutofit/>
          </a:bodyPr>
          <a:lstStyle/>
          <a:p>
            <a:pPr>
              <a:lnSpc>
                <a:spcPct val="90000"/>
              </a:lnSpc>
            </a:pPr>
            <a:r>
              <a:rPr lang="en-US" altLang="en-US" sz="2400" dirty="0"/>
              <a:t>An attribute of an entity type for which each entity must have a unique value is called a key attribute of the entity type. For example, SSN of EMPLOYEE.</a:t>
            </a:r>
          </a:p>
          <a:p>
            <a:pPr>
              <a:lnSpc>
                <a:spcPct val="90000"/>
              </a:lnSpc>
            </a:pPr>
            <a:r>
              <a:rPr lang="en-US" altLang="en-US" sz="2400" dirty="0"/>
              <a:t>A key attribute may be composite. For example, </a:t>
            </a:r>
            <a:r>
              <a:rPr lang="en-US" altLang="en-US" sz="2400" dirty="0" err="1"/>
              <a:t>VehicleTagNumber</a:t>
            </a:r>
            <a:r>
              <a:rPr lang="en-US" altLang="en-US" sz="2400" dirty="0"/>
              <a:t> is a key of the CAR entity type with components (Number, State).</a:t>
            </a:r>
          </a:p>
          <a:p>
            <a:pPr>
              <a:lnSpc>
                <a:spcPct val="90000"/>
              </a:lnSpc>
            </a:pPr>
            <a:r>
              <a:rPr lang="en-US" altLang="en-US" sz="2400" dirty="0"/>
              <a:t>An entity type may have more than one key. For example, the CAR entity type may have two keys:</a:t>
            </a:r>
          </a:p>
          <a:p>
            <a:pPr lvl="1">
              <a:lnSpc>
                <a:spcPct val="90000"/>
              </a:lnSpc>
            </a:pPr>
            <a:r>
              <a:rPr lang="en-US" altLang="en-US" sz="2100" dirty="0" err="1"/>
              <a:t>VehicleIdentificationNumber</a:t>
            </a:r>
            <a:r>
              <a:rPr lang="en-US" altLang="en-US" sz="2100" dirty="0"/>
              <a:t> (popularly called VIN) and</a:t>
            </a:r>
          </a:p>
          <a:p>
            <a:pPr lvl="1">
              <a:lnSpc>
                <a:spcPct val="90000"/>
              </a:lnSpc>
            </a:pPr>
            <a:r>
              <a:rPr lang="en-US" altLang="en-US" sz="2100" dirty="0" err="1"/>
              <a:t>VehicleTagNumber</a:t>
            </a:r>
            <a:r>
              <a:rPr lang="en-US" altLang="en-US" sz="2100" dirty="0"/>
              <a:t> (Number, State), also known as </a:t>
            </a:r>
            <a:r>
              <a:rPr lang="en-US" altLang="en-US" sz="2100" dirty="0" err="1"/>
              <a:t>license_plate</a:t>
            </a:r>
            <a:r>
              <a:rPr lang="en-US" altLang="en-US" sz="2100" dirty="0"/>
              <a:t> number.</a:t>
            </a:r>
          </a:p>
        </p:txBody>
      </p:sp>
      <p:sp>
        <p:nvSpPr>
          <p:cNvPr id="4" name="Slide Number Placeholder 3"/>
          <p:cNvSpPr>
            <a:spLocks noGrp="1"/>
          </p:cNvSpPr>
          <p:nvPr>
            <p:ph type="sldNum" sz="quarter" idx="12"/>
          </p:nvPr>
        </p:nvSpPr>
        <p:spPr/>
        <p:txBody>
          <a:bodyPr/>
          <a:lstStyle/>
          <a:p>
            <a:r>
              <a:rPr lang="en-US" altLang="en-US"/>
              <a:t>Chapter 3-</a:t>
            </a:r>
            <a:fld id="{4EBDE63C-1961-4971-A6C8-A564799F8452}" type="slidenum">
              <a:rPr lang="en-US" altLang="en-US"/>
              <a:pPr/>
              <a:t>15</a:t>
            </a:fld>
            <a:endParaRPr lang="en-US" altLang="en-US"/>
          </a:p>
        </p:txBody>
      </p:sp>
      <p:sp>
        <p:nvSpPr>
          <p:cNvPr id="2" name="Footer Placeholder 1"/>
          <p:cNvSpPr>
            <a:spLocks noGrp="1"/>
          </p:cNvSpPr>
          <p:nvPr>
            <p:ph type="ftr" sz="quarter" idx="11"/>
          </p:nvPr>
        </p:nvSpPr>
        <p:spPr>
          <a:xfrm>
            <a:off x="3124200" y="6356350"/>
            <a:ext cx="2895600" cy="365125"/>
          </a:xfrm>
          <a:prstGeom prst="rect">
            <a:avLst/>
          </a:prstGeom>
        </p:spPr>
        <p:txBody>
          <a:bodyPr/>
          <a:lstStyle/>
          <a:p>
            <a:pPr>
              <a:defRPr/>
            </a:pPr>
            <a:r>
              <a:rPr lang="en-US" dirty="0"/>
              <a:t>Information Systems Department DBMS</a:t>
            </a:r>
          </a:p>
        </p:txBody>
      </p:sp>
    </p:spTree>
    <p:extLst>
      <p:ext uri="{BB962C8B-B14F-4D97-AF65-F5344CB8AC3E}">
        <p14:creationId xmlns:p14="http://schemas.microsoft.com/office/powerpoint/2010/main" val="488960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a:xfrm>
            <a:off x="622300" y="215900"/>
            <a:ext cx="7940675" cy="768350"/>
          </a:xfr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lIns="91440" tIns="45720" rIns="91440" bIns="45720">
            <a:normAutofit fontScale="90000"/>
          </a:bodyPr>
          <a:lstStyle/>
          <a:p>
            <a:pPr>
              <a:lnSpc>
                <a:spcPct val="90000"/>
              </a:lnSpc>
            </a:pPr>
            <a:r>
              <a:rPr lang="en-US" altLang="en-US" sz="2800" b="1"/>
              <a:t>ER DIAGRAM – Entity Types are:</a:t>
            </a:r>
            <a:br>
              <a:rPr lang="en-US" altLang="en-US" sz="2800" b="1"/>
            </a:br>
            <a:r>
              <a:rPr lang="en-US" altLang="en-US" sz="2400" b="1"/>
              <a:t>EMPLOYEE, DEPARTMENT, PROJECT, DEPENDENT</a:t>
            </a:r>
          </a:p>
        </p:txBody>
      </p:sp>
      <p:sp>
        <p:nvSpPr>
          <p:cNvPr id="4" name="Slide Number Placeholder 2"/>
          <p:cNvSpPr>
            <a:spLocks noGrp="1"/>
          </p:cNvSpPr>
          <p:nvPr>
            <p:ph type="sldNum" sz="quarter" idx="12"/>
          </p:nvPr>
        </p:nvSpPr>
        <p:spPr/>
        <p:txBody>
          <a:bodyPr/>
          <a:lstStyle/>
          <a:p>
            <a:r>
              <a:rPr lang="en-US" altLang="en-US"/>
              <a:t>Chapter 3-</a:t>
            </a:r>
            <a:fld id="{3F6EA180-DB4A-40B8-8C44-C39B63B60B06}" type="slidenum">
              <a:rPr lang="en-US" altLang="en-US"/>
              <a:pPr/>
              <a:t>16</a:t>
            </a:fld>
            <a:endParaRPr lang="en-US" altLang="en-US"/>
          </a:p>
        </p:txBody>
      </p:sp>
      <p:sp>
        <p:nvSpPr>
          <p:cNvPr id="2" name="Footer Placeholder 1"/>
          <p:cNvSpPr>
            <a:spLocks noGrp="1"/>
          </p:cNvSpPr>
          <p:nvPr>
            <p:ph type="ftr" sz="quarter" idx="11"/>
          </p:nvPr>
        </p:nvSpPr>
        <p:spPr>
          <a:xfrm>
            <a:off x="3124200" y="6356350"/>
            <a:ext cx="2895600" cy="365125"/>
          </a:xfrm>
          <a:prstGeom prst="rect">
            <a:avLst/>
          </a:prstGeom>
        </p:spPr>
        <p:txBody>
          <a:bodyPr/>
          <a:lstStyle/>
          <a:p>
            <a:pPr>
              <a:defRPr/>
            </a:pPr>
            <a:r>
              <a:rPr lang="en-US" dirty="0"/>
              <a:t>Information Systems Department DBMS</a:t>
            </a:r>
          </a:p>
        </p:txBody>
      </p:sp>
      <p:pic>
        <p:nvPicPr>
          <p:cNvPr id="3" name="Picture 2"/>
          <p:cNvPicPr>
            <a:picLocks noChangeAspect="1"/>
          </p:cNvPicPr>
          <p:nvPr/>
        </p:nvPicPr>
        <p:blipFill>
          <a:blip r:embed="rId2"/>
          <a:stretch>
            <a:fillRect/>
          </a:stretch>
        </p:blipFill>
        <p:spPr>
          <a:xfrm>
            <a:off x="1043608" y="1004548"/>
            <a:ext cx="7848556" cy="5232763"/>
          </a:xfrm>
          <a:prstGeom prst="rect">
            <a:avLst/>
          </a:prstGeom>
        </p:spPr>
      </p:pic>
    </p:spTree>
    <p:extLst>
      <p:ext uri="{BB962C8B-B14F-4D97-AF65-F5344CB8AC3E}">
        <p14:creationId xmlns:p14="http://schemas.microsoft.com/office/powerpoint/2010/main" val="3118809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9" name="Rectangle 5"/>
          <p:cNvSpPr>
            <a:spLocks noGrp="1" noChangeArrowheads="1"/>
          </p:cNvSpPr>
          <p:nvPr>
            <p:ph type="title"/>
          </p:nvPr>
        </p:nvSpPr>
        <p:spPr>
          <a:xfrm>
            <a:off x="685800" y="241300"/>
            <a:ext cx="7772400" cy="515938"/>
          </a:xfrm>
        </p:spPr>
        <p:txBody>
          <a:bodyPr>
            <a:normAutofit fontScale="90000"/>
          </a:bodyPr>
          <a:lstStyle/>
          <a:p>
            <a:r>
              <a:rPr lang="en-US" altLang="en-US"/>
              <a:t>Weak Entity Types</a:t>
            </a:r>
          </a:p>
        </p:txBody>
      </p:sp>
      <p:sp>
        <p:nvSpPr>
          <p:cNvPr id="88070" name="Rectangle 6"/>
          <p:cNvSpPr>
            <a:spLocks noGrp="1" noChangeArrowheads="1"/>
          </p:cNvSpPr>
          <p:nvPr>
            <p:ph idx="1"/>
          </p:nvPr>
        </p:nvSpPr>
        <p:spPr>
          <a:xfrm>
            <a:off x="476250" y="1082675"/>
            <a:ext cx="7981950" cy="4114800"/>
          </a:xfrm>
        </p:spPr>
        <p:txBody>
          <a:bodyPr>
            <a:normAutofit fontScale="92500" lnSpcReduction="10000"/>
          </a:bodyPr>
          <a:lstStyle/>
          <a:p>
            <a:pPr>
              <a:lnSpc>
                <a:spcPct val="90000"/>
              </a:lnSpc>
            </a:pPr>
            <a:r>
              <a:rPr lang="en-US" altLang="en-US" sz="2400" i="1" dirty="0">
                <a:solidFill>
                  <a:srgbClr val="0070C0"/>
                </a:solidFill>
              </a:rPr>
              <a:t>An entity that does not have a key attribute</a:t>
            </a:r>
          </a:p>
          <a:p>
            <a:pPr>
              <a:lnSpc>
                <a:spcPct val="90000"/>
              </a:lnSpc>
            </a:pPr>
            <a:r>
              <a:rPr lang="en-US" altLang="en-US" sz="2400" dirty="0"/>
              <a:t>A weak entity must participate in an identifying relationship type with an owner or identifying entity type</a:t>
            </a:r>
          </a:p>
          <a:p>
            <a:pPr>
              <a:lnSpc>
                <a:spcPct val="90000"/>
              </a:lnSpc>
            </a:pPr>
            <a:r>
              <a:rPr lang="en-US" altLang="en-US" sz="2400" dirty="0"/>
              <a:t>Entities are identified by the combination of:</a:t>
            </a:r>
          </a:p>
          <a:p>
            <a:pPr lvl="1">
              <a:lnSpc>
                <a:spcPct val="90000"/>
              </a:lnSpc>
            </a:pPr>
            <a:r>
              <a:rPr lang="en-US" altLang="en-US" sz="2500" dirty="0"/>
              <a:t>A partial key of the weak entity type</a:t>
            </a:r>
          </a:p>
          <a:p>
            <a:pPr lvl="1">
              <a:lnSpc>
                <a:spcPct val="90000"/>
              </a:lnSpc>
            </a:pPr>
            <a:r>
              <a:rPr lang="en-US" altLang="en-US" sz="2500" dirty="0"/>
              <a:t>The particular entity they are related to in the identifying entity type</a:t>
            </a:r>
          </a:p>
          <a:p>
            <a:pPr>
              <a:lnSpc>
                <a:spcPct val="90000"/>
              </a:lnSpc>
              <a:buSzPct val="150000"/>
              <a:buFont typeface="Wingdings" panose="05000000000000000000" pitchFamily="2" charset="2"/>
              <a:buNone/>
            </a:pPr>
            <a:r>
              <a:rPr lang="en-US" altLang="en-US" sz="2400" b="1" dirty="0"/>
              <a:t>Example:</a:t>
            </a:r>
            <a:r>
              <a:rPr lang="en-US" altLang="en-US" sz="2400" dirty="0"/>
              <a:t> </a:t>
            </a:r>
          </a:p>
          <a:p>
            <a:pPr>
              <a:lnSpc>
                <a:spcPct val="90000"/>
              </a:lnSpc>
              <a:buSzPct val="150000"/>
              <a:buFont typeface="Wingdings" panose="05000000000000000000" pitchFamily="2" charset="2"/>
              <a:buNone/>
            </a:pPr>
            <a:r>
              <a:rPr lang="en-US" altLang="en-US" sz="2400" dirty="0"/>
              <a:t> Suppose that a DEPENDENT entity is identified by the dependent’s first name and </a:t>
            </a:r>
            <a:r>
              <a:rPr lang="en-US" altLang="en-US" sz="2400" dirty="0" err="1"/>
              <a:t>birhtdate</a:t>
            </a:r>
            <a:r>
              <a:rPr lang="en-US" altLang="en-US" sz="2400" dirty="0"/>
              <a:t>, </a:t>
            </a:r>
            <a:r>
              <a:rPr lang="en-US" altLang="en-US" sz="2400" i="1" dirty="0"/>
              <a:t>and</a:t>
            </a:r>
            <a:r>
              <a:rPr lang="en-US" altLang="en-US" sz="2400" dirty="0"/>
              <a:t> the specific EMPLOYEE that the dependent is related to.  DEPENDENT is a weak entity type with EMPLOYEE as its identifying entity type via the identifying relationship type DEPENDENT_OF</a:t>
            </a:r>
          </a:p>
        </p:txBody>
      </p:sp>
      <p:sp>
        <p:nvSpPr>
          <p:cNvPr id="4" name="Slide Number Placeholder 3"/>
          <p:cNvSpPr>
            <a:spLocks noGrp="1"/>
          </p:cNvSpPr>
          <p:nvPr>
            <p:ph type="sldNum" sz="quarter" idx="12"/>
          </p:nvPr>
        </p:nvSpPr>
        <p:spPr/>
        <p:txBody>
          <a:bodyPr/>
          <a:lstStyle/>
          <a:p>
            <a:r>
              <a:rPr lang="en-US" altLang="en-US"/>
              <a:t>Chapter 3-</a:t>
            </a:r>
            <a:fld id="{8B483DA9-57AD-4EBE-B491-45F22019EA0F}" type="slidenum">
              <a:rPr lang="en-US" altLang="en-US"/>
              <a:pPr/>
              <a:t>17</a:t>
            </a:fld>
            <a:endParaRPr lang="en-US" altLang="en-US"/>
          </a:p>
        </p:txBody>
      </p:sp>
      <p:sp>
        <p:nvSpPr>
          <p:cNvPr id="2" name="Footer Placeholder 1"/>
          <p:cNvSpPr>
            <a:spLocks noGrp="1"/>
          </p:cNvSpPr>
          <p:nvPr>
            <p:ph type="ftr" sz="quarter" idx="11"/>
          </p:nvPr>
        </p:nvSpPr>
        <p:spPr>
          <a:xfrm>
            <a:off x="3124200" y="6356350"/>
            <a:ext cx="2895600" cy="365125"/>
          </a:xfrm>
          <a:prstGeom prst="rect">
            <a:avLst/>
          </a:prstGeom>
        </p:spPr>
        <p:txBody>
          <a:bodyPr/>
          <a:lstStyle/>
          <a:p>
            <a:pPr>
              <a:defRPr/>
            </a:pPr>
            <a:r>
              <a:rPr lang="en-US" dirty="0"/>
              <a:t>Information Systems Department DBMS</a:t>
            </a:r>
          </a:p>
        </p:txBody>
      </p:sp>
    </p:spTree>
    <p:extLst>
      <p:ext uri="{BB962C8B-B14F-4D97-AF65-F5344CB8AC3E}">
        <p14:creationId xmlns:p14="http://schemas.microsoft.com/office/powerpoint/2010/main" val="11585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a:xfrm>
            <a:off x="622300" y="215900"/>
            <a:ext cx="7940675" cy="768350"/>
          </a:xfr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lIns="91440" tIns="45720" rIns="91440" bIns="45720">
            <a:normAutofit fontScale="90000"/>
          </a:bodyPr>
          <a:lstStyle/>
          <a:p>
            <a:pPr>
              <a:lnSpc>
                <a:spcPct val="90000"/>
              </a:lnSpc>
            </a:pPr>
            <a:r>
              <a:rPr lang="en-US" altLang="en-US" sz="2800" b="1"/>
              <a:t>Weak Entity Type is: </a:t>
            </a:r>
            <a:r>
              <a:rPr lang="en-US" altLang="en-US" sz="2400" b="1"/>
              <a:t>DEPENDENT</a:t>
            </a:r>
            <a:br>
              <a:rPr lang="en-US" altLang="en-US" sz="2400" b="1"/>
            </a:br>
            <a:r>
              <a:rPr lang="en-US" altLang="en-US" sz="2800" b="1"/>
              <a:t>Identifying Relationship is: </a:t>
            </a:r>
            <a:r>
              <a:rPr lang="en-US" altLang="en-US" sz="2400" b="1"/>
              <a:t>DEPENDENTS_OF</a:t>
            </a:r>
          </a:p>
        </p:txBody>
      </p:sp>
      <p:sp>
        <p:nvSpPr>
          <p:cNvPr id="4" name="Slide Number Placeholder 2"/>
          <p:cNvSpPr>
            <a:spLocks noGrp="1"/>
          </p:cNvSpPr>
          <p:nvPr>
            <p:ph type="sldNum" sz="quarter" idx="12"/>
          </p:nvPr>
        </p:nvSpPr>
        <p:spPr/>
        <p:txBody>
          <a:bodyPr/>
          <a:lstStyle/>
          <a:p>
            <a:r>
              <a:rPr lang="en-US" altLang="en-US"/>
              <a:t>Chapter 3-</a:t>
            </a:r>
            <a:fld id="{F68A0522-314A-4712-A78B-023003B9277E}" type="slidenum">
              <a:rPr lang="en-US" altLang="en-US"/>
              <a:pPr/>
              <a:t>18</a:t>
            </a:fld>
            <a:endParaRPr lang="en-US" altLang="en-US"/>
          </a:p>
        </p:txBody>
      </p:sp>
      <p:sp>
        <p:nvSpPr>
          <p:cNvPr id="2" name="Footer Placeholder 1"/>
          <p:cNvSpPr>
            <a:spLocks noGrp="1"/>
          </p:cNvSpPr>
          <p:nvPr>
            <p:ph type="ftr" sz="quarter" idx="11"/>
          </p:nvPr>
        </p:nvSpPr>
        <p:spPr>
          <a:xfrm>
            <a:off x="3124200" y="6356350"/>
            <a:ext cx="2895600" cy="365125"/>
          </a:xfrm>
          <a:prstGeom prst="rect">
            <a:avLst/>
          </a:prstGeom>
        </p:spPr>
        <p:txBody>
          <a:bodyPr/>
          <a:lstStyle/>
          <a:p>
            <a:pPr>
              <a:defRPr/>
            </a:pPr>
            <a:r>
              <a:rPr lang="en-US" dirty="0"/>
              <a:t>Information Systems Department DBMS</a:t>
            </a:r>
          </a:p>
        </p:txBody>
      </p:sp>
      <p:pic>
        <p:nvPicPr>
          <p:cNvPr id="6" name="Picture 5"/>
          <p:cNvPicPr>
            <a:picLocks noChangeAspect="1"/>
          </p:cNvPicPr>
          <p:nvPr/>
        </p:nvPicPr>
        <p:blipFill>
          <a:blip r:embed="rId2"/>
          <a:stretch>
            <a:fillRect/>
          </a:stretch>
        </p:blipFill>
        <p:spPr>
          <a:xfrm>
            <a:off x="1043608" y="1100379"/>
            <a:ext cx="7848556" cy="5232763"/>
          </a:xfrm>
          <a:prstGeom prst="rect">
            <a:avLst/>
          </a:prstGeom>
        </p:spPr>
      </p:pic>
    </p:spTree>
    <p:extLst>
      <p:ext uri="{BB962C8B-B14F-4D97-AF65-F5344CB8AC3E}">
        <p14:creationId xmlns:p14="http://schemas.microsoft.com/office/powerpoint/2010/main" val="16781730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906713"/>
            <a:ext cx="7772400" cy="1362075"/>
          </a:xfrm>
        </p:spPr>
        <p:txBody>
          <a:bodyPr/>
          <a:lstStyle/>
          <a:p>
            <a:pPr algn="ctr"/>
            <a:r>
              <a:rPr lang="en-US" dirty="0"/>
              <a:t>RELATIONSHIP</a:t>
            </a:r>
          </a:p>
        </p:txBody>
      </p:sp>
      <p:sp>
        <p:nvSpPr>
          <p:cNvPr id="3" name="Text Placeholder 2"/>
          <p:cNvSpPr>
            <a:spLocks noGrp="1"/>
          </p:cNvSpPr>
          <p:nvPr>
            <p:ph type="body" idx="1"/>
          </p:nvPr>
        </p:nvSpPr>
        <p:spPr>
          <a:xfrm>
            <a:off x="914400" y="4838453"/>
            <a:ext cx="7772400" cy="1500187"/>
          </a:xfrm>
        </p:spPr>
        <p:txBody>
          <a:bodyPr/>
          <a:lstStyle/>
          <a:p>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pPr>
              <a:defRPr/>
            </a:pPr>
            <a:r>
              <a:rPr lang="en-US" dirty="0"/>
              <a:t>Information Systems Department DBMS</a:t>
            </a:r>
          </a:p>
        </p:txBody>
      </p:sp>
      <p:sp>
        <p:nvSpPr>
          <p:cNvPr id="5" name="Slide Number Placeholder 4"/>
          <p:cNvSpPr>
            <a:spLocks noGrp="1"/>
          </p:cNvSpPr>
          <p:nvPr>
            <p:ph type="sldNum" sz="quarter" idx="12"/>
          </p:nvPr>
        </p:nvSpPr>
        <p:spPr/>
        <p:txBody>
          <a:bodyPr/>
          <a:lstStyle/>
          <a:p>
            <a:pPr>
              <a:defRPr/>
            </a:pPr>
            <a:fld id="{DEB29592-F14E-CE40-9E4A-646F99D9A3EE}" type="slidenum">
              <a:rPr lang="en-US" smtClean="0"/>
              <a:pPr>
                <a:defRPr/>
              </a:pPr>
              <a:t>19</a:t>
            </a:fld>
            <a:endParaRPr lang="en-US"/>
          </a:p>
        </p:txBody>
      </p:sp>
    </p:spTree>
    <p:extLst>
      <p:ext uri="{BB962C8B-B14F-4D97-AF65-F5344CB8AC3E}">
        <p14:creationId xmlns:p14="http://schemas.microsoft.com/office/powerpoint/2010/main" val="2997640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4"/>
          <p:cNvSpPr>
            <a:spLocks noGrp="1" noChangeArrowheads="1"/>
          </p:cNvSpPr>
          <p:nvPr>
            <p:ph type="title"/>
          </p:nvPr>
        </p:nvSpPr>
        <p:spPr>
          <a:xfrm>
            <a:off x="250825" y="303213"/>
            <a:ext cx="8534400" cy="842962"/>
          </a:xfrm>
        </p:spPr>
        <p:txBody>
          <a:bodyPr/>
          <a:lstStyle/>
          <a:p>
            <a:r>
              <a:rPr lang="en-US" altLang="en-US" sz="4000" dirty="0"/>
              <a:t>Outline</a:t>
            </a:r>
          </a:p>
        </p:txBody>
      </p:sp>
      <p:sp>
        <p:nvSpPr>
          <p:cNvPr id="71685" name="Rectangle 5"/>
          <p:cNvSpPr>
            <a:spLocks noGrp="1" noChangeArrowheads="1"/>
          </p:cNvSpPr>
          <p:nvPr>
            <p:ph idx="1"/>
          </p:nvPr>
        </p:nvSpPr>
        <p:spPr>
          <a:xfrm>
            <a:off x="685800" y="1389063"/>
            <a:ext cx="8458200" cy="4114800"/>
          </a:xfrm>
        </p:spPr>
        <p:txBody>
          <a:bodyPr/>
          <a:lstStyle/>
          <a:p>
            <a:pPr>
              <a:lnSpc>
                <a:spcPct val="90000"/>
              </a:lnSpc>
            </a:pPr>
            <a:r>
              <a:rPr lang="en-US" altLang="en-US" sz="2400" dirty="0"/>
              <a:t>Example Database Application (COMPANY)</a:t>
            </a:r>
          </a:p>
          <a:p>
            <a:pPr>
              <a:lnSpc>
                <a:spcPct val="90000"/>
              </a:lnSpc>
            </a:pPr>
            <a:r>
              <a:rPr lang="en-US" altLang="en-US" sz="2400" dirty="0"/>
              <a:t>ER Model Concepts</a:t>
            </a:r>
          </a:p>
          <a:p>
            <a:pPr lvl="1">
              <a:lnSpc>
                <a:spcPct val="90000"/>
              </a:lnSpc>
            </a:pPr>
            <a:r>
              <a:rPr lang="en-US" altLang="en-US" sz="2100" dirty="0"/>
              <a:t>Entities and Attributes</a:t>
            </a:r>
          </a:p>
          <a:p>
            <a:pPr lvl="1">
              <a:lnSpc>
                <a:spcPct val="90000"/>
              </a:lnSpc>
            </a:pPr>
            <a:r>
              <a:rPr lang="en-US" altLang="en-US" sz="2100" dirty="0"/>
              <a:t>Entity Types, Value Sets, and Key Attributes</a:t>
            </a:r>
          </a:p>
          <a:p>
            <a:pPr lvl="1">
              <a:lnSpc>
                <a:spcPct val="90000"/>
              </a:lnSpc>
            </a:pPr>
            <a:r>
              <a:rPr lang="en-US" altLang="en-US" sz="2100" dirty="0"/>
              <a:t>Relationships and Relationship Types</a:t>
            </a:r>
          </a:p>
          <a:p>
            <a:pPr lvl="1">
              <a:lnSpc>
                <a:spcPct val="90000"/>
              </a:lnSpc>
            </a:pPr>
            <a:r>
              <a:rPr lang="en-US" altLang="en-US" sz="2100" dirty="0"/>
              <a:t>Weak Entity Types</a:t>
            </a:r>
          </a:p>
          <a:p>
            <a:pPr lvl="1">
              <a:lnSpc>
                <a:spcPct val="90000"/>
              </a:lnSpc>
            </a:pPr>
            <a:r>
              <a:rPr lang="en-US" altLang="en-US" sz="2100" dirty="0"/>
              <a:t>Roles and Attributes in Relationship Types</a:t>
            </a:r>
          </a:p>
          <a:p>
            <a:pPr>
              <a:lnSpc>
                <a:spcPct val="90000"/>
              </a:lnSpc>
            </a:pPr>
            <a:r>
              <a:rPr lang="en-US" altLang="en-US" sz="2400" dirty="0"/>
              <a:t>ER Diagrams - Notation</a:t>
            </a:r>
          </a:p>
          <a:p>
            <a:pPr>
              <a:lnSpc>
                <a:spcPct val="90000"/>
              </a:lnSpc>
            </a:pPr>
            <a:r>
              <a:rPr lang="en-US" altLang="en-US" sz="2400" dirty="0"/>
              <a:t>ER Diagram for COMPANY Schema</a:t>
            </a:r>
          </a:p>
          <a:p>
            <a:pPr>
              <a:lnSpc>
                <a:spcPct val="90000"/>
              </a:lnSpc>
              <a:buFont typeface="Wingdings" panose="05000000000000000000" pitchFamily="2" charset="2"/>
              <a:buNone/>
            </a:pPr>
            <a:endParaRPr lang="en-US" altLang="en-US" sz="2000" dirty="0"/>
          </a:p>
        </p:txBody>
      </p:sp>
      <p:sp>
        <p:nvSpPr>
          <p:cNvPr id="4" name="Slide Number Placeholder 3"/>
          <p:cNvSpPr>
            <a:spLocks noGrp="1"/>
          </p:cNvSpPr>
          <p:nvPr>
            <p:ph type="sldNum" sz="quarter" idx="12"/>
          </p:nvPr>
        </p:nvSpPr>
        <p:spPr/>
        <p:txBody>
          <a:bodyPr/>
          <a:lstStyle/>
          <a:p>
            <a:r>
              <a:rPr lang="en-US" altLang="en-US" dirty="0"/>
              <a:t>Chapter 3-</a:t>
            </a:r>
            <a:fld id="{52C00439-3D16-4677-86EA-4710B1862BAA}" type="slidenum">
              <a:rPr lang="en-US" altLang="en-US"/>
              <a:pPr/>
              <a:t>2</a:t>
            </a:fld>
            <a:endParaRPr lang="en-US" altLang="en-US" dirty="0"/>
          </a:p>
        </p:txBody>
      </p:sp>
      <p:sp>
        <p:nvSpPr>
          <p:cNvPr id="2" name="Footer Placeholder 1"/>
          <p:cNvSpPr>
            <a:spLocks noGrp="1"/>
          </p:cNvSpPr>
          <p:nvPr>
            <p:ph type="ftr" sz="quarter" idx="11"/>
          </p:nvPr>
        </p:nvSpPr>
        <p:spPr>
          <a:xfrm>
            <a:off x="3124200" y="6356350"/>
            <a:ext cx="2895600" cy="365125"/>
          </a:xfrm>
          <a:prstGeom prst="rect">
            <a:avLst/>
          </a:prstGeom>
        </p:spPr>
        <p:txBody>
          <a:bodyPr/>
          <a:lstStyle/>
          <a:p>
            <a:pPr algn="ctr">
              <a:defRPr/>
            </a:pPr>
            <a:r>
              <a:rPr lang="en-US" dirty="0"/>
              <a:t>Information Systems Department DBMS</a:t>
            </a:r>
          </a:p>
        </p:txBody>
      </p:sp>
    </p:spTree>
    <p:extLst>
      <p:ext uri="{BB962C8B-B14F-4D97-AF65-F5344CB8AC3E}">
        <p14:creationId xmlns:p14="http://schemas.microsoft.com/office/powerpoint/2010/main" val="37026354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a:xfrm>
            <a:off x="250825" y="303213"/>
            <a:ext cx="8534400" cy="842962"/>
          </a:xfrm>
        </p:spPr>
        <p:txBody>
          <a:bodyPr/>
          <a:lstStyle/>
          <a:p>
            <a:r>
              <a:rPr lang="en-US" altLang="en-US" sz="4000" dirty="0"/>
              <a:t>Relationships and Relationship Types</a:t>
            </a:r>
          </a:p>
        </p:txBody>
      </p:sp>
      <p:sp>
        <p:nvSpPr>
          <p:cNvPr id="187395" name="Rectangle 3"/>
          <p:cNvSpPr>
            <a:spLocks noGrp="1" noChangeArrowheads="1"/>
          </p:cNvSpPr>
          <p:nvPr>
            <p:ph idx="1"/>
          </p:nvPr>
        </p:nvSpPr>
        <p:spPr>
          <a:xfrm>
            <a:off x="250826" y="1389062"/>
            <a:ext cx="8534400" cy="4967287"/>
          </a:xfrm>
        </p:spPr>
        <p:txBody>
          <a:bodyPr>
            <a:normAutofit/>
          </a:bodyPr>
          <a:lstStyle/>
          <a:p>
            <a:pPr>
              <a:lnSpc>
                <a:spcPct val="90000"/>
              </a:lnSpc>
            </a:pPr>
            <a:r>
              <a:rPr lang="en-US" altLang="en-US" sz="2400" dirty="0"/>
              <a:t>A relationship relates two or more distinct entities with a specific meaning. For example, EMPLOYEE John Smith works on the </a:t>
            </a:r>
            <a:r>
              <a:rPr lang="en-US" altLang="en-US" sz="2400" dirty="0" err="1"/>
              <a:t>ProductX</a:t>
            </a:r>
            <a:r>
              <a:rPr lang="en-US" altLang="en-US" sz="2400" dirty="0"/>
              <a:t> PROJECT or EMPLOYEE Franklin Wong manages the Research DEPARTMENT.</a:t>
            </a:r>
          </a:p>
          <a:p>
            <a:pPr>
              <a:lnSpc>
                <a:spcPct val="90000"/>
              </a:lnSpc>
            </a:pPr>
            <a:r>
              <a:rPr lang="en-US" altLang="en-US" sz="2400" dirty="0"/>
              <a:t>Relationships of the same type are grouped or typed into a relationship type. For example, the WORKS_ON relationship type in which EMPLOYEEs and PROJECTs participate, or the MANAGES relationship type in which EMPLOYEEs and DEPARTMENTs participate.</a:t>
            </a:r>
          </a:p>
        </p:txBody>
      </p:sp>
      <p:sp>
        <p:nvSpPr>
          <p:cNvPr id="4" name="Slide Number Placeholder 3"/>
          <p:cNvSpPr>
            <a:spLocks noGrp="1"/>
          </p:cNvSpPr>
          <p:nvPr>
            <p:ph type="sldNum" sz="quarter" idx="12"/>
          </p:nvPr>
        </p:nvSpPr>
        <p:spPr/>
        <p:txBody>
          <a:bodyPr/>
          <a:lstStyle/>
          <a:p>
            <a:r>
              <a:rPr lang="en-US" altLang="en-US"/>
              <a:t>Chapter 3-</a:t>
            </a:r>
            <a:fld id="{8EECB19C-67F6-419D-AE03-4544F89F1F95}" type="slidenum">
              <a:rPr lang="en-US" altLang="en-US"/>
              <a:pPr/>
              <a:t>20</a:t>
            </a:fld>
            <a:endParaRPr lang="en-US" altLang="en-US"/>
          </a:p>
        </p:txBody>
      </p:sp>
      <p:sp>
        <p:nvSpPr>
          <p:cNvPr id="2" name="Footer Placeholder 1"/>
          <p:cNvSpPr>
            <a:spLocks noGrp="1"/>
          </p:cNvSpPr>
          <p:nvPr>
            <p:ph type="ftr" sz="quarter" idx="11"/>
          </p:nvPr>
        </p:nvSpPr>
        <p:spPr>
          <a:xfrm>
            <a:off x="3124200" y="6356350"/>
            <a:ext cx="2895600" cy="365125"/>
          </a:xfrm>
          <a:prstGeom prst="rect">
            <a:avLst/>
          </a:prstGeom>
        </p:spPr>
        <p:txBody>
          <a:bodyPr/>
          <a:lstStyle/>
          <a:p>
            <a:pPr>
              <a:defRPr/>
            </a:pPr>
            <a:r>
              <a:rPr lang="en-US" dirty="0"/>
              <a:t>Information Systems Department DBMS</a:t>
            </a:r>
          </a:p>
        </p:txBody>
      </p:sp>
    </p:spTree>
    <p:extLst>
      <p:ext uri="{BB962C8B-B14F-4D97-AF65-F5344CB8AC3E}">
        <p14:creationId xmlns:p14="http://schemas.microsoft.com/office/powerpoint/2010/main" val="6978384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Autofit/>
          </a:bodyPr>
          <a:lstStyle/>
          <a:p>
            <a:r>
              <a:rPr lang="en-US" altLang="en-US" sz="3200" b="1" dirty="0"/>
              <a:t>Example relationship instances of the WORKS_FOR relationship between EMPLOYEE and DEPARTMENT</a:t>
            </a:r>
            <a:endParaRPr lang="en-US" sz="3200"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pPr>
              <a:defRPr/>
            </a:pPr>
            <a:r>
              <a:rPr lang="en-US" dirty="0"/>
              <a:t>Information Systems Department DBMS</a:t>
            </a:r>
          </a:p>
        </p:txBody>
      </p:sp>
      <p:sp>
        <p:nvSpPr>
          <p:cNvPr id="4" name="Slide Number Placeholder 3"/>
          <p:cNvSpPr>
            <a:spLocks noGrp="1"/>
          </p:cNvSpPr>
          <p:nvPr>
            <p:ph type="sldNum" sz="quarter" idx="12"/>
          </p:nvPr>
        </p:nvSpPr>
        <p:spPr/>
        <p:txBody>
          <a:bodyPr/>
          <a:lstStyle/>
          <a:p>
            <a:pPr>
              <a:defRPr/>
            </a:pPr>
            <a:fld id="{5D93C2F0-B963-DC4C-86FD-C03031F761E0}" type="slidenum">
              <a:rPr lang="en-US" smtClean="0"/>
              <a:pPr>
                <a:defRPr/>
              </a:pPr>
              <a:t>21</a:t>
            </a:fld>
            <a:endParaRPr lang="en-US"/>
          </a:p>
        </p:txBody>
      </p:sp>
      <p:pic>
        <p:nvPicPr>
          <p:cNvPr id="5" name="Picture 4"/>
          <p:cNvPicPr>
            <a:picLocks noChangeAspect="1"/>
          </p:cNvPicPr>
          <p:nvPr/>
        </p:nvPicPr>
        <p:blipFill>
          <a:blip r:embed="rId2"/>
          <a:stretch>
            <a:fillRect/>
          </a:stretch>
        </p:blipFill>
        <p:spPr>
          <a:xfrm>
            <a:off x="457200" y="1695208"/>
            <a:ext cx="8252266" cy="4661142"/>
          </a:xfrm>
          <a:prstGeom prst="rect">
            <a:avLst/>
          </a:prstGeom>
        </p:spPr>
      </p:pic>
    </p:spTree>
    <p:extLst>
      <p:ext uri="{BB962C8B-B14F-4D97-AF65-F5344CB8AC3E}">
        <p14:creationId xmlns:p14="http://schemas.microsoft.com/office/powerpoint/2010/main" val="5479577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a:xfrm>
            <a:off x="250825" y="303213"/>
            <a:ext cx="8534400" cy="842962"/>
          </a:xfrm>
        </p:spPr>
        <p:txBody>
          <a:bodyPr/>
          <a:lstStyle/>
          <a:p>
            <a:r>
              <a:rPr lang="en-US" altLang="en-US" sz="4000" dirty="0"/>
              <a:t>Relationships and Relationship Types</a:t>
            </a:r>
          </a:p>
        </p:txBody>
      </p:sp>
      <p:sp>
        <p:nvSpPr>
          <p:cNvPr id="187395" name="Rectangle 3"/>
          <p:cNvSpPr>
            <a:spLocks noGrp="1" noChangeArrowheads="1"/>
          </p:cNvSpPr>
          <p:nvPr>
            <p:ph idx="1"/>
          </p:nvPr>
        </p:nvSpPr>
        <p:spPr>
          <a:xfrm>
            <a:off x="250826" y="1389063"/>
            <a:ext cx="8534400" cy="1895922"/>
          </a:xfrm>
        </p:spPr>
        <p:txBody>
          <a:bodyPr>
            <a:normAutofit/>
          </a:bodyPr>
          <a:lstStyle/>
          <a:p>
            <a:pPr>
              <a:lnSpc>
                <a:spcPct val="90000"/>
              </a:lnSpc>
            </a:pPr>
            <a:r>
              <a:rPr lang="en-US" altLang="en-US" sz="2400" b="1" dirty="0">
                <a:solidFill>
                  <a:srgbClr val="0070C0"/>
                </a:solidFill>
              </a:rPr>
              <a:t>The degree of a relationship </a:t>
            </a:r>
            <a:r>
              <a:rPr lang="en-US" altLang="en-US" sz="2400" dirty="0"/>
              <a:t>type is the number of participating entity types. Both MANAGES and WORKS_ON are binary relationships.</a:t>
            </a:r>
          </a:p>
          <a:p>
            <a:pPr>
              <a:lnSpc>
                <a:spcPct val="90000"/>
              </a:lnSpc>
            </a:pPr>
            <a:r>
              <a:rPr lang="en-US" altLang="en-US" sz="2400" dirty="0"/>
              <a:t>A relationship type of degree two is called </a:t>
            </a:r>
            <a:r>
              <a:rPr lang="en-US" altLang="en-US" sz="2400" dirty="0">
                <a:solidFill>
                  <a:srgbClr val="0070C0"/>
                </a:solidFill>
              </a:rPr>
              <a:t>binary</a:t>
            </a:r>
            <a:r>
              <a:rPr lang="en-US" altLang="en-US" sz="2400" dirty="0"/>
              <a:t>, and one of degree three is called </a:t>
            </a:r>
            <a:r>
              <a:rPr lang="en-US" altLang="en-US" sz="2400" dirty="0">
                <a:solidFill>
                  <a:srgbClr val="0070C0"/>
                </a:solidFill>
              </a:rPr>
              <a:t>ternary.</a:t>
            </a:r>
          </a:p>
          <a:p>
            <a:pPr>
              <a:lnSpc>
                <a:spcPct val="90000"/>
              </a:lnSpc>
            </a:pPr>
            <a:endParaRPr lang="en-US" altLang="en-US" sz="2400" dirty="0"/>
          </a:p>
        </p:txBody>
      </p:sp>
      <p:sp>
        <p:nvSpPr>
          <p:cNvPr id="4" name="Slide Number Placeholder 3"/>
          <p:cNvSpPr>
            <a:spLocks noGrp="1"/>
          </p:cNvSpPr>
          <p:nvPr>
            <p:ph type="sldNum" sz="quarter" idx="12"/>
          </p:nvPr>
        </p:nvSpPr>
        <p:spPr/>
        <p:txBody>
          <a:bodyPr/>
          <a:lstStyle/>
          <a:p>
            <a:r>
              <a:rPr lang="en-US" altLang="en-US"/>
              <a:t>Chapter 3-</a:t>
            </a:r>
            <a:fld id="{8EECB19C-67F6-419D-AE03-4544F89F1F95}" type="slidenum">
              <a:rPr lang="en-US" altLang="en-US"/>
              <a:pPr/>
              <a:t>22</a:t>
            </a:fld>
            <a:endParaRPr lang="en-US" altLang="en-US"/>
          </a:p>
        </p:txBody>
      </p:sp>
      <p:sp>
        <p:nvSpPr>
          <p:cNvPr id="2" name="Footer Placeholder 1"/>
          <p:cNvSpPr>
            <a:spLocks noGrp="1"/>
          </p:cNvSpPr>
          <p:nvPr>
            <p:ph type="ftr" sz="quarter" idx="11"/>
          </p:nvPr>
        </p:nvSpPr>
        <p:spPr>
          <a:xfrm>
            <a:off x="3124200" y="6356350"/>
            <a:ext cx="2895600" cy="365125"/>
          </a:xfrm>
          <a:prstGeom prst="rect">
            <a:avLst/>
          </a:prstGeom>
        </p:spPr>
        <p:txBody>
          <a:bodyPr/>
          <a:lstStyle/>
          <a:p>
            <a:pPr>
              <a:defRPr/>
            </a:pPr>
            <a:r>
              <a:rPr lang="en-US" dirty="0"/>
              <a:t>Information Systems Department DBMS</a:t>
            </a:r>
          </a:p>
        </p:txBody>
      </p:sp>
      <p:pic>
        <p:nvPicPr>
          <p:cNvPr id="3" name="Picture 2"/>
          <p:cNvPicPr>
            <a:picLocks noChangeAspect="1"/>
          </p:cNvPicPr>
          <p:nvPr/>
        </p:nvPicPr>
        <p:blipFill>
          <a:blip r:embed="rId2"/>
          <a:stretch>
            <a:fillRect/>
          </a:stretch>
        </p:blipFill>
        <p:spPr>
          <a:xfrm>
            <a:off x="1835695" y="3527873"/>
            <a:ext cx="6615431" cy="2709439"/>
          </a:xfrm>
          <a:prstGeom prst="rect">
            <a:avLst/>
          </a:prstGeom>
        </p:spPr>
      </p:pic>
    </p:spTree>
    <p:extLst>
      <p:ext uri="{BB962C8B-B14F-4D97-AF65-F5344CB8AC3E}">
        <p14:creationId xmlns:p14="http://schemas.microsoft.com/office/powerpoint/2010/main" val="40083630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250825" y="303213"/>
            <a:ext cx="8534400" cy="842962"/>
          </a:xfrm>
        </p:spPr>
        <p:txBody>
          <a:bodyPr/>
          <a:lstStyle/>
          <a:p>
            <a:r>
              <a:rPr lang="en-US" altLang="en-US" sz="4000" dirty="0"/>
              <a:t>Relationships and Relationship Types </a:t>
            </a:r>
          </a:p>
        </p:txBody>
      </p:sp>
      <p:sp>
        <p:nvSpPr>
          <p:cNvPr id="188419" name="Rectangle 3"/>
          <p:cNvSpPr>
            <a:spLocks noGrp="1" noChangeArrowheads="1"/>
          </p:cNvSpPr>
          <p:nvPr>
            <p:ph idx="1"/>
          </p:nvPr>
        </p:nvSpPr>
        <p:spPr>
          <a:xfrm>
            <a:off x="685800" y="1389063"/>
            <a:ext cx="8099425" cy="4114800"/>
          </a:xfrm>
        </p:spPr>
        <p:txBody>
          <a:bodyPr/>
          <a:lstStyle/>
          <a:p>
            <a:r>
              <a:rPr lang="en-US" altLang="en-US" sz="2400" dirty="0"/>
              <a:t>More than one relationship type can exist with the same participating entity types. </a:t>
            </a:r>
          </a:p>
          <a:p>
            <a:r>
              <a:rPr lang="en-US" altLang="en-US" sz="2400" dirty="0"/>
              <a:t>For example, MANAGES and WORKS_FOR are distinct relationships between EMPLOYEE and DEPARTMENT, but with different meanings and different relationship instances.</a:t>
            </a:r>
          </a:p>
        </p:txBody>
      </p:sp>
      <p:sp>
        <p:nvSpPr>
          <p:cNvPr id="4" name="Slide Number Placeholder 3"/>
          <p:cNvSpPr>
            <a:spLocks noGrp="1"/>
          </p:cNvSpPr>
          <p:nvPr>
            <p:ph type="sldNum" sz="quarter" idx="12"/>
          </p:nvPr>
        </p:nvSpPr>
        <p:spPr/>
        <p:txBody>
          <a:bodyPr/>
          <a:lstStyle/>
          <a:p>
            <a:r>
              <a:rPr lang="en-US" altLang="en-US"/>
              <a:t>Chapter 3-</a:t>
            </a:r>
            <a:fld id="{E3BA8471-6AF5-4EE9-81F8-4DE08B755BF2}" type="slidenum">
              <a:rPr lang="en-US" altLang="en-US"/>
              <a:pPr/>
              <a:t>23</a:t>
            </a:fld>
            <a:endParaRPr lang="en-US" altLang="en-US"/>
          </a:p>
        </p:txBody>
      </p:sp>
      <p:sp>
        <p:nvSpPr>
          <p:cNvPr id="2" name="Footer Placeholder 1"/>
          <p:cNvSpPr>
            <a:spLocks noGrp="1"/>
          </p:cNvSpPr>
          <p:nvPr>
            <p:ph type="ftr" sz="quarter" idx="11"/>
          </p:nvPr>
        </p:nvSpPr>
        <p:spPr>
          <a:xfrm>
            <a:off x="3124200" y="6356350"/>
            <a:ext cx="2895600" cy="365125"/>
          </a:xfrm>
          <a:prstGeom prst="rect">
            <a:avLst/>
          </a:prstGeom>
        </p:spPr>
        <p:txBody>
          <a:bodyPr/>
          <a:lstStyle/>
          <a:p>
            <a:pPr>
              <a:defRPr/>
            </a:pPr>
            <a:r>
              <a:rPr lang="en-US" dirty="0"/>
              <a:t>Information Systems Department DBMS</a:t>
            </a:r>
          </a:p>
        </p:txBody>
      </p:sp>
    </p:spTree>
    <p:extLst>
      <p:ext uri="{BB962C8B-B14F-4D97-AF65-F5344CB8AC3E}">
        <p14:creationId xmlns:p14="http://schemas.microsoft.com/office/powerpoint/2010/main" val="31010765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622300" y="215900"/>
            <a:ext cx="7940675" cy="768350"/>
          </a:xfr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lIns="91440" tIns="45720" rIns="91440" bIns="45720">
            <a:normAutofit fontScale="90000"/>
          </a:bodyPr>
          <a:lstStyle/>
          <a:p>
            <a:pPr>
              <a:lnSpc>
                <a:spcPct val="90000"/>
              </a:lnSpc>
            </a:pPr>
            <a:r>
              <a:rPr lang="en-US" altLang="en-US" sz="2800" b="1"/>
              <a:t>ER DIAGRAM – Relationship Types are:</a:t>
            </a:r>
            <a:br>
              <a:rPr lang="en-US" altLang="en-US" sz="2800" b="1"/>
            </a:br>
            <a:r>
              <a:rPr lang="en-US" altLang="en-US" sz="2400" b="1"/>
              <a:t>WORKS_FOR, MANAGES, WORKS_ON, CONTROLS,</a:t>
            </a:r>
            <a:br>
              <a:rPr lang="en-US" altLang="en-US" sz="2400" b="1"/>
            </a:br>
            <a:r>
              <a:rPr lang="en-US" altLang="en-US" sz="2400" b="1"/>
              <a:t>SUPERVISION, DEPENDENTS_OF</a:t>
            </a:r>
          </a:p>
        </p:txBody>
      </p:sp>
      <p:sp>
        <p:nvSpPr>
          <p:cNvPr id="4" name="Slide Number Placeholder 2"/>
          <p:cNvSpPr>
            <a:spLocks noGrp="1"/>
          </p:cNvSpPr>
          <p:nvPr>
            <p:ph type="sldNum" sz="quarter" idx="12"/>
          </p:nvPr>
        </p:nvSpPr>
        <p:spPr/>
        <p:txBody>
          <a:bodyPr/>
          <a:lstStyle/>
          <a:p>
            <a:r>
              <a:rPr lang="en-US" altLang="en-US"/>
              <a:t>Chapter 3-</a:t>
            </a:r>
            <a:fld id="{5298E3C0-44D5-4664-ACB0-83BB2AE4DE10}" type="slidenum">
              <a:rPr lang="en-US" altLang="en-US"/>
              <a:pPr/>
              <a:t>24</a:t>
            </a:fld>
            <a:endParaRPr lang="en-US" altLang="en-US"/>
          </a:p>
        </p:txBody>
      </p:sp>
      <p:sp>
        <p:nvSpPr>
          <p:cNvPr id="2" name="Footer Placeholder 1"/>
          <p:cNvSpPr>
            <a:spLocks noGrp="1"/>
          </p:cNvSpPr>
          <p:nvPr>
            <p:ph type="ftr" sz="quarter" idx="11"/>
          </p:nvPr>
        </p:nvSpPr>
        <p:spPr>
          <a:xfrm>
            <a:off x="3124200" y="6356350"/>
            <a:ext cx="2895600" cy="365125"/>
          </a:xfrm>
          <a:prstGeom prst="rect">
            <a:avLst/>
          </a:prstGeom>
        </p:spPr>
        <p:txBody>
          <a:bodyPr/>
          <a:lstStyle/>
          <a:p>
            <a:pPr>
              <a:defRPr/>
            </a:pPr>
            <a:r>
              <a:rPr lang="en-US" dirty="0"/>
              <a:t>Information Systems Department DBMS</a:t>
            </a:r>
          </a:p>
        </p:txBody>
      </p:sp>
      <p:pic>
        <p:nvPicPr>
          <p:cNvPr id="6" name="Picture 5"/>
          <p:cNvPicPr>
            <a:picLocks noChangeAspect="1"/>
          </p:cNvPicPr>
          <p:nvPr/>
        </p:nvPicPr>
        <p:blipFill>
          <a:blip r:embed="rId2"/>
          <a:stretch>
            <a:fillRect/>
          </a:stretch>
        </p:blipFill>
        <p:spPr>
          <a:xfrm>
            <a:off x="1043608" y="1004548"/>
            <a:ext cx="7848556" cy="5232763"/>
          </a:xfrm>
          <a:prstGeom prst="rect">
            <a:avLst/>
          </a:prstGeom>
        </p:spPr>
      </p:pic>
    </p:spTree>
    <p:extLst>
      <p:ext uri="{BB962C8B-B14F-4D97-AF65-F5344CB8AC3E}">
        <p14:creationId xmlns:p14="http://schemas.microsoft.com/office/powerpoint/2010/main" val="314097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00" name="Rectangle 4"/>
          <p:cNvSpPr>
            <a:spLocks noGrp="1" noChangeArrowheads="1"/>
          </p:cNvSpPr>
          <p:nvPr>
            <p:ph type="title"/>
          </p:nvPr>
        </p:nvSpPr>
        <p:spPr>
          <a:xfrm>
            <a:off x="685800" y="153988"/>
            <a:ext cx="7772400" cy="796925"/>
          </a:xfrm>
        </p:spPr>
        <p:txBody>
          <a:bodyPr/>
          <a:lstStyle/>
          <a:p>
            <a:r>
              <a:rPr lang="en-US" altLang="en-US"/>
              <a:t>Constraints on Relationships</a:t>
            </a:r>
          </a:p>
        </p:txBody>
      </p:sp>
      <p:sp>
        <p:nvSpPr>
          <p:cNvPr id="132101" name="Rectangle 5"/>
          <p:cNvSpPr>
            <a:spLocks noGrp="1" noChangeArrowheads="1"/>
          </p:cNvSpPr>
          <p:nvPr>
            <p:ph idx="1"/>
          </p:nvPr>
        </p:nvSpPr>
        <p:spPr/>
        <p:txBody>
          <a:bodyPr/>
          <a:lstStyle/>
          <a:p>
            <a:pPr>
              <a:lnSpc>
                <a:spcPct val="90000"/>
              </a:lnSpc>
            </a:pPr>
            <a:r>
              <a:rPr lang="en-US" altLang="en-US" sz="2800"/>
              <a:t>Constraints on Relationship Types</a:t>
            </a:r>
          </a:p>
          <a:p>
            <a:pPr lvl="1">
              <a:lnSpc>
                <a:spcPct val="90000"/>
              </a:lnSpc>
            </a:pPr>
            <a:r>
              <a:rPr lang="en-US" altLang="en-US" sz="2500"/>
              <a:t>( Also known as ratio constraints )</a:t>
            </a:r>
          </a:p>
          <a:p>
            <a:pPr lvl="1">
              <a:lnSpc>
                <a:spcPct val="90000"/>
              </a:lnSpc>
            </a:pPr>
            <a:r>
              <a:rPr lang="en-US" altLang="en-US" sz="2500"/>
              <a:t> Maximum Cardinality</a:t>
            </a:r>
          </a:p>
          <a:p>
            <a:pPr lvl="2">
              <a:lnSpc>
                <a:spcPct val="90000"/>
              </a:lnSpc>
            </a:pPr>
            <a:r>
              <a:rPr lang="en-US" altLang="en-US" sz="2100"/>
              <a:t>   One-to-one (1:1)</a:t>
            </a:r>
          </a:p>
          <a:p>
            <a:pPr lvl="2">
              <a:lnSpc>
                <a:spcPct val="90000"/>
              </a:lnSpc>
            </a:pPr>
            <a:r>
              <a:rPr lang="en-US" altLang="en-US" sz="2100"/>
              <a:t>   One-to-many (1:N) or Many-to-one (N:1)</a:t>
            </a:r>
          </a:p>
          <a:p>
            <a:pPr lvl="2">
              <a:lnSpc>
                <a:spcPct val="90000"/>
              </a:lnSpc>
            </a:pPr>
            <a:r>
              <a:rPr lang="en-US" altLang="en-US" sz="2100"/>
              <a:t>   Many-to-many</a:t>
            </a:r>
          </a:p>
          <a:p>
            <a:pPr lvl="1">
              <a:lnSpc>
                <a:spcPct val="90000"/>
              </a:lnSpc>
            </a:pPr>
            <a:r>
              <a:rPr lang="en-US" altLang="en-US" sz="2500"/>
              <a:t>Minimum Cardinality (also called participation constraint or existence dependency constraints)</a:t>
            </a:r>
          </a:p>
          <a:p>
            <a:pPr lvl="2">
              <a:lnSpc>
                <a:spcPct val="90000"/>
              </a:lnSpc>
            </a:pPr>
            <a:r>
              <a:rPr lang="en-US" altLang="en-US" sz="2100"/>
              <a:t>    zero (optional participation, not existence-dependent)</a:t>
            </a:r>
          </a:p>
          <a:p>
            <a:pPr lvl="2">
              <a:lnSpc>
                <a:spcPct val="90000"/>
              </a:lnSpc>
            </a:pPr>
            <a:r>
              <a:rPr lang="en-US" altLang="en-US" sz="2100"/>
              <a:t>    one or more (mandatory, existence-dependent)</a:t>
            </a:r>
          </a:p>
        </p:txBody>
      </p:sp>
      <p:sp>
        <p:nvSpPr>
          <p:cNvPr id="4" name="Slide Number Placeholder 3"/>
          <p:cNvSpPr>
            <a:spLocks noGrp="1"/>
          </p:cNvSpPr>
          <p:nvPr>
            <p:ph type="sldNum" sz="quarter" idx="12"/>
          </p:nvPr>
        </p:nvSpPr>
        <p:spPr/>
        <p:txBody>
          <a:bodyPr/>
          <a:lstStyle/>
          <a:p>
            <a:r>
              <a:rPr lang="en-US" altLang="en-US"/>
              <a:t>Chapter 3-</a:t>
            </a:r>
            <a:fld id="{F610D831-2D6B-4363-9991-BE2BFC9C7B3B}" type="slidenum">
              <a:rPr lang="en-US" altLang="en-US"/>
              <a:pPr/>
              <a:t>25</a:t>
            </a:fld>
            <a:endParaRPr lang="en-US" altLang="en-US"/>
          </a:p>
        </p:txBody>
      </p:sp>
      <p:sp>
        <p:nvSpPr>
          <p:cNvPr id="2" name="Footer Placeholder 1"/>
          <p:cNvSpPr>
            <a:spLocks noGrp="1"/>
          </p:cNvSpPr>
          <p:nvPr>
            <p:ph type="ftr" sz="quarter" idx="11"/>
          </p:nvPr>
        </p:nvSpPr>
        <p:spPr>
          <a:xfrm>
            <a:off x="3124200" y="6356350"/>
            <a:ext cx="2895600" cy="365125"/>
          </a:xfrm>
          <a:prstGeom prst="rect">
            <a:avLst/>
          </a:prstGeom>
        </p:spPr>
        <p:txBody>
          <a:bodyPr/>
          <a:lstStyle/>
          <a:p>
            <a:pPr>
              <a:defRPr/>
            </a:pPr>
            <a:r>
              <a:rPr lang="en-US" dirty="0"/>
              <a:t>Information Systems Department DBMS</a:t>
            </a:r>
          </a:p>
        </p:txBody>
      </p:sp>
    </p:spTree>
    <p:extLst>
      <p:ext uri="{BB962C8B-B14F-4D97-AF65-F5344CB8AC3E}">
        <p14:creationId xmlns:p14="http://schemas.microsoft.com/office/powerpoint/2010/main" val="42778914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Total vs partial participation</a:t>
            </a:r>
          </a:p>
        </p:txBody>
      </p:sp>
      <p:sp>
        <p:nvSpPr>
          <p:cNvPr id="3" name="Content Placeholder 2"/>
          <p:cNvSpPr>
            <a:spLocks noGrp="1"/>
          </p:cNvSpPr>
          <p:nvPr>
            <p:ph idx="1"/>
          </p:nvPr>
        </p:nvSpPr>
        <p:spPr>
          <a:xfrm>
            <a:off x="457200" y="1417638"/>
            <a:ext cx="8229600" cy="4708525"/>
          </a:xfrm>
        </p:spPr>
        <p:txBody>
          <a:bodyPr>
            <a:noAutofit/>
          </a:bodyPr>
          <a:lstStyle/>
          <a:p>
            <a:r>
              <a:rPr lang="en-US" sz="2800" dirty="0"/>
              <a:t>The participation of EMPLOYEE in WORKS_FOR is called </a:t>
            </a:r>
            <a:r>
              <a:rPr lang="en-US" sz="2800" b="1" dirty="0">
                <a:solidFill>
                  <a:srgbClr val="0070C0"/>
                </a:solidFill>
              </a:rPr>
              <a:t>total participation</a:t>
            </a:r>
            <a:r>
              <a:rPr lang="en-US" sz="2800" dirty="0"/>
              <a:t>, meaning that every entity in the total set of employee entities must be related to a department entity via WORKS_FOR. Total participation is also called </a:t>
            </a:r>
            <a:r>
              <a:rPr lang="en-US" sz="2800" i="1" dirty="0"/>
              <a:t>existence dependency</a:t>
            </a:r>
            <a:r>
              <a:rPr lang="en-US" sz="2800" dirty="0"/>
              <a:t>. </a:t>
            </a:r>
          </a:p>
          <a:p>
            <a:r>
              <a:rPr lang="en-US" sz="2800" dirty="0"/>
              <a:t>The participation of EMPLOYEE in the MANAGES relationship type is </a:t>
            </a:r>
            <a:r>
              <a:rPr lang="en-US" sz="2800" b="1" dirty="0">
                <a:solidFill>
                  <a:srgbClr val="0070C0"/>
                </a:solidFill>
              </a:rPr>
              <a:t>partial</a:t>
            </a:r>
            <a:r>
              <a:rPr lang="en-US" sz="2800" dirty="0"/>
              <a:t>, meaning that some or part of the set of employee entities are related to some department entity via MANAGES, but not necessarily all.</a:t>
            </a:r>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pPr>
              <a:defRPr/>
            </a:pPr>
            <a:r>
              <a:rPr lang="en-US" dirty="0"/>
              <a:t>Information Systems Department DBMS</a:t>
            </a:r>
          </a:p>
        </p:txBody>
      </p:sp>
      <p:sp>
        <p:nvSpPr>
          <p:cNvPr id="5" name="Slide Number Placeholder 4"/>
          <p:cNvSpPr>
            <a:spLocks noGrp="1"/>
          </p:cNvSpPr>
          <p:nvPr>
            <p:ph type="sldNum" sz="quarter" idx="12"/>
          </p:nvPr>
        </p:nvSpPr>
        <p:spPr/>
        <p:txBody>
          <a:bodyPr/>
          <a:lstStyle/>
          <a:p>
            <a:pPr>
              <a:defRPr/>
            </a:pPr>
            <a:fld id="{3C06921E-B4AC-6943-8138-894207DFCC28}" type="slidenum">
              <a:rPr lang="en-US" smtClean="0"/>
              <a:pPr>
                <a:defRPr/>
              </a:pPr>
              <a:t>26</a:t>
            </a:fld>
            <a:endParaRPr lang="en-US" dirty="0"/>
          </a:p>
        </p:txBody>
      </p:sp>
    </p:spTree>
    <p:extLst>
      <p:ext uri="{BB962C8B-B14F-4D97-AF65-F5344CB8AC3E}">
        <p14:creationId xmlns:p14="http://schemas.microsoft.com/office/powerpoint/2010/main" val="19056384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250825" y="303213"/>
            <a:ext cx="8534400" cy="842962"/>
          </a:xfrm>
        </p:spPr>
        <p:txBody>
          <a:bodyPr/>
          <a:lstStyle/>
          <a:p>
            <a:r>
              <a:rPr lang="en-US" altLang="en-US" sz="4000" dirty="0"/>
              <a:t>Relationships and Relationship Types </a:t>
            </a:r>
          </a:p>
        </p:txBody>
      </p:sp>
      <p:sp>
        <p:nvSpPr>
          <p:cNvPr id="199683" name="Rectangle 3"/>
          <p:cNvSpPr>
            <a:spLocks noGrp="1" noChangeArrowheads="1"/>
          </p:cNvSpPr>
          <p:nvPr>
            <p:ph idx="1"/>
          </p:nvPr>
        </p:nvSpPr>
        <p:spPr>
          <a:xfrm>
            <a:off x="685800" y="1389063"/>
            <a:ext cx="8099425" cy="4114800"/>
          </a:xfrm>
        </p:spPr>
        <p:txBody>
          <a:bodyPr/>
          <a:lstStyle/>
          <a:p>
            <a:r>
              <a:rPr lang="en-US" altLang="en-US" sz="2400" dirty="0"/>
              <a:t>We can also have a </a:t>
            </a:r>
            <a:r>
              <a:rPr lang="en-US" altLang="en-US" sz="2400" b="1" dirty="0">
                <a:solidFill>
                  <a:srgbClr val="0070C0"/>
                </a:solidFill>
              </a:rPr>
              <a:t>recursive</a:t>
            </a:r>
            <a:r>
              <a:rPr lang="en-US" altLang="en-US" sz="2400" dirty="0"/>
              <a:t> relationship type.</a:t>
            </a:r>
          </a:p>
          <a:p>
            <a:r>
              <a:rPr lang="en-US" altLang="en-US" sz="2400" dirty="0"/>
              <a:t>Both participations are same entity type in different roles.</a:t>
            </a:r>
          </a:p>
          <a:p>
            <a:r>
              <a:rPr lang="en-US" altLang="en-US" sz="2400" dirty="0"/>
              <a:t>For example, SUPERVISION relationships between EMPLOYEE (in role of supervisor or boss) and (another) EMPLOYEE (in role of subordinate or worker).</a:t>
            </a:r>
          </a:p>
          <a:p>
            <a:r>
              <a:rPr lang="en-US" altLang="en-US" sz="2400" dirty="0"/>
              <a:t>In following figure, first role participation labeled with 1 and second role participation labeled with 2.</a:t>
            </a:r>
          </a:p>
          <a:p>
            <a:r>
              <a:rPr lang="en-US" altLang="en-US" sz="2400" dirty="0"/>
              <a:t>In ER diagram, need to display role names to distinguish participations.</a:t>
            </a:r>
          </a:p>
        </p:txBody>
      </p:sp>
      <p:sp>
        <p:nvSpPr>
          <p:cNvPr id="4" name="Slide Number Placeholder 3"/>
          <p:cNvSpPr>
            <a:spLocks noGrp="1"/>
          </p:cNvSpPr>
          <p:nvPr>
            <p:ph type="sldNum" sz="quarter" idx="12"/>
          </p:nvPr>
        </p:nvSpPr>
        <p:spPr/>
        <p:txBody>
          <a:bodyPr/>
          <a:lstStyle/>
          <a:p>
            <a:r>
              <a:rPr lang="en-US" altLang="en-US"/>
              <a:t>Chapter 3-</a:t>
            </a:r>
            <a:fld id="{1CFC5E7B-EC40-4096-BB6A-48042D2B556A}" type="slidenum">
              <a:rPr lang="en-US" altLang="en-US"/>
              <a:pPr/>
              <a:t>27</a:t>
            </a:fld>
            <a:endParaRPr lang="en-US" altLang="en-US"/>
          </a:p>
        </p:txBody>
      </p:sp>
      <p:sp>
        <p:nvSpPr>
          <p:cNvPr id="2" name="Footer Placeholder 1"/>
          <p:cNvSpPr>
            <a:spLocks noGrp="1"/>
          </p:cNvSpPr>
          <p:nvPr>
            <p:ph type="ftr" sz="quarter" idx="11"/>
          </p:nvPr>
        </p:nvSpPr>
        <p:spPr>
          <a:xfrm>
            <a:off x="3124200" y="6356350"/>
            <a:ext cx="2895600" cy="365125"/>
          </a:xfrm>
          <a:prstGeom prst="rect">
            <a:avLst/>
          </a:prstGeom>
        </p:spPr>
        <p:txBody>
          <a:bodyPr/>
          <a:lstStyle/>
          <a:p>
            <a:pPr>
              <a:defRPr/>
            </a:pPr>
            <a:r>
              <a:rPr lang="en-US" dirty="0"/>
              <a:t>Information Systems Department DBMS</a:t>
            </a:r>
          </a:p>
        </p:txBody>
      </p:sp>
    </p:spTree>
    <p:extLst>
      <p:ext uri="{BB962C8B-B14F-4D97-AF65-F5344CB8AC3E}">
        <p14:creationId xmlns:p14="http://schemas.microsoft.com/office/powerpoint/2010/main" val="35702618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622300" y="215900"/>
            <a:ext cx="7940675" cy="768350"/>
          </a:xfr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lIns="91440" tIns="45720" rIns="91440" bIns="45720">
            <a:normAutofit fontScale="90000"/>
          </a:bodyPr>
          <a:lstStyle/>
          <a:p>
            <a:pPr>
              <a:lnSpc>
                <a:spcPct val="90000"/>
              </a:lnSpc>
            </a:pPr>
            <a:r>
              <a:rPr lang="en-US" altLang="en-US" sz="2800" b="1"/>
              <a:t>Recursive Relationship Type is: </a:t>
            </a:r>
            <a:r>
              <a:rPr lang="en-US" altLang="en-US" sz="2400" b="1"/>
              <a:t>SUPERVISION</a:t>
            </a:r>
            <a:br>
              <a:rPr lang="en-US" altLang="en-US" sz="2400" b="1"/>
            </a:br>
            <a:r>
              <a:rPr lang="en-US" altLang="en-US" sz="2800" b="1"/>
              <a:t>(participation role names are shown)</a:t>
            </a:r>
            <a:endParaRPr lang="en-US" altLang="en-US" sz="2400" b="1"/>
          </a:p>
        </p:txBody>
      </p:sp>
      <p:sp>
        <p:nvSpPr>
          <p:cNvPr id="4" name="Slide Number Placeholder 2"/>
          <p:cNvSpPr>
            <a:spLocks noGrp="1"/>
          </p:cNvSpPr>
          <p:nvPr>
            <p:ph type="sldNum" sz="quarter" idx="12"/>
          </p:nvPr>
        </p:nvSpPr>
        <p:spPr/>
        <p:txBody>
          <a:bodyPr/>
          <a:lstStyle/>
          <a:p>
            <a:r>
              <a:rPr lang="en-US" altLang="en-US"/>
              <a:t>Chapter 3-</a:t>
            </a:r>
            <a:fld id="{CA3B3F1E-A537-4E72-8E7D-7F6D57836010}" type="slidenum">
              <a:rPr lang="en-US" altLang="en-US"/>
              <a:pPr/>
              <a:t>28</a:t>
            </a:fld>
            <a:endParaRPr lang="en-US" altLang="en-US"/>
          </a:p>
        </p:txBody>
      </p:sp>
      <p:sp>
        <p:nvSpPr>
          <p:cNvPr id="2" name="Footer Placeholder 1"/>
          <p:cNvSpPr>
            <a:spLocks noGrp="1"/>
          </p:cNvSpPr>
          <p:nvPr>
            <p:ph type="ftr" sz="quarter" idx="11"/>
          </p:nvPr>
        </p:nvSpPr>
        <p:spPr>
          <a:xfrm>
            <a:off x="3124200" y="6356350"/>
            <a:ext cx="2895600" cy="365125"/>
          </a:xfrm>
          <a:prstGeom prst="rect">
            <a:avLst/>
          </a:prstGeom>
        </p:spPr>
        <p:txBody>
          <a:bodyPr/>
          <a:lstStyle/>
          <a:p>
            <a:pPr>
              <a:defRPr/>
            </a:pPr>
            <a:r>
              <a:rPr lang="en-US" dirty="0"/>
              <a:t>Information Systems Department DBMS</a:t>
            </a:r>
          </a:p>
        </p:txBody>
      </p:sp>
      <p:pic>
        <p:nvPicPr>
          <p:cNvPr id="6" name="Picture 5"/>
          <p:cNvPicPr>
            <a:picLocks noChangeAspect="1"/>
          </p:cNvPicPr>
          <p:nvPr/>
        </p:nvPicPr>
        <p:blipFill>
          <a:blip r:embed="rId2"/>
          <a:stretch>
            <a:fillRect/>
          </a:stretch>
        </p:blipFill>
        <p:spPr>
          <a:xfrm>
            <a:off x="1043608" y="1100379"/>
            <a:ext cx="7848556" cy="5232763"/>
          </a:xfrm>
          <a:prstGeom prst="rect">
            <a:avLst/>
          </a:prstGeom>
        </p:spPr>
      </p:pic>
    </p:spTree>
    <p:extLst>
      <p:ext uri="{BB962C8B-B14F-4D97-AF65-F5344CB8AC3E}">
        <p14:creationId xmlns:p14="http://schemas.microsoft.com/office/powerpoint/2010/main" val="18733013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a:xfrm>
            <a:off x="792163" y="206375"/>
            <a:ext cx="8372475" cy="1143000"/>
          </a:xfrm>
        </p:spPr>
        <p:txBody>
          <a:bodyPr/>
          <a:lstStyle/>
          <a:p>
            <a:r>
              <a:rPr lang="en-US" altLang="en-US" sz="3200"/>
              <a:t>Attributes of Relationship types</a:t>
            </a:r>
          </a:p>
        </p:txBody>
      </p:sp>
      <p:sp>
        <p:nvSpPr>
          <p:cNvPr id="201731" name="Rectangle 3"/>
          <p:cNvSpPr>
            <a:spLocks noGrp="1" noChangeArrowheads="1"/>
          </p:cNvSpPr>
          <p:nvPr>
            <p:ph idx="1"/>
          </p:nvPr>
        </p:nvSpPr>
        <p:spPr>
          <a:xfrm>
            <a:off x="336550" y="1554163"/>
            <a:ext cx="8469313" cy="4114800"/>
          </a:xfrm>
        </p:spPr>
        <p:txBody>
          <a:bodyPr/>
          <a:lstStyle/>
          <a:p>
            <a:pPr>
              <a:buFont typeface="Wingdings" panose="05000000000000000000" pitchFamily="2" charset="2"/>
              <a:buNone/>
            </a:pPr>
            <a:endParaRPr lang="en-US" altLang="en-US"/>
          </a:p>
          <a:p>
            <a:r>
              <a:rPr lang="en-US" altLang="en-US"/>
              <a:t>A relationship type can have attributes; for example, HoursPerWeek of WORKS_ON; its value for each relationship instance describes the number of hours per week that an EMPLOYEE works on a PROJECT.</a:t>
            </a:r>
          </a:p>
        </p:txBody>
      </p:sp>
      <p:sp>
        <p:nvSpPr>
          <p:cNvPr id="4" name="Slide Number Placeholder 3"/>
          <p:cNvSpPr>
            <a:spLocks noGrp="1"/>
          </p:cNvSpPr>
          <p:nvPr>
            <p:ph type="sldNum" sz="quarter" idx="12"/>
          </p:nvPr>
        </p:nvSpPr>
        <p:spPr/>
        <p:txBody>
          <a:bodyPr/>
          <a:lstStyle/>
          <a:p>
            <a:r>
              <a:rPr lang="en-US" altLang="en-US"/>
              <a:t>Chapter 3-</a:t>
            </a:r>
            <a:fld id="{09C2C14F-4C8F-41F8-8625-CBEE1E9AA44A}" type="slidenum">
              <a:rPr lang="en-US" altLang="en-US"/>
              <a:pPr/>
              <a:t>29</a:t>
            </a:fld>
            <a:endParaRPr lang="en-US" altLang="en-US"/>
          </a:p>
        </p:txBody>
      </p:sp>
      <p:sp>
        <p:nvSpPr>
          <p:cNvPr id="2" name="Footer Placeholder 1"/>
          <p:cNvSpPr>
            <a:spLocks noGrp="1"/>
          </p:cNvSpPr>
          <p:nvPr>
            <p:ph type="ftr" sz="quarter" idx="11"/>
          </p:nvPr>
        </p:nvSpPr>
        <p:spPr>
          <a:xfrm>
            <a:off x="3124200" y="6356350"/>
            <a:ext cx="2895600" cy="365125"/>
          </a:xfrm>
          <a:prstGeom prst="rect">
            <a:avLst/>
          </a:prstGeom>
        </p:spPr>
        <p:txBody>
          <a:bodyPr/>
          <a:lstStyle/>
          <a:p>
            <a:pPr>
              <a:defRPr/>
            </a:pPr>
            <a:r>
              <a:rPr lang="en-US" dirty="0"/>
              <a:t>Information Systems Department DBMS</a:t>
            </a:r>
          </a:p>
        </p:txBody>
      </p:sp>
    </p:spTree>
    <p:extLst>
      <p:ext uri="{BB962C8B-B14F-4D97-AF65-F5344CB8AC3E}">
        <p14:creationId xmlns:p14="http://schemas.microsoft.com/office/powerpoint/2010/main" val="2727362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Slide Number Placeholder 3"/>
          <p:cNvSpPr>
            <a:spLocks noGrp="1"/>
          </p:cNvSpPr>
          <p:nvPr>
            <p:ph type="sldNum" sz="quarter" idx="12"/>
          </p:nvPr>
        </p:nvSpPr>
        <p:spPr/>
        <p:txBody>
          <a:bodyPr/>
          <a:lstStyle/>
          <a:p>
            <a:r>
              <a:rPr lang="en-US" altLang="en-US"/>
              <a:t>Chapter 3-</a:t>
            </a:r>
            <a:fld id="{62DF3FA0-C326-47A6-8802-E2E8FCF91311}" type="slidenum">
              <a:rPr lang="en-US" altLang="en-US"/>
              <a:pPr/>
              <a:t>3</a:t>
            </a:fld>
            <a:endParaRPr lang="en-US" altLang="en-US"/>
          </a:p>
        </p:txBody>
      </p:sp>
      <p:sp>
        <p:nvSpPr>
          <p:cNvPr id="178182" name="Text Box 6"/>
          <p:cNvSpPr txBox="1">
            <a:spLocks noChangeArrowheads="1"/>
          </p:cNvSpPr>
          <p:nvPr/>
        </p:nvSpPr>
        <p:spPr bwMode="auto">
          <a:xfrm>
            <a:off x="467543" y="548680"/>
            <a:ext cx="848042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en-US" altLang="en-US" b="1" dirty="0">
                <a:solidFill>
                  <a:srgbClr val="002060"/>
                </a:solidFill>
              </a:rPr>
              <a:t>Some of the Currently Available Automated Database </a:t>
            </a:r>
          </a:p>
          <a:p>
            <a:pPr algn="ctr" eaLnBrk="0" hangingPunct="0"/>
            <a:r>
              <a:rPr lang="en-US" altLang="en-US" b="1" dirty="0">
                <a:solidFill>
                  <a:srgbClr val="002060"/>
                </a:solidFill>
              </a:rPr>
              <a:t>Design Tools</a:t>
            </a:r>
          </a:p>
        </p:txBody>
      </p:sp>
      <p:graphicFrame>
        <p:nvGraphicFramePr>
          <p:cNvPr id="178183" name="Group 7"/>
          <p:cNvGraphicFramePr>
            <a:graphicFrameLocks noGrp="1"/>
          </p:cNvGraphicFramePr>
          <p:nvPr>
            <p:extLst>
              <p:ext uri="{D42A27DB-BD31-4B8C-83A1-F6EECF244321}">
                <p14:modId xmlns:p14="http://schemas.microsoft.com/office/powerpoint/2010/main" val="3614105684"/>
              </p:ext>
            </p:extLst>
          </p:nvPr>
        </p:nvGraphicFramePr>
        <p:xfrm>
          <a:off x="467544" y="1524457"/>
          <a:ext cx="8480425" cy="1341120"/>
        </p:xfrm>
        <a:graphic>
          <a:graphicData uri="http://schemas.openxmlformats.org/drawingml/2006/table">
            <a:tbl>
              <a:tblPr/>
              <a:tblGrid>
                <a:gridCol w="1666875">
                  <a:extLst>
                    <a:ext uri="{9D8B030D-6E8A-4147-A177-3AD203B41FA5}">
                      <a16:colId xmlns:a16="http://schemas.microsoft.com/office/drawing/2014/main" val="20000"/>
                    </a:ext>
                  </a:extLst>
                </a:gridCol>
                <a:gridCol w="2403475">
                  <a:extLst>
                    <a:ext uri="{9D8B030D-6E8A-4147-A177-3AD203B41FA5}">
                      <a16:colId xmlns:a16="http://schemas.microsoft.com/office/drawing/2014/main" val="20001"/>
                    </a:ext>
                  </a:extLst>
                </a:gridCol>
                <a:gridCol w="4410075">
                  <a:extLst>
                    <a:ext uri="{9D8B030D-6E8A-4147-A177-3AD203B41FA5}">
                      <a16:colId xmlns:a16="http://schemas.microsoft.com/office/drawing/2014/main" val="20002"/>
                    </a:ext>
                  </a:extLst>
                </a:gridCol>
              </a:tblGrid>
              <a:tr h="293688">
                <a:tc>
                  <a:txBody>
                    <a:bodyPr/>
                    <a:lstStyle>
                      <a:lvl1pPr>
                        <a:spcBef>
                          <a:spcPct val="20000"/>
                        </a:spcBef>
                        <a:buClr>
                          <a:srgbClr val="FF0000"/>
                        </a:buClr>
                        <a:buFont typeface="Wingdings" panose="05000000000000000000" pitchFamily="2" charset="2"/>
                        <a:defRPr sz="2800">
                          <a:solidFill>
                            <a:schemeClr val="bg2"/>
                          </a:solidFill>
                          <a:latin typeface="Times New Roman" panose="02020603050405020304" pitchFamily="18" charset="0"/>
                        </a:defRPr>
                      </a:lvl1pPr>
                      <a:lvl2pPr>
                        <a:spcBef>
                          <a:spcPct val="20000"/>
                        </a:spcBef>
                        <a:buClr>
                          <a:srgbClr val="FF0000"/>
                        </a:buClr>
                        <a:defRPr sz="2400">
                          <a:solidFill>
                            <a:schemeClr val="bg2"/>
                          </a:solidFill>
                          <a:latin typeface="Times New Roman" panose="02020603050405020304" pitchFamily="18" charset="0"/>
                        </a:defRPr>
                      </a:lvl2pPr>
                      <a:lvl3pPr>
                        <a:spcBef>
                          <a:spcPct val="20000"/>
                        </a:spcBef>
                        <a:buClr>
                          <a:srgbClr val="FF0000"/>
                        </a:buClr>
                        <a:buFont typeface="Wingdings" panose="05000000000000000000" pitchFamily="2" charset="2"/>
                        <a:defRPr sz="2000">
                          <a:solidFill>
                            <a:schemeClr val="bg2"/>
                          </a:solidFill>
                          <a:latin typeface="Times New Roman" panose="02020603050405020304" pitchFamily="18" charset="0"/>
                        </a:defRPr>
                      </a:lvl3pPr>
                      <a:lvl4pPr>
                        <a:spcBef>
                          <a:spcPct val="20000"/>
                        </a:spcBef>
                        <a:buClr>
                          <a:srgbClr val="FF0000"/>
                        </a:buClr>
                        <a:defRPr>
                          <a:solidFill>
                            <a:schemeClr val="bg2"/>
                          </a:solidFill>
                          <a:latin typeface="Times New Roman" panose="02020603050405020304" pitchFamily="18" charset="0"/>
                        </a:defRPr>
                      </a:lvl4pPr>
                      <a:lvl5pPr>
                        <a:spcBef>
                          <a:spcPct val="20000"/>
                        </a:spcBef>
                        <a:buClr>
                          <a:srgbClr val="FF0000"/>
                        </a:buClr>
                        <a:defRPr>
                          <a:solidFill>
                            <a:schemeClr val="bg2"/>
                          </a:solidFill>
                          <a:latin typeface="Times New Roman" panose="02020603050405020304" pitchFamily="18" charset="0"/>
                        </a:defRPr>
                      </a:lvl5pPr>
                      <a:lvl6pPr fontAlgn="base">
                        <a:spcBef>
                          <a:spcPct val="20000"/>
                        </a:spcBef>
                        <a:spcAft>
                          <a:spcPct val="0"/>
                        </a:spcAft>
                        <a:buClr>
                          <a:srgbClr val="FF0000"/>
                        </a:buClr>
                        <a:defRPr>
                          <a:solidFill>
                            <a:schemeClr val="bg2"/>
                          </a:solidFill>
                          <a:latin typeface="Times New Roman" panose="02020603050405020304" pitchFamily="18" charset="0"/>
                        </a:defRPr>
                      </a:lvl6pPr>
                      <a:lvl7pPr fontAlgn="base">
                        <a:spcBef>
                          <a:spcPct val="20000"/>
                        </a:spcBef>
                        <a:spcAft>
                          <a:spcPct val="0"/>
                        </a:spcAft>
                        <a:buClr>
                          <a:srgbClr val="FF0000"/>
                        </a:buClr>
                        <a:defRPr>
                          <a:solidFill>
                            <a:schemeClr val="bg2"/>
                          </a:solidFill>
                          <a:latin typeface="Times New Roman" panose="02020603050405020304" pitchFamily="18" charset="0"/>
                        </a:defRPr>
                      </a:lvl7pPr>
                      <a:lvl8pPr fontAlgn="base">
                        <a:spcBef>
                          <a:spcPct val="20000"/>
                        </a:spcBef>
                        <a:spcAft>
                          <a:spcPct val="0"/>
                        </a:spcAft>
                        <a:buClr>
                          <a:srgbClr val="FF0000"/>
                        </a:buClr>
                        <a:defRPr>
                          <a:solidFill>
                            <a:schemeClr val="bg2"/>
                          </a:solidFill>
                          <a:latin typeface="Times New Roman" panose="02020603050405020304" pitchFamily="18" charset="0"/>
                        </a:defRPr>
                      </a:lvl8pPr>
                      <a:lvl9pPr fontAlgn="base">
                        <a:spcBef>
                          <a:spcPct val="20000"/>
                        </a:spcBef>
                        <a:spcAft>
                          <a:spcPct val="0"/>
                        </a:spcAft>
                        <a:buClr>
                          <a:srgbClr val="FF0000"/>
                        </a:buClr>
                        <a:defRPr>
                          <a:solidFill>
                            <a:schemeClr val="bg2"/>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r>
                        <a:rPr kumimoji="0" lang="en-US" altLang="en-US" sz="1400" b="1" i="0" u="none" strike="noStrike" cap="none" normalizeH="0" baseline="0" dirty="0">
                          <a:ln>
                            <a:noFill/>
                          </a:ln>
                          <a:solidFill>
                            <a:srgbClr val="002060"/>
                          </a:solidFill>
                          <a:effectLst/>
                          <a:latin typeface="Times New Roman" panose="02020603050405020304" pitchFamily="18" charset="0"/>
                        </a:rPr>
                        <a:t>COMPANY</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spcBef>
                          <a:spcPct val="20000"/>
                        </a:spcBef>
                        <a:buClr>
                          <a:srgbClr val="FF0000"/>
                        </a:buClr>
                        <a:buFont typeface="Wingdings" panose="05000000000000000000" pitchFamily="2" charset="2"/>
                        <a:defRPr sz="2800">
                          <a:solidFill>
                            <a:schemeClr val="bg2"/>
                          </a:solidFill>
                          <a:latin typeface="Times New Roman" panose="02020603050405020304" pitchFamily="18" charset="0"/>
                        </a:defRPr>
                      </a:lvl1pPr>
                      <a:lvl2pPr>
                        <a:spcBef>
                          <a:spcPct val="20000"/>
                        </a:spcBef>
                        <a:buClr>
                          <a:srgbClr val="FF0000"/>
                        </a:buClr>
                        <a:defRPr sz="2400">
                          <a:solidFill>
                            <a:schemeClr val="bg2"/>
                          </a:solidFill>
                          <a:latin typeface="Times New Roman" panose="02020603050405020304" pitchFamily="18" charset="0"/>
                        </a:defRPr>
                      </a:lvl2pPr>
                      <a:lvl3pPr>
                        <a:spcBef>
                          <a:spcPct val="20000"/>
                        </a:spcBef>
                        <a:buClr>
                          <a:srgbClr val="FF0000"/>
                        </a:buClr>
                        <a:buFont typeface="Wingdings" panose="05000000000000000000" pitchFamily="2" charset="2"/>
                        <a:defRPr sz="2000">
                          <a:solidFill>
                            <a:schemeClr val="bg2"/>
                          </a:solidFill>
                          <a:latin typeface="Times New Roman" panose="02020603050405020304" pitchFamily="18" charset="0"/>
                        </a:defRPr>
                      </a:lvl3pPr>
                      <a:lvl4pPr>
                        <a:spcBef>
                          <a:spcPct val="20000"/>
                        </a:spcBef>
                        <a:buClr>
                          <a:srgbClr val="FF0000"/>
                        </a:buClr>
                        <a:defRPr>
                          <a:solidFill>
                            <a:schemeClr val="bg2"/>
                          </a:solidFill>
                          <a:latin typeface="Times New Roman" panose="02020603050405020304" pitchFamily="18" charset="0"/>
                        </a:defRPr>
                      </a:lvl4pPr>
                      <a:lvl5pPr>
                        <a:spcBef>
                          <a:spcPct val="20000"/>
                        </a:spcBef>
                        <a:buClr>
                          <a:srgbClr val="FF0000"/>
                        </a:buClr>
                        <a:defRPr>
                          <a:solidFill>
                            <a:schemeClr val="bg2"/>
                          </a:solidFill>
                          <a:latin typeface="Times New Roman" panose="02020603050405020304" pitchFamily="18" charset="0"/>
                        </a:defRPr>
                      </a:lvl5pPr>
                      <a:lvl6pPr fontAlgn="base">
                        <a:spcBef>
                          <a:spcPct val="20000"/>
                        </a:spcBef>
                        <a:spcAft>
                          <a:spcPct val="0"/>
                        </a:spcAft>
                        <a:buClr>
                          <a:srgbClr val="FF0000"/>
                        </a:buClr>
                        <a:defRPr>
                          <a:solidFill>
                            <a:schemeClr val="bg2"/>
                          </a:solidFill>
                          <a:latin typeface="Times New Roman" panose="02020603050405020304" pitchFamily="18" charset="0"/>
                        </a:defRPr>
                      </a:lvl6pPr>
                      <a:lvl7pPr fontAlgn="base">
                        <a:spcBef>
                          <a:spcPct val="20000"/>
                        </a:spcBef>
                        <a:spcAft>
                          <a:spcPct val="0"/>
                        </a:spcAft>
                        <a:buClr>
                          <a:srgbClr val="FF0000"/>
                        </a:buClr>
                        <a:defRPr>
                          <a:solidFill>
                            <a:schemeClr val="bg2"/>
                          </a:solidFill>
                          <a:latin typeface="Times New Roman" panose="02020603050405020304" pitchFamily="18" charset="0"/>
                        </a:defRPr>
                      </a:lvl7pPr>
                      <a:lvl8pPr fontAlgn="base">
                        <a:spcBef>
                          <a:spcPct val="20000"/>
                        </a:spcBef>
                        <a:spcAft>
                          <a:spcPct val="0"/>
                        </a:spcAft>
                        <a:buClr>
                          <a:srgbClr val="FF0000"/>
                        </a:buClr>
                        <a:defRPr>
                          <a:solidFill>
                            <a:schemeClr val="bg2"/>
                          </a:solidFill>
                          <a:latin typeface="Times New Roman" panose="02020603050405020304" pitchFamily="18" charset="0"/>
                        </a:defRPr>
                      </a:lvl8pPr>
                      <a:lvl9pPr fontAlgn="base">
                        <a:spcBef>
                          <a:spcPct val="20000"/>
                        </a:spcBef>
                        <a:spcAft>
                          <a:spcPct val="0"/>
                        </a:spcAft>
                        <a:buClr>
                          <a:srgbClr val="FF0000"/>
                        </a:buClr>
                        <a:defRPr>
                          <a:solidFill>
                            <a:schemeClr val="bg2"/>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r>
                        <a:rPr kumimoji="0" lang="en-US" altLang="en-US" sz="1400" b="1" i="0" u="none" strike="noStrike" cap="none" normalizeH="0" baseline="0" dirty="0">
                          <a:ln>
                            <a:noFill/>
                          </a:ln>
                          <a:solidFill>
                            <a:srgbClr val="002060"/>
                          </a:solidFill>
                          <a:effectLst/>
                          <a:latin typeface="Times New Roman" panose="02020603050405020304" pitchFamily="18" charset="0"/>
                        </a:rPr>
                        <a:t>TOOL</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spcBef>
                          <a:spcPct val="20000"/>
                        </a:spcBef>
                        <a:buClr>
                          <a:srgbClr val="FF0000"/>
                        </a:buClr>
                        <a:buFont typeface="Wingdings" panose="05000000000000000000" pitchFamily="2" charset="2"/>
                        <a:defRPr sz="2800">
                          <a:solidFill>
                            <a:schemeClr val="bg2"/>
                          </a:solidFill>
                          <a:latin typeface="Times New Roman" panose="02020603050405020304" pitchFamily="18" charset="0"/>
                        </a:defRPr>
                      </a:lvl1pPr>
                      <a:lvl2pPr>
                        <a:spcBef>
                          <a:spcPct val="20000"/>
                        </a:spcBef>
                        <a:buClr>
                          <a:srgbClr val="FF0000"/>
                        </a:buClr>
                        <a:defRPr sz="2400">
                          <a:solidFill>
                            <a:schemeClr val="bg2"/>
                          </a:solidFill>
                          <a:latin typeface="Times New Roman" panose="02020603050405020304" pitchFamily="18" charset="0"/>
                        </a:defRPr>
                      </a:lvl2pPr>
                      <a:lvl3pPr>
                        <a:spcBef>
                          <a:spcPct val="20000"/>
                        </a:spcBef>
                        <a:buClr>
                          <a:srgbClr val="FF0000"/>
                        </a:buClr>
                        <a:buFont typeface="Wingdings" panose="05000000000000000000" pitchFamily="2" charset="2"/>
                        <a:defRPr sz="2000">
                          <a:solidFill>
                            <a:schemeClr val="bg2"/>
                          </a:solidFill>
                          <a:latin typeface="Times New Roman" panose="02020603050405020304" pitchFamily="18" charset="0"/>
                        </a:defRPr>
                      </a:lvl3pPr>
                      <a:lvl4pPr>
                        <a:spcBef>
                          <a:spcPct val="20000"/>
                        </a:spcBef>
                        <a:buClr>
                          <a:srgbClr val="FF0000"/>
                        </a:buClr>
                        <a:defRPr>
                          <a:solidFill>
                            <a:schemeClr val="bg2"/>
                          </a:solidFill>
                          <a:latin typeface="Times New Roman" panose="02020603050405020304" pitchFamily="18" charset="0"/>
                        </a:defRPr>
                      </a:lvl4pPr>
                      <a:lvl5pPr>
                        <a:spcBef>
                          <a:spcPct val="20000"/>
                        </a:spcBef>
                        <a:buClr>
                          <a:srgbClr val="FF0000"/>
                        </a:buClr>
                        <a:defRPr>
                          <a:solidFill>
                            <a:schemeClr val="bg2"/>
                          </a:solidFill>
                          <a:latin typeface="Times New Roman" panose="02020603050405020304" pitchFamily="18" charset="0"/>
                        </a:defRPr>
                      </a:lvl5pPr>
                      <a:lvl6pPr fontAlgn="base">
                        <a:spcBef>
                          <a:spcPct val="20000"/>
                        </a:spcBef>
                        <a:spcAft>
                          <a:spcPct val="0"/>
                        </a:spcAft>
                        <a:buClr>
                          <a:srgbClr val="FF0000"/>
                        </a:buClr>
                        <a:defRPr>
                          <a:solidFill>
                            <a:schemeClr val="bg2"/>
                          </a:solidFill>
                          <a:latin typeface="Times New Roman" panose="02020603050405020304" pitchFamily="18" charset="0"/>
                        </a:defRPr>
                      </a:lvl6pPr>
                      <a:lvl7pPr fontAlgn="base">
                        <a:spcBef>
                          <a:spcPct val="20000"/>
                        </a:spcBef>
                        <a:spcAft>
                          <a:spcPct val="0"/>
                        </a:spcAft>
                        <a:buClr>
                          <a:srgbClr val="FF0000"/>
                        </a:buClr>
                        <a:defRPr>
                          <a:solidFill>
                            <a:schemeClr val="bg2"/>
                          </a:solidFill>
                          <a:latin typeface="Times New Roman" panose="02020603050405020304" pitchFamily="18" charset="0"/>
                        </a:defRPr>
                      </a:lvl7pPr>
                      <a:lvl8pPr fontAlgn="base">
                        <a:spcBef>
                          <a:spcPct val="20000"/>
                        </a:spcBef>
                        <a:spcAft>
                          <a:spcPct val="0"/>
                        </a:spcAft>
                        <a:buClr>
                          <a:srgbClr val="FF0000"/>
                        </a:buClr>
                        <a:defRPr>
                          <a:solidFill>
                            <a:schemeClr val="bg2"/>
                          </a:solidFill>
                          <a:latin typeface="Times New Roman" panose="02020603050405020304" pitchFamily="18" charset="0"/>
                        </a:defRPr>
                      </a:lvl8pPr>
                      <a:lvl9pPr fontAlgn="base">
                        <a:spcBef>
                          <a:spcPct val="20000"/>
                        </a:spcBef>
                        <a:spcAft>
                          <a:spcPct val="0"/>
                        </a:spcAft>
                        <a:buClr>
                          <a:srgbClr val="FF0000"/>
                        </a:buClr>
                        <a:defRPr>
                          <a:solidFill>
                            <a:schemeClr val="bg2"/>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r>
                        <a:rPr kumimoji="0" lang="en-US" altLang="en-US" sz="1400" b="1" i="0" u="none" strike="noStrike" cap="none" normalizeH="0" baseline="0">
                          <a:ln>
                            <a:noFill/>
                          </a:ln>
                          <a:solidFill>
                            <a:srgbClr val="002060"/>
                          </a:solidFill>
                          <a:effectLst/>
                          <a:latin typeface="Times New Roman" panose="02020603050405020304" pitchFamily="18" charset="0"/>
                        </a:rPr>
                        <a:t>FUNCTIONALITY</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9888">
                <a:tc>
                  <a:txBody>
                    <a:bodyPr/>
                    <a:lstStyle>
                      <a:lvl1pPr>
                        <a:spcBef>
                          <a:spcPct val="20000"/>
                        </a:spcBef>
                        <a:buClr>
                          <a:srgbClr val="FF0000"/>
                        </a:buClr>
                        <a:buFont typeface="Wingdings" panose="05000000000000000000" pitchFamily="2" charset="2"/>
                        <a:defRPr sz="2800">
                          <a:solidFill>
                            <a:schemeClr val="bg2"/>
                          </a:solidFill>
                          <a:latin typeface="Times New Roman" panose="02020603050405020304" pitchFamily="18" charset="0"/>
                        </a:defRPr>
                      </a:lvl1pPr>
                      <a:lvl2pPr>
                        <a:spcBef>
                          <a:spcPct val="20000"/>
                        </a:spcBef>
                        <a:buClr>
                          <a:srgbClr val="FF0000"/>
                        </a:buClr>
                        <a:defRPr sz="2400">
                          <a:solidFill>
                            <a:schemeClr val="bg2"/>
                          </a:solidFill>
                          <a:latin typeface="Times New Roman" panose="02020603050405020304" pitchFamily="18" charset="0"/>
                        </a:defRPr>
                      </a:lvl2pPr>
                      <a:lvl3pPr>
                        <a:spcBef>
                          <a:spcPct val="20000"/>
                        </a:spcBef>
                        <a:buClr>
                          <a:srgbClr val="FF0000"/>
                        </a:buClr>
                        <a:buFont typeface="Wingdings" panose="05000000000000000000" pitchFamily="2" charset="2"/>
                        <a:defRPr sz="2000">
                          <a:solidFill>
                            <a:schemeClr val="bg2"/>
                          </a:solidFill>
                          <a:latin typeface="Times New Roman" panose="02020603050405020304" pitchFamily="18" charset="0"/>
                        </a:defRPr>
                      </a:lvl3pPr>
                      <a:lvl4pPr>
                        <a:spcBef>
                          <a:spcPct val="20000"/>
                        </a:spcBef>
                        <a:buClr>
                          <a:srgbClr val="FF0000"/>
                        </a:buClr>
                        <a:defRPr>
                          <a:solidFill>
                            <a:schemeClr val="bg2"/>
                          </a:solidFill>
                          <a:latin typeface="Times New Roman" panose="02020603050405020304" pitchFamily="18" charset="0"/>
                        </a:defRPr>
                      </a:lvl4pPr>
                      <a:lvl5pPr>
                        <a:spcBef>
                          <a:spcPct val="20000"/>
                        </a:spcBef>
                        <a:buClr>
                          <a:srgbClr val="FF0000"/>
                        </a:buClr>
                        <a:defRPr>
                          <a:solidFill>
                            <a:schemeClr val="bg2"/>
                          </a:solidFill>
                          <a:latin typeface="Times New Roman" panose="02020603050405020304" pitchFamily="18" charset="0"/>
                        </a:defRPr>
                      </a:lvl5pPr>
                      <a:lvl6pPr fontAlgn="base">
                        <a:spcBef>
                          <a:spcPct val="20000"/>
                        </a:spcBef>
                        <a:spcAft>
                          <a:spcPct val="0"/>
                        </a:spcAft>
                        <a:buClr>
                          <a:srgbClr val="FF0000"/>
                        </a:buClr>
                        <a:defRPr>
                          <a:solidFill>
                            <a:schemeClr val="bg2"/>
                          </a:solidFill>
                          <a:latin typeface="Times New Roman" panose="02020603050405020304" pitchFamily="18" charset="0"/>
                        </a:defRPr>
                      </a:lvl6pPr>
                      <a:lvl7pPr fontAlgn="base">
                        <a:spcBef>
                          <a:spcPct val="20000"/>
                        </a:spcBef>
                        <a:spcAft>
                          <a:spcPct val="0"/>
                        </a:spcAft>
                        <a:buClr>
                          <a:srgbClr val="FF0000"/>
                        </a:buClr>
                        <a:defRPr>
                          <a:solidFill>
                            <a:schemeClr val="bg2"/>
                          </a:solidFill>
                          <a:latin typeface="Times New Roman" panose="02020603050405020304" pitchFamily="18" charset="0"/>
                        </a:defRPr>
                      </a:lvl7pPr>
                      <a:lvl8pPr fontAlgn="base">
                        <a:spcBef>
                          <a:spcPct val="20000"/>
                        </a:spcBef>
                        <a:spcAft>
                          <a:spcPct val="0"/>
                        </a:spcAft>
                        <a:buClr>
                          <a:srgbClr val="FF0000"/>
                        </a:buClr>
                        <a:defRPr>
                          <a:solidFill>
                            <a:schemeClr val="bg2"/>
                          </a:solidFill>
                          <a:latin typeface="Times New Roman" panose="02020603050405020304" pitchFamily="18" charset="0"/>
                        </a:defRPr>
                      </a:lvl8pPr>
                      <a:lvl9pPr fontAlgn="base">
                        <a:spcBef>
                          <a:spcPct val="20000"/>
                        </a:spcBef>
                        <a:spcAft>
                          <a:spcPct val="0"/>
                        </a:spcAft>
                        <a:buClr>
                          <a:srgbClr val="FF0000"/>
                        </a:buClr>
                        <a:defRPr>
                          <a:solidFill>
                            <a:schemeClr val="bg2"/>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r>
                        <a:rPr kumimoji="0" lang="en-US" altLang="en-US" sz="1400" b="1" i="0" u="none" strike="noStrike" cap="none" normalizeH="0" baseline="0" dirty="0">
                          <a:ln>
                            <a:noFill/>
                          </a:ln>
                          <a:solidFill>
                            <a:srgbClr val="002060"/>
                          </a:solidFill>
                          <a:effectLst/>
                          <a:latin typeface="Times New Roman" panose="02020603050405020304" pitchFamily="18" charset="0"/>
                        </a:rPr>
                        <a:t>Visio</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spcBef>
                          <a:spcPct val="20000"/>
                        </a:spcBef>
                        <a:buClr>
                          <a:srgbClr val="FF0000"/>
                        </a:buClr>
                        <a:buFont typeface="Wingdings" panose="05000000000000000000" pitchFamily="2" charset="2"/>
                        <a:defRPr sz="2800">
                          <a:solidFill>
                            <a:schemeClr val="bg2"/>
                          </a:solidFill>
                          <a:latin typeface="Times New Roman" panose="02020603050405020304" pitchFamily="18" charset="0"/>
                        </a:defRPr>
                      </a:lvl1pPr>
                      <a:lvl2pPr>
                        <a:spcBef>
                          <a:spcPct val="20000"/>
                        </a:spcBef>
                        <a:buClr>
                          <a:srgbClr val="FF0000"/>
                        </a:buClr>
                        <a:defRPr sz="2400">
                          <a:solidFill>
                            <a:schemeClr val="bg2"/>
                          </a:solidFill>
                          <a:latin typeface="Times New Roman" panose="02020603050405020304" pitchFamily="18" charset="0"/>
                        </a:defRPr>
                      </a:lvl2pPr>
                      <a:lvl3pPr>
                        <a:spcBef>
                          <a:spcPct val="20000"/>
                        </a:spcBef>
                        <a:buClr>
                          <a:srgbClr val="FF0000"/>
                        </a:buClr>
                        <a:buFont typeface="Wingdings" panose="05000000000000000000" pitchFamily="2" charset="2"/>
                        <a:defRPr sz="2000">
                          <a:solidFill>
                            <a:schemeClr val="bg2"/>
                          </a:solidFill>
                          <a:latin typeface="Times New Roman" panose="02020603050405020304" pitchFamily="18" charset="0"/>
                        </a:defRPr>
                      </a:lvl3pPr>
                      <a:lvl4pPr>
                        <a:spcBef>
                          <a:spcPct val="20000"/>
                        </a:spcBef>
                        <a:buClr>
                          <a:srgbClr val="FF0000"/>
                        </a:buClr>
                        <a:defRPr>
                          <a:solidFill>
                            <a:schemeClr val="bg2"/>
                          </a:solidFill>
                          <a:latin typeface="Times New Roman" panose="02020603050405020304" pitchFamily="18" charset="0"/>
                        </a:defRPr>
                      </a:lvl4pPr>
                      <a:lvl5pPr>
                        <a:spcBef>
                          <a:spcPct val="20000"/>
                        </a:spcBef>
                        <a:buClr>
                          <a:srgbClr val="FF0000"/>
                        </a:buClr>
                        <a:defRPr>
                          <a:solidFill>
                            <a:schemeClr val="bg2"/>
                          </a:solidFill>
                          <a:latin typeface="Times New Roman" panose="02020603050405020304" pitchFamily="18" charset="0"/>
                        </a:defRPr>
                      </a:lvl5pPr>
                      <a:lvl6pPr fontAlgn="base">
                        <a:spcBef>
                          <a:spcPct val="20000"/>
                        </a:spcBef>
                        <a:spcAft>
                          <a:spcPct val="0"/>
                        </a:spcAft>
                        <a:buClr>
                          <a:srgbClr val="FF0000"/>
                        </a:buClr>
                        <a:defRPr>
                          <a:solidFill>
                            <a:schemeClr val="bg2"/>
                          </a:solidFill>
                          <a:latin typeface="Times New Roman" panose="02020603050405020304" pitchFamily="18" charset="0"/>
                        </a:defRPr>
                      </a:lvl6pPr>
                      <a:lvl7pPr fontAlgn="base">
                        <a:spcBef>
                          <a:spcPct val="20000"/>
                        </a:spcBef>
                        <a:spcAft>
                          <a:spcPct val="0"/>
                        </a:spcAft>
                        <a:buClr>
                          <a:srgbClr val="FF0000"/>
                        </a:buClr>
                        <a:defRPr>
                          <a:solidFill>
                            <a:schemeClr val="bg2"/>
                          </a:solidFill>
                          <a:latin typeface="Times New Roman" panose="02020603050405020304" pitchFamily="18" charset="0"/>
                        </a:defRPr>
                      </a:lvl7pPr>
                      <a:lvl8pPr fontAlgn="base">
                        <a:spcBef>
                          <a:spcPct val="20000"/>
                        </a:spcBef>
                        <a:spcAft>
                          <a:spcPct val="0"/>
                        </a:spcAft>
                        <a:buClr>
                          <a:srgbClr val="FF0000"/>
                        </a:buClr>
                        <a:defRPr>
                          <a:solidFill>
                            <a:schemeClr val="bg2"/>
                          </a:solidFill>
                          <a:latin typeface="Times New Roman" panose="02020603050405020304" pitchFamily="18" charset="0"/>
                        </a:defRPr>
                      </a:lvl8pPr>
                      <a:lvl9pPr fontAlgn="base">
                        <a:spcBef>
                          <a:spcPct val="20000"/>
                        </a:spcBef>
                        <a:spcAft>
                          <a:spcPct val="0"/>
                        </a:spcAft>
                        <a:buClr>
                          <a:srgbClr val="FF0000"/>
                        </a:buClr>
                        <a:defRPr>
                          <a:solidFill>
                            <a:schemeClr val="bg2"/>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r>
                        <a:rPr kumimoji="0" lang="en-US" altLang="en-US" sz="1400" b="1" i="0" u="none" strike="noStrike" cap="none" normalizeH="0" baseline="0">
                          <a:ln>
                            <a:noFill/>
                          </a:ln>
                          <a:solidFill>
                            <a:srgbClr val="002060"/>
                          </a:solidFill>
                          <a:effectLst/>
                          <a:latin typeface="Times New Roman" panose="02020603050405020304" pitchFamily="18" charset="0"/>
                        </a:rPr>
                        <a:t>Visio Enterprise</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spcBef>
                          <a:spcPct val="20000"/>
                        </a:spcBef>
                        <a:buClr>
                          <a:srgbClr val="FF0000"/>
                        </a:buClr>
                        <a:buFont typeface="Wingdings" panose="05000000000000000000" pitchFamily="2" charset="2"/>
                        <a:defRPr sz="2800">
                          <a:solidFill>
                            <a:schemeClr val="bg2"/>
                          </a:solidFill>
                          <a:latin typeface="Times New Roman" panose="02020603050405020304" pitchFamily="18" charset="0"/>
                        </a:defRPr>
                      </a:lvl1pPr>
                      <a:lvl2pPr>
                        <a:spcBef>
                          <a:spcPct val="20000"/>
                        </a:spcBef>
                        <a:buClr>
                          <a:srgbClr val="FF0000"/>
                        </a:buClr>
                        <a:defRPr sz="2400">
                          <a:solidFill>
                            <a:schemeClr val="bg2"/>
                          </a:solidFill>
                          <a:latin typeface="Times New Roman" panose="02020603050405020304" pitchFamily="18" charset="0"/>
                        </a:defRPr>
                      </a:lvl2pPr>
                      <a:lvl3pPr>
                        <a:spcBef>
                          <a:spcPct val="20000"/>
                        </a:spcBef>
                        <a:buClr>
                          <a:srgbClr val="FF0000"/>
                        </a:buClr>
                        <a:buFont typeface="Wingdings" panose="05000000000000000000" pitchFamily="2" charset="2"/>
                        <a:defRPr sz="2000">
                          <a:solidFill>
                            <a:schemeClr val="bg2"/>
                          </a:solidFill>
                          <a:latin typeface="Times New Roman" panose="02020603050405020304" pitchFamily="18" charset="0"/>
                        </a:defRPr>
                      </a:lvl3pPr>
                      <a:lvl4pPr>
                        <a:spcBef>
                          <a:spcPct val="20000"/>
                        </a:spcBef>
                        <a:buClr>
                          <a:srgbClr val="FF0000"/>
                        </a:buClr>
                        <a:defRPr>
                          <a:solidFill>
                            <a:schemeClr val="bg2"/>
                          </a:solidFill>
                          <a:latin typeface="Times New Roman" panose="02020603050405020304" pitchFamily="18" charset="0"/>
                        </a:defRPr>
                      </a:lvl4pPr>
                      <a:lvl5pPr>
                        <a:spcBef>
                          <a:spcPct val="20000"/>
                        </a:spcBef>
                        <a:buClr>
                          <a:srgbClr val="FF0000"/>
                        </a:buClr>
                        <a:defRPr>
                          <a:solidFill>
                            <a:schemeClr val="bg2"/>
                          </a:solidFill>
                          <a:latin typeface="Times New Roman" panose="02020603050405020304" pitchFamily="18" charset="0"/>
                        </a:defRPr>
                      </a:lvl5pPr>
                      <a:lvl6pPr fontAlgn="base">
                        <a:spcBef>
                          <a:spcPct val="20000"/>
                        </a:spcBef>
                        <a:spcAft>
                          <a:spcPct val="0"/>
                        </a:spcAft>
                        <a:buClr>
                          <a:srgbClr val="FF0000"/>
                        </a:buClr>
                        <a:defRPr>
                          <a:solidFill>
                            <a:schemeClr val="bg2"/>
                          </a:solidFill>
                          <a:latin typeface="Times New Roman" panose="02020603050405020304" pitchFamily="18" charset="0"/>
                        </a:defRPr>
                      </a:lvl6pPr>
                      <a:lvl7pPr fontAlgn="base">
                        <a:spcBef>
                          <a:spcPct val="20000"/>
                        </a:spcBef>
                        <a:spcAft>
                          <a:spcPct val="0"/>
                        </a:spcAft>
                        <a:buClr>
                          <a:srgbClr val="FF0000"/>
                        </a:buClr>
                        <a:defRPr>
                          <a:solidFill>
                            <a:schemeClr val="bg2"/>
                          </a:solidFill>
                          <a:latin typeface="Times New Roman" panose="02020603050405020304" pitchFamily="18" charset="0"/>
                        </a:defRPr>
                      </a:lvl7pPr>
                      <a:lvl8pPr fontAlgn="base">
                        <a:spcBef>
                          <a:spcPct val="20000"/>
                        </a:spcBef>
                        <a:spcAft>
                          <a:spcPct val="0"/>
                        </a:spcAft>
                        <a:buClr>
                          <a:srgbClr val="FF0000"/>
                        </a:buClr>
                        <a:defRPr>
                          <a:solidFill>
                            <a:schemeClr val="bg2"/>
                          </a:solidFill>
                          <a:latin typeface="Times New Roman" panose="02020603050405020304" pitchFamily="18" charset="0"/>
                        </a:defRPr>
                      </a:lvl8pPr>
                      <a:lvl9pPr fontAlgn="base">
                        <a:spcBef>
                          <a:spcPct val="20000"/>
                        </a:spcBef>
                        <a:spcAft>
                          <a:spcPct val="0"/>
                        </a:spcAft>
                        <a:buClr>
                          <a:srgbClr val="FF0000"/>
                        </a:buClr>
                        <a:defRPr>
                          <a:solidFill>
                            <a:schemeClr val="bg2"/>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r>
                        <a:rPr kumimoji="0" lang="en-US" altLang="en-US" sz="1400" b="1" i="0" u="none" strike="noStrike" cap="none" normalizeH="0" baseline="0" dirty="0">
                          <a:ln>
                            <a:noFill/>
                          </a:ln>
                          <a:solidFill>
                            <a:srgbClr val="002060"/>
                          </a:solidFill>
                          <a:effectLst/>
                          <a:latin typeface="Times New Roman" panose="02020603050405020304" pitchFamily="18" charset="0"/>
                        </a:rPr>
                        <a:t>Data modeling, design and reengineering Visual Basic and Visual C++</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9888">
                <a:tc>
                  <a:txBody>
                    <a:bodyPr/>
                    <a:lstStyle/>
                    <a:p>
                      <a:pPr marL="0" marR="0" lvl="0" indent="0" algn="l"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r>
                        <a:rPr kumimoji="0" lang="en-US" altLang="en-US" sz="1400" b="1" i="0" u="none" strike="noStrike" cap="none" normalizeH="0" baseline="0" dirty="0">
                          <a:ln>
                            <a:noFill/>
                          </a:ln>
                          <a:solidFill>
                            <a:srgbClr val="002060"/>
                          </a:solidFill>
                          <a:effectLst/>
                          <a:latin typeface="Times New Roman" panose="02020603050405020304" pitchFamily="18" charset="0"/>
                        </a:rPr>
                        <a:t>Draw.io</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r>
                        <a:rPr kumimoji="0" lang="en-US" altLang="en-US" sz="1400" b="1" i="0" u="none" strike="noStrike" cap="none" normalizeH="0" baseline="0" dirty="0">
                          <a:ln>
                            <a:noFill/>
                          </a:ln>
                          <a:solidFill>
                            <a:srgbClr val="002060"/>
                          </a:solidFill>
                          <a:effectLst/>
                          <a:latin typeface="Times New Roman" panose="02020603050405020304" pitchFamily="18" charset="0"/>
                        </a:rPr>
                        <a:t>Free online tool</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r>
                        <a:rPr kumimoji="0" lang="en-US" altLang="en-US" sz="1400" b="1" i="0" u="none" strike="noStrike" cap="none" normalizeH="0" baseline="0" dirty="0">
                          <a:ln>
                            <a:noFill/>
                          </a:ln>
                          <a:solidFill>
                            <a:srgbClr val="002060"/>
                          </a:solidFill>
                          <a:effectLst/>
                          <a:latin typeface="Times New Roman" panose="02020603050405020304" pitchFamily="18" charset="0"/>
                        </a:rPr>
                        <a:t>https://about.draw.io/entity-relationship-diagrams-with-draw-io/</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3380555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622300" y="215900"/>
            <a:ext cx="7940675" cy="768350"/>
          </a:xfr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lIns="91440" tIns="45720" rIns="91440" bIns="45720">
            <a:normAutofit fontScale="90000"/>
          </a:bodyPr>
          <a:lstStyle/>
          <a:p>
            <a:pPr>
              <a:lnSpc>
                <a:spcPct val="90000"/>
              </a:lnSpc>
            </a:pPr>
            <a:r>
              <a:rPr lang="en-US" altLang="en-US" sz="2800" b="1"/>
              <a:t>Attribute of a Relationship Type is: </a:t>
            </a:r>
            <a:br>
              <a:rPr lang="en-US" altLang="en-US" sz="2800" b="1"/>
            </a:br>
            <a:r>
              <a:rPr lang="en-US" altLang="en-US" sz="2800" b="1"/>
              <a:t>Hours of WORKS_ON</a:t>
            </a:r>
            <a:endParaRPr lang="en-US" altLang="en-US" sz="2400" b="1"/>
          </a:p>
        </p:txBody>
      </p:sp>
      <p:sp>
        <p:nvSpPr>
          <p:cNvPr id="4" name="Slide Number Placeholder 2"/>
          <p:cNvSpPr>
            <a:spLocks noGrp="1"/>
          </p:cNvSpPr>
          <p:nvPr>
            <p:ph type="sldNum" sz="quarter" idx="12"/>
          </p:nvPr>
        </p:nvSpPr>
        <p:spPr/>
        <p:txBody>
          <a:bodyPr/>
          <a:lstStyle/>
          <a:p>
            <a:r>
              <a:rPr lang="en-US" altLang="en-US"/>
              <a:t>Chapter 3-</a:t>
            </a:r>
            <a:fld id="{F1D131BB-4169-4AAB-91BB-EF6D4D196AB5}" type="slidenum">
              <a:rPr lang="en-US" altLang="en-US"/>
              <a:pPr/>
              <a:t>30</a:t>
            </a:fld>
            <a:endParaRPr lang="en-US" altLang="en-US"/>
          </a:p>
        </p:txBody>
      </p:sp>
      <p:sp>
        <p:nvSpPr>
          <p:cNvPr id="2" name="Footer Placeholder 1"/>
          <p:cNvSpPr>
            <a:spLocks noGrp="1"/>
          </p:cNvSpPr>
          <p:nvPr>
            <p:ph type="ftr" sz="quarter" idx="11"/>
          </p:nvPr>
        </p:nvSpPr>
        <p:spPr>
          <a:xfrm>
            <a:off x="3124200" y="6356350"/>
            <a:ext cx="2895600" cy="365125"/>
          </a:xfrm>
          <a:prstGeom prst="rect">
            <a:avLst/>
          </a:prstGeom>
        </p:spPr>
        <p:txBody>
          <a:bodyPr/>
          <a:lstStyle/>
          <a:p>
            <a:pPr>
              <a:defRPr/>
            </a:pPr>
            <a:r>
              <a:rPr lang="en-US" dirty="0"/>
              <a:t>Information Systems Department DBMS</a:t>
            </a:r>
          </a:p>
        </p:txBody>
      </p:sp>
      <p:pic>
        <p:nvPicPr>
          <p:cNvPr id="6" name="Picture 5"/>
          <p:cNvPicPr>
            <a:picLocks noChangeAspect="1"/>
          </p:cNvPicPr>
          <p:nvPr/>
        </p:nvPicPr>
        <p:blipFill>
          <a:blip r:embed="rId2"/>
          <a:stretch>
            <a:fillRect/>
          </a:stretch>
        </p:blipFill>
        <p:spPr>
          <a:xfrm>
            <a:off x="1043608" y="1100379"/>
            <a:ext cx="7848556" cy="5232763"/>
          </a:xfrm>
          <a:prstGeom prst="rect">
            <a:avLst/>
          </a:prstGeom>
        </p:spPr>
      </p:pic>
    </p:spTree>
    <p:extLst>
      <p:ext uri="{BB962C8B-B14F-4D97-AF65-F5344CB8AC3E}">
        <p14:creationId xmlns:p14="http://schemas.microsoft.com/office/powerpoint/2010/main" val="22041371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712788" y="381000"/>
            <a:ext cx="8077200" cy="1143000"/>
          </a:xfrm>
        </p:spPr>
        <p:txBody>
          <a:bodyPr>
            <a:normAutofit fontScale="90000"/>
          </a:bodyPr>
          <a:lstStyle/>
          <a:p>
            <a:r>
              <a:rPr lang="en-US" altLang="en-US" sz="4000" b="1"/>
              <a:t>Structural Constraints – </a:t>
            </a:r>
            <a:br>
              <a:rPr lang="en-US" altLang="en-US" sz="4000" b="1"/>
            </a:br>
            <a:r>
              <a:rPr lang="en-US" altLang="en-US" sz="4000" b="1"/>
              <a:t>one way to express semantics </a:t>
            </a:r>
            <a:br>
              <a:rPr lang="en-US" altLang="en-US" sz="4000" b="1"/>
            </a:br>
            <a:r>
              <a:rPr lang="en-US" altLang="en-US" sz="4000" b="1"/>
              <a:t>of relationships</a:t>
            </a:r>
            <a:endParaRPr lang="en-US" altLang="en-US"/>
          </a:p>
        </p:txBody>
      </p:sp>
      <p:sp>
        <p:nvSpPr>
          <p:cNvPr id="133123" name="Rectangle 3"/>
          <p:cNvSpPr>
            <a:spLocks noGrp="1" noChangeArrowheads="1"/>
          </p:cNvSpPr>
          <p:nvPr>
            <p:ph idx="1"/>
          </p:nvPr>
        </p:nvSpPr>
        <p:spPr>
          <a:xfrm>
            <a:off x="685800" y="1873250"/>
            <a:ext cx="7772400" cy="4114800"/>
          </a:xfrm>
        </p:spPr>
        <p:txBody>
          <a:bodyPr/>
          <a:lstStyle/>
          <a:p>
            <a:pPr>
              <a:lnSpc>
                <a:spcPct val="90000"/>
              </a:lnSpc>
              <a:spcBef>
                <a:spcPct val="30000"/>
              </a:spcBef>
              <a:spcAft>
                <a:spcPct val="30000"/>
              </a:spcAft>
              <a:buSzPct val="70000"/>
              <a:buFont typeface="Monotype Sorts" pitchFamily="2" charset="2"/>
              <a:buNone/>
            </a:pPr>
            <a:r>
              <a:rPr lang="en-US" altLang="en-US" sz="2400" b="1" u="sng"/>
              <a:t>Structural constraints on relationships:</a:t>
            </a:r>
          </a:p>
          <a:p>
            <a:pPr>
              <a:lnSpc>
                <a:spcPct val="80000"/>
              </a:lnSpc>
              <a:spcBef>
                <a:spcPct val="30000"/>
              </a:spcBef>
              <a:spcAft>
                <a:spcPct val="30000"/>
              </a:spcAft>
              <a:buSzPct val="70000"/>
              <a:buFont typeface="Monotype Sorts" pitchFamily="2" charset="2"/>
              <a:buChar char="l"/>
            </a:pPr>
            <a:r>
              <a:rPr lang="en-US" altLang="en-US" sz="2400" b="1"/>
              <a:t>Cardinality ratio</a:t>
            </a:r>
            <a:r>
              <a:rPr lang="en-US" altLang="en-US" sz="2400"/>
              <a:t> (of a binary relationship): 1:1, 1:N, N:1, or M:N</a:t>
            </a:r>
          </a:p>
          <a:p>
            <a:pPr lvl="1">
              <a:lnSpc>
                <a:spcPct val="80000"/>
              </a:lnSpc>
              <a:spcBef>
                <a:spcPct val="30000"/>
              </a:spcBef>
              <a:spcAft>
                <a:spcPct val="30000"/>
              </a:spcAft>
              <a:buSzPct val="70000"/>
              <a:buFont typeface="Monotype Sorts" pitchFamily="2" charset="2"/>
              <a:buNone/>
            </a:pPr>
            <a:r>
              <a:rPr lang="en-US" altLang="en-US" sz="2100"/>
              <a:t> </a:t>
            </a:r>
            <a:r>
              <a:rPr lang="en-US" altLang="en-US" sz="2100" b="1"/>
              <a:t>SHOWN BY PLACING APPROPRIATE NUMBER ON THE LINK.</a:t>
            </a:r>
          </a:p>
          <a:p>
            <a:pPr>
              <a:lnSpc>
                <a:spcPct val="80000"/>
              </a:lnSpc>
              <a:spcBef>
                <a:spcPct val="30000"/>
              </a:spcBef>
              <a:spcAft>
                <a:spcPct val="30000"/>
              </a:spcAft>
              <a:buSzPct val="70000"/>
              <a:buFont typeface="Monotype Sorts" pitchFamily="2" charset="2"/>
              <a:buChar char="l"/>
            </a:pPr>
            <a:r>
              <a:rPr lang="en-US" altLang="en-US" sz="2400" b="1"/>
              <a:t>Participation constraint</a:t>
            </a:r>
            <a:r>
              <a:rPr lang="en-US" altLang="en-US" sz="2400"/>
              <a:t> (on each participating entity type): total (called </a:t>
            </a:r>
            <a:r>
              <a:rPr lang="en-US" altLang="en-US" sz="2400" i="1"/>
              <a:t>existence dependency</a:t>
            </a:r>
            <a:r>
              <a:rPr lang="en-US" altLang="en-US" sz="2400"/>
              <a:t>) or partial.</a:t>
            </a:r>
          </a:p>
          <a:p>
            <a:pPr>
              <a:lnSpc>
                <a:spcPct val="80000"/>
              </a:lnSpc>
              <a:spcBef>
                <a:spcPct val="30000"/>
              </a:spcBef>
              <a:spcAft>
                <a:spcPct val="30000"/>
              </a:spcAft>
              <a:buSzPct val="70000"/>
              <a:buFont typeface="Monotype Sorts" pitchFamily="2" charset="2"/>
              <a:buNone/>
            </a:pPr>
            <a:r>
              <a:rPr lang="en-US" altLang="en-US" sz="2400"/>
              <a:t>       </a:t>
            </a:r>
            <a:r>
              <a:rPr lang="en-US" altLang="en-US" sz="2000" b="1"/>
              <a:t>SHOWN BY DOUBLE LINING THE LINK</a:t>
            </a:r>
          </a:p>
          <a:p>
            <a:pPr>
              <a:lnSpc>
                <a:spcPct val="90000"/>
              </a:lnSpc>
              <a:buFont typeface="Wingdings" panose="05000000000000000000" pitchFamily="2" charset="2"/>
              <a:buNone/>
            </a:pPr>
            <a:r>
              <a:rPr lang="en-US" altLang="en-US" sz="2400"/>
              <a:t>NOTE: These are easy to specify </a:t>
            </a:r>
            <a:r>
              <a:rPr lang="en-US" altLang="en-US" sz="2400" u="sng"/>
              <a:t>for Binary Relationship</a:t>
            </a:r>
            <a:r>
              <a:rPr lang="en-US" altLang="en-US" sz="2400"/>
              <a:t> </a:t>
            </a:r>
            <a:r>
              <a:rPr lang="en-US" altLang="en-US" sz="2400" u="sng"/>
              <a:t>Types</a:t>
            </a:r>
            <a:r>
              <a:rPr lang="en-US" altLang="en-US" sz="2400"/>
              <a:t>.</a:t>
            </a:r>
          </a:p>
        </p:txBody>
      </p:sp>
      <p:sp>
        <p:nvSpPr>
          <p:cNvPr id="4" name="Slide Number Placeholder 3"/>
          <p:cNvSpPr>
            <a:spLocks noGrp="1"/>
          </p:cNvSpPr>
          <p:nvPr>
            <p:ph type="sldNum" sz="quarter" idx="12"/>
          </p:nvPr>
        </p:nvSpPr>
        <p:spPr/>
        <p:txBody>
          <a:bodyPr/>
          <a:lstStyle/>
          <a:p>
            <a:r>
              <a:rPr lang="en-US" altLang="en-US"/>
              <a:t>Chapter 3-</a:t>
            </a:r>
            <a:fld id="{3FBD9CD2-5789-4A71-BCFF-366861C6C70C}" type="slidenum">
              <a:rPr lang="en-US" altLang="en-US"/>
              <a:pPr/>
              <a:t>31</a:t>
            </a:fld>
            <a:endParaRPr lang="en-US" altLang="en-US"/>
          </a:p>
        </p:txBody>
      </p:sp>
      <p:sp>
        <p:nvSpPr>
          <p:cNvPr id="2" name="Footer Placeholder 1"/>
          <p:cNvSpPr>
            <a:spLocks noGrp="1"/>
          </p:cNvSpPr>
          <p:nvPr>
            <p:ph type="ftr" sz="quarter" idx="11"/>
          </p:nvPr>
        </p:nvSpPr>
        <p:spPr>
          <a:xfrm>
            <a:off x="3124200" y="6356350"/>
            <a:ext cx="2895600" cy="365125"/>
          </a:xfrm>
          <a:prstGeom prst="rect">
            <a:avLst/>
          </a:prstGeom>
        </p:spPr>
        <p:txBody>
          <a:bodyPr/>
          <a:lstStyle/>
          <a:p>
            <a:pPr>
              <a:defRPr/>
            </a:pPr>
            <a:r>
              <a:rPr lang="en-US" dirty="0"/>
              <a:t>Information Systems Department DBMS</a:t>
            </a:r>
          </a:p>
        </p:txBody>
      </p:sp>
    </p:spTree>
    <p:extLst>
      <p:ext uri="{BB962C8B-B14F-4D97-AF65-F5344CB8AC3E}">
        <p14:creationId xmlns:p14="http://schemas.microsoft.com/office/powerpoint/2010/main" val="28210327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114301" y="201613"/>
            <a:ext cx="8890000" cy="839787"/>
          </a:xfr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wrap="square" lIns="91440" tIns="0" rIns="91440" bIns="45720">
            <a:spAutoFit/>
          </a:bodyPr>
          <a:lstStyle/>
          <a:p>
            <a:r>
              <a:rPr lang="en-US" altLang="en-US" sz="2600" b="1" dirty="0"/>
              <a:t>Alternative (min, max) notation for relationship structural constraints:</a:t>
            </a:r>
          </a:p>
        </p:txBody>
      </p:sp>
      <p:sp>
        <p:nvSpPr>
          <p:cNvPr id="84995" name="Rectangle 3"/>
          <p:cNvSpPr>
            <a:spLocks noGrp="1" noChangeArrowheads="1"/>
          </p:cNvSpPr>
          <p:nvPr>
            <p:ph idx="1"/>
          </p:nvPr>
        </p:nvSpPr>
        <p:spPr>
          <a:xfrm>
            <a:off x="114300" y="985838"/>
            <a:ext cx="8904288" cy="5526087"/>
          </a:xfr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spAutoFit/>
          </a:bodyPr>
          <a:lstStyle/>
          <a:p>
            <a:pPr marL="400050" indent="-228600">
              <a:spcBef>
                <a:spcPct val="10000"/>
              </a:spcBef>
              <a:spcAft>
                <a:spcPct val="10000"/>
              </a:spcAft>
              <a:buSzPct val="70000"/>
              <a:buFont typeface="Monotype Sorts" pitchFamily="2" charset="2"/>
              <a:buChar char="l"/>
            </a:pPr>
            <a:r>
              <a:rPr lang="en-US" altLang="en-US" sz="2100"/>
              <a:t>Specified on </a:t>
            </a:r>
            <a:r>
              <a:rPr lang="en-US" altLang="en-US" sz="2100" i="1"/>
              <a:t>each participation</a:t>
            </a:r>
            <a:r>
              <a:rPr lang="en-US" altLang="en-US" sz="2100"/>
              <a:t> of an entity type E in a relationship type R</a:t>
            </a:r>
          </a:p>
          <a:p>
            <a:pPr marL="400050" indent="-228600">
              <a:spcBef>
                <a:spcPct val="10000"/>
              </a:spcBef>
              <a:spcAft>
                <a:spcPct val="10000"/>
              </a:spcAft>
              <a:buSzPct val="70000"/>
              <a:buFont typeface="Monotype Sorts" pitchFamily="2" charset="2"/>
              <a:buChar char="l"/>
            </a:pPr>
            <a:r>
              <a:rPr lang="en-US" altLang="en-US" sz="2100"/>
              <a:t>Specifies that each entity e in E participates in </a:t>
            </a:r>
            <a:r>
              <a:rPr lang="en-US" altLang="en-US" sz="2100" i="1"/>
              <a:t>at least</a:t>
            </a:r>
            <a:r>
              <a:rPr lang="en-US" altLang="en-US" sz="2100"/>
              <a:t> min and </a:t>
            </a:r>
            <a:r>
              <a:rPr lang="en-US" altLang="en-US" sz="2100" i="1"/>
              <a:t>at most</a:t>
            </a:r>
            <a:r>
              <a:rPr lang="en-US" altLang="en-US" sz="2100"/>
              <a:t> max relationship instances in R</a:t>
            </a:r>
          </a:p>
          <a:p>
            <a:pPr marL="400050" indent="-228600">
              <a:spcBef>
                <a:spcPct val="10000"/>
              </a:spcBef>
              <a:spcAft>
                <a:spcPct val="10000"/>
              </a:spcAft>
              <a:buSzPct val="70000"/>
              <a:buFont typeface="Monotype Sorts" pitchFamily="2" charset="2"/>
              <a:buChar char="l"/>
            </a:pPr>
            <a:r>
              <a:rPr lang="en-US" altLang="en-US" sz="2100"/>
              <a:t>Default(no constraint): min</a:t>
            </a:r>
            <a:r>
              <a:rPr lang="en-US" altLang="en-US" sz="2100">
                <a:sym typeface="Symbol" panose="05050102010706020507" pitchFamily="18" charset="2"/>
              </a:rPr>
              <a:t>=0, max=n</a:t>
            </a:r>
          </a:p>
          <a:p>
            <a:pPr marL="400050" indent="-228600">
              <a:spcBef>
                <a:spcPct val="10000"/>
              </a:spcBef>
              <a:spcAft>
                <a:spcPct val="10000"/>
              </a:spcAft>
              <a:buSzPct val="70000"/>
              <a:buFont typeface="Monotype Sorts" pitchFamily="2" charset="2"/>
              <a:buChar char="l"/>
            </a:pPr>
            <a:r>
              <a:rPr lang="en-US" altLang="en-US" sz="2100">
                <a:sym typeface="Symbol" panose="05050102010706020507" pitchFamily="18" charset="2"/>
              </a:rPr>
              <a:t>Must have minmax, min0, max 1</a:t>
            </a:r>
          </a:p>
          <a:p>
            <a:pPr marL="400050" indent="-228600">
              <a:spcBef>
                <a:spcPct val="10000"/>
              </a:spcBef>
              <a:spcAft>
                <a:spcPct val="10000"/>
              </a:spcAft>
              <a:buSzPct val="70000"/>
              <a:buFont typeface="Monotype Sorts" pitchFamily="2" charset="2"/>
              <a:buChar char="l"/>
            </a:pPr>
            <a:r>
              <a:rPr lang="en-US" altLang="en-US" sz="2100">
                <a:sym typeface="Symbol" panose="05050102010706020507" pitchFamily="18" charset="2"/>
              </a:rPr>
              <a:t>Derived from the knowledge of mini-world constraints</a:t>
            </a:r>
          </a:p>
          <a:p>
            <a:pPr marL="400050" indent="-228600">
              <a:spcBef>
                <a:spcPct val="10000"/>
              </a:spcBef>
              <a:spcAft>
                <a:spcPct val="10000"/>
              </a:spcAft>
              <a:buSzPct val="70000"/>
              <a:buFont typeface="Monotype Sorts" pitchFamily="2" charset="2"/>
              <a:buNone/>
            </a:pPr>
            <a:r>
              <a:rPr lang="en-US" altLang="en-US" sz="2100" u="sng">
                <a:sym typeface="Symbol" panose="05050102010706020507" pitchFamily="18" charset="2"/>
              </a:rPr>
              <a:t>Examples:</a:t>
            </a:r>
          </a:p>
          <a:p>
            <a:pPr marL="400050" indent="-228600">
              <a:spcBef>
                <a:spcPct val="10000"/>
              </a:spcBef>
              <a:spcAft>
                <a:spcPct val="10000"/>
              </a:spcAft>
              <a:buSzPct val="70000"/>
              <a:buFont typeface="Monotype Sorts" pitchFamily="2" charset="2"/>
              <a:buChar char="l"/>
            </a:pPr>
            <a:r>
              <a:rPr lang="en-US" altLang="en-US" sz="2100">
                <a:sym typeface="Symbol" panose="05050102010706020507" pitchFamily="18" charset="2"/>
              </a:rPr>
              <a:t>A department has </a:t>
            </a:r>
            <a:r>
              <a:rPr lang="en-US" altLang="en-US" sz="2100" i="1">
                <a:sym typeface="Symbol" panose="05050102010706020507" pitchFamily="18" charset="2"/>
              </a:rPr>
              <a:t>exactly one</a:t>
            </a:r>
            <a:r>
              <a:rPr lang="en-US" altLang="en-US" sz="2100">
                <a:sym typeface="Symbol" panose="05050102010706020507" pitchFamily="18" charset="2"/>
              </a:rPr>
              <a:t> manager and an employee can manage </a:t>
            </a:r>
            <a:r>
              <a:rPr lang="en-US" altLang="en-US" sz="2100" i="1">
                <a:sym typeface="Symbol" panose="05050102010706020507" pitchFamily="18" charset="2"/>
              </a:rPr>
              <a:t>at most one</a:t>
            </a:r>
            <a:r>
              <a:rPr lang="en-US" altLang="en-US" sz="2100">
                <a:sym typeface="Symbol" panose="05050102010706020507" pitchFamily="18" charset="2"/>
              </a:rPr>
              <a:t> department.</a:t>
            </a:r>
          </a:p>
          <a:p>
            <a:pPr marL="1143000" lvl="1">
              <a:spcBef>
                <a:spcPct val="10000"/>
              </a:spcBef>
              <a:spcAft>
                <a:spcPct val="10000"/>
              </a:spcAft>
              <a:buClr>
                <a:schemeClr val="tx1"/>
              </a:buClr>
              <a:buSzPct val="70000"/>
            </a:pPr>
            <a:r>
              <a:rPr lang="en-US" altLang="en-US" sz="2000">
                <a:sym typeface="Symbol" panose="05050102010706020507" pitchFamily="18" charset="2"/>
              </a:rPr>
              <a:t>Specify (0,1) for participation of EMPLOYEE in MANAGES</a:t>
            </a:r>
          </a:p>
          <a:p>
            <a:pPr marL="1143000" lvl="1">
              <a:spcBef>
                <a:spcPct val="10000"/>
              </a:spcBef>
              <a:spcAft>
                <a:spcPct val="10000"/>
              </a:spcAft>
              <a:buClr>
                <a:schemeClr val="tx1"/>
              </a:buClr>
              <a:buSzPct val="70000"/>
            </a:pPr>
            <a:r>
              <a:rPr lang="en-US" altLang="en-US" sz="2000">
                <a:sym typeface="Symbol" panose="05050102010706020507" pitchFamily="18" charset="2"/>
              </a:rPr>
              <a:t>Specify (1,1) for participation of DEPARTMENT in MANAGES</a:t>
            </a:r>
          </a:p>
          <a:p>
            <a:pPr marL="400050" indent="-228600">
              <a:spcBef>
                <a:spcPct val="10000"/>
              </a:spcBef>
              <a:spcAft>
                <a:spcPct val="10000"/>
              </a:spcAft>
              <a:buSzPct val="70000"/>
              <a:buFont typeface="Monotype Sorts" pitchFamily="2" charset="2"/>
              <a:buChar char="l"/>
            </a:pPr>
            <a:r>
              <a:rPr lang="en-US" altLang="en-US" sz="2100">
                <a:sym typeface="Symbol" panose="05050102010706020507" pitchFamily="18" charset="2"/>
              </a:rPr>
              <a:t>An employee can work for </a:t>
            </a:r>
            <a:r>
              <a:rPr lang="en-US" altLang="en-US" sz="2100" i="1">
                <a:sym typeface="Symbol" panose="05050102010706020507" pitchFamily="18" charset="2"/>
              </a:rPr>
              <a:t>exactly one</a:t>
            </a:r>
            <a:r>
              <a:rPr lang="en-US" altLang="en-US" sz="2100">
                <a:sym typeface="Symbol" panose="05050102010706020507" pitchFamily="18" charset="2"/>
              </a:rPr>
              <a:t> department but a department can have </a:t>
            </a:r>
            <a:r>
              <a:rPr lang="en-US" altLang="en-US" sz="2100" i="1">
                <a:sym typeface="Symbol" panose="05050102010706020507" pitchFamily="18" charset="2"/>
              </a:rPr>
              <a:t>any number of employees</a:t>
            </a:r>
            <a:r>
              <a:rPr lang="en-US" altLang="en-US" sz="2100">
                <a:sym typeface="Symbol" panose="05050102010706020507" pitchFamily="18" charset="2"/>
              </a:rPr>
              <a:t>.</a:t>
            </a:r>
          </a:p>
          <a:p>
            <a:pPr marL="1143000" lvl="1">
              <a:spcBef>
                <a:spcPct val="10000"/>
              </a:spcBef>
              <a:spcAft>
                <a:spcPct val="10000"/>
              </a:spcAft>
              <a:buClr>
                <a:schemeClr val="tx1"/>
              </a:buClr>
              <a:buSzPct val="70000"/>
            </a:pPr>
            <a:r>
              <a:rPr lang="en-US" altLang="en-US" sz="2000">
                <a:sym typeface="Symbol" panose="05050102010706020507" pitchFamily="18" charset="2"/>
              </a:rPr>
              <a:t>Specify (1,1) for participation of EMPLOYEE in WORKS_FOR</a:t>
            </a:r>
          </a:p>
          <a:p>
            <a:pPr marL="1143000" lvl="1">
              <a:spcBef>
                <a:spcPct val="10000"/>
              </a:spcBef>
              <a:spcAft>
                <a:spcPct val="10000"/>
              </a:spcAft>
              <a:buClr>
                <a:schemeClr val="tx1"/>
              </a:buClr>
              <a:buSzPct val="70000"/>
            </a:pPr>
            <a:r>
              <a:rPr lang="en-US" altLang="en-US" sz="2000">
                <a:sym typeface="Symbol" panose="05050102010706020507" pitchFamily="18" charset="2"/>
              </a:rPr>
              <a:t>Specify (0,n) for participation of DEPARTMENT in WORKS_FOR</a:t>
            </a:r>
          </a:p>
        </p:txBody>
      </p:sp>
      <p:sp>
        <p:nvSpPr>
          <p:cNvPr id="4" name="Slide Number Placeholder 3"/>
          <p:cNvSpPr>
            <a:spLocks noGrp="1"/>
          </p:cNvSpPr>
          <p:nvPr>
            <p:ph type="sldNum" sz="quarter" idx="12"/>
          </p:nvPr>
        </p:nvSpPr>
        <p:spPr/>
        <p:txBody>
          <a:bodyPr/>
          <a:lstStyle/>
          <a:p>
            <a:r>
              <a:rPr lang="en-US" altLang="en-US"/>
              <a:t>Chapter 3-</a:t>
            </a:r>
            <a:fld id="{E843B071-3B23-42AF-B6CC-50C8B58803C0}" type="slidenum">
              <a:rPr lang="en-US" altLang="en-US"/>
              <a:pPr/>
              <a:t>32</a:t>
            </a:fld>
            <a:endParaRPr lang="en-US" altLang="en-US"/>
          </a:p>
        </p:txBody>
      </p:sp>
      <p:sp>
        <p:nvSpPr>
          <p:cNvPr id="2" name="Footer Placeholder 1"/>
          <p:cNvSpPr>
            <a:spLocks noGrp="1"/>
          </p:cNvSpPr>
          <p:nvPr>
            <p:ph type="ftr" sz="quarter" idx="11"/>
          </p:nvPr>
        </p:nvSpPr>
        <p:spPr>
          <a:xfrm>
            <a:off x="3124200" y="6356350"/>
            <a:ext cx="2895600" cy="365125"/>
          </a:xfrm>
          <a:prstGeom prst="rect">
            <a:avLst/>
          </a:prstGeom>
        </p:spPr>
        <p:txBody>
          <a:bodyPr/>
          <a:lstStyle/>
          <a:p>
            <a:pPr>
              <a:defRPr/>
            </a:pPr>
            <a:r>
              <a:rPr lang="en-US" dirty="0"/>
              <a:t>Information Systems Department DBMS</a:t>
            </a:r>
          </a:p>
        </p:txBody>
      </p:sp>
    </p:spTree>
    <p:extLst>
      <p:ext uri="{BB962C8B-B14F-4D97-AF65-F5344CB8AC3E}">
        <p14:creationId xmlns:p14="http://schemas.microsoft.com/office/powerpoint/2010/main" val="42905901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3"/>
          <p:cNvSpPr>
            <a:spLocks noGrp="1"/>
          </p:cNvSpPr>
          <p:nvPr>
            <p:ph type="sldNum" sz="quarter" idx="12"/>
          </p:nvPr>
        </p:nvSpPr>
        <p:spPr/>
        <p:txBody>
          <a:bodyPr/>
          <a:lstStyle/>
          <a:p>
            <a:r>
              <a:rPr lang="en-US" altLang="en-US"/>
              <a:t>Chapter 3-</a:t>
            </a:r>
            <a:fld id="{4E580AD5-6CAD-48D8-A763-9EC7F149BAF1}" type="slidenum">
              <a:rPr lang="en-US" altLang="en-US"/>
              <a:pPr/>
              <a:t>33</a:t>
            </a:fld>
            <a:endParaRPr lang="en-US" altLang="en-US"/>
          </a:p>
        </p:txBody>
      </p:sp>
      <p:sp>
        <p:nvSpPr>
          <p:cNvPr id="172038" name="Rectangle 6"/>
          <p:cNvSpPr>
            <a:spLocks noChangeArrowheads="1"/>
          </p:cNvSpPr>
          <p:nvPr/>
        </p:nvSpPr>
        <p:spPr bwMode="auto">
          <a:xfrm>
            <a:off x="340072" y="250058"/>
            <a:ext cx="852100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lvl1pPr eaLnBrk="0" hangingPunct="0">
              <a:defRPr sz="2400">
                <a:solidFill>
                  <a:schemeClr val="tx1"/>
                </a:solidFill>
                <a:latin typeface="Times New Roman" panose="02020603050405020304" pitchFamily="18" charset="0"/>
              </a:defRPr>
            </a:lvl1pPr>
            <a:lvl2pPr eaLnBrk="0" hangingPunct="0">
              <a:defRPr sz="2400">
                <a:solidFill>
                  <a:schemeClr val="tx1"/>
                </a:solidFill>
                <a:latin typeface="Times New Roman" panose="02020603050405020304" pitchFamily="18" charset="0"/>
              </a:defRPr>
            </a:lvl2pPr>
            <a:lvl3pPr eaLnBrk="0" hangingPunct="0">
              <a:defRPr sz="2400">
                <a:solidFill>
                  <a:schemeClr val="tx1"/>
                </a:solidFill>
                <a:latin typeface="Times New Roman" panose="02020603050405020304" pitchFamily="18" charset="0"/>
              </a:defRPr>
            </a:lvl3pPr>
            <a:lvl4pPr eaLnBrk="0" hangingPunct="0">
              <a:defRPr sz="2400">
                <a:solidFill>
                  <a:schemeClr val="tx1"/>
                </a:solidFill>
                <a:latin typeface="Times New Roman" panose="02020603050405020304" pitchFamily="18" charset="0"/>
              </a:defRPr>
            </a:lvl4pPr>
            <a:lvl5pPr eaLnBrk="0" hangingPunct="0">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4000" dirty="0">
                <a:solidFill>
                  <a:srgbClr val="002060"/>
                </a:solidFill>
                <a:latin typeface="Arial" panose="020B0604020202020204" pitchFamily="34" charset="0"/>
              </a:rPr>
              <a:t>The (</a:t>
            </a:r>
            <a:r>
              <a:rPr lang="en-US" altLang="en-US" sz="4000" dirty="0" err="1">
                <a:solidFill>
                  <a:srgbClr val="002060"/>
                </a:solidFill>
                <a:latin typeface="Arial" panose="020B0604020202020204" pitchFamily="34" charset="0"/>
              </a:rPr>
              <a:t>min,max</a:t>
            </a:r>
            <a:r>
              <a:rPr lang="en-US" altLang="en-US" sz="4000" dirty="0">
                <a:solidFill>
                  <a:srgbClr val="002060"/>
                </a:solidFill>
                <a:latin typeface="Arial" panose="020B0604020202020204" pitchFamily="34" charset="0"/>
              </a:rPr>
              <a:t>) notation relationship constraints</a:t>
            </a:r>
            <a:endParaRPr lang="en-US" altLang="en-US" sz="4400" dirty="0">
              <a:solidFill>
                <a:srgbClr val="002060"/>
              </a:solidFill>
              <a:latin typeface="Arial" panose="020B0604020202020204" pitchFamily="34" charset="0"/>
            </a:endParaRPr>
          </a:p>
        </p:txBody>
      </p:sp>
      <p:sp>
        <p:nvSpPr>
          <p:cNvPr id="172039" name="Rectangle 7"/>
          <p:cNvSpPr>
            <a:spLocks noChangeArrowheads="1"/>
          </p:cNvSpPr>
          <p:nvPr/>
        </p:nvSpPr>
        <p:spPr bwMode="auto">
          <a:xfrm>
            <a:off x="661988" y="2478088"/>
            <a:ext cx="2163762" cy="914400"/>
          </a:xfrm>
          <a:prstGeom prst="rect">
            <a:avLst/>
          </a:prstGeom>
          <a:solidFill>
            <a:schemeClr val="accent2"/>
          </a:solidFill>
          <a:ln w="9525">
            <a:solidFill>
              <a:schemeClr val="tx1"/>
            </a:solidFill>
            <a:miter lim="800000"/>
            <a:headEnd/>
            <a:tailEnd/>
          </a:ln>
          <a:effectLst/>
        </p:spPr>
        <p:txBody>
          <a:bodyPr wrap="none" anchor="ctr"/>
          <a:lstStyle/>
          <a:p>
            <a:endParaRPr lang="en-US"/>
          </a:p>
        </p:txBody>
      </p:sp>
      <p:sp>
        <p:nvSpPr>
          <p:cNvPr id="172040" name="Rectangle 8"/>
          <p:cNvSpPr>
            <a:spLocks noChangeArrowheads="1"/>
          </p:cNvSpPr>
          <p:nvPr/>
        </p:nvSpPr>
        <p:spPr bwMode="auto">
          <a:xfrm>
            <a:off x="6456363" y="2478088"/>
            <a:ext cx="2001837" cy="914400"/>
          </a:xfrm>
          <a:prstGeom prst="rect">
            <a:avLst/>
          </a:prstGeom>
          <a:solidFill>
            <a:schemeClr val="accent2"/>
          </a:solidFill>
          <a:ln w="9525">
            <a:solidFill>
              <a:schemeClr val="bg2"/>
            </a:solidFill>
            <a:miter lim="800000"/>
            <a:headEnd/>
            <a:tailEnd/>
          </a:ln>
          <a:effectLst/>
        </p:spPr>
        <p:txBody>
          <a:bodyPr wrap="none" anchor="ctr"/>
          <a:lstStyle/>
          <a:p>
            <a:endParaRPr lang="en-US"/>
          </a:p>
        </p:txBody>
      </p:sp>
      <p:sp>
        <p:nvSpPr>
          <p:cNvPr id="172041" name="WordArt 9"/>
          <p:cNvSpPr>
            <a:spLocks noChangeArrowheads="1" noChangeShapeType="1" noTextEdit="1"/>
          </p:cNvSpPr>
          <p:nvPr/>
        </p:nvSpPr>
        <p:spPr bwMode="auto">
          <a:xfrm>
            <a:off x="1112838" y="2667000"/>
            <a:ext cx="1249362" cy="439738"/>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3600" kern="10" dirty="0">
                <a:ln w="9525">
                  <a:solidFill>
                    <a:srgbClr val="000000"/>
                  </a:solidFill>
                  <a:round/>
                  <a:headEnd/>
                  <a:tailEnd/>
                </a:ln>
                <a:solidFill>
                  <a:srgbClr val="FFFFFF"/>
                </a:solidFill>
                <a:latin typeface="Arial Black" panose="020B0A04020102020204" pitchFamily="34" charset="0"/>
              </a:rPr>
              <a:t>Employee</a:t>
            </a:r>
          </a:p>
        </p:txBody>
      </p:sp>
      <p:sp>
        <p:nvSpPr>
          <p:cNvPr id="172042" name="WordArt 10"/>
          <p:cNvSpPr>
            <a:spLocks noChangeArrowheads="1" noChangeShapeType="1" noTextEdit="1"/>
          </p:cNvSpPr>
          <p:nvPr/>
        </p:nvSpPr>
        <p:spPr bwMode="auto">
          <a:xfrm>
            <a:off x="6888163" y="2754313"/>
            <a:ext cx="1235075" cy="32385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3600" kern="10">
                <a:ln w="9525">
                  <a:solidFill>
                    <a:schemeClr val="bg2"/>
                  </a:solidFill>
                  <a:round/>
                  <a:headEnd/>
                  <a:tailEnd/>
                </a:ln>
                <a:solidFill>
                  <a:srgbClr val="FFFFFF"/>
                </a:solidFill>
                <a:latin typeface="Arial Black" panose="020B0A04020102020204" pitchFamily="34" charset="0"/>
              </a:rPr>
              <a:t>Department</a:t>
            </a:r>
          </a:p>
        </p:txBody>
      </p:sp>
      <p:sp>
        <p:nvSpPr>
          <p:cNvPr id="172043" name="AutoShape 11"/>
          <p:cNvSpPr>
            <a:spLocks noChangeArrowheads="1"/>
          </p:cNvSpPr>
          <p:nvPr/>
        </p:nvSpPr>
        <p:spPr bwMode="auto">
          <a:xfrm>
            <a:off x="3836988" y="2363788"/>
            <a:ext cx="1527175" cy="1306512"/>
          </a:xfrm>
          <a:prstGeom prst="diamond">
            <a:avLst/>
          </a:prstGeom>
          <a:solidFill>
            <a:schemeClr val="accent2"/>
          </a:solidFill>
          <a:ln w="9525">
            <a:solidFill>
              <a:schemeClr val="bg2"/>
            </a:solidFill>
            <a:miter lim="800000"/>
            <a:headEnd/>
            <a:tailEnd/>
          </a:ln>
          <a:effectLst/>
        </p:spPr>
        <p:txBody>
          <a:bodyPr wrap="none" anchor="ctr"/>
          <a:lstStyle/>
          <a:p>
            <a:endParaRPr lang="en-US"/>
          </a:p>
        </p:txBody>
      </p:sp>
      <p:sp>
        <p:nvSpPr>
          <p:cNvPr id="172044" name="WordArt 12"/>
          <p:cNvSpPr>
            <a:spLocks noChangeArrowheads="1" noChangeShapeType="1" noTextEdit="1"/>
          </p:cNvSpPr>
          <p:nvPr/>
        </p:nvSpPr>
        <p:spPr bwMode="auto">
          <a:xfrm>
            <a:off x="4176713" y="2778125"/>
            <a:ext cx="914400" cy="41910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3600" kern="10" dirty="0">
                <a:ln w="9525">
                  <a:solidFill>
                    <a:schemeClr val="bg2"/>
                  </a:solidFill>
                  <a:round/>
                  <a:headEnd/>
                  <a:tailEnd/>
                </a:ln>
                <a:solidFill>
                  <a:srgbClr val="FFFFFF"/>
                </a:solidFill>
                <a:latin typeface="Arial Black" panose="020B0A04020102020204" pitchFamily="34" charset="0"/>
              </a:rPr>
              <a:t>Manages</a:t>
            </a:r>
          </a:p>
        </p:txBody>
      </p:sp>
      <p:sp>
        <p:nvSpPr>
          <p:cNvPr id="172045" name="Line 13"/>
          <p:cNvSpPr>
            <a:spLocks noChangeShapeType="1"/>
          </p:cNvSpPr>
          <p:nvPr/>
        </p:nvSpPr>
        <p:spPr bwMode="auto">
          <a:xfrm>
            <a:off x="2825750" y="2990850"/>
            <a:ext cx="1054100" cy="0"/>
          </a:xfrm>
          <a:prstGeom prst="line">
            <a:avLst/>
          </a:prstGeom>
          <a:ln>
            <a:headEnd/>
            <a:tailEnd/>
          </a:ln>
        </p:spPr>
        <p:style>
          <a:lnRef idx="1">
            <a:schemeClr val="dk1"/>
          </a:lnRef>
          <a:fillRef idx="0">
            <a:schemeClr val="dk1"/>
          </a:fillRef>
          <a:effectRef idx="0">
            <a:schemeClr val="dk1"/>
          </a:effectRef>
          <a:fontRef idx="minor">
            <a:schemeClr val="tx1"/>
          </a:fontRef>
        </p:style>
        <p:txBody>
          <a:bodyPr wrap="none" anchor="ctr"/>
          <a:lstStyle/>
          <a:p>
            <a:endParaRPr lang="en-US"/>
          </a:p>
        </p:txBody>
      </p:sp>
      <p:sp>
        <p:nvSpPr>
          <p:cNvPr id="172046" name="Line 14"/>
          <p:cNvSpPr>
            <a:spLocks noChangeShapeType="1"/>
          </p:cNvSpPr>
          <p:nvPr/>
        </p:nvSpPr>
        <p:spPr bwMode="auto">
          <a:xfrm flipV="1">
            <a:off x="5364163" y="2990850"/>
            <a:ext cx="1044575" cy="0"/>
          </a:xfrm>
          <a:prstGeom prst="line">
            <a:avLst/>
          </a:prstGeom>
          <a:ln>
            <a:headEnd/>
            <a:tailEnd/>
          </a:ln>
        </p:spPr>
        <p:style>
          <a:lnRef idx="1">
            <a:schemeClr val="dk1"/>
          </a:lnRef>
          <a:fillRef idx="0">
            <a:schemeClr val="dk1"/>
          </a:fillRef>
          <a:effectRef idx="0">
            <a:schemeClr val="dk1"/>
          </a:effectRef>
          <a:fontRef idx="minor">
            <a:schemeClr val="tx1"/>
          </a:fontRef>
        </p:style>
        <p:txBody>
          <a:bodyPr wrap="none" anchor="ctr"/>
          <a:lstStyle/>
          <a:p>
            <a:endParaRPr lang="en-US"/>
          </a:p>
        </p:txBody>
      </p:sp>
      <p:sp>
        <p:nvSpPr>
          <p:cNvPr id="172047" name="Text Box 15"/>
          <p:cNvSpPr txBox="1">
            <a:spLocks noChangeArrowheads="1"/>
          </p:cNvSpPr>
          <p:nvPr/>
        </p:nvSpPr>
        <p:spPr bwMode="auto">
          <a:xfrm>
            <a:off x="941388" y="5392738"/>
            <a:ext cx="72755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en-US" altLang="en-US" sz="2000">
              <a:solidFill>
                <a:schemeClr val="bg2"/>
              </a:solidFill>
            </a:endParaRPr>
          </a:p>
        </p:txBody>
      </p:sp>
      <p:sp>
        <p:nvSpPr>
          <p:cNvPr id="172048" name="Text Box 16"/>
          <p:cNvSpPr txBox="1">
            <a:spLocks noChangeArrowheads="1"/>
          </p:cNvSpPr>
          <p:nvPr/>
        </p:nvSpPr>
        <p:spPr bwMode="auto">
          <a:xfrm>
            <a:off x="5538788" y="2533650"/>
            <a:ext cx="1092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dirty="0"/>
              <a:t>(1,1)</a:t>
            </a:r>
          </a:p>
        </p:txBody>
      </p:sp>
      <p:sp>
        <p:nvSpPr>
          <p:cNvPr id="172049" name="Text Box 17"/>
          <p:cNvSpPr txBox="1">
            <a:spLocks noChangeArrowheads="1"/>
          </p:cNvSpPr>
          <p:nvPr/>
        </p:nvSpPr>
        <p:spPr bwMode="auto">
          <a:xfrm>
            <a:off x="3070225" y="2478088"/>
            <a:ext cx="97631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dirty="0"/>
              <a:t>(0,1)</a:t>
            </a:r>
          </a:p>
        </p:txBody>
      </p:sp>
      <p:sp>
        <p:nvSpPr>
          <p:cNvPr id="172050" name="Rectangle 18"/>
          <p:cNvSpPr>
            <a:spLocks noChangeArrowheads="1"/>
          </p:cNvSpPr>
          <p:nvPr/>
        </p:nvSpPr>
        <p:spPr bwMode="auto">
          <a:xfrm>
            <a:off x="657225" y="4287838"/>
            <a:ext cx="2163763" cy="914400"/>
          </a:xfrm>
          <a:prstGeom prst="rect">
            <a:avLst/>
          </a:prstGeom>
          <a:solidFill>
            <a:schemeClr val="accent2"/>
          </a:solidFill>
          <a:ln w="9525">
            <a:solidFill>
              <a:schemeClr val="bg2"/>
            </a:solidFill>
            <a:miter lim="800000"/>
            <a:headEnd/>
            <a:tailEnd/>
          </a:ln>
          <a:effectLst/>
        </p:spPr>
        <p:txBody>
          <a:bodyPr wrap="none" anchor="ctr"/>
          <a:lstStyle/>
          <a:p>
            <a:endParaRPr lang="en-US"/>
          </a:p>
        </p:txBody>
      </p:sp>
      <p:sp>
        <p:nvSpPr>
          <p:cNvPr id="172051" name="Rectangle 19"/>
          <p:cNvSpPr>
            <a:spLocks noChangeArrowheads="1"/>
          </p:cNvSpPr>
          <p:nvPr/>
        </p:nvSpPr>
        <p:spPr bwMode="auto">
          <a:xfrm>
            <a:off x="6486525" y="4270375"/>
            <a:ext cx="2001838" cy="914400"/>
          </a:xfrm>
          <a:prstGeom prst="rect">
            <a:avLst/>
          </a:prstGeom>
          <a:solidFill>
            <a:schemeClr val="accent2"/>
          </a:solidFill>
          <a:ln w="9525">
            <a:solidFill>
              <a:schemeClr val="bg2"/>
            </a:solidFill>
            <a:miter lim="800000"/>
            <a:headEnd/>
            <a:tailEnd/>
          </a:ln>
          <a:effectLst/>
        </p:spPr>
        <p:txBody>
          <a:bodyPr wrap="none" anchor="ctr"/>
          <a:lstStyle/>
          <a:p>
            <a:endParaRPr lang="en-US"/>
          </a:p>
        </p:txBody>
      </p:sp>
      <p:sp>
        <p:nvSpPr>
          <p:cNvPr id="172052" name="WordArt 20"/>
          <p:cNvSpPr>
            <a:spLocks noChangeArrowheads="1" noChangeShapeType="1" noTextEdit="1"/>
          </p:cNvSpPr>
          <p:nvPr/>
        </p:nvSpPr>
        <p:spPr bwMode="auto">
          <a:xfrm>
            <a:off x="1108075" y="4476750"/>
            <a:ext cx="1249363" cy="439738"/>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3600" kern="10" dirty="0">
                <a:ln w="9525">
                  <a:solidFill>
                    <a:schemeClr val="bg2"/>
                  </a:solidFill>
                  <a:round/>
                  <a:headEnd/>
                  <a:tailEnd/>
                </a:ln>
                <a:solidFill>
                  <a:srgbClr val="FFFFFF"/>
                </a:solidFill>
                <a:latin typeface="Arial Black" panose="020B0A04020102020204" pitchFamily="34" charset="0"/>
              </a:rPr>
              <a:t>Employee</a:t>
            </a:r>
          </a:p>
        </p:txBody>
      </p:sp>
      <p:sp>
        <p:nvSpPr>
          <p:cNvPr id="172053" name="WordArt 21"/>
          <p:cNvSpPr>
            <a:spLocks noChangeArrowheads="1" noChangeShapeType="1" noTextEdit="1"/>
          </p:cNvSpPr>
          <p:nvPr/>
        </p:nvSpPr>
        <p:spPr bwMode="auto">
          <a:xfrm>
            <a:off x="6918325" y="4546600"/>
            <a:ext cx="1235075" cy="32385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3600" kern="10">
                <a:ln w="9525">
                  <a:solidFill>
                    <a:schemeClr val="bg2"/>
                  </a:solidFill>
                  <a:round/>
                  <a:headEnd/>
                  <a:tailEnd/>
                </a:ln>
                <a:solidFill>
                  <a:srgbClr val="FFFFFF"/>
                </a:solidFill>
                <a:latin typeface="Arial Black" panose="020B0A04020102020204" pitchFamily="34" charset="0"/>
              </a:rPr>
              <a:t>Department</a:t>
            </a:r>
          </a:p>
        </p:txBody>
      </p:sp>
      <p:sp>
        <p:nvSpPr>
          <p:cNvPr id="172054" name="AutoShape 22"/>
          <p:cNvSpPr>
            <a:spLocks noChangeArrowheads="1"/>
          </p:cNvSpPr>
          <p:nvPr/>
        </p:nvSpPr>
        <p:spPr bwMode="auto">
          <a:xfrm>
            <a:off x="3867150" y="4173538"/>
            <a:ext cx="1527175" cy="1306512"/>
          </a:xfrm>
          <a:prstGeom prst="diamond">
            <a:avLst/>
          </a:prstGeom>
          <a:solidFill>
            <a:schemeClr val="accent2"/>
          </a:solidFill>
          <a:ln w="9525">
            <a:solidFill>
              <a:schemeClr val="bg2"/>
            </a:solidFill>
            <a:miter lim="800000"/>
            <a:headEnd/>
            <a:tailEnd/>
          </a:ln>
          <a:effectLst/>
        </p:spPr>
        <p:txBody>
          <a:bodyPr wrap="none" anchor="ctr"/>
          <a:lstStyle/>
          <a:p>
            <a:endParaRPr lang="en-US"/>
          </a:p>
        </p:txBody>
      </p:sp>
      <p:sp>
        <p:nvSpPr>
          <p:cNvPr id="172055" name="WordArt 23"/>
          <p:cNvSpPr>
            <a:spLocks noChangeArrowheads="1" noChangeShapeType="1" noTextEdit="1"/>
          </p:cNvSpPr>
          <p:nvPr/>
        </p:nvSpPr>
        <p:spPr bwMode="auto">
          <a:xfrm>
            <a:off x="4189413" y="4622800"/>
            <a:ext cx="914400" cy="41910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3600" kern="10">
                <a:ln w="9525">
                  <a:solidFill>
                    <a:schemeClr val="bg2"/>
                  </a:solidFill>
                  <a:round/>
                  <a:headEnd/>
                  <a:tailEnd/>
                </a:ln>
                <a:solidFill>
                  <a:srgbClr val="FFFFFF"/>
                </a:solidFill>
                <a:latin typeface="Arial Black" panose="020B0A04020102020204" pitchFamily="34" charset="0"/>
              </a:rPr>
              <a:t>Works-for</a:t>
            </a:r>
          </a:p>
        </p:txBody>
      </p:sp>
      <p:sp>
        <p:nvSpPr>
          <p:cNvPr id="172056" name="Line 24"/>
          <p:cNvSpPr>
            <a:spLocks noChangeShapeType="1"/>
          </p:cNvSpPr>
          <p:nvPr/>
        </p:nvSpPr>
        <p:spPr bwMode="auto">
          <a:xfrm>
            <a:off x="2813050" y="4800600"/>
            <a:ext cx="1054100" cy="0"/>
          </a:xfrm>
          <a:prstGeom prst="line">
            <a:avLst/>
          </a:prstGeom>
          <a:ln>
            <a:headEnd/>
            <a:tailEnd/>
          </a:ln>
        </p:spPr>
        <p:style>
          <a:lnRef idx="1">
            <a:schemeClr val="dk1"/>
          </a:lnRef>
          <a:fillRef idx="0">
            <a:schemeClr val="dk1"/>
          </a:fillRef>
          <a:effectRef idx="0">
            <a:schemeClr val="dk1"/>
          </a:effectRef>
          <a:fontRef idx="minor">
            <a:schemeClr val="tx1"/>
          </a:fontRef>
        </p:style>
        <p:txBody>
          <a:bodyPr wrap="none" anchor="ctr"/>
          <a:lstStyle/>
          <a:p>
            <a:endParaRPr lang="en-US"/>
          </a:p>
        </p:txBody>
      </p:sp>
      <p:sp>
        <p:nvSpPr>
          <p:cNvPr id="172057" name="Line 25"/>
          <p:cNvSpPr>
            <a:spLocks noChangeShapeType="1"/>
          </p:cNvSpPr>
          <p:nvPr/>
        </p:nvSpPr>
        <p:spPr bwMode="auto">
          <a:xfrm flipV="1">
            <a:off x="5411788" y="4800600"/>
            <a:ext cx="1044575" cy="0"/>
          </a:xfrm>
          <a:prstGeom prst="line">
            <a:avLst/>
          </a:prstGeom>
          <a:ln>
            <a:headEnd/>
            <a:tailEnd/>
          </a:ln>
        </p:spPr>
        <p:style>
          <a:lnRef idx="1">
            <a:schemeClr val="dk1"/>
          </a:lnRef>
          <a:fillRef idx="0">
            <a:schemeClr val="dk1"/>
          </a:fillRef>
          <a:effectRef idx="0">
            <a:schemeClr val="dk1"/>
          </a:effectRef>
          <a:fontRef idx="minor">
            <a:schemeClr val="tx1"/>
          </a:fontRef>
        </p:style>
        <p:txBody>
          <a:bodyPr wrap="none" anchor="ctr"/>
          <a:lstStyle/>
          <a:p>
            <a:endParaRPr lang="en-US"/>
          </a:p>
        </p:txBody>
      </p:sp>
      <p:sp>
        <p:nvSpPr>
          <p:cNvPr id="172058" name="Text Box 26"/>
          <p:cNvSpPr txBox="1">
            <a:spLocks noChangeArrowheads="1"/>
          </p:cNvSpPr>
          <p:nvPr/>
        </p:nvSpPr>
        <p:spPr bwMode="auto">
          <a:xfrm>
            <a:off x="5516563" y="4343400"/>
            <a:ext cx="1092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dirty="0"/>
              <a:t>(1,N)</a:t>
            </a:r>
          </a:p>
        </p:txBody>
      </p:sp>
      <p:sp>
        <p:nvSpPr>
          <p:cNvPr id="172059" name="Text Box 27"/>
          <p:cNvSpPr txBox="1">
            <a:spLocks noChangeArrowheads="1"/>
          </p:cNvSpPr>
          <p:nvPr/>
        </p:nvSpPr>
        <p:spPr bwMode="auto">
          <a:xfrm>
            <a:off x="3082925" y="4287838"/>
            <a:ext cx="10683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dirty="0"/>
              <a:t>(1,1)</a:t>
            </a:r>
          </a:p>
        </p:txBody>
      </p:sp>
      <p:sp>
        <p:nvSpPr>
          <p:cNvPr id="2" name="Footer Placeholder 1"/>
          <p:cNvSpPr>
            <a:spLocks noGrp="1"/>
          </p:cNvSpPr>
          <p:nvPr>
            <p:ph type="ftr" sz="quarter" idx="11"/>
          </p:nvPr>
        </p:nvSpPr>
        <p:spPr>
          <a:xfrm>
            <a:off x="3124200" y="6356350"/>
            <a:ext cx="2895600" cy="365125"/>
          </a:xfrm>
          <a:prstGeom prst="rect">
            <a:avLst/>
          </a:prstGeom>
        </p:spPr>
        <p:txBody>
          <a:bodyPr/>
          <a:lstStyle/>
          <a:p>
            <a:pPr>
              <a:defRPr/>
            </a:pPr>
            <a:r>
              <a:rPr lang="en-US" dirty="0"/>
              <a:t>Information Systems Department DBMS</a:t>
            </a:r>
          </a:p>
        </p:txBody>
      </p:sp>
    </p:spTree>
    <p:extLst>
      <p:ext uri="{BB962C8B-B14F-4D97-AF65-F5344CB8AC3E}">
        <p14:creationId xmlns:p14="http://schemas.microsoft.com/office/powerpoint/2010/main" val="19750967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r>
              <a:rPr lang="en-US" altLang="en-US"/>
              <a:t>Chapter 3-</a:t>
            </a:r>
            <a:fld id="{17A44161-7CAB-40BA-B6E7-2CF7BBDC04C8}" type="slidenum">
              <a:rPr lang="en-US" altLang="en-US"/>
              <a:pPr/>
              <a:t>34</a:t>
            </a:fld>
            <a:endParaRPr lang="en-US" altLang="en-US"/>
          </a:p>
        </p:txBody>
      </p:sp>
      <p:sp>
        <p:nvSpPr>
          <p:cNvPr id="2" name="Footer Placeholder 1"/>
          <p:cNvSpPr>
            <a:spLocks noGrp="1"/>
          </p:cNvSpPr>
          <p:nvPr>
            <p:ph type="ftr" sz="quarter" idx="11"/>
          </p:nvPr>
        </p:nvSpPr>
        <p:spPr>
          <a:xfrm>
            <a:off x="3124200" y="6356350"/>
            <a:ext cx="2895600" cy="365125"/>
          </a:xfrm>
          <a:prstGeom prst="rect">
            <a:avLst/>
          </a:prstGeom>
        </p:spPr>
        <p:txBody>
          <a:bodyPr/>
          <a:lstStyle/>
          <a:p>
            <a:pPr>
              <a:defRPr/>
            </a:pPr>
            <a:r>
              <a:rPr lang="en-US" dirty="0"/>
              <a:t>Information Systems Department DBMS</a:t>
            </a:r>
          </a:p>
        </p:txBody>
      </p:sp>
      <p:pic>
        <p:nvPicPr>
          <p:cNvPr id="3" name="Picture 2"/>
          <p:cNvPicPr>
            <a:picLocks noChangeAspect="1"/>
          </p:cNvPicPr>
          <p:nvPr/>
        </p:nvPicPr>
        <p:blipFill>
          <a:blip r:embed="rId2"/>
          <a:stretch>
            <a:fillRect/>
          </a:stretch>
        </p:blipFill>
        <p:spPr>
          <a:xfrm>
            <a:off x="755576" y="0"/>
            <a:ext cx="7344816" cy="6629329"/>
          </a:xfrm>
          <a:prstGeom prst="rect">
            <a:avLst/>
          </a:prstGeom>
        </p:spPr>
      </p:pic>
    </p:spTree>
    <p:extLst>
      <p:ext uri="{BB962C8B-B14F-4D97-AF65-F5344CB8AC3E}">
        <p14:creationId xmlns:p14="http://schemas.microsoft.com/office/powerpoint/2010/main" val="34422974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4" name="Rectangle 6"/>
          <p:cNvSpPr>
            <a:spLocks noGrp="1" noChangeArrowheads="1"/>
          </p:cNvSpPr>
          <p:nvPr>
            <p:ph type="title"/>
          </p:nvPr>
        </p:nvSpPr>
        <p:spPr>
          <a:xfrm>
            <a:off x="685800" y="319088"/>
            <a:ext cx="7772400" cy="595312"/>
          </a:xfr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lIns="91440" tIns="0" rIns="91440" bIns="45720">
            <a:spAutoFit/>
          </a:bodyPr>
          <a:lstStyle/>
          <a:p>
            <a:r>
              <a:rPr lang="en-US" altLang="en-US" sz="3600" b="1"/>
              <a:t>Relationships of Higher Degree</a:t>
            </a:r>
          </a:p>
        </p:txBody>
      </p:sp>
      <p:sp>
        <p:nvSpPr>
          <p:cNvPr id="89095" name="Rectangle 7"/>
          <p:cNvSpPr>
            <a:spLocks noGrp="1" noChangeArrowheads="1"/>
          </p:cNvSpPr>
          <p:nvPr>
            <p:ph idx="1"/>
          </p:nvPr>
        </p:nvSpPr>
        <p:spPr>
          <a:xfrm>
            <a:off x="266700" y="2159000"/>
            <a:ext cx="8686800" cy="2763834"/>
          </a:xfr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spAutoFit/>
          </a:bodyPr>
          <a:lstStyle/>
          <a:p>
            <a:pPr marL="285750" indent="-285750">
              <a:spcBef>
                <a:spcPct val="30000"/>
              </a:spcBef>
              <a:spcAft>
                <a:spcPct val="30000"/>
              </a:spcAft>
              <a:buSzPct val="70000"/>
              <a:buFont typeface="Monotype Sorts" pitchFamily="2" charset="2"/>
              <a:buChar char="l"/>
            </a:pPr>
            <a:r>
              <a:rPr lang="en-US" altLang="en-US" sz="2800" dirty="0"/>
              <a:t>Relationship types of degree 2 are called </a:t>
            </a:r>
            <a:r>
              <a:rPr lang="en-US" altLang="en-US" sz="2800" b="1" dirty="0"/>
              <a:t>binary</a:t>
            </a:r>
          </a:p>
          <a:p>
            <a:pPr marL="285750" indent="-285750">
              <a:spcBef>
                <a:spcPct val="30000"/>
              </a:spcBef>
              <a:spcAft>
                <a:spcPct val="30000"/>
              </a:spcAft>
              <a:buSzPct val="70000"/>
              <a:buFont typeface="Monotype Sorts" pitchFamily="2" charset="2"/>
              <a:buChar char="l"/>
            </a:pPr>
            <a:r>
              <a:rPr lang="en-US" altLang="en-US" sz="2800" dirty="0"/>
              <a:t>Relationship types of degree 3 are called </a:t>
            </a:r>
            <a:r>
              <a:rPr lang="en-US" altLang="en-US" sz="2800" b="1" dirty="0"/>
              <a:t>ternary</a:t>
            </a:r>
            <a:r>
              <a:rPr lang="en-US" altLang="en-US" sz="2800" dirty="0"/>
              <a:t> and of degree n are called </a:t>
            </a:r>
            <a:r>
              <a:rPr lang="en-US" altLang="en-US" sz="2800" b="1" dirty="0"/>
              <a:t>n-</a:t>
            </a:r>
            <a:r>
              <a:rPr lang="en-US" altLang="en-US" sz="2800" b="1" dirty="0" err="1"/>
              <a:t>ary</a:t>
            </a:r>
            <a:endParaRPr lang="en-US" altLang="en-US" sz="2800" dirty="0"/>
          </a:p>
          <a:p>
            <a:pPr marL="285750" indent="-285750">
              <a:spcBef>
                <a:spcPct val="30000"/>
              </a:spcBef>
              <a:spcAft>
                <a:spcPct val="30000"/>
              </a:spcAft>
              <a:buSzPct val="70000"/>
              <a:buFont typeface="Monotype Sorts" pitchFamily="2" charset="2"/>
              <a:buChar char="l"/>
            </a:pPr>
            <a:r>
              <a:rPr lang="en-US" altLang="en-US" sz="2800" dirty="0"/>
              <a:t>In general, an n-</a:t>
            </a:r>
            <a:r>
              <a:rPr lang="en-US" altLang="en-US" sz="2800" dirty="0" err="1"/>
              <a:t>ary</a:t>
            </a:r>
            <a:r>
              <a:rPr lang="en-US" altLang="en-US" sz="2800" dirty="0"/>
              <a:t> relationship </a:t>
            </a:r>
            <a:r>
              <a:rPr lang="en-US" altLang="en-US" sz="2800" i="1" dirty="0"/>
              <a:t>is not </a:t>
            </a:r>
            <a:r>
              <a:rPr lang="en-US" altLang="en-US" sz="2800" dirty="0"/>
              <a:t>equivalent to n binary relationships</a:t>
            </a:r>
          </a:p>
        </p:txBody>
      </p:sp>
      <p:sp>
        <p:nvSpPr>
          <p:cNvPr id="4" name="Slide Number Placeholder 3"/>
          <p:cNvSpPr>
            <a:spLocks noGrp="1"/>
          </p:cNvSpPr>
          <p:nvPr>
            <p:ph type="sldNum" sz="quarter" idx="12"/>
          </p:nvPr>
        </p:nvSpPr>
        <p:spPr/>
        <p:txBody>
          <a:bodyPr/>
          <a:lstStyle/>
          <a:p>
            <a:r>
              <a:rPr lang="en-US" altLang="en-US"/>
              <a:t>Chapter 3-</a:t>
            </a:r>
            <a:fld id="{51A86F0F-4BAC-410F-AE26-E39B6293B61A}" type="slidenum">
              <a:rPr lang="en-US" altLang="en-US"/>
              <a:pPr/>
              <a:t>35</a:t>
            </a:fld>
            <a:endParaRPr lang="en-US" altLang="en-US"/>
          </a:p>
        </p:txBody>
      </p:sp>
      <p:sp>
        <p:nvSpPr>
          <p:cNvPr id="2" name="Footer Placeholder 1"/>
          <p:cNvSpPr>
            <a:spLocks noGrp="1"/>
          </p:cNvSpPr>
          <p:nvPr>
            <p:ph type="ftr" sz="quarter" idx="11"/>
          </p:nvPr>
        </p:nvSpPr>
        <p:spPr>
          <a:xfrm>
            <a:off x="3124200" y="6356350"/>
            <a:ext cx="2895600" cy="365125"/>
          </a:xfrm>
          <a:prstGeom prst="rect">
            <a:avLst/>
          </a:prstGeom>
        </p:spPr>
        <p:txBody>
          <a:bodyPr/>
          <a:lstStyle/>
          <a:p>
            <a:pPr>
              <a:defRPr/>
            </a:pPr>
            <a:r>
              <a:rPr lang="en-US" dirty="0"/>
              <a:t>Information Systems Department DBMS</a:t>
            </a:r>
          </a:p>
        </p:txBody>
      </p:sp>
    </p:spTree>
    <p:extLst>
      <p:ext uri="{BB962C8B-B14F-4D97-AF65-F5344CB8AC3E}">
        <p14:creationId xmlns:p14="http://schemas.microsoft.com/office/powerpoint/2010/main" val="40094495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165"/>
            <a:ext cx="8229600" cy="1143000"/>
          </a:xfrm>
        </p:spPr>
        <p:txBody>
          <a:bodyPr/>
          <a:lstStyle/>
          <a:p>
            <a:r>
              <a:rPr lang="en-US" dirty="0"/>
              <a:t>Home work</a:t>
            </a:r>
          </a:p>
        </p:txBody>
      </p:sp>
      <p:sp>
        <p:nvSpPr>
          <p:cNvPr id="3" name="Content Placeholder 2"/>
          <p:cNvSpPr>
            <a:spLocks noGrp="1"/>
          </p:cNvSpPr>
          <p:nvPr>
            <p:ph idx="1"/>
          </p:nvPr>
        </p:nvSpPr>
        <p:spPr>
          <a:xfrm>
            <a:off x="0" y="980727"/>
            <a:ext cx="8686800" cy="5740747"/>
          </a:xfrm>
        </p:spPr>
        <p:txBody>
          <a:bodyPr>
            <a:noAutofit/>
          </a:bodyPr>
          <a:lstStyle/>
          <a:p>
            <a:pPr marL="0" indent="0">
              <a:buNone/>
            </a:pPr>
            <a:r>
              <a:rPr lang="en-US" sz="1600" b="1" dirty="0"/>
              <a:t>Exercise 1:</a:t>
            </a:r>
          </a:p>
          <a:p>
            <a:pPr marL="0" indent="0">
              <a:buNone/>
            </a:pPr>
            <a:r>
              <a:rPr lang="en-US" sz="1600" dirty="0"/>
              <a:t> Consider the following set of requirements for a UNIVERSITY database that is used to keep track of students’ transcripts. </a:t>
            </a:r>
          </a:p>
          <a:p>
            <a:pPr marL="514350" indent="-514350">
              <a:buAutoNum type="alphaLcPeriod"/>
            </a:pPr>
            <a:r>
              <a:rPr lang="en-US" sz="1600" dirty="0"/>
              <a:t>The university keeps track of each student’s name, student number, Social Security number, current address and phone number, permanent address and phone number, birth date, sex, class (freshman, sophomore,...,graduate),major department, minor department (if any),and degree program (B.A., B.S., ..., Ph.D.). Some user applications need to refer to the city, state, and ZIP Code of the student’s permanent address and to the student’s last name. Both Social Security number and student number have unique values for each student. </a:t>
            </a:r>
          </a:p>
          <a:p>
            <a:pPr marL="514350" indent="-514350">
              <a:buAutoNum type="alphaLcPeriod"/>
            </a:pPr>
            <a:r>
              <a:rPr lang="en-US" sz="1600" dirty="0"/>
              <a:t>Each department is described by a name, department code, office number, office phone number, and college. Both name and code have unique values for each department.</a:t>
            </a:r>
          </a:p>
          <a:p>
            <a:pPr marL="514350" indent="-514350">
              <a:buAutoNum type="alphaLcPeriod"/>
            </a:pPr>
            <a:r>
              <a:rPr lang="en-US" sz="1600" dirty="0"/>
              <a:t> Each course has a course name, description, course number, number of semester hours, level, and offering department. The value of the course number is unique for each course. </a:t>
            </a:r>
          </a:p>
          <a:p>
            <a:pPr marL="514350" indent="-514350">
              <a:buAutoNum type="alphaLcPeriod"/>
            </a:pPr>
            <a:r>
              <a:rPr lang="en-US" sz="1600" dirty="0"/>
              <a:t>Each section has an instructor, semester, year, course, and section number. The section number distinguishes sections of the same course that are taught during the same semester/year; its values are 1, 2, 3, ...,up to the number of sections taught during each semester. </a:t>
            </a:r>
          </a:p>
          <a:p>
            <a:pPr marL="514350" indent="-514350">
              <a:buAutoNum type="alphaLcPeriod"/>
            </a:pPr>
            <a:r>
              <a:rPr lang="en-US" sz="1600" dirty="0"/>
              <a:t> A grade report has a student, section, letter grade, and numeric grade (0, 1,2,3,or 4). </a:t>
            </a:r>
          </a:p>
          <a:p>
            <a:pPr marL="0" indent="0">
              <a:buNone/>
            </a:pPr>
            <a:r>
              <a:rPr lang="en-US" sz="1600" dirty="0"/>
              <a:t>Design an ER schema for this application, and draw an ER diagram for the schema. Specify key attributes of each entity type, and structural constraints on each relationship type. Note any unspecified requirements, and make appropriate assumptions to make the specification complete.</a:t>
            </a: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pl-PL" dirty="0"/>
              <a:t>Information Systems Department DBMS</a:t>
            </a:r>
            <a:endParaRPr lang="en-US" dirty="0"/>
          </a:p>
        </p:txBody>
      </p:sp>
      <p:sp>
        <p:nvSpPr>
          <p:cNvPr id="4" name="Slide Number Placeholder 3"/>
          <p:cNvSpPr>
            <a:spLocks noGrp="1"/>
          </p:cNvSpPr>
          <p:nvPr>
            <p:ph type="sldNum" sz="quarter" idx="12"/>
          </p:nvPr>
        </p:nvSpPr>
        <p:spPr/>
        <p:txBody>
          <a:bodyPr/>
          <a:lstStyle/>
          <a:p>
            <a:fld id="{AF2264AE-90D9-479E-8532-FB64B142E2D9}" type="slidenum">
              <a:rPr lang="en-US" smtClean="0"/>
              <a:t>36</a:t>
            </a:fld>
            <a:endParaRPr lang="en-US"/>
          </a:p>
        </p:txBody>
      </p:sp>
    </p:spTree>
    <p:extLst>
      <p:ext uri="{BB962C8B-B14F-4D97-AF65-F5344CB8AC3E}">
        <p14:creationId xmlns:p14="http://schemas.microsoft.com/office/powerpoint/2010/main" val="19955624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165"/>
            <a:ext cx="8229600" cy="1143000"/>
          </a:xfrm>
        </p:spPr>
        <p:txBody>
          <a:bodyPr/>
          <a:lstStyle/>
          <a:p>
            <a:r>
              <a:rPr lang="en-US" dirty="0"/>
              <a:t>Home work</a:t>
            </a:r>
          </a:p>
        </p:txBody>
      </p:sp>
      <p:sp>
        <p:nvSpPr>
          <p:cNvPr id="3" name="Content Placeholder 2"/>
          <p:cNvSpPr>
            <a:spLocks noGrp="1"/>
          </p:cNvSpPr>
          <p:nvPr>
            <p:ph idx="1"/>
          </p:nvPr>
        </p:nvSpPr>
        <p:spPr>
          <a:xfrm>
            <a:off x="0" y="980727"/>
            <a:ext cx="8686800" cy="5740747"/>
          </a:xfrm>
        </p:spPr>
        <p:txBody>
          <a:bodyPr>
            <a:noAutofit/>
          </a:bodyPr>
          <a:lstStyle/>
          <a:p>
            <a:pPr marL="0" indent="0">
              <a:buNone/>
            </a:pPr>
            <a:r>
              <a:rPr lang="en-US" sz="2000" b="1" dirty="0"/>
              <a:t>Exercise 2:</a:t>
            </a:r>
          </a:p>
          <a:p>
            <a:pPr marL="0" indent="0">
              <a:buNone/>
            </a:pPr>
            <a:r>
              <a:rPr lang="en-US" sz="2000" dirty="0"/>
              <a:t>Consider a MAIL_ORDER database in which employees take orders for parts from customers. The data requirements are summarized as follows: </a:t>
            </a:r>
          </a:p>
          <a:p>
            <a:r>
              <a:rPr lang="en-US" sz="2000" dirty="0"/>
              <a:t>The mail order company has employees, each identified by a unique employee number, first and last name, and Zip Code. </a:t>
            </a:r>
          </a:p>
          <a:p>
            <a:r>
              <a:rPr lang="en-US" sz="2000" dirty="0"/>
              <a:t>Each customer of the company is identified by a unique customer number, first and last name, and Zip Code.</a:t>
            </a:r>
          </a:p>
          <a:p>
            <a:r>
              <a:rPr lang="en-US" sz="2000" dirty="0"/>
              <a:t>Each part sold by the company is identified by a unique part number, a part name, price, and quantity in stock. </a:t>
            </a:r>
          </a:p>
          <a:p>
            <a:r>
              <a:rPr lang="en-US" sz="2000" dirty="0"/>
              <a:t>Each order placed by a customer is taken by an employee and is given a unique order number. Each order contains specified quantities of one or more parts. Each order has a date of receipt as well as an expected ship date. The actual ship date is also recorded. </a:t>
            </a:r>
          </a:p>
          <a:p>
            <a:pPr marL="0" indent="0">
              <a:buNone/>
            </a:pPr>
            <a:r>
              <a:rPr lang="en-US" sz="2000" dirty="0"/>
              <a:t>Design an Entity-Relationship diagram for the mail order database and build the design using a data modeling tool. </a:t>
            </a:r>
          </a:p>
          <a:p>
            <a:pPr marL="0" indent="0">
              <a:buNone/>
            </a:pPr>
            <a:r>
              <a:rPr lang="en-US" sz="2000" dirty="0"/>
              <a:t> </a:t>
            </a: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pl-PL" dirty="0"/>
              <a:t>Information Systems Department DBMS</a:t>
            </a:r>
            <a:endParaRPr lang="en-US" dirty="0"/>
          </a:p>
        </p:txBody>
      </p:sp>
      <p:sp>
        <p:nvSpPr>
          <p:cNvPr id="4" name="Slide Number Placeholder 3"/>
          <p:cNvSpPr>
            <a:spLocks noGrp="1"/>
          </p:cNvSpPr>
          <p:nvPr>
            <p:ph type="sldNum" sz="quarter" idx="12"/>
          </p:nvPr>
        </p:nvSpPr>
        <p:spPr/>
        <p:txBody>
          <a:bodyPr/>
          <a:lstStyle/>
          <a:p>
            <a:fld id="{AF2264AE-90D9-479E-8532-FB64B142E2D9}" type="slidenum">
              <a:rPr lang="en-US" smtClean="0"/>
              <a:t>37</a:t>
            </a:fld>
            <a:endParaRPr lang="en-US"/>
          </a:p>
        </p:txBody>
      </p:sp>
    </p:spTree>
    <p:extLst>
      <p:ext uri="{BB962C8B-B14F-4D97-AF65-F5344CB8AC3E}">
        <p14:creationId xmlns:p14="http://schemas.microsoft.com/office/powerpoint/2010/main" val="13732759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165"/>
            <a:ext cx="8229600" cy="1143000"/>
          </a:xfrm>
        </p:spPr>
        <p:txBody>
          <a:bodyPr/>
          <a:lstStyle/>
          <a:p>
            <a:r>
              <a:rPr lang="en-US" dirty="0"/>
              <a:t>Home work</a:t>
            </a:r>
          </a:p>
        </p:txBody>
      </p:sp>
      <p:sp>
        <p:nvSpPr>
          <p:cNvPr id="3" name="Content Placeholder 2"/>
          <p:cNvSpPr>
            <a:spLocks noGrp="1"/>
          </p:cNvSpPr>
          <p:nvPr>
            <p:ph idx="1"/>
          </p:nvPr>
        </p:nvSpPr>
        <p:spPr>
          <a:xfrm>
            <a:off x="0" y="980727"/>
            <a:ext cx="8686800" cy="5740747"/>
          </a:xfrm>
        </p:spPr>
        <p:txBody>
          <a:bodyPr>
            <a:noAutofit/>
          </a:bodyPr>
          <a:lstStyle/>
          <a:p>
            <a:pPr marL="0" indent="0">
              <a:buNone/>
            </a:pPr>
            <a:r>
              <a:rPr lang="en-US" sz="2000" b="1" dirty="0"/>
              <a:t>Exercise 3:</a:t>
            </a:r>
          </a:p>
          <a:p>
            <a:pPr marL="0" indent="0">
              <a:buNone/>
            </a:pPr>
            <a:r>
              <a:rPr lang="en-US" sz="2000" dirty="0"/>
              <a:t> Consider a MOVIE database in which data is recorded about the movie industry. The data requirements are summarized as follows: </a:t>
            </a:r>
          </a:p>
          <a:p>
            <a:r>
              <a:rPr lang="en-US" sz="2000" dirty="0"/>
              <a:t>Each movie is identified by </a:t>
            </a:r>
            <a:r>
              <a:rPr lang="en-US" sz="2000" i="1" dirty="0"/>
              <a:t>title</a:t>
            </a:r>
            <a:r>
              <a:rPr lang="en-US" sz="2000" dirty="0"/>
              <a:t> and </a:t>
            </a:r>
            <a:r>
              <a:rPr lang="en-US" sz="2000" i="1" dirty="0"/>
              <a:t>year of release</a:t>
            </a:r>
            <a:r>
              <a:rPr lang="en-US" sz="2000" dirty="0"/>
              <a:t>. Each movie has a </a:t>
            </a:r>
            <a:r>
              <a:rPr lang="en-US" sz="2000" i="1" dirty="0"/>
              <a:t>length</a:t>
            </a:r>
            <a:r>
              <a:rPr lang="en-US" sz="2000" dirty="0"/>
              <a:t> in minutes. Each has a production company, and each is classified under one or more </a:t>
            </a:r>
            <a:r>
              <a:rPr lang="en-US" sz="2000" i="1" dirty="0"/>
              <a:t>genres</a:t>
            </a:r>
            <a:r>
              <a:rPr lang="en-US" sz="2000" dirty="0"/>
              <a:t> (such as horror, action, drama, and so forth). Each movie has one or more directors and one or more actors appear in it. Each movie also has a </a:t>
            </a:r>
            <a:r>
              <a:rPr lang="en-US" sz="2000" i="1" dirty="0"/>
              <a:t>plot outline</a:t>
            </a:r>
            <a:r>
              <a:rPr lang="en-US" sz="2000" dirty="0"/>
              <a:t>. Finally, each movie has zero or more quotable quotes, each of which is spoken by a particular actor appearing in the movie. </a:t>
            </a:r>
          </a:p>
          <a:p>
            <a:r>
              <a:rPr lang="en-US" sz="2000" dirty="0"/>
              <a:t>Actors are identified by </a:t>
            </a:r>
            <a:r>
              <a:rPr lang="en-US" sz="2000" i="1" dirty="0"/>
              <a:t>name</a:t>
            </a:r>
            <a:r>
              <a:rPr lang="en-US" sz="2000" dirty="0"/>
              <a:t> and </a:t>
            </a:r>
            <a:r>
              <a:rPr lang="en-US" sz="2000" i="1" dirty="0"/>
              <a:t>date of birth </a:t>
            </a:r>
            <a:r>
              <a:rPr lang="en-US" sz="2000" dirty="0"/>
              <a:t>and appear in one or more movies. Each actor has a </a:t>
            </a:r>
            <a:r>
              <a:rPr lang="en-US" sz="2000" i="1" dirty="0"/>
              <a:t>role</a:t>
            </a:r>
            <a:r>
              <a:rPr lang="en-US" sz="2000" dirty="0"/>
              <a:t> in the movie. </a:t>
            </a:r>
          </a:p>
          <a:p>
            <a:r>
              <a:rPr lang="en-US" sz="2000" dirty="0"/>
              <a:t>Directors are also identified by </a:t>
            </a:r>
            <a:r>
              <a:rPr lang="en-US" sz="2000" i="1" dirty="0"/>
              <a:t>name</a:t>
            </a:r>
            <a:r>
              <a:rPr lang="en-US" sz="2000" dirty="0"/>
              <a:t> and </a:t>
            </a:r>
            <a:r>
              <a:rPr lang="en-US" sz="2000" i="1" dirty="0"/>
              <a:t>date of birth </a:t>
            </a:r>
            <a:r>
              <a:rPr lang="en-US" sz="2000" dirty="0"/>
              <a:t>and direct one or more movies. It is possible for a director to act in a movie (including one that he or she may also direct). </a:t>
            </a:r>
          </a:p>
          <a:p>
            <a:r>
              <a:rPr lang="en-US" sz="2000" dirty="0"/>
              <a:t>Production companies are identified by </a:t>
            </a:r>
            <a:r>
              <a:rPr lang="en-US" sz="2000" i="1" dirty="0"/>
              <a:t>name</a:t>
            </a:r>
            <a:r>
              <a:rPr lang="en-US" sz="2000" dirty="0"/>
              <a:t> and each has an </a:t>
            </a:r>
            <a:r>
              <a:rPr lang="en-US" sz="2000" i="1" dirty="0"/>
              <a:t>address</a:t>
            </a:r>
            <a:r>
              <a:rPr lang="en-US" sz="2000" dirty="0"/>
              <a:t>. A production company produces one or more movies. </a:t>
            </a:r>
          </a:p>
          <a:p>
            <a:pPr marL="0" indent="0">
              <a:buNone/>
            </a:pPr>
            <a:r>
              <a:rPr lang="en-US" sz="2000" dirty="0"/>
              <a:t>Design an Entity-Relationship diagram for the movie database and enter the design using a data modeling tool.</a:t>
            </a: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pl-PL" dirty="0"/>
              <a:t>Information Systems Department DBMS</a:t>
            </a:r>
            <a:endParaRPr lang="en-US" dirty="0"/>
          </a:p>
        </p:txBody>
      </p:sp>
      <p:sp>
        <p:nvSpPr>
          <p:cNvPr id="4" name="Slide Number Placeholder 3"/>
          <p:cNvSpPr>
            <a:spLocks noGrp="1"/>
          </p:cNvSpPr>
          <p:nvPr>
            <p:ph type="sldNum" sz="quarter" idx="12"/>
          </p:nvPr>
        </p:nvSpPr>
        <p:spPr/>
        <p:txBody>
          <a:bodyPr/>
          <a:lstStyle/>
          <a:p>
            <a:fld id="{AF2264AE-90D9-479E-8532-FB64B142E2D9}" type="slidenum">
              <a:rPr lang="en-US" smtClean="0"/>
              <a:t>38</a:t>
            </a:fld>
            <a:endParaRPr lang="en-US"/>
          </a:p>
        </p:txBody>
      </p:sp>
    </p:spTree>
    <p:extLst>
      <p:ext uri="{BB962C8B-B14F-4D97-AF65-F5344CB8AC3E}">
        <p14:creationId xmlns:p14="http://schemas.microsoft.com/office/powerpoint/2010/main" val="9053749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143000" y="1141857"/>
            <a:ext cx="6858000" cy="4574286"/>
          </a:xfrm>
          <a:prstGeom prst="rect">
            <a:avLst/>
          </a:prstGeom>
        </p:spPr>
      </p:pic>
    </p:spTree>
    <p:extLst>
      <p:ext uri="{BB962C8B-B14F-4D97-AF65-F5344CB8AC3E}">
        <p14:creationId xmlns:p14="http://schemas.microsoft.com/office/powerpoint/2010/main" val="1874538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DB38B-8CCF-61C5-CBA4-B1246278332F}"/>
              </a:ext>
            </a:extLst>
          </p:cNvPr>
          <p:cNvSpPr>
            <a:spLocks noGrp="1"/>
          </p:cNvSpPr>
          <p:nvPr>
            <p:ph type="title"/>
          </p:nvPr>
        </p:nvSpPr>
        <p:spPr/>
        <p:txBody>
          <a:bodyPr>
            <a:normAutofit fontScale="90000"/>
          </a:bodyPr>
          <a:lstStyle/>
          <a:p>
            <a:r>
              <a:rPr lang="en-US" dirty="0"/>
              <a:t>Overview of Database Design Process</a:t>
            </a:r>
          </a:p>
        </p:txBody>
      </p:sp>
      <p:pic>
        <p:nvPicPr>
          <p:cNvPr id="7" name="Content Placeholder 6">
            <a:extLst>
              <a:ext uri="{FF2B5EF4-FFF2-40B4-BE49-F238E27FC236}">
                <a16:creationId xmlns:a16="http://schemas.microsoft.com/office/drawing/2014/main" id="{03C95B7A-5FA0-5ACC-722E-087786CCF001}"/>
              </a:ext>
            </a:extLst>
          </p:cNvPr>
          <p:cNvPicPr>
            <a:picLocks noGrp="1" noChangeAspect="1"/>
          </p:cNvPicPr>
          <p:nvPr>
            <p:ph idx="1"/>
          </p:nvPr>
        </p:nvPicPr>
        <p:blipFill>
          <a:blip r:embed="rId2"/>
          <a:stretch>
            <a:fillRect/>
          </a:stretch>
        </p:blipFill>
        <p:spPr>
          <a:xfrm>
            <a:off x="1547664" y="1196752"/>
            <a:ext cx="6358751" cy="5057376"/>
          </a:xfrm>
        </p:spPr>
      </p:pic>
      <p:sp>
        <p:nvSpPr>
          <p:cNvPr id="4" name="Footer Placeholder 3">
            <a:extLst>
              <a:ext uri="{FF2B5EF4-FFF2-40B4-BE49-F238E27FC236}">
                <a16:creationId xmlns:a16="http://schemas.microsoft.com/office/drawing/2014/main" id="{267CF3FD-F893-E102-F030-A3FBA66FA70E}"/>
              </a:ext>
            </a:extLst>
          </p:cNvPr>
          <p:cNvSpPr>
            <a:spLocks noGrp="1"/>
          </p:cNvSpPr>
          <p:nvPr>
            <p:ph type="ftr" sz="quarter" idx="11"/>
          </p:nvPr>
        </p:nvSpPr>
        <p:spPr>
          <a:xfrm>
            <a:off x="3124200" y="6356350"/>
            <a:ext cx="2895600" cy="365125"/>
          </a:xfrm>
          <a:prstGeom prst="rect">
            <a:avLst/>
          </a:prstGeom>
        </p:spPr>
        <p:txBody>
          <a:bodyPr/>
          <a:lstStyle/>
          <a:p>
            <a:pPr>
              <a:defRPr/>
            </a:pPr>
            <a:r>
              <a:rPr lang="en-US" dirty="0"/>
              <a:t>Information Systems Department DBMS</a:t>
            </a:r>
          </a:p>
        </p:txBody>
      </p:sp>
      <p:sp>
        <p:nvSpPr>
          <p:cNvPr id="5" name="Slide Number Placeholder 4">
            <a:extLst>
              <a:ext uri="{FF2B5EF4-FFF2-40B4-BE49-F238E27FC236}">
                <a16:creationId xmlns:a16="http://schemas.microsoft.com/office/drawing/2014/main" id="{A371F604-EECC-4D2B-4F90-6835BE535E27}"/>
              </a:ext>
            </a:extLst>
          </p:cNvPr>
          <p:cNvSpPr>
            <a:spLocks noGrp="1"/>
          </p:cNvSpPr>
          <p:nvPr>
            <p:ph type="sldNum" sz="quarter" idx="12"/>
          </p:nvPr>
        </p:nvSpPr>
        <p:spPr/>
        <p:txBody>
          <a:bodyPr/>
          <a:lstStyle/>
          <a:p>
            <a:pPr>
              <a:defRPr/>
            </a:pPr>
            <a:fld id="{3C06921E-B4AC-6943-8138-894207DFCC28}" type="slidenum">
              <a:rPr lang="en-US" smtClean="0"/>
              <a:pPr>
                <a:defRPr/>
              </a:pPr>
              <a:t>4</a:t>
            </a:fld>
            <a:endParaRPr lang="en-US"/>
          </a:p>
        </p:txBody>
      </p:sp>
    </p:spTree>
    <p:extLst>
      <p:ext uri="{BB962C8B-B14F-4D97-AF65-F5344CB8AC3E}">
        <p14:creationId xmlns:p14="http://schemas.microsoft.com/office/powerpoint/2010/main" val="1047621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685800" y="258763"/>
            <a:ext cx="7772400" cy="766762"/>
          </a:xfrm>
        </p:spPr>
        <p:txBody>
          <a:bodyPr/>
          <a:lstStyle/>
          <a:p>
            <a:r>
              <a:rPr lang="en-US" altLang="en-US" b="1"/>
              <a:t>Example COMPANY Database</a:t>
            </a:r>
            <a:endParaRPr lang="en-US" altLang="en-US"/>
          </a:p>
        </p:txBody>
      </p:sp>
      <p:sp>
        <p:nvSpPr>
          <p:cNvPr id="123907" name="Rectangle 3"/>
          <p:cNvSpPr>
            <a:spLocks noGrp="1" noChangeArrowheads="1"/>
          </p:cNvSpPr>
          <p:nvPr>
            <p:ph idx="1"/>
          </p:nvPr>
        </p:nvSpPr>
        <p:spPr/>
        <p:txBody>
          <a:bodyPr/>
          <a:lstStyle/>
          <a:p>
            <a:r>
              <a:rPr lang="en-US" altLang="en-US" sz="2800"/>
              <a:t>Requirements of the Company (oversimplified for illustrative purposes)</a:t>
            </a:r>
          </a:p>
          <a:p>
            <a:pPr lvl="1"/>
            <a:r>
              <a:rPr lang="en-US" altLang="en-US" sz="2500"/>
              <a:t>The company is organized into DEPARTMENTs. Each department has a name, number and an employee who </a:t>
            </a:r>
            <a:r>
              <a:rPr lang="en-US" altLang="en-US" sz="2500" i="1"/>
              <a:t>manages </a:t>
            </a:r>
            <a:r>
              <a:rPr lang="en-US" altLang="en-US" sz="2500"/>
              <a:t>the department. We keep track of the start date of the department</a:t>
            </a:r>
            <a:r>
              <a:rPr lang="en-US" altLang="en-US" sz="2500" i="1"/>
              <a:t> </a:t>
            </a:r>
            <a:r>
              <a:rPr lang="en-US" altLang="en-US" sz="2500"/>
              <a:t>manager.</a:t>
            </a:r>
            <a:r>
              <a:rPr lang="en-US" altLang="en-US" sz="2500" i="1"/>
              <a:t> </a:t>
            </a:r>
          </a:p>
          <a:p>
            <a:pPr lvl="1"/>
            <a:r>
              <a:rPr lang="en-US" altLang="en-US" sz="2500"/>
              <a:t>Each department</a:t>
            </a:r>
            <a:r>
              <a:rPr lang="en-US" altLang="en-US" sz="2500" i="1"/>
              <a:t> controls </a:t>
            </a:r>
            <a:r>
              <a:rPr lang="en-US" altLang="en-US" sz="2500"/>
              <a:t>a number of PROJECTs</a:t>
            </a:r>
            <a:r>
              <a:rPr lang="en-US" altLang="en-US" sz="2500" i="1"/>
              <a:t>. </a:t>
            </a:r>
            <a:r>
              <a:rPr lang="en-US" altLang="en-US" sz="2500"/>
              <a:t>Each project has a name, number and is</a:t>
            </a:r>
            <a:r>
              <a:rPr lang="en-US" altLang="en-US" sz="2500" i="1"/>
              <a:t> </a:t>
            </a:r>
            <a:r>
              <a:rPr lang="en-US" altLang="en-US" sz="2500"/>
              <a:t>located at a single location.</a:t>
            </a:r>
          </a:p>
        </p:txBody>
      </p:sp>
      <p:sp>
        <p:nvSpPr>
          <p:cNvPr id="4" name="Slide Number Placeholder 3"/>
          <p:cNvSpPr>
            <a:spLocks noGrp="1"/>
          </p:cNvSpPr>
          <p:nvPr>
            <p:ph type="sldNum" sz="quarter" idx="12"/>
          </p:nvPr>
        </p:nvSpPr>
        <p:spPr/>
        <p:txBody>
          <a:bodyPr/>
          <a:lstStyle/>
          <a:p>
            <a:r>
              <a:rPr lang="en-US" altLang="en-US"/>
              <a:t>Chapter 3-</a:t>
            </a:r>
            <a:fld id="{DAC2D69C-D6BC-48EC-A0A1-F80C00430346}" type="slidenum">
              <a:rPr lang="en-US" altLang="en-US"/>
              <a:pPr/>
              <a:t>5</a:t>
            </a:fld>
            <a:endParaRPr lang="en-US" altLang="en-US"/>
          </a:p>
        </p:txBody>
      </p:sp>
      <p:sp>
        <p:nvSpPr>
          <p:cNvPr id="2" name="Footer Placeholder 1"/>
          <p:cNvSpPr>
            <a:spLocks noGrp="1"/>
          </p:cNvSpPr>
          <p:nvPr>
            <p:ph type="ftr" sz="quarter" idx="11"/>
          </p:nvPr>
        </p:nvSpPr>
        <p:spPr>
          <a:xfrm>
            <a:off x="3124200" y="6356350"/>
            <a:ext cx="2895600" cy="365125"/>
          </a:xfrm>
          <a:prstGeom prst="rect">
            <a:avLst/>
          </a:prstGeom>
        </p:spPr>
        <p:txBody>
          <a:bodyPr/>
          <a:lstStyle/>
          <a:p>
            <a:pPr>
              <a:defRPr/>
            </a:pPr>
            <a:r>
              <a:rPr lang="en-US" dirty="0"/>
              <a:t>Information Systems Department DBMS</a:t>
            </a:r>
          </a:p>
        </p:txBody>
      </p:sp>
    </p:spTree>
    <p:extLst>
      <p:ext uri="{BB962C8B-B14F-4D97-AF65-F5344CB8AC3E}">
        <p14:creationId xmlns:p14="http://schemas.microsoft.com/office/powerpoint/2010/main" val="3944129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1165225" y="214313"/>
            <a:ext cx="7292975" cy="754062"/>
          </a:xfrm>
        </p:spPr>
        <p:txBody>
          <a:bodyPr/>
          <a:lstStyle/>
          <a:p>
            <a:r>
              <a:rPr lang="en-US" altLang="en-US" sz="3600" b="1"/>
              <a:t>Example COMPANY Database (Cont.)</a:t>
            </a:r>
            <a:endParaRPr lang="en-US" altLang="en-US" sz="3600"/>
          </a:p>
        </p:txBody>
      </p:sp>
      <p:sp>
        <p:nvSpPr>
          <p:cNvPr id="128003" name="Rectangle 3"/>
          <p:cNvSpPr>
            <a:spLocks noGrp="1" noChangeArrowheads="1"/>
          </p:cNvSpPr>
          <p:nvPr>
            <p:ph idx="1"/>
          </p:nvPr>
        </p:nvSpPr>
        <p:spPr/>
        <p:txBody>
          <a:bodyPr/>
          <a:lstStyle/>
          <a:p>
            <a:pPr lvl="1">
              <a:buSzPct val="150000"/>
            </a:pPr>
            <a:r>
              <a:rPr lang="en-US" altLang="en-US" sz="2500"/>
              <a:t>We store each EMPLOYEE’s social security number, address, salary, sex, and birthdate. Each employee </a:t>
            </a:r>
            <a:r>
              <a:rPr lang="en-US" altLang="en-US" sz="2500" i="1"/>
              <a:t>works for</a:t>
            </a:r>
            <a:r>
              <a:rPr lang="en-US" altLang="en-US" sz="2500"/>
              <a:t> one department but may </a:t>
            </a:r>
            <a:r>
              <a:rPr lang="en-US" altLang="en-US" sz="2500" i="1"/>
              <a:t>work on</a:t>
            </a:r>
            <a:r>
              <a:rPr lang="en-US" altLang="en-US" sz="2500"/>
              <a:t> several projects. We keep track of the number of hours per week that an employee currently works on each project. We also keep track of the </a:t>
            </a:r>
            <a:r>
              <a:rPr lang="en-US" altLang="en-US" sz="2500" i="1"/>
              <a:t>direct supervisor</a:t>
            </a:r>
            <a:r>
              <a:rPr lang="en-US" altLang="en-US" sz="2500"/>
              <a:t> of each employee.</a:t>
            </a:r>
          </a:p>
          <a:p>
            <a:pPr lvl="1">
              <a:buSzPct val="150000"/>
            </a:pPr>
            <a:r>
              <a:rPr lang="en-US" altLang="en-US" sz="2500"/>
              <a:t>Each employee may </a:t>
            </a:r>
            <a:r>
              <a:rPr lang="en-US" altLang="en-US" sz="2500" i="1"/>
              <a:t>have</a:t>
            </a:r>
            <a:r>
              <a:rPr lang="en-US" altLang="en-US" sz="2500"/>
              <a:t> a number of DEPENDENTs. For each dependent, we keep track of their name, sex, birthdate, and relationship to employee.</a:t>
            </a:r>
          </a:p>
        </p:txBody>
      </p:sp>
      <p:sp>
        <p:nvSpPr>
          <p:cNvPr id="4" name="Slide Number Placeholder 3"/>
          <p:cNvSpPr>
            <a:spLocks noGrp="1"/>
          </p:cNvSpPr>
          <p:nvPr>
            <p:ph type="sldNum" sz="quarter" idx="12"/>
          </p:nvPr>
        </p:nvSpPr>
        <p:spPr/>
        <p:txBody>
          <a:bodyPr/>
          <a:lstStyle/>
          <a:p>
            <a:r>
              <a:rPr lang="en-US" altLang="en-US"/>
              <a:t>Chapter 3-</a:t>
            </a:r>
            <a:fld id="{A09ECA47-26B5-428F-B203-D629547D03F8}" type="slidenum">
              <a:rPr lang="en-US" altLang="en-US"/>
              <a:pPr/>
              <a:t>6</a:t>
            </a:fld>
            <a:endParaRPr lang="en-US" altLang="en-US"/>
          </a:p>
        </p:txBody>
      </p:sp>
      <p:sp>
        <p:nvSpPr>
          <p:cNvPr id="2" name="Footer Placeholder 1"/>
          <p:cNvSpPr>
            <a:spLocks noGrp="1"/>
          </p:cNvSpPr>
          <p:nvPr>
            <p:ph type="ftr" sz="quarter" idx="11"/>
          </p:nvPr>
        </p:nvSpPr>
        <p:spPr>
          <a:xfrm>
            <a:off x="3124200" y="6356350"/>
            <a:ext cx="2895600" cy="365125"/>
          </a:xfrm>
          <a:prstGeom prst="rect">
            <a:avLst/>
          </a:prstGeom>
        </p:spPr>
        <p:txBody>
          <a:bodyPr/>
          <a:lstStyle/>
          <a:p>
            <a:pPr>
              <a:defRPr/>
            </a:pPr>
            <a:r>
              <a:rPr lang="en-US" dirty="0"/>
              <a:t>Information Systems Department DBMS</a:t>
            </a:r>
          </a:p>
        </p:txBody>
      </p:sp>
    </p:spTree>
    <p:extLst>
      <p:ext uri="{BB962C8B-B14F-4D97-AF65-F5344CB8AC3E}">
        <p14:creationId xmlns:p14="http://schemas.microsoft.com/office/powerpoint/2010/main" val="3376924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97BFC-2C48-6AE3-B196-07B8CD3157A3}"/>
              </a:ext>
            </a:extLst>
          </p:cNvPr>
          <p:cNvSpPr>
            <a:spLocks noGrp="1"/>
          </p:cNvSpPr>
          <p:nvPr>
            <p:ph type="title"/>
          </p:nvPr>
        </p:nvSpPr>
        <p:spPr/>
        <p:txBody>
          <a:bodyPr/>
          <a:lstStyle/>
          <a:p>
            <a:r>
              <a:rPr lang="en-US" altLang="en-US" sz="4400" dirty="0"/>
              <a:t>ER Model Concepts</a:t>
            </a:r>
            <a:endParaRPr lang="en-US" dirty="0"/>
          </a:p>
        </p:txBody>
      </p:sp>
      <p:sp>
        <p:nvSpPr>
          <p:cNvPr id="3" name="Content Placeholder 2">
            <a:extLst>
              <a:ext uri="{FF2B5EF4-FFF2-40B4-BE49-F238E27FC236}">
                <a16:creationId xmlns:a16="http://schemas.microsoft.com/office/drawing/2014/main" id="{6A7E14E1-23E1-F30F-CA58-333A08969AAC}"/>
              </a:ext>
            </a:extLst>
          </p:cNvPr>
          <p:cNvSpPr>
            <a:spLocks noGrp="1"/>
          </p:cNvSpPr>
          <p:nvPr>
            <p:ph idx="1"/>
          </p:nvPr>
        </p:nvSpPr>
        <p:spPr/>
        <p:txBody>
          <a:bodyPr>
            <a:normAutofit lnSpcReduction="10000"/>
          </a:bodyPr>
          <a:lstStyle/>
          <a:p>
            <a:r>
              <a:rPr lang="en-US" altLang="en-US" dirty="0"/>
              <a:t>Basis of an entity relationship diagram (ERD) </a:t>
            </a:r>
          </a:p>
          <a:p>
            <a:r>
              <a:rPr lang="en-US" altLang="en-US" dirty="0"/>
              <a:t>ERD depicts the:</a:t>
            </a:r>
          </a:p>
          <a:p>
            <a:pPr lvl="1"/>
            <a:r>
              <a:rPr lang="en-US" altLang="en-US" dirty="0"/>
              <a:t>Conceptual database as viewed by end user</a:t>
            </a:r>
          </a:p>
          <a:p>
            <a:pPr lvl="1"/>
            <a:r>
              <a:rPr lang="en-US" altLang="en-US" dirty="0"/>
              <a:t>Database’s main components</a:t>
            </a:r>
          </a:p>
          <a:p>
            <a:pPr lvl="2"/>
            <a:r>
              <a:rPr lang="en-US" altLang="en-US" dirty="0"/>
              <a:t>Entities</a:t>
            </a:r>
          </a:p>
          <a:p>
            <a:pPr lvl="2"/>
            <a:r>
              <a:rPr lang="en-US" altLang="en-US" dirty="0"/>
              <a:t>Attributes</a:t>
            </a:r>
          </a:p>
          <a:p>
            <a:pPr lvl="2"/>
            <a:r>
              <a:rPr lang="en-US" altLang="en-US" dirty="0"/>
              <a:t>Relationships</a:t>
            </a:r>
          </a:p>
          <a:p>
            <a:r>
              <a:rPr lang="en-US" altLang="en-US" dirty="0"/>
              <a:t>Entity - Refers to the entity set and not to a single entity occurrence</a:t>
            </a:r>
          </a:p>
          <a:p>
            <a:endParaRPr lang="en-US" dirty="0"/>
          </a:p>
        </p:txBody>
      </p:sp>
      <p:sp>
        <p:nvSpPr>
          <p:cNvPr id="4" name="Slide Number Placeholder 3">
            <a:extLst>
              <a:ext uri="{FF2B5EF4-FFF2-40B4-BE49-F238E27FC236}">
                <a16:creationId xmlns:a16="http://schemas.microsoft.com/office/drawing/2014/main" id="{9AA2D636-844F-3A7A-B289-E5DC261F29F0}"/>
              </a:ext>
            </a:extLst>
          </p:cNvPr>
          <p:cNvSpPr>
            <a:spLocks noGrp="1"/>
          </p:cNvSpPr>
          <p:nvPr>
            <p:ph type="sldNum" sz="quarter" idx="12"/>
          </p:nvPr>
        </p:nvSpPr>
        <p:spPr/>
        <p:txBody>
          <a:bodyPr/>
          <a:lstStyle/>
          <a:p>
            <a:pPr>
              <a:defRPr/>
            </a:pPr>
            <a:fld id="{3C06921E-B4AC-6943-8138-894207DFCC28}" type="slidenum">
              <a:rPr lang="en-US" smtClean="0"/>
              <a:pPr>
                <a:defRPr/>
              </a:pPr>
              <a:t>7</a:t>
            </a:fld>
            <a:endParaRPr lang="en-US"/>
          </a:p>
        </p:txBody>
      </p:sp>
      <p:sp>
        <p:nvSpPr>
          <p:cNvPr id="5" name="Footer Placeholder 4">
            <a:extLst>
              <a:ext uri="{FF2B5EF4-FFF2-40B4-BE49-F238E27FC236}">
                <a16:creationId xmlns:a16="http://schemas.microsoft.com/office/drawing/2014/main" id="{83C8E46A-AFF7-AABC-520A-B5FFB22C67FB}"/>
              </a:ext>
            </a:extLst>
          </p:cNvPr>
          <p:cNvSpPr>
            <a:spLocks noGrp="1"/>
          </p:cNvSpPr>
          <p:nvPr>
            <p:ph type="ftr" sz="quarter" idx="11"/>
          </p:nvPr>
        </p:nvSpPr>
        <p:spPr/>
        <p:txBody>
          <a:bodyPr/>
          <a:lstStyle/>
          <a:p>
            <a:pPr>
              <a:defRPr/>
            </a:pPr>
            <a:r>
              <a:rPr lang="en-US"/>
              <a:t>Information System Department - DBMS</a:t>
            </a:r>
            <a:endParaRPr lang="en-US" dirty="0"/>
          </a:p>
        </p:txBody>
      </p:sp>
    </p:spTree>
    <p:extLst>
      <p:ext uri="{BB962C8B-B14F-4D97-AF65-F5344CB8AC3E}">
        <p14:creationId xmlns:p14="http://schemas.microsoft.com/office/powerpoint/2010/main" val="1115257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D93C2F0-B963-DC4C-86FD-C03031F761E0}" type="slidenum">
              <a:rPr lang="en-US" smtClean="0"/>
              <a:pPr>
                <a:defRPr/>
              </a:pPr>
              <a:t>8</a:t>
            </a:fld>
            <a:endParaRPr lang="en-US"/>
          </a:p>
        </p:txBody>
      </p:sp>
      <p:pic>
        <p:nvPicPr>
          <p:cNvPr id="5" name="Picture 4"/>
          <p:cNvPicPr>
            <a:picLocks noChangeAspect="1"/>
          </p:cNvPicPr>
          <p:nvPr/>
        </p:nvPicPr>
        <p:blipFill>
          <a:blip r:embed="rId2"/>
          <a:stretch>
            <a:fillRect/>
          </a:stretch>
        </p:blipFill>
        <p:spPr>
          <a:xfrm>
            <a:off x="179512" y="1178461"/>
            <a:ext cx="8712967" cy="5177889"/>
          </a:xfrm>
          <a:prstGeom prst="rect">
            <a:avLst/>
          </a:prstGeom>
        </p:spPr>
      </p:pic>
      <p:sp>
        <p:nvSpPr>
          <p:cNvPr id="6" name="Rectangle 2"/>
          <p:cNvSpPr>
            <a:spLocks noGrp="1" noChangeArrowheads="1"/>
          </p:cNvSpPr>
          <p:nvPr>
            <p:ph type="title"/>
          </p:nvPr>
        </p:nvSpPr>
        <p:spPr>
          <a:xfrm>
            <a:off x="0" y="116632"/>
            <a:ext cx="8892480" cy="1061829"/>
          </a:xfr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wrap="square" lIns="91440" tIns="0" rIns="91440" bIns="45720">
            <a:spAutoFit/>
          </a:bodyPr>
          <a:lstStyle/>
          <a:p>
            <a:r>
              <a:rPr lang="en-US" altLang="en-US" sz="3300" b="1" dirty="0"/>
              <a:t>SUMMARY OF ER-DIAGRAM </a:t>
            </a:r>
            <a:br>
              <a:rPr lang="en-US" altLang="en-US" sz="3300" b="1" dirty="0"/>
            </a:br>
            <a:r>
              <a:rPr lang="en-US" altLang="en-US" sz="3300" b="1" dirty="0"/>
              <a:t>NOTATION FOR ER SCHEMAS</a:t>
            </a:r>
          </a:p>
        </p:txBody>
      </p:sp>
    </p:spTree>
    <p:extLst>
      <p:ext uri="{BB962C8B-B14F-4D97-AF65-F5344CB8AC3E}">
        <p14:creationId xmlns:p14="http://schemas.microsoft.com/office/powerpoint/2010/main" val="2558855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906713"/>
            <a:ext cx="7772400" cy="1362075"/>
          </a:xfrm>
        </p:spPr>
        <p:txBody>
          <a:bodyPr/>
          <a:lstStyle/>
          <a:p>
            <a:pPr algn="ctr"/>
            <a:r>
              <a:rPr lang="en-US" dirty="0"/>
              <a:t>attributes</a:t>
            </a:r>
          </a:p>
        </p:txBody>
      </p:sp>
      <p:sp>
        <p:nvSpPr>
          <p:cNvPr id="3" name="Text Placeholder 2"/>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pPr>
              <a:defRPr/>
            </a:pPr>
            <a:r>
              <a:rPr lang="en-US" dirty="0"/>
              <a:t>Information Systems Department DBMS</a:t>
            </a:r>
          </a:p>
        </p:txBody>
      </p:sp>
      <p:sp>
        <p:nvSpPr>
          <p:cNvPr id="5" name="Slide Number Placeholder 4"/>
          <p:cNvSpPr>
            <a:spLocks noGrp="1"/>
          </p:cNvSpPr>
          <p:nvPr>
            <p:ph type="sldNum" sz="quarter" idx="12"/>
          </p:nvPr>
        </p:nvSpPr>
        <p:spPr/>
        <p:txBody>
          <a:bodyPr/>
          <a:lstStyle/>
          <a:p>
            <a:pPr>
              <a:defRPr/>
            </a:pPr>
            <a:fld id="{DEB29592-F14E-CE40-9E4A-646F99D9A3EE}" type="slidenum">
              <a:rPr lang="en-US" smtClean="0"/>
              <a:pPr>
                <a:defRPr/>
              </a:pPr>
              <a:t>9</a:t>
            </a:fld>
            <a:endParaRPr lang="en-US"/>
          </a:p>
        </p:txBody>
      </p:sp>
    </p:spTree>
    <p:extLst>
      <p:ext uri="{BB962C8B-B14F-4D97-AF65-F5344CB8AC3E}">
        <p14:creationId xmlns:p14="http://schemas.microsoft.com/office/powerpoint/2010/main" val="756520711"/>
      </p:ext>
    </p:extLst>
  </p:cSld>
  <p:clrMapOvr>
    <a:masterClrMapping/>
  </p:clrMapOvr>
</p:sld>
</file>

<file path=ppt/theme/theme1.xml><?xml version="1.0" encoding="utf-8"?>
<a:theme xmlns:a="http://schemas.openxmlformats.org/drawingml/2006/main" name="Hau-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TM03090434[[fn=Wood Type]]</Template>
  <TotalTime>1942</TotalTime>
  <Words>2637</Words>
  <Application>Microsoft Office PowerPoint</Application>
  <PresentationFormat>On-screen Show (4:3)</PresentationFormat>
  <Paragraphs>252</Paragraphs>
  <Slides>39</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vt:lpstr>
      <vt:lpstr>Arial Black</vt:lpstr>
      <vt:lpstr>Calibri</vt:lpstr>
      <vt:lpstr>Monotype Sorts</vt:lpstr>
      <vt:lpstr>Times New Roman</vt:lpstr>
      <vt:lpstr>Verdana</vt:lpstr>
      <vt:lpstr>Wingdings</vt:lpstr>
      <vt:lpstr>Hau-2</vt:lpstr>
      <vt:lpstr>FUNDAMENTALS OF DATABASE SYSTEMS  LESSON 3: The ER Model</vt:lpstr>
      <vt:lpstr>Outline</vt:lpstr>
      <vt:lpstr>PowerPoint Presentation</vt:lpstr>
      <vt:lpstr>Overview of Database Design Process</vt:lpstr>
      <vt:lpstr>Example COMPANY Database</vt:lpstr>
      <vt:lpstr>Example COMPANY Database (Cont.)</vt:lpstr>
      <vt:lpstr>ER Model Concepts</vt:lpstr>
      <vt:lpstr>SUMMARY OF ER-DIAGRAM  NOTATION FOR ER SCHEMAS</vt:lpstr>
      <vt:lpstr>attributes</vt:lpstr>
      <vt:lpstr>Types of Attributes</vt:lpstr>
      <vt:lpstr>Types of Attributes </vt:lpstr>
      <vt:lpstr>Types of Attributes </vt:lpstr>
      <vt:lpstr>ENTITIES</vt:lpstr>
      <vt:lpstr>Entity Types and Key Attributes</vt:lpstr>
      <vt:lpstr>Key Attributes</vt:lpstr>
      <vt:lpstr>ER DIAGRAM – Entity Types are: EMPLOYEE, DEPARTMENT, PROJECT, DEPENDENT</vt:lpstr>
      <vt:lpstr>Weak Entity Types</vt:lpstr>
      <vt:lpstr>Weak Entity Type is: DEPENDENT Identifying Relationship is: DEPENDENTS_OF</vt:lpstr>
      <vt:lpstr>RELATIONSHIP</vt:lpstr>
      <vt:lpstr>Relationships and Relationship Types</vt:lpstr>
      <vt:lpstr>Example relationship instances of the WORKS_FOR relationship between EMPLOYEE and DEPARTMENT</vt:lpstr>
      <vt:lpstr>Relationships and Relationship Types</vt:lpstr>
      <vt:lpstr>Relationships and Relationship Types </vt:lpstr>
      <vt:lpstr>ER DIAGRAM – Relationship Types are: WORKS_FOR, MANAGES, WORKS_ON, CONTROLS, SUPERVISION, DEPENDENTS_OF</vt:lpstr>
      <vt:lpstr>Constraints on Relationships</vt:lpstr>
      <vt:lpstr>Total vs partial participation</vt:lpstr>
      <vt:lpstr>Relationships and Relationship Types </vt:lpstr>
      <vt:lpstr>Recursive Relationship Type is: SUPERVISION (participation role names are shown)</vt:lpstr>
      <vt:lpstr>Attributes of Relationship types</vt:lpstr>
      <vt:lpstr>Attribute of a Relationship Type is:  Hours of WORKS_ON</vt:lpstr>
      <vt:lpstr>Structural Constraints –  one way to express semantics  of relationships</vt:lpstr>
      <vt:lpstr>Alternative (min, max) notation for relationship structural constraints:</vt:lpstr>
      <vt:lpstr>PowerPoint Presentation</vt:lpstr>
      <vt:lpstr>PowerPoint Presentation</vt:lpstr>
      <vt:lpstr>Relationships of Higher Degree</vt:lpstr>
      <vt:lpstr>Home work</vt:lpstr>
      <vt:lpstr>Home work</vt:lpstr>
      <vt:lpstr>Home work</vt:lpstr>
      <vt:lpstr>PowerPoint Presentation</vt:lpstr>
    </vt:vector>
  </TitlesOfParts>
  <Company>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Cơ sở dữ liệu</dc:title>
  <dc:creator>hau</dc:creator>
  <cp:lastModifiedBy>Mai Nguyễn</cp:lastModifiedBy>
  <cp:revision>439</cp:revision>
  <dcterms:created xsi:type="dcterms:W3CDTF">2009-09-01T04:18:01Z</dcterms:created>
  <dcterms:modified xsi:type="dcterms:W3CDTF">2023-09-19T16:58:45Z</dcterms:modified>
</cp:coreProperties>
</file>