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7"/>
  </p:notesMasterIdLst>
  <p:sldIdLst>
    <p:sldId id="289" r:id="rId2"/>
    <p:sldId id="259" r:id="rId3"/>
    <p:sldId id="261" r:id="rId4"/>
    <p:sldId id="260" r:id="rId5"/>
    <p:sldId id="263" r:id="rId6"/>
    <p:sldId id="264" r:id="rId7"/>
    <p:sldId id="294" r:id="rId8"/>
    <p:sldId id="265" r:id="rId9"/>
    <p:sldId id="266" r:id="rId10"/>
    <p:sldId id="267" r:id="rId11"/>
    <p:sldId id="293" r:id="rId12"/>
    <p:sldId id="268" r:id="rId13"/>
    <p:sldId id="269" r:id="rId14"/>
    <p:sldId id="270" r:id="rId15"/>
    <p:sldId id="271" r:id="rId16"/>
    <p:sldId id="29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2" r:id="rId35"/>
    <p:sldId id="29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2" autoAdjust="0"/>
    <p:restoredTop sz="94660"/>
  </p:normalViewPr>
  <p:slideViewPr>
    <p:cSldViewPr snapToGrid="0" snapToObjects="1">
      <p:cViewPr varScale="1">
        <p:scale>
          <a:sx n="59" d="100"/>
          <a:sy n="59" d="100"/>
        </p:scale>
        <p:origin x="13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9F6B0-DE07-F749-8613-3A2FB16F9773}" type="datetimeFigureOut">
              <a:rPr lang="en-US" smtClean="0"/>
              <a:t>19/9/2022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1405B-C91C-BD4D-9BAB-B5C7B0FE4543}" type="slidenum">
              <a:rPr lang="en-US" smtClean="0"/>
              <a:t>‹#›</a:t>
            </a:fld>
            <a:endParaRPr lang="en-US"/>
          </a:p>
        </p:txBody>
      </p:sp>
    </p:spTree>
    <p:extLst>
      <p:ext uri="{BB962C8B-B14F-4D97-AF65-F5344CB8AC3E}">
        <p14:creationId xmlns:p14="http://schemas.microsoft.com/office/powerpoint/2010/main" val="1792697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cs typeface="+mn-cs"/>
            </a:endParaRPr>
          </a:p>
        </p:txBody>
      </p:sp>
      <p:sp>
        <p:nvSpPr>
          <p:cNvPr id="4" name="Slide Number Placeholder 3"/>
          <p:cNvSpPr>
            <a:spLocks noGrp="1"/>
          </p:cNvSpPr>
          <p:nvPr>
            <p:ph type="sldNum" sz="quarter" idx="5"/>
          </p:nvPr>
        </p:nvSpPr>
        <p:spPr/>
        <p:txBody>
          <a:bodyPr/>
          <a:lstStyle/>
          <a:p>
            <a:pPr>
              <a:defRPr/>
            </a:pPr>
            <a:fld id="{1B8B861A-9D18-F341-8665-2C2683C56864}" type="slidenum">
              <a:rPr lang="en-US">
                <a:solidFill>
                  <a:prstClr val="black"/>
                </a:solidFill>
              </a:rPr>
              <a:pPr>
                <a:def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352507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245719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5515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1860044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521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664434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43819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19645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217274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98801-E6C0-7543-AFA2-CBC6196EBA59}" type="datetimeFigureOut">
              <a:rPr lang="en-US" smtClean="0"/>
              <a:t>19/9/2022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36037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98801-E6C0-7543-AFA2-CBC6196EBA59}" type="datetimeFigureOut">
              <a:rPr lang="en-US" smtClean="0"/>
              <a:t>19/9/2022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211995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98801-E6C0-7543-AFA2-CBC6196EBA59}" type="datetimeFigureOut">
              <a:rPr lang="en-US" smtClean="0"/>
              <a:t>19/9/2022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404322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98801-E6C0-7543-AFA2-CBC6196EBA59}" type="datetimeFigureOut">
              <a:rPr lang="en-US" smtClean="0"/>
              <a:t>19/9/2022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406422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98801-E6C0-7543-AFA2-CBC6196EBA59}" type="datetimeFigureOut">
              <a:rPr lang="en-US" smtClean="0"/>
              <a:t>19/9/2022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374509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298801-E6C0-7543-AFA2-CBC6196EBA59}" type="datetimeFigureOut">
              <a:rPr lang="en-US" smtClean="0"/>
              <a:t>19/9/2022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88855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298801-E6C0-7543-AFA2-CBC6196EBA59}" type="datetimeFigureOut">
              <a:rPr lang="en-US" smtClean="0"/>
              <a:t>19/9/2022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28645-3A5C-9744-96DF-A03D64818089}" type="slidenum">
              <a:rPr lang="en-US" smtClean="0"/>
              <a:t>‹#›</a:t>
            </a:fld>
            <a:endParaRPr lang="en-US"/>
          </a:p>
        </p:txBody>
      </p:sp>
    </p:spTree>
    <p:extLst>
      <p:ext uri="{BB962C8B-B14F-4D97-AF65-F5344CB8AC3E}">
        <p14:creationId xmlns:p14="http://schemas.microsoft.com/office/powerpoint/2010/main" val="22016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298801-E6C0-7543-AFA2-CBC6196EBA59}" type="datetimeFigureOut">
              <a:rPr lang="en-US" smtClean="0"/>
              <a:t>19/9/2022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F828645-3A5C-9744-96DF-A03D64818089}" type="slidenum">
              <a:rPr lang="en-US" smtClean="0"/>
              <a:t>‹#›</a:t>
            </a:fld>
            <a:endParaRPr lang="en-US"/>
          </a:p>
        </p:txBody>
      </p:sp>
    </p:spTree>
    <p:extLst>
      <p:ext uri="{BB962C8B-B14F-4D97-AF65-F5344CB8AC3E}">
        <p14:creationId xmlns:p14="http://schemas.microsoft.com/office/powerpoint/2010/main" val="19834734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1628775"/>
            <a:ext cx="7129462" cy="2736850"/>
          </a:xfrm>
        </p:spPr>
        <p:txBody>
          <a:bodyPr rtlCol="0">
            <a:normAutofit fontScale="90000"/>
          </a:bodyPr>
          <a:lstStyle/>
          <a:p>
            <a:pPr>
              <a:defRPr/>
            </a:pPr>
            <a:r>
              <a:rPr lang="en-US" b="1" dirty="0">
                <a:solidFill>
                  <a:srgbClr val="4F81BD"/>
                </a:solidFill>
                <a:latin typeface="Verdana" charset="0"/>
                <a:ea typeface="+mj-ea"/>
                <a:cs typeface="+mj-cs"/>
              </a:rPr>
              <a:t>FUNDAMENTALS OF DATABASE SYSTEMS</a:t>
            </a:r>
            <a:br>
              <a:rPr lang="en-US" b="1" dirty="0">
                <a:solidFill>
                  <a:srgbClr val="4F81BD"/>
                </a:solidFill>
                <a:latin typeface="Verdana" charset="0"/>
                <a:ea typeface="+mj-ea"/>
                <a:cs typeface="+mj-cs"/>
              </a:rPr>
            </a:br>
            <a:br>
              <a:rPr lang="en-US" b="1" dirty="0">
                <a:solidFill>
                  <a:srgbClr val="4F81BD"/>
                </a:solidFill>
                <a:latin typeface="Verdana" charset="0"/>
                <a:ea typeface="+mj-ea"/>
                <a:cs typeface="+mj-cs"/>
              </a:rPr>
            </a:br>
            <a:r>
              <a:rPr lang="en-US" sz="2000" b="1" dirty="0">
                <a:solidFill>
                  <a:srgbClr val="4F81BD"/>
                </a:solidFill>
                <a:latin typeface="Verdana" charset="0"/>
                <a:ea typeface="+mj-ea"/>
                <a:cs typeface="+mj-cs"/>
              </a:rPr>
              <a:t>LESSON 6: </a:t>
            </a:r>
            <a:r>
              <a:rPr lang="en-US" sz="2700" b="1" dirty="0"/>
              <a:t>Relational Database Design by ER- and EERR-to-Relational Mapping</a:t>
            </a:r>
            <a:endParaRPr lang="en-US" sz="2700" b="1" dirty="0">
              <a:solidFill>
                <a:srgbClr val="4F81BD"/>
              </a:solidFill>
              <a:effectLst>
                <a:outerShdw blurRad="38100" dist="38100" dir="2700000" algn="tl">
                  <a:srgbClr val="C0C0C0"/>
                </a:outerShdw>
              </a:effectLst>
              <a:latin typeface="Verdana" pitchFamily="34" charset="0"/>
            </a:endParaRPr>
          </a:p>
        </p:txBody>
      </p:sp>
      <p:sp>
        <p:nvSpPr>
          <p:cNvPr id="3075" name="Rectangle 3"/>
          <p:cNvSpPr>
            <a:spLocks noGrp="1" noChangeArrowheads="1"/>
          </p:cNvSpPr>
          <p:nvPr>
            <p:ph type="subTitle" idx="1"/>
          </p:nvPr>
        </p:nvSpPr>
        <p:spPr bwMode="black">
          <a:xfrm>
            <a:off x="1187450" y="5084763"/>
            <a:ext cx="7094538" cy="728662"/>
          </a:xfrm>
        </p:spPr>
        <p:txBody>
          <a:bodyPr rtlCol="0">
            <a:noAutofit/>
          </a:bodyPr>
          <a:lstStyle/>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Information </a:t>
            </a:r>
            <a:r>
              <a:rPr lang="en-US" sz="1400" b="1" dirty="0">
                <a:solidFill>
                  <a:schemeClr val="accent2">
                    <a:lumMod val="50000"/>
                  </a:schemeClr>
                </a:solidFill>
                <a:latin typeface="Verdana" charset="0"/>
              </a:rPr>
              <a:t>Systems Department</a:t>
            </a:r>
            <a:endParaRPr lang="en-US" sz="1400" b="1" dirty="0">
              <a:solidFill>
                <a:schemeClr val="accent2">
                  <a:lumMod val="50000"/>
                </a:schemeClr>
              </a:solidFill>
              <a:latin typeface="Verdana" charset="0"/>
              <a:ea typeface="+mn-ea"/>
            </a:endParaRP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University of Engineering and Technology, </a:t>
            </a: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Vietnam National University in Hanoi (UET-VNU)</a:t>
            </a:r>
          </a:p>
          <a:p>
            <a:pPr eaLnBrk="1" fontAlgn="auto" hangingPunct="1">
              <a:spcAft>
                <a:spcPts val="0"/>
              </a:spcAft>
              <a:buFont typeface="Wingdings" charset="0"/>
              <a:buNone/>
              <a:defRPr/>
            </a:pPr>
            <a:endParaRPr lang="en-US" sz="1400" dirty="0">
              <a:latin typeface="Verdana" charset="0"/>
              <a:ea typeface="+mn-ea"/>
            </a:endParaRPr>
          </a:p>
        </p:txBody>
      </p:sp>
      <p:pic>
        <p:nvPicPr>
          <p:cNvPr id="132099" name="Picture 1" descr="logo-U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3338"/>
            <a:ext cx="14732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9989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ER-to-Relational Mapping Algorithm (cont)</a:t>
            </a:r>
            <a:endParaRPr lang="en-US" sz="3600"/>
          </a:p>
        </p:txBody>
      </p:sp>
      <p:sp>
        <p:nvSpPr>
          <p:cNvPr id="212995" name="Rectangle 3"/>
          <p:cNvSpPr>
            <a:spLocks noGrp="1" noChangeArrowheads="1"/>
          </p:cNvSpPr>
          <p:nvPr>
            <p:ph idx="1"/>
          </p:nvPr>
        </p:nvSpPr>
        <p:spPr>
          <a:xfrm>
            <a:off x="323850" y="1533525"/>
            <a:ext cx="8562975" cy="4857750"/>
          </a:xfrm>
        </p:spPr>
        <p:txBody>
          <a:bodyPr>
            <a:normAutofit fontScale="92500" lnSpcReduction="20000"/>
          </a:bodyPr>
          <a:lstStyle/>
          <a:p>
            <a:r>
              <a:rPr lang="en-US" sz="2000" b="1" dirty="0">
                <a:latin typeface="Arial" charset="0"/>
              </a:rPr>
              <a:t>Step 6: Mapping of Multivalued attributes.</a:t>
            </a:r>
          </a:p>
          <a:p>
            <a:pPr>
              <a:buFont typeface="Wingdings" charset="0"/>
              <a:buNone/>
            </a:pPr>
            <a:endParaRPr lang="en-US" sz="1400" b="1" dirty="0">
              <a:latin typeface="Arial" charset="0"/>
            </a:endParaRPr>
          </a:p>
          <a:p>
            <a:pPr lvl="1"/>
            <a:r>
              <a:rPr lang="en-US" sz="2000" dirty="0"/>
              <a:t>For each multivalued attribute A, </a:t>
            </a:r>
            <a:r>
              <a:rPr lang="en-US" sz="2000" dirty="0">
                <a:solidFill>
                  <a:srgbClr val="0000FF"/>
                </a:solidFill>
              </a:rPr>
              <a:t>create a new relation R</a:t>
            </a:r>
            <a:r>
              <a:rPr lang="en-US" sz="2000" dirty="0"/>
              <a:t>. This relation R will include an attribute corresponding to A, plus the primary key attribute K-as a foreign key in R-of the relation that represents the entity type of relationship type that has A as an attribute. </a:t>
            </a:r>
          </a:p>
          <a:p>
            <a:pPr lvl="1"/>
            <a:r>
              <a:rPr lang="en-US" sz="2000" dirty="0">
                <a:solidFill>
                  <a:srgbClr val="0000FF"/>
                </a:solidFill>
              </a:rPr>
              <a:t>The primary key of R is the combination of A and K</a:t>
            </a:r>
            <a:r>
              <a:rPr lang="en-US" sz="2000" dirty="0"/>
              <a:t>. If the multivalued attribute is composite, we include its simple components. </a:t>
            </a:r>
          </a:p>
          <a:p>
            <a:pPr>
              <a:buFont typeface="Wingdings" charset="0"/>
              <a:buNone/>
            </a:pPr>
            <a:endParaRPr lang="en-US" sz="2000" dirty="0"/>
          </a:p>
          <a:p>
            <a:pPr lvl="1">
              <a:buFontTx/>
              <a:buNone/>
            </a:pPr>
            <a:r>
              <a:rPr lang="en-US" sz="1800" dirty="0"/>
              <a:t>     </a:t>
            </a:r>
            <a:r>
              <a:rPr lang="en-US" sz="2000" b="1" dirty="0"/>
              <a:t>Example:</a:t>
            </a:r>
            <a:r>
              <a:rPr lang="en-US" sz="2000" dirty="0"/>
              <a:t> The relation DEPT_LOCATIONS is created. The attribute DLOCATION represents the multivalued attribute LOCATIONS of DEPARTMENT, while DNUMBER-as foreign key-represents the primary key of the DEPARTMENT relation. The primary key of R is the combination of {DNUMBER, DLOCATION}.</a:t>
            </a:r>
          </a:p>
          <a:p>
            <a:pPr lvl="1">
              <a:buFontTx/>
              <a:buNone/>
            </a:pPr>
            <a:r>
              <a:rPr lang="en-US" sz="2000" b="1" dirty="0"/>
              <a:t>DEPT_LOCATIONS (</a:t>
            </a:r>
            <a:r>
              <a:rPr lang="en-US" sz="2000" b="1" u="sng" dirty="0"/>
              <a:t>DNUMBER, DLOCATION</a:t>
            </a:r>
            <a:r>
              <a:rPr lang="en-US" sz="2000" b="1" dirty="0"/>
              <a:t>)</a:t>
            </a:r>
          </a:p>
          <a:p>
            <a:pPr lvl="1">
              <a:buFontTx/>
              <a:buNone/>
            </a:pPr>
            <a:endParaRPr lang="en-US" sz="2000" dirty="0"/>
          </a:p>
        </p:txBody>
      </p:sp>
      <p:sp>
        <p:nvSpPr>
          <p:cNvPr id="4" name="Slide Number Placeholder 3"/>
          <p:cNvSpPr>
            <a:spLocks noGrp="1"/>
          </p:cNvSpPr>
          <p:nvPr>
            <p:ph type="sldNum" sz="quarter" idx="12"/>
          </p:nvPr>
        </p:nvSpPr>
        <p:spPr/>
        <p:txBody>
          <a:bodyPr/>
          <a:lstStyle/>
          <a:p>
            <a:r>
              <a:rPr lang="en-US"/>
              <a:t>Chapter 7-</a:t>
            </a:r>
            <a:fld id="{905B0823-C799-704E-9B96-AAC1A4E2DA5B}" type="slidenum">
              <a:rPr lang="en-US"/>
              <a:pPr/>
              <a:t>10</a:t>
            </a:fld>
            <a:endParaRPr lang="en-US"/>
          </a:p>
        </p:txBody>
      </p:sp>
    </p:spTree>
    <p:extLst>
      <p:ext uri="{BB962C8B-B14F-4D97-AF65-F5344CB8AC3E}">
        <p14:creationId xmlns:p14="http://schemas.microsoft.com/office/powerpoint/2010/main" val="182927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5977"/>
            <a:ext cx="8178800" cy="920376"/>
          </a:xfrm>
        </p:spPr>
        <p:txBody>
          <a:bodyPr anchor="t">
            <a:normAutofit fontScale="90000"/>
          </a:bodyPr>
          <a:lstStyle/>
          <a:p>
            <a:pPr algn="l"/>
            <a:r>
              <a:rPr lang="en-US" sz="2400" b="1" dirty="0"/>
              <a:t>FIGURE 7.2</a:t>
            </a:r>
            <a:br>
              <a:rPr lang="en-US" sz="2400" b="1" dirty="0"/>
            </a:br>
            <a:r>
              <a:rPr lang="en-US" sz="2400" dirty="0"/>
              <a:t>Result of mapping the COMPANY ER schema into a relational schema.</a:t>
            </a:r>
            <a:endParaRPr lang="en-US" b="1" dirty="0"/>
          </a:p>
        </p:txBody>
      </p:sp>
      <p:pic>
        <p:nvPicPr>
          <p:cNvPr id="227331" name="Picture 3" descr="31755_FIG0707.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5166" y="791882"/>
            <a:ext cx="7317069" cy="5564467"/>
          </a:xfrm>
        </p:spPr>
      </p:pic>
      <p:sp>
        <p:nvSpPr>
          <p:cNvPr id="4" name="Slide Number Placeholder 3"/>
          <p:cNvSpPr>
            <a:spLocks noGrp="1"/>
          </p:cNvSpPr>
          <p:nvPr>
            <p:ph type="sldNum" sz="quarter" idx="12"/>
          </p:nvPr>
        </p:nvSpPr>
        <p:spPr/>
        <p:txBody>
          <a:bodyPr/>
          <a:lstStyle/>
          <a:p>
            <a:r>
              <a:rPr lang="en-US"/>
              <a:t>Chapter 7-</a:t>
            </a:r>
            <a:fld id="{A7EDB29D-9D33-E14E-A307-895BACC70F4D}" type="slidenum">
              <a:rPr lang="en-US"/>
              <a:pPr/>
              <a:t>11</a:t>
            </a:fld>
            <a:endParaRPr lang="en-US"/>
          </a:p>
        </p:txBody>
      </p:sp>
    </p:spTree>
    <p:extLst>
      <p:ext uri="{BB962C8B-B14F-4D97-AF65-F5344CB8AC3E}">
        <p14:creationId xmlns:p14="http://schemas.microsoft.com/office/powerpoint/2010/main" val="328402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ER-to-Relational Mapping Algorithm (cont)</a:t>
            </a:r>
            <a:endParaRPr lang="en-US" sz="3600"/>
          </a:p>
        </p:txBody>
      </p:sp>
      <p:sp>
        <p:nvSpPr>
          <p:cNvPr id="214019" name="Rectangle 3"/>
          <p:cNvSpPr>
            <a:spLocks noGrp="1" noChangeArrowheads="1"/>
          </p:cNvSpPr>
          <p:nvPr>
            <p:ph idx="1"/>
          </p:nvPr>
        </p:nvSpPr>
        <p:spPr>
          <a:xfrm>
            <a:off x="323850" y="1533525"/>
            <a:ext cx="8343900" cy="4724400"/>
          </a:xfrm>
        </p:spPr>
        <p:txBody>
          <a:bodyPr>
            <a:normAutofit lnSpcReduction="10000"/>
          </a:bodyPr>
          <a:lstStyle/>
          <a:p>
            <a:pPr>
              <a:lnSpc>
                <a:spcPct val="90000"/>
              </a:lnSpc>
            </a:pPr>
            <a:r>
              <a:rPr lang="en-US" sz="2400" b="1">
                <a:latin typeface="Arial" charset="0"/>
              </a:rPr>
              <a:t>Step 7: Mapping of N-ary Relationship Types.</a:t>
            </a:r>
          </a:p>
          <a:p>
            <a:pPr>
              <a:lnSpc>
                <a:spcPct val="90000"/>
              </a:lnSpc>
              <a:buFont typeface="Wingdings" charset="0"/>
              <a:buNone/>
            </a:pPr>
            <a:endParaRPr lang="en-US" sz="1000"/>
          </a:p>
          <a:p>
            <a:pPr lvl="1">
              <a:lnSpc>
                <a:spcPct val="90000"/>
              </a:lnSpc>
            </a:pPr>
            <a:r>
              <a:rPr lang="en-US" sz="2400"/>
              <a:t>For each n-ary relationship type R, where n&gt;2, create a new relationship S to represent R.</a:t>
            </a:r>
          </a:p>
          <a:p>
            <a:pPr lvl="1">
              <a:lnSpc>
                <a:spcPct val="90000"/>
              </a:lnSpc>
            </a:pPr>
            <a:r>
              <a:rPr lang="en-US" sz="2400"/>
              <a:t>Include as foreign key attributes in S the primary keys of the relations that represent the participating entity types. </a:t>
            </a:r>
          </a:p>
          <a:p>
            <a:pPr lvl="1">
              <a:lnSpc>
                <a:spcPct val="90000"/>
              </a:lnSpc>
            </a:pPr>
            <a:r>
              <a:rPr lang="en-US" sz="2400"/>
              <a:t>Also include any simple attributes of the n-ary relationship type (or simple components of composite attributes) as attributes of S.</a:t>
            </a:r>
            <a:r>
              <a:rPr lang="en-US" sz="1800"/>
              <a:t> </a:t>
            </a:r>
          </a:p>
          <a:p>
            <a:pPr lvl="1">
              <a:lnSpc>
                <a:spcPct val="90000"/>
              </a:lnSpc>
              <a:buFontTx/>
              <a:buNone/>
            </a:pPr>
            <a:endParaRPr lang="en-US" sz="1000"/>
          </a:p>
          <a:p>
            <a:pPr lvl="1">
              <a:lnSpc>
                <a:spcPct val="90000"/>
              </a:lnSpc>
              <a:buFontTx/>
              <a:buNone/>
            </a:pPr>
            <a:r>
              <a:rPr lang="en-US" sz="1800"/>
              <a:t>     </a:t>
            </a:r>
            <a:r>
              <a:rPr lang="en-US" sz="2000" b="1"/>
              <a:t>Example: </a:t>
            </a:r>
            <a:r>
              <a:rPr lang="en-US" sz="2000"/>
              <a:t>The relationship type SUPPY in the ER below. This can be mapped to the relation SUPPLY shown in the relational schema, whose primary key is the combination of the three foreign keys {SNAME, PARTNO, PROJNAME}</a:t>
            </a:r>
            <a:endParaRPr lang="en-US" sz="2400" b="1">
              <a:solidFill>
                <a:srgbClr val="FF0066"/>
              </a:solidFill>
            </a:endParaRPr>
          </a:p>
        </p:txBody>
      </p:sp>
      <p:sp>
        <p:nvSpPr>
          <p:cNvPr id="4" name="Slide Number Placeholder 3"/>
          <p:cNvSpPr>
            <a:spLocks noGrp="1"/>
          </p:cNvSpPr>
          <p:nvPr>
            <p:ph type="sldNum" sz="quarter" idx="12"/>
          </p:nvPr>
        </p:nvSpPr>
        <p:spPr/>
        <p:txBody>
          <a:bodyPr/>
          <a:lstStyle/>
          <a:p>
            <a:r>
              <a:rPr lang="en-US"/>
              <a:t>Chapter 7-</a:t>
            </a:r>
            <a:fld id="{D9DAFCDF-D40F-9746-BC05-C6F90E72D7B5}" type="slidenum">
              <a:rPr lang="en-US"/>
              <a:pPr/>
              <a:t>12</a:t>
            </a:fld>
            <a:endParaRPr lang="en-US"/>
          </a:p>
        </p:txBody>
      </p:sp>
    </p:spTree>
    <p:extLst>
      <p:ext uri="{BB962C8B-B14F-4D97-AF65-F5344CB8AC3E}">
        <p14:creationId xmlns:p14="http://schemas.microsoft.com/office/powerpoint/2010/main" val="115231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title"/>
          </p:nvPr>
        </p:nvSpPr>
        <p:spPr>
          <a:xfrm>
            <a:off x="533400" y="304800"/>
            <a:ext cx="7924800" cy="1439863"/>
          </a:xfrm>
        </p:spPr>
        <p:txBody>
          <a:bodyPr anchor="t"/>
          <a:lstStyle/>
          <a:p>
            <a:pPr algn="l"/>
            <a:r>
              <a:rPr lang="en-US" sz="2400" b="1"/>
              <a:t>FIGURE 4.11</a:t>
            </a:r>
            <a:br>
              <a:rPr lang="en-US" sz="2400"/>
            </a:br>
            <a:r>
              <a:rPr lang="en-US" sz="2400"/>
              <a:t>Ternary relationship types. (a) The SUPPLY relationship. </a:t>
            </a:r>
            <a:endParaRPr lang="en-US"/>
          </a:p>
        </p:txBody>
      </p:sp>
      <p:pic>
        <p:nvPicPr>
          <p:cNvPr id="229381" name="Picture 5" descr="31755_FIG0411a.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911350"/>
            <a:ext cx="7772400" cy="2654300"/>
          </a:xfrm>
        </p:spPr>
      </p:pic>
      <p:sp>
        <p:nvSpPr>
          <p:cNvPr id="4" name="Slide Number Placeholder 3"/>
          <p:cNvSpPr>
            <a:spLocks noGrp="1"/>
          </p:cNvSpPr>
          <p:nvPr>
            <p:ph type="sldNum" sz="quarter" idx="12"/>
          </p:nvPr>
        </p:nvSpPr>
        <p:spPr/>
        <p:txBody>
          <a:bodyPr/>
          <a:lstStyle/>
          <a:p>
            <a:r>
              <a:rPr lang="en-US"/>
              <a:t>Chapter 7-</a:t>
            </a:r>
            <a:fld id="{0FB2BCD2-6DEC-D845-88AA-5F8BE25D5EA5}" type="slidenum">
              <a:rPr lang="en-US"/>
              <a:pPr/>
              <a:t>13</a:t>
            </a:fld>
            <a:endParaRPr lang="en-US"/>
          </a:p>
        </p:txBody>
      </p:sp>
    </p:spTree>
    <p:extLst>
      <p:ext uri="{BB962C8B-B14F-4D97-AF65-F5344CB8AC3E}">
        <p14:creationId xmlns:p14="http://schemas.microsoft.com/office/powerpoint/2010/main" val="289042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a:xfrm>
            <a:off x="492125" y="304800"/>
            <a:ext cx="7173913" cy="1143000"/>
          </a:xfrm>
        </p:spPr>
        <p:txBody>
          <a:bodyPr anchor="t">
            <a:normAutofit fontScale="90000"/>
          </a:bodyPr>
          <a:lstStyle/>
          <a:p>
            <a:pPr algn="l"/>
            <a:r>
              <a:rPr lang="en-US" sz="2400" b="1"/>
              <a:t>FIGURE 7.3</a:t>
            </a:r>
            <a:br>
              <a:rPr lang="en-US" sz="2400" b="1"/>
            </a:br>
            <a:r>
              <a:rPr lang="en-US" sz="2400"/>
              <a:t>Mapping the </a:t>
            </a:r>
            <a:r>
              <a:rPr lang="en-US" sz="2400" i="1"/>
              <a:t>n</a:t>
            </a:r>
            <a:r>
              <a:rPr lang="en-US" sz="2400"/>
              <a:t>-ary relationship type SUPPLY from Figure 4.11a.</a:t>
            </a:r>
            <a:endParaRPr lang="en-US" b="1"/>
          </a:p>
        </p:txBody>
      </p:sp>
      <p:pic>
        <p:nvPicPr>
          <p:cNvPr id="228355" name="Picture 1027" descr="31755_FIG0901.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52600"/>
            <a:ext cx="6189663" cy="4114800"/>
          </a:xfrm>
        </p:spPr>
      </p:pic>
      <p:sp>
        <p:nvSpPr>
          <p:cNvPr id="4" name="Slide Number Placeholder 3"/>
          <p:cNvSpPr>
            <a:spLocks noGrp="1"/>
          </p:cNvSpPr>
          <p:nvPr>
            <p:ph type="sldNum" sz="quarter" idx="12"/>
          </p:nvPr>
        </p:nvSpPr>
        <p:spPr/>
        <p:txBody>
          <a:bodyPr/>
          <a:lstStyle/>
          <a:p>
            <a:r>
              <a:rPr lang="en-US"/>
              <a:t>Chapter 7-</a:t>
            </a:r>
            <a:fld id="{AFC1460B-3723-874D-B05E-11FB4CE720C6}" type="slidenum">
              <a:rPr lang="en-US"/>
              <a:pPr/>
              <a:t>14</a:t>
            </a:fld>
            <a:endParaRPr lang="en-US"/>
          </a:p>
        </p:txBody>
      </p:sp>
    </p:spTree>
    <p:extLst>
      <p:ext uri="{BB962C8B-B14F-4D97-AF65-F5344CB8AC3E}">
        <p14:creationId xmlns:p14="http://schemas.microsoft.com/office/powerpoint/2010/main" val="139717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Summary of Mapping constructs and constraints</a:t>
            </a:r>
            <a:endParaRPr lang="en-US" sz="3600"/>
          </a:p>
        </p:txBody>
      </p:sp>
      <p:sp>
        <p:nvSpPr>
          <p:cNvPr id="215043" name="Rectangle 3"/>
          <p:cNvSpPr>
            <a:spLocks noGrp="1" noChangeArrowheads="1"/>
          </p:cNvSpPr>
          <p:nvPr>
            <p:ph idx="1"/>
          </p:nvPr>
        </p:nvSpPr>
        <p:spPr>
          <a:xfrm>
            <a:off x="685800" y="1533525"/>
            <a:ext cx="7981950" cy="4724400"/>
          </a:xfrm>
        </p:spPr>
        <p:txBody>
          <a:bodyPr/>
          <a:lstStyle/>
          <a:p>
            <a:pPr>
              <a:buFont typeface="Wingdings" charset="0"/>
              <a:buNone/>
            </a:pPr>
            <a:endParaRPr lang="en-US" sz="3300"/>
          </a:p>
          <a:p>
            <a:pPr>
              <a:buFont typeface="Wingdings" charset="0"/>
              <a:buNone/>
            </a:pPr>
            <a:r>
              <a:rPr lang="en-US" sz="2400"/>
              <a:t>                               </a:t>
            </a:r>
            <a:endParaRPr lang="en-US" sz="2400" b="1">
              <a:solidFill>
                <a:srgbClr val="FF0066"/>
              </a:solidFill>
            </a:endParaRPr>
          </a:p>
        </p:txBody>
      </p:sp>
      <p:sp>
        <p:nvSpPr>
          <p:cNvPr id="5" name="Slide Number Placeholder 3"/>
          <p:cNvSpPr>
            <a:spLocks noGrp="1"/>
          </p:cNvSpPr>
          <p:nvPr>
            <p:ph type="sldNum" sz="quarter" idx="12"/>
          </p:nvPr>
        </p:nvSpPr>
        <p:spPr/>
        <p:txBody>
          <a:bodyPr/>
          <a:lstStyle/>
          <a:p>
            <a:r>
              <a:rPr lang="en-US"/>
              <a:t>Chapter 7-</a:t>
            </a:r>
            <a:fld id="{F42AD8C2-BA94-D64C-B405-01F7565E8CC0}" type="slidenum">
              <a:rPr lang="en-US"/>
              <a:pPr/>
              <a:t>15</a:t>
            </a:fld>
            <a:endParaRPr lang="en-US"/>
          </a:p>
        </p:txBody>
      </p:sp>
      <p:sp>
        <p:nvSpPr>
          <p:cNvPr id="215044" name="Text Box 4"/>
          <p:cNvSpPr txBox="1">
            <a:spLocks noChangeArrowheads="1"/>
          </p:cNvSpPr>
          <p:nvPr/>
        </p:nvSpPr>
        <p:spPr bwMode="auto">
          <a:xfrm>
            <a:off x="358928" y="2043113"/>
            <a:ext cx="8489994" cy="3477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r>
              <a:rPr lang="en-US" sz="2200" b="1" i="1" dirty="0"/>
              <a:t>Correspondence between ER and Relational Models</a:t>
            </a:r>
            <a:endParaRPr lang="en-US" sz="1800" dirty="0"/>
          </a:p>
          <a:p>
            <a:endParaRPr lang="en-US" sz="1800" dirty="0"/>
          </a:p>
          <a:p>
            <a:r>
              <a:rPr lang="en-US" sz="1800" b="1" dirty="0">
                <a:latin typeface="Arial" charset="0"/>
              </a:rPr>
              <a:t>ER Model					Relational Model</a:t>
            </a:r>
            <a:endParaRPr lang="en-US" sz="1800" dirty="0"/>
          </a:p>
          <a:p>
            <a:r>
              <a:rPr lang="en-US" sz="1800" dirty="0"/>
              <a:t>Entity type					</a:t>
            </a:r>
            <a:r>
              <a:rPr lang="ja-JP" altLang="en-US" sz="1800" dirty="0">
                <a:latin typeface="Arial"/>
              </a:rPr>
              <a:t>“</a:t>
            </a:r>
            <a:r>
              <a:rPr lang="en-US" sz="1800" dirty="0"/>
              <a:t>Entity</a:t>
            </a:r>
            <a:r>
              <a:rPr lang="ja-JP" altLang="en-US" sz="1800" dirty="0">
                <a:latin typeface="Arial"/>
              </a:rPr>
              <a:t>”</a:t>
            </a:r>
            <a:r>
              <a:rPr lang="en-US" sz="1800" dirty="0"/>
              <a:t> relation</a:t>
            </a:r>
          </a:p>
          <a:p>
            <a:r>
              <a:rPr lang="en-US" sz="1800" dirty="0"/>
              <a:t>1:1 or 1:N relationship type		Foreign key (or </a:t>
            </a:r>
            <a:r>
              <a:rPr lang="ja-JP" altLang="en-US" sz="1800" dirty="0">
                <a:latin typeface="Arial"/>
              </a:rPr>
              <a:t>“</a:t>
            </a:r>
            <a:r>
              <a:rPr lang="en-US" sz="1800" dirty="0"/>
              <a:t>relationship</a:t>
            </a:r>
            <a:r>
              <a:rPr lang="ja-JP" altLang="en-US" sz="1800" dirty="0">
                <a:latin typeface="Arial"/>
              </a:rPr>
              <a:t>”</a:t>
            </a:r>
            <a:r>
              <a:rPr lang="en-US" sz="1800" dirty="0"/>
              <a:t> relation)</a:t>
            </a:r>
          </a:p>
          <a:p>
            <a:r>
              <a:rPr lang="en-US" sz="1800" dirty="0"/>
              <a:t>M:N relationship type			</a:t>
            </a:r>
            <a:r>
              <a:rPr lang="ja-JP" altLang="en-US" sz="1800" dirty="0">
                <a:latin typeface="Arial"/>
              </a:rPr>
              <a:t>“</a:t>
            </a:r>
            <a:r>
              <a:rPr lang="en-US" sz="1800" dirty="0"/>
              <a:t>Relationship</a:t>
            </a:r>
            <a:r>
              <a:rPr lang="ja-JP" altLang="en-US" sz="1800" dirty="0">
                <a:latin typeface="Arial"/>
              </a:rPr>
              <a:t>”</a:t>
            </a:r>
            <a:r>
              <a:rPr lang="en-US" sz="1800" dirty="0"/>
              <a:t> relation and two foreign keys</a:t>
            </a:r>
          </a:p>
          <a:p>
            <a:r>
              <a:rPr lang="en-US" sz="1800" i="1" dirty="0"/>
              <a:t>n</a:t>
            </a:r>
            <a:r>
              <a:rPr lang="en-US" sz="1800" dirty="0"/>
              <a:t>-</a:t>
            </a:r>
            <a:r>
              <a:rPr lang="en-US" sz="1800" dirty="0" err="1"/>
              <a:t>ary</a:t>
            </a:r>
            <a:r>
              <a:rPr lang="en-US" sz="1800" dirty="0"/>
              <a:t> relationship type			</a:t>
            </a:r>
            <a:r>
              <a:rPr lang="ja-JP" altLang="en-US" sz="1800" dirty="0">
                <a:latin typeface="Arial"/>
              </a:rPr>
              <a:t>“</a:t>
            </a:r>
            <a:r>
              <a:rPr lang="en-US" sz="1800" dirty="0"/>
              <a:t>Relationship</a:t>
            </a:r>
            <a:r>
              <a:rPr lang="ja-JP" altLang="en-US" sz="1800" dirty="0">
                <a:latin typeface="Arial"/>
              </a:rPr>
              <a:t>”</a:t>
            </a:r>
            <a:r>
              <a:rPr lang="en-US" sz="1800" dirty="0"/>
              <a:t> relation and n foreign keys</a:t>
            </a:r>
          </a:p>
          <a:p>
            <a:r>
              <a:rPr lang="en-US" sz="1800" dirty="0"/>
              <a:t>Simple attribute				Attribute</a:t>
            </a:r>
          </a:p>
          <a:p>
            <a:r>
              <a:rPr lang="en-US" sz="1800" dirty="0"/>
              <a:t>Composite attribute			Set of simple component attributes</a:t>
            </a:r>
          </a:p>
          <a:p>
            <a:r>
              <a:rPr lang="en-US" sz="1800" dirty="0"/>
              <a:t>Multivalued attribute			Relation and foreign key</a:t>
            </a:r>
          </a:p>
          <a:p>
            <a:r>
              <a:rPr lang="en-US" sz="1800" dirty="0"/>
              <a:t>Value set						Domain</a:t>
            </a:r>
          </a:p>
          <a:p>
            <a:r>
              <a:rPr lang="en-US" sz="1800" dirty="0"/>
              <a:t>Key attribute					Primary (or secondary) key</a:t>
            </a:r>
            <a:endParaRPr lang="en-US" dirty="0"/>
          </a:p>
        </p:txBody>
      </p:sp>
    </p:spTree>
    <p:extLst>
      <p:ext uri="{BB962C8B-B14F-4D97-AF65-F5344CB8AC3E}">
        <p14:creationId xmlns:p14="http://schemas.microsoft.com/office/powerpoint/2010/main" val="207766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endParaRPr lang="en-US" sz="3600" b="1" dirty="0"/>
          </a:p>
        </p:txBody>
      </p:sp>
      <p:sp>
        <p:nvSpPr>
          <p:cNvPr id="71685" name="Rectangle 5"/>
          <p:cNvSpPr>
            <a:spLocks noGrp="1" noChangeArrowheads="1"/>
          </p:cNvSpPr>
          <p:nvPr>
            <p:ph idx="1"/>
          </p:nvPr>
        </p:nvSpPr>
        <p:spPr>
          <a:xfrm>
            <a:off x="685800" y="1389063"/>
            <a:ext cx="8458200" cy="4811712"/>
          </a:xfrm>
        </p:spPr>
        <p:txBody>
          <a:bodyPr>
            <a:normAutofit fontScale="92500" lnSpcReduction="20000"/>
          </a:bodyPr>
          <a:lstStyle/>
          <a:p>
            <a:pPr>
              <a:lnSpc>
                <a:spcPct val="80000"/>
              </a:lnSpc>
            </a:pPr>
            <a:endParaRPr lang="en-US" sz="2000" b="1" dirty="0"/>
          </a:p>
          <a:p>
            <a:pPr>
              <a:lnSpc>
                <a:spcPct val="80000"/>
              </a:lnSpc>
            </a:pPr>
            <a:r>
              <a:rPr lang="en-US" sz="2800" b="1" dirty="0">
                <a:solidFill>
                  <a:schemeClr val="bg2">
                    <a:lumMod val="90000"/>
                  </a:schemeClr>
                </a:solidFill>
                <a:latin typeface="Arial" charset="0"/>
              </a:rPr>
              <a:t>ER-to-Relational Mapping Algorithm</a:t>
            </a:r>
            <a:r>
              <a:rPr lang="en-US" sz="2800" b="1" dirty="0">
                <a:solidFill>
                  <a:schemeClr val="bg2">
                    <a:lumMod val="90000"/>
                  </a:schemeClr>
                </a:solidFill>
              </a:rPr>
              <a:t> </a:t>
            </a:r>
          </a:p>
          <a:p>
            <a:pPr>
              <a:lnSpc>
                <a:spcPct val="80000"/>
              </a:lnSpc>
              <a:buFont typeface="Wingdings" charset="0"/>
              <a:buNone/>
            </a:pPr>
            <a:endParaRPr lang="en-US" sz="1000" b="1" dirty="0">
              <a:solidFill>
                <a:schemeClr val="bg2">
                  <a:lumMod val="90000"/>
                </a:schemeClr>
              </a:solidFill>
            </a:endParaRPr>
          </a:p>
          <a:p>
            <a:pPr>
              <a:lnSpc>
                <a:spcPct val="80000"/>
              </a:lnSpc>
              <a:buFont typeface="Wingdings" charset="0"/>
              <a:buNone/>
            </a:pPr>
            <a:r>
              <a:rPr lang="en-US" sz="2000" b="1" dirty="0">
                <a:solidFill>
                  <a:schemeClr val="bg2">
                    <a:lumMod val="90000"/>
                  </a:schemeClr>
                </a:solidFill>
              </a:rPr>
              <a:t>	</a:t>
            </a:r>
            <a:r>
              <a:rPr lang="en-US" sz="2000" dirty="0">
                <a:solidFill>
                  <a:schemeClr val="bg2">
                    <a:lumMod val="90000"/>
                  </a:schemeClr>
                </a:solidFill>
              </a:rPr>
              <a:t>Step 1: Mapping of Regular Entity Types</a:t>
            </a:r>
          </a:p>
          <a:p>
            <a:pPr>
              <a:lnSpc>
                <a:spcPct val="80000"/>
              </a:lnSpc>
              <a:buFont typeface="Wingdings" charset="0"/>
              <a:buNone/>
            </a:pPr>
            <a:r>
              <a:rPr lang="en-US" sz="2000" dirty="0">
                <a:solidFill>
                  <a:schemeClr val="bg2">
                    <a:lumMod val="90000"/>
                  </a:schemeClr>
                </a:solidFill>
              </a:rPr>
              <a:t>	Step 2: Mapping of Weak Entity Types</a:t>
            </a:r>
          </a:p>
          <a:p>
            <a:pPr>
              <a:lnSpc>
                <a:spcPct val="80000"/>
              </a:lnSpc>
              <a:buFont typeface="Wingdings" charset="0"/>
              <a:buNone/>
            </a:pPr>
            <a:r>
              <a:rPr lang="en-US" sz="2000" dirty="0">
                <a:solidFill>
                  <a:schemeClr val="bg2">
                    <a:lumMod val="90000"/>
                  </a:schemeClr>
                </a:solidFill>
              </a:rPr>
              <a:t>	Step 3: Mapping of Binary 1:1 Relation Types</a:t>
            </a:r>
          </a:p>
          <a:p>
            <a:pPr>
              <a:lnSpc>
                <a:spcPct val="80000"/>
              </a:lnSpc>
              <a:buFont typeface="Wingdings" charset="0"/>
              <a:buNone/>
            </a:pPr>
            <a:r>
              <a:rPr lang="en-US" sz="2000" dirty="0">
                <a:solidFill>
                  <a:schemeClr val="bg2">
                    <a:lumMod val="90000"/>
                  </a:schemeClr>
                </a:solidFill>
              </a:rPr>
              <a:t>	Step 4: Mapping of Binary 1:N Relationship Types.</a:t>
            </a:r>
          </a:p>
          <a:p>
            <a:pPr>
              <a:lnSpc>
                <a:spcPct val="80000"/>
              </a:lnSpc>
              <a:buFont typeface="Wingdings" charset="0"/>
              <a:buNone/>
            </a:pPr>
            <a:r>
              <a:rPr lang="en-US" sz="2000" dirty="0">
                <a:solidFill>
                  <a:schemeClr val="bg2">
                    <a:lumMod val="90000"/>
                  </a:schemeClr>
                </a:solidFill>
              </a:rPr>
              <a:t>	Step 5: Mapping of Binary M:N Relationship Types.</a:t>
            </a:r>
          </a:p>
          <a:p>
            <a:pPr>
              <a:lnSpc>
                <a:spcPct val="80000"/>
              </a:lnSpc>
              <a:buFont typeface="Wingdings" charset="0"/>
              <a:buNone/>
            </a:pPr>
            <a:r>
              <a:rPr lang="en-US" sz="2000" dirty="0">
                <a:solidFill>
                  <a:schemeClr val="bg2">
                    <a:lumMod val="90000"/>
                  </a:schemeClr>
                </a:solidFill>
              </a:rPr>
              <a:t>	Step 6: Mapping of Multivalued attributes.</a:t>
            </a:r>
          </a:p>
          <a:p>
            <a:pPr>
              <a:lnSpc>
                <a:spcPct val="80000"/>
              </a:lnSpc>
              <a:buFont typeface="Wingdings" charset="0"/>
              <a:buNone/>
            </a:pPr>
            <a:r>
              <a:rPr lang="en-US" sz="2000" dirty="0">
                <a:solidFill>
                  <a:schemeClr val="bg2">
                    <a:lumMod val="90000"/>
                  </a:schemeClr>
                </a:solidFill>
              </a:rPr>
              <a:t>	Step 7: Mapping of N-</a:t>
            </a:r>
            <a:r>
              <a:rPr lang="en-US" sz="2000" dirty="0" err="1">
                <a:solidFill>
                  <a:schemeClr val="bg2">
                    <a:lumMod val="90000"/>
                  </a:schemeClr>
                </a:solidFill>
              </a:rPr>
              <a:t>ary</a:t>
            </a:r>
            <a:r>
              <a:rPr lang="en-US" sz="2000" dirty="0">
                <a:solidFill>
                  <a:schemeClr val="bg2">
                    <a:lumMod val="90000"/>
                  </a:schemeClr>
                </a:solidFill>
              </a:rPr>
              <a:t> Relationship Types.</a:t>
            </a:r>
          </a:p>
          <a:p>
            <a:pPr>
              <a:lnSpc>
                <a:spcPct val="80000"/>
              </a:lnSpc>
              <a:buFont typeface="Wingdings" charset="0"/>
              <a:buNone/>
            </a:pPr>
            <a:endParaRPr lang="en-US" sz="2000" dirty="0"/>
          </a:p>
          <a:p>
            <a:pPr>
              <a:lnSpc>
                <a:spcPct val="80000"/>
              </a:lnSpc>
            </a:pPr>
            <a:r>
              <a:rPr lang="en-US" sz="2800" b="1" dirty="0">
                <a:latin typeface="Arial" charset="0"/>
              </a:rPr>
              <a:t>Mapping EER Model Constructs to Relations</a:t>
            </a:r>
            <a:r>
              <a:rPr lang="en-US" sz="2800" b="1" dirty="0"/>
              <a:t> </a:t>
            </a:r>
          </a:p>
          <a:p>
            <a:pPr>
              <a:lnSpc>
                <a:spcPct val="80000"/>
              </a:lnSpc>
              <a:buFont typeface="Wingdings" charset="0"/>
              <a:buNone/>
            </a:pPr>
            <a:r>
              <a:rPr lang="en-US" sz="1000" b="1" dirty="0"/>
              <a:t>	</a:t>
            </a:r>
          </a:p>
          <a:p>
            <a:pPr>
              <a:lnSpc>
                <a:spcPct val="80000"/>
              </a:lnSpc>
              <a:buFont typeface="Wingdings" charset="0"/>
              <a:buNone/>
            </a:pPr>
            <a:r>
              <a:rPr lang="en-US" sz="2000" b="1" dirty="0"/>
              <a:t>     </a:t>
            </a:r>
            <a:r>
              <a:rPr lang="en-US" sz="2000" dirty="0"/>
              <a:t>Step 8: Options for Mapping Specialization or Generalization.</a:t>
            </a:r>
          </a:p>
          <a:p>
            <a:pPr>
              <a:lnSpc>
                <a:spcPct val="80000"/>
              </a:lnSpc>
              <a:buFont typeface="Wingdings" charset="0"/>
              <a:buNone/>
            </a:pPr>
            <a:r>
              <a:rPr lang="en-US" sz="2000" dirty="0"/>
              <a:t>     Step 9: Mapping of Union Types (Categories).</a:t>
            </a:r>
          </a:p>
          <a:p>
            <a:pPr>
              <a:lnSpc>
                <a:spcPct val="80000"/>
              </a:lnSpc>
              <a:buFont typeface="Wingdings" charset="0"/>
              <a:buNone/>
            </a:pPr>
            <a:endParaRPr lang="en-US" sz="2000" dirty="0"/>
          </a:p>
        </p:txBody>
      </p:sp>
      <p:sp>
        <p:nvSpPr>
          <p:cNvPr id="4" name="Slide Number Placeholder 3"/>
          <p:cNvSpPr>
            <a:spLocks noGrp="1"/>
          </p:cNvSpPr>
          <p:nvPr>
            <p:ph type="sldNum" sz="quarter" idx="12"/>
          </p:nvPr>
        </p:nvSpPr>
        <p:spPr/>
        <p:txBody>
          <a:bodyPr/>
          <a:lstStyle/>
          <a:p>
            <a:r>
              <a:rPr lang="en-US"/>
              <a:t>Chapter 7-</a:t>
            </a:r>
            <a:fld id="{DE890594-2CE2-C448-962A-A33980F194FC}" type="slidenum">
              <a:rPr lang="en-US"/>
              <a:pPr/>
              <a:t>16</a:t>
            </a:fld>
            <a:endParaRPr lang="en-US"/>
          </a:p>
        </p:txBody>
      </p:sp>
    </p:spTree>
    <p:extLst>
      <p:ext uri="{BB962C8B-B14F-4D97-AF65-F5344CB8AC3E}">
        <p14:creationId xmlns:p14="http://schemas.microsoft.com/office/powerpoint/2010/main" val="82249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50825" y="303213"/>
            <a:ext cx="8534400" cy="842962"/>
          </a:xfrm>
        </p:spPr>
        <p:txBody>
          <a:bodyPr>
            <a:normAutofit fontScale="90000"/>
          </a:bodyPr>
          <a:lstStyle/>
          <a:p>
            <a:r>
              <a:rPr lang="en-US" sz="3600" b="1"/>
              <a:t>Mapping EER Model Constructs to Relations </a:t>
            </a:r>
          </a:p>
        </p:txBody>
      </p:sp>
      <p:sp>
        <p:nvSpPr>
          <p:cNvPr id="185347" name="Rectangle 3"/>
          <p:cNvSpPr>
            <a:spLocks noGrp="1" noChangeArrowheads="1"/>
          </p:cNvSpPr>
          <p:nvPr>
            <p:ph idx="1"/>
          </p:nvPr>
        </p:nvSpPr>
        <p:spPr>
          <a:xfrm>
            <a:off x="381000" y="1389063"/>
            <a:ext cx="8534400" cy="4992687"/>
          </a:xfrm>
        </p:spPr>
        <p:txBody>
          <a:bodyPr>
            <a:normAutofit lnSpcReduction="10000"/>
          </a:bodyPr>
          <a:lstStyle/>
          <a:p>
            <a:pPr>
              <a:lnSpc>
                <a:spcPct val="80000"/>
              </a:lnSpc>
            </a:pPr>
            <a:r>
              <a:rPr lang="en-US" sz="2000" b="1" dirty="0">
                <a:latin typeface="Arial" charset="0"/>
              </a:rPr>
              <a:t>Step8: Options for Mapping Specialization or Generalization.</a:t>
            </a:r>
          </a:p>
          <a:p>
            <a:pPr>
              <a:lnSpc>
                <a:spcPct val="80000"/>
              </a:lnSpc>
              <a:buFont typeface="Wingdings" charset="0"/>
              <a:buNone/>
            </a:pPr>
            <a:endParaRPr lang="en-US" sz="800" b="1" dirty="0">
              <a:latin typeface="Arial" charset="0"/>
            </a:endParaRPr>
          </a:p>
          <a:p>
            <a:pPr>
              <a:lnSpc>
                <a:spcPct val="80000"/>
              </a:lnSpc>
              <a:buFont typeface="Wingdings" charset="0"/>
              <a:buNone/>
            </a:pPr>
            <a:r>
              <a:rPr lang="en-US" sz="1600" dirty="0"/>
              <a:t>       </a:t>
            </a:r>
            <a:r>
              <a:rPr lang="en-US" sz="2000" dirty="0"/>
              <a:t>Convert each specialization with m subclasses {S</a:t>
            </a:r>
            <a:r>
              <a:rPr lang="en-US" sz="2000" baseline="-25000" dirty="0"/>
              <a:t>1</a:t>
            </a:r>
            <a:r>
              <a:rPr lang="en-US" sz="2000" dirty="0"/>
              <a:t>, S</a:t>
            </a:r>
            <a:r>
              <a:rPr lang="en-US" sz="2000" baseline="-25000" dirty="0"/>
              <a:t>2</a:t>
            </a:r>
            <a:r>
              <a:rPr lang="en-US" sz="2000" dirty="0"/>
              <a:t>,….,</a:t>
            </a:r>
            <a:r>
              <a:rPr lang="en-US" sz="2000" dirty="0" err="1"/>
              <a:t>S</a:t>
            </a:r>
            <a:r>
              <a:rPr lang="en-US" sz="2000" baseline="-25000" dirty="0" err="1"/>
              <a:t>m</a:t>
            </a:r>
            <a:r>
              <a:rPr lang="en-US" sz="2000" dirty="0"/>
              <a:t>} and generalized superclass C, where the attributes of C are </a:t>
            </a:r>
            <a:r>
              <a:rPr lang="en-US" sz="2000" dirty="0">
                <a:solidFill>
                  <a:srgbClr val="0000FF"/>
                </a:solidFill>
              </a:rPr>
              <a:t>{k,a</a:t>
            </a:r>
            <a:r>
              <a:rPr lang="en-US" sz="2000" baseline="-25000" dirty="0">
                <a:solidFill>
                  <a:srgbClr val="0000FF"/>
                </a:solidFill>
              </a:rPr>
              <a:t>1</a:t>
            </a:r>
            <a:r>
              <a:rPr lang="en-US" sz="2000" dirty="0">
                <a:solidFill>
                  <a:srgbClr val="0000FF"/>
                </a:solidFill>
              </a:rPr>
              <a:t>,…a</a:t>
            </a:r>
            <a:r>
              <a:rPr lang="en-US" sz="2000" baseline="-25000" dirty="0">
                <a:solidFill>
                  <a:srgbClr val="0000FF"/>
                </a:solidFill>
              </a:rPr>
              <a:t>n</a:t>
            </a:r>
            <a:r>
              <a:rPr lang="en-US" sz="2000" dirty="0">
                <a:solidFill>
                  <a:srgbClr val="0000FF"/>
                </a:solidFill>
              </a:rPr>
              <a:t>}</a:t>
            </a:r>
            <a:r>
              <a:rPr lang="en-US" sz="2000" dirty="0"/>
              <a:t> and k is the (primary) key, into relational schemas using one of the four following options:</a:t>
            </a:r>
          </a:p>
          <a:p>
            <a:pPr>
              <a:lnSpc>
                <a:spcPct val="80000"/>
              </a:lnSpc>
              <a:buFont typeface="Wingdings" charset="0"/>
              <a:buNone/>
            </a:pPr>
            <a:endParaRPr lang="en-US" sz="1400" dirty="0"/>
          </a:p>
          <a:p>
            <a:pPr>
              <a:lnSpc>
                <a:spcPct val="80000"/>
              </a:lnSpc>
              <a:buFont typeface="Wingdings" charset="0"/>
              <a:buNone/>
            </a:pPr>
            <a:endParaRPr lang="en-US" sz="1400" dirty="0"/>
          </a:p>
          <a:p>
            <a:pPr>
              <a:lnSpc>
                <a:spcPct val="80000"/>
              </a:lnSpc>
              <a:buFont typeface="Wingdings" charset="0"/>
              <a:buNone/>
            </a:pPr>
            <a:r>
              <a:rPr lang="en-US" sz="1500" dirty="0"/>
              <a:t>      </a:t>
            </a:r>
            <a:r>
              <a:rPr lang="en-US" sz="1800" b="1" dirty="0"/>
              <a:t>Option 8A: Multiple relations-Superclass and subclasses.</a:t>
            </a:r>
            <a:r>
              <a:rPr lang="en-US" sz="1800" dirty="0"/>
              <a:t> </a:t>
            </a:r>
          </a:p>
          <a:p>
            <a:pPr>
              <a:lnSpc>
                <a:spcPct val="80000"/>
              </a:lnSpc>
              <a:buFont typeface="Wingdings" charset="0"/>
              <a:buNone/>
            </a:pPr>
            <a:r>
              <a:rPr lang="en-US" sz="1800" dirty="0"/>
              <a:t>      Create a relation L for C with attributes </a:t>
            </a:r>
            <a:r>
              <a:rPr lang="en-US" sz="1800" dirty="0" err="1"/>
              <a:t>Attrs</a:t>
            </a:r>
            <a:r>
              <a:rPr lang="en-US" sz="1800" dirty="0"/>
              <a:t>(L) = {k,a</a:t>
            </a:r>
            <a:r>
              <a:rPr lang="en-US" sz="1800" baseline="-25000" dirty="0"/>
              <a:t>1</a:t>
            </a:r>
            <a:r>
              <a:rPr lang="en-US" sz="1800" dirty="0"/>
              <a:t>,…a</a:t>
            </a:r>
            <a:r>
              <a:rPr lang="en-US" sz="1800" baseline="-25000" dirty="0"/>
              <a:t>n</a:t>
            </a:r>
            <a:r>
              <a:rPr lang="en-US" sz="1800" dirty="0"/>
              <a:t>} and PK(L) = k. Create a relation L</a:t>
            </a:r>
            <a:r>
              <a:rPr lang="en-US" sz="1800" baseline="-25000" dirty="0"/>
              <a:t>i</a:t>
            </a:r>
            <a:r>
              <a:rPr lang="en-US" sz="1800" dirty="0"/>
              <a:t> for each subclass S</a:t>
            </a:r>
            <a:r>
              <a:rPr lang="en-US" sz="1800" baseline="-25000" dirty="0"/>
              <a:t>i</a:t>
            </a:r>
            <a:r>
              <a:rPr lang="en-US" sz="1800" dirty="0"/>
              <a:t>, 1 &lt; </a:t>
            </a:r>
            <a:r>
              <a:rPr lang="en-US" sz="1800" dirty="0" err="1"/>
              <a:t>i</a:t>
            </a:r>
            <a:r>
              <a:rPr lang="en-US" sz="1800" dirty="0"/>
              <a:t> &lt; m, with </a:t>
            </a:r>
            <a:r>
              <a:rPr lang="en-US" sz="1800" dirty="0">
                <a:solidFill>
                  <a:srgbClr val="0000FF"/>
                </a:solidFill>
              </a:rPr>
              <a:t>the </a:t>
            </a:r>
            <a:r>
              <a:rPr lang="en-US" sz="1800" dirty="0" err="1">
                <a:solidFill>
                  <a:srgbClr val="0000FF"/>
                </a:solidFill>
              </a:rPr>
              <a:t>attributesAttrs</a:t>
            </a:r>
            <a:r>
              <a:rPr lang="en-US" sz="1800" dirty="0">
                <a:solidFill>
                  <a:srgbClr val="0000FF"/>
                </a:solidFill>
              </a:rPr>
              <a:t>(L</a:t>
            </a:r>
            <a:r>
              <a:rPr lang="en-US" sz="1800" baseline="-25000" dirty="0">
                <a:solidFill>
                  <a:srgbClr val="0000FF"/>
                </a:solidFill>
              </a:rPr>
              <a:t>i</a:t>
            </a:r>
            <a:r>
              <a:rPr lang="en-US" sz="1800" dirty="0">
                <a:solidFill>
                  <a:srgbClr val="0000FF"/>
                </a:solidFill>
              </a:rPr>
              <a:t>) = {k} U {attributes of S</a:t>
            </a:r>
            <a:r>
              <a:rPr lang="en-US" sz="1800" baseline="-25000" dirty="0">
                <a:solidFill>
                  <a:srgbClr val="0000FF"/>
                </a:solidFill>
              </a:rPr>
              <a:t>i</a:t>
            </a:r>
            <a:r>
              <a:rPr lang="en-US" sz="1800" dirty="0">
                <a:solidFill>
                  <a:srgbClr val="0000FF"/>
                </a:solidFill>
              </a:rPr>
              <a:t>} and PK(L</a:t>
            </a:r>
            <a:r>
              <a:rPr lang="en-US" sz="1800" baseline="-25000" dirty="0">
                <a:solidFill>
                  <a:srgbClr val="0000FF"/>
                </a:solidFill>
              </a:rPr>
              <a:t>i</a:t>
            </a:r>
            <a:r>
              <a:rPr lang="en-US" sz="1800" dirty="0">
                <a:solidFill>
                  <a:srgbClr val="0000FF"/>
                </a:solidFill>
              </a:rPr>
              <a:t>)=k</a:t>
            </a:r>
            <a:r>
              <a:rPr lang="en-US" sz="1800" dirty="0"/>
              <a:t>. This option works </a:t>
            </a:r>
            <a:r>
              <a:rPr lang="en-US" sz="1800" b="1" dirty="0"/>
              <a:t>for any specialization</a:t>
            </a:r>
            <a:r>
              <a:rPr lang="en-US" sz="1800" dirty="0"/>
              <a:t> (total or partial, disjoint of over-lapping).  	</a:t>
            </a:r>
          </a:p>
          <a:p>
            <a:pPr>
              <a:lnSpc>
                <a:spcPct val="80000"/>
              </a:lnSpc>
              <a:buFont typeface="Wingdings" charset="0"/>
              <a:buNone/>
            </a:pPr>
            <a:endParaRPr lang="en-US" sz="1800" dirty="0"/>
          </a:p>
          <a:p>
            <a:pPr>
              <a:lnSpc>
                <a:spcPct val="80000"/>
              </a:lnSpc>
              <a:buFont typeface="Wingdings" charset="0"/>
              <a:buNone/>
            </a:pPr>
            <a:r>
              <a:rPr lang="en-US" sz="1800" dirty="0"/>
              <a:t>      </a:t>
            </a:r>
            <a:r>
              <a:rPr lang="en-US" sz="1800" b="1" dirty="0"/>
              <a:t>Option 8B: Multiple relations-Subclass relations only</a:t>
            </a:r>
          </a:p>
          <a:p>
            <a:pPr>
              <a:lnSpc>
                <a:spcPct val="80000"/>
              </a:lnSpc>
              <a:buFont typeface="Wingdings" charset="0"/>
              <a:buNone/>
            </a:pPr>
            <a:r>
              <a:rPr lang="en-US" sz="1800" b="1" dirty="0"/>
              <a:t>      </a:t>
            </a:r>
            <a:r>
              <a:rPr lang="en-US" sz="1800" dirty="0"/>
              <a:t>Create a relation L</a:t>
            </a:r>
            <a:r>
              <a:rPr lang="en-US" sz="1800" baseline="-25000" dirty="0"/>
              <a:t>i</a:t>
            </a:r>
            <a:r>
              <a:rPr lang="en-US" sz="1800" dirty="0"/>
              <a:t> for each subclass S</a:t>
            </a:r>
            <a:r>
              <a:rPr lang="en-US" sz="1800" baseline="-25000" dirty="0"/>
              <a:t>i</a:t>
            </a:r>
            <a:r>
              <a:rPr lang="en-US" sz="1800" dirty="0"/>
              <a:t>, 1 &lt; </a:t>
            </a:r>
            <a:r>
              <a:rPr lang="en-US" sz="1800" dirty="0" err="1"/>
              <a:t>i</a:t>
            </a:r>
            <a:r>
              <a:rPr lang="en-US" sz="1800" dirty="0"/>
              <a:t> &lt; m, with the attributes </a:t>
            </a:r>
            <a:r>
              <a:rPr lang="en-US" sz="1800" dirty="0" err="1">
                <a:solidFill>
                  <a:srgbClr val="0000FF"/>
                </a:solidFill>
              </a:rPr>
              <a:t>Attr</a:t>
            </a:r>
            <a:r>
              <a:rPr lang="en-US" sz="1800" dirty="0">
                <a:solidFill>
                  <a:srgbClr val="0000FF"/>
                </a:solidFill>
              </a:rPr>
              <a:t>(L</a:t>
            </a:r>
            <a:r>
              <a:rPr lang="en-US" sz="1800" baseline="-25000" dirty="0">
                <a:solidFill>
                  <a:srgbClr val="0000FF"/>
                </a:solidFill>
              </a:rPr>
              <a:t>i</a:t>
            </a:r>
            <a:r>
              <a:rPr lang="en-US" sz="1800" dirty="0">
                <a:solidFill>
                  <a:srgbClr val="0000FF"/>
                </a:solidFill>
              </a:rPr>
              <a:t>) = {attributes of S</a:t>
            </a:r>
            <a:r>
              <a:rPr lang="en-US" sz="1800" baseline="-25000" dirty="0">
                <a:solidFill>
                  <a:srgbClr val="0000FF"/>
                </a:solidFill>
              </a:rPr>
              <a:t>i</a:t>
            </a:r>
            <a:r>
              <a:rPr lang="en-US" sz="1800" dirty="0">
                <a:solidFill>
                  <a:srgbClr val="0000FF"/>
                </a:solidFill>
              </a:rPr>
              <a:t>} U {k,a</a:t>
            </a:r>
            <a:r>
              <a:rPr lang="en-US" sz="1800" baseline="-25000" dirty="0">
                <a:solidFill>
                  <a:srgbClr val="0000FF"/>
                </a:solidFill>
              </a:rPr>
              <a:t>1</a:t>
            </a:r>
            <a:r>
              <a:rPr lang="en-US" sz="1800" dirty="0">
                <a:solidFill>
                  <a:srgbClr val="0000FF"/>
                </a:solidFill>
              </a:rPr>
              <a:t>…,a</a:t>
            </a:r>
            <a:r>
              <a:rPr lang="en-US" sz="1800" baseline="-25000" dirty="0">
                <a:solidFill>
                  <a:srgbClr val="0000FF"/>
                </a:solidFill>
              </a:rPr>
              <a:t>n</a:t>
            </a:r>
            <a:r>
              <a:rPr lang="en-US" sz="1800" dirty="0">
                <a:solidFill>
                  <a:srgbClr val="0000FF"/>
                </a:solidFill>
              </a:rPr>
              <a:t>} and PK(L</a:t>
            </a:r>
            <a:r>
              <a:rPr lang="en-US" sz="1800" baseline="-25000" dirty="0">
                <a:solidFill>
                  <a:srgbClr val="0000FF"/>
                </a:solidFill>
              </a:rPr>
              <a:t>i</a:t>
            </a:r>
            <a:r>
              <a:rPr lang="en-US" sz="1800" dirty="0">
                <a:solidFill>
                  <a:srgbClr val="0000FF"/>
                </a:solidFill>
              </a:rPr>
              <a:t>) = k</a:t>
            </a:r>
            <a:r>
              <a:rPr lang="en-US" sz="1800" dirty="0"/>
              <a:t>. This option only works for a  specialization whose subclasses are </a:t>
            </a:r>
            <a:r>
              <a:rPr lang="en-US" sz="1800" b="1" dirty="0"/>
              <a:t>total</a:t>
            </a:r>
            <a:r>
              <a:rPr lang="en-US" sz="1800" dirty="0"/>
              <a:t> (every entity in the superclass must belong to (at least) one of the subclasses).</a:t>
            </a:r>
          </a:p>
          <a:p>
            <a:pPr>
              <a:lnSpc>
                <a:spcPct val="80000"/>
              </a:lnSpc>
              <a:buFont typeface="Wingdings" charset="0"/>
              <a:buNone/>
            </a:pPr>
            <a:endParaRPr lang="en-US" sz="1800" dirty="0"/>
          </a:p>
          <a:p>
            <a:pPr>
              <a:lnSpc>
                <a:spcPct val="80000"/>
              </a:lnSpc>
              <a:buFont typeface="Wingdings" charset="0"/>
              <a:buNone/>
            </a:pPr>
            <a:endParaRPr lang="en-US" sz="1500" dirty="0"/>
          </a:p>
        </p:txBody>
      </p:sp>
      <p:sp>
        <p:nvSpPr>
          <p:cNvPr id="4" name="Slide Number Placeholder 3"/>
          <p:cNvSpPr>
            <a:spLocks noGrp="1"/>
          </p:cNvSpPr>
          <p:nvPr>
            <p:ph type="sldNum" sz="quarter" idx="12"/>
          </p:nvPr>
        </p:nvSpPr>
        <p:spPr/>
        <p:txBody>
          <a:bodyPr/>
          <a:lstStyle/>
          <a:p>
            <a:r>
              <a:rPr lang="en-US"/>
              <a:t>Chapter 7-</a:t>
            </a:r>
            <a:fld id="{3E4EA3A5-38EE-7045-BD58-9BBBDEEF8A3D}" type="slidenum">
              <a:rPr lang="en-US"/>
              <a:pPr/>
              <a:t>17</a:t>
            </a:fld>
            <a:endParaRPr lang="en-US"/>
          </a:p>
        </p:txBody>
      </p:sp>
    </p:spTree>
    <p:extLst>
      <p:ext uri="{BB962C8B-B14F-4D97-AF65-F5344CB8AC3E}">
        <p14:creationId xmlns:p14="http://schemas.microsoft.com/office/powerpoint/2010/main" val="3220508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33400" y="304800"/>
            <a:ext cx="2209800" cy="4165600"/>
          </a:xfrm>
        </p:spPr>
        <p:txBody>
          <a:bodyPr anchor="t"/>
          <a:lstStyle/>
          <a:p>
            <a:pPr algn="l"/>
            <a:r>
              <a:rPr lang="en-US" sz="2400" b="1"/>
              <a:t>FIGURE 4.4</a:t>
            </a:r>
            <a:br>
              <a:rPr lang="en-US" sz="2400"/>
            </a:br>
            <a:r>
              <a:rPr lang="en-US" sz="2400"/>
              <a:t>EER diagram notation for an attribute-defined specialization on JobType.</a:t>
            </a:r>
            <a:endParaRPr lang="en-US"/>
          </a:p>
        </p:txBody>
      </p:sp>
      <p:pic>
        <p:nvPicPr>
          <p:cNvPr id="234499" name="Picture 3" descr="31755_FIG0404.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139825"/>
            <a:ext cx="5697538" cy="4600575"/>
          </a:xfrm>
        </p:spPr>
      </p:pic>
      <p:sp>
        <p:nvSpPr>
          <p:cNvPr id="4" name="Slide Number Placeholder 3"/>
          <p:cNvSpPr>
            <a:spLocks noGrp="1"/>
          </p:cNvSpPr>
          <p:nvPr>
            <p:ph type="sldNum" sz="quarter" idx="12"/>
          </p:nvPr>
        </p:nvSpPr>
        <p:spPr/>
        <p:txBody>
          <a:bodyPr/>
          <a:lstStyle/>
          <a:p>
            <a:r>
              <a:rPr lang="en-US"/>
              <a:t>Chapter 7-</a:t>
            </a:r>
            <a:fld id="{ACD379F7-062A-C040-A56D-2F6A7155BF95}" type="slidenum">
              <a:rPr lang="en-US"/>
              <a:pPr/>
              <a:t>18</a:t>
            </a:fld>
            <a:endParaRPr lang="en-US"/>
          </a:p>
        </p:txBody>
      </p:sp>
    </p:spTree>
    <p:extLst>
      <p:ext uri="{BB962C8B-B14F-4D97-AF65-F5344CB8AC3E}">
        <p14:creationId xmlns:p14="http://schemas.microsoft.com/office/powerpoint/2010/main" val="413293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Chapter 7-</a:t>
            </a:r>
            <a:fld id="{A1F59880-E06D-384A-84DD-23E6DF027C27}" type="slidenum">
              <a:rPr lang="en-US"/>
              <a:pPr/>
              <a:t>19</a:t>
            </a:fld>
            <a:endParaRPr lang="en-US"/>
          </a:p>
        </p:txBody>
      </p:sp>
      <p:pic>
        <p:nvPicPr>
          <p:cNvPr id="217092" name="Picture 4" descr=" 0704a.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573338"/>
            <a:ext cx="8105775" cy="1985962"/>
          </a:xfrm>
          <a:prstGeom prst="rect">
            <a:avLst/>
          </a:prstGeom>
          <a:noFill/>
          <a:extLst>
            <a:ext uri="{909E8E84-426E-40dd-AFC4-6F175D3DCCD1}">
              <a14:hiddenFill xmlns:a14="http://schemas.microsoft.com/office/drawing/2010/main" xmlns="">
                <a:solidFill>
                  <a:srgbClr val="FFFFFF"/>
                </a:solidFill>
              </a14:hiddenFill>
            </a:ext>
          </a:extLst>
        </p:spPr>
      </p:pic>
      <p:sp>
        <p:nvSpPr>
          <p:cNvPr id="217094" name="Rectangle 6"/>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(a) Mapping the EER schema in Figure 4.4 using option 8A. </a:t>
            </a:r>
            <a:endParaRPr lang="en-US" b="1">
              <a:solidFill>
                <a:srgbClr val="333399"/>
              </a:solidFill>
              <a:latin typeface="Arial" charset="0"/>
            </a:endParaRPr>
          </a:p>
        </p:txBody>
      </p:sp>
    </p:spTree>
    <p:extLst>
      <p:ext uri="{BB962C8B-B14F-4D97-AF65-F5344CB8AC3E}">
        <p14:creationId xmlns:p14="http://schemas.microsoft.com/office/powerpoint/2010/main" val="292043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r>
              <a:rPr lang="en-US" sz="3600" b="1"/>
              <a:t>Chapter Outline</a:t>
            </a:r>
          </a:p>
        </p:txBody>
      </p:sp>
      <p:sp>
        <p:nvSpPr>
          <p:cNvPr id="71685" name="Rectangle 5"/>
          <p:cNvSpPr>
            <a:spLocks noGrp="1" noChangeArrowheads="1"/>
          </p:cNvSpPr>
          <p:nvPr>
            <p:ph idx="1"/>
          </p:nvPr>
        </p:nvSpPr>
        <p:spPr>
          <a:xfrm>
            <a:off x="685800" y="1389063"/>
            <a:ext cx="8458200" cy="4811712"/>
          </a:xfrm>
        </p:spPr>
        <p:txBody>
          <a:bodyPr>
            <a:normAutofit fontScale="92500" lnSpcReduction="20000"/>
          </a:bodyPr>
          <a:lstStyle/>
          <a:p>
            <a:pPr>
              <a:lnSpc>
                <a:spcPct val="80000"/>
              </a:lnSpc>
            </a:pPr>
            <a:endParaRPr lang="en-US" sz="2000" b="1"/>
          </a:p>
          <a:p>
            <a:pPr>
              <a:lnSpc>
                <a:spcPct val="80000"/>
              </a:lnSpc>
            </a:pPr>
            <a:r>
              <a:rPr lang="en-US" sz="2800" b="1">
                <a:latin typeface="Arial" charset="0"/>
              </a:rPr>
              <a:t>ER-to-Relational Mapping Algorithm</a:t>
            </a:r>
            <a:r>
              <a:rPr lang="en-US" sz="2800" b="1"/>
              <a:t> </a:t>
            </a:r>
          </a:p>
          <a:p>
            <a:pPr>
              <a:lnSpc>
                <a:spcPct val="80000"/>
              </a:lnSpc>
              <a:buFont typeface="Wingdings" charset="0"/>
              <a:buNone/>
            </a:pPr>
            <a:endParaRPr lang="en-US" sz="1000" b="1"/>
          </a:p>
          <a:p>
            <a:pPr>
              <a:lnSpc>
                <a:spcPct val="80000"/>
              </a:lnSpc>
              <a:buFont typeface="Wingdings" charset="0"/>
              <a:buNone/>
            </a:pPr>
            <a:r>
              <a:rPr lang="en-US" sz="2000" b="1"/>
              <a:t>	</a:t>
            </a:r>
            <a:r>
              <a:rPr lang="en-US" sz="2000"/>
              <a:t>Step 1: Mapping of Regular Entity Types</a:t>
            </a:r>
          </a:p>
          <a:p>
            <a:pPr>
              <a:lnSpc>
                <a:spcPct val="80000"/>
              </a:lnSpc>
              <a:buFont typeface="Wingdings" charset="0"/>
              <a:buNone/>
            </a:pPr>
            <a:r>
              <a:rPr lang="en-US" sz="2000"/>
              <a:t>	Step 2: Mapping of Weak Entity Types</a:t>
            </a:r>
          </a:p>
          <a:p>
            <a:pPr>
              <a:lnSpc>
                <a:spcPct val="80000"/>
              </a:lnSpc>
              <a:buFont typeface="Wingdings" charset="0"/>
              <a:buNone/>
            </a:pPr>
            <a:r>
              <a:rPr lang="en-US" sz="2000"/>
              <a:t>	Step 3: Mapping of Binary 1:1 Relation Types</a:t>
            </a:r>
          </a:p>
          <a:p>
            <a:pPr>
              <a:lnSpc>
                <a:spcPct val="80000"/>
              </a:lnSpc>
              <a:buFont typeface="Wingdings" charset="0"/>
              <a:buNone/>
            </a:pPr>
            <a:r>
              <a:rPr lang="en-US" sz="2000"/>
              <a:t>	Step 4: Mapping of Binary 1:N Relationship Types.</a:t>
            </a:r>
          </a:p>
          <a:p>
            <a:pPr>
              <a:lnSpc>
                <a:spcPct val="80000"/>
              </a:lnSpc>
              <a:buFont typeface="Wingdings" charset="0"/>
              <a:buNone/>
            </a:pPr>
            <a:r>
              <a:rPr lang="en-US" sz="2000"/>
              <a:t>	Step 5: Mapping of Binary M:N Relationship Types.</a:t>
            </a:r>
          </a:p>
          <a:p>
            <a:pPr>
              <a:lnSpc>
                <a:spcPct val="80000"/>
              </a:lnSpc>
              <a:buFont typeface="Wingdings" charset="0"/>
              <a:buNone/>
            </a:pPr>
            <a:r>
              <a:rPr lang="en-US" sz="2000"/>
              <a:t>	Step 6: Mapping of Multivalued attributes.</a:t>
            </a:r>
          </a:p>
          <a:p>
            <a:pPr>
              <a:lnSpc>
                <a:spcPct val="80000"/>
              </a:lnSpc>
              <a:buFont typeface="Wingdings" charset="0"/>
              <a:buNone/>
            </a:pPr>
            <a:r>
              <a:rPr lang="en-US" sz="2000"/>
              <a:t>	Step 7: Mapping of N-ary Relationship Types.</a:t>
            </a:r>
          </a:p>
          <a:p>
            <a:pPr>
              <a:lnSpc>
                <a:spcPct val="80000"/>
              </a:lnSpc>
              <a:buFont typeface="Wingdings" charset="0"/>
              <a:buNone/>
            </a:pPr>
            <a:endParaRPr lang="en-US" sz="2000"/>
          </a:p>
          <a:p>
            <a:pPr>
              <a:lnSpc>
                <a:spcPct val="80000"/>
              </a:lnSpc>
            </a:pPr>
            <a:r>
              <a:rPr lang="en-US" sz="2800" b="1">
                <a:latin typeface="Arial" charset="0"/>
              </a:rPr>
              <a:t>Mapping EER Model Constructs to Relations</a:t>
            </a:r>
            <a:r>
              <a:rPr lang="en-US" sz="2800" b="1"/>
              <a:t> </a:t>
            </a:r>
          </a:p>
          <a:p>
            <a:pPr>
              <a:lnSpc>
                <a:spcPct val="80000"/>
              </a:lnSpc>
              <a:buFont typeface="Wingdings" charset="0"/>
              <a:buNone/>
            </a:pPr>
            <a:r>
              <a:rPr lang="en-US" sz="1000" b="1"/>
              <a:t>	</a:t>
            </a:r>
          </a:p>
          <a:p>
            <a:pPr>
              <a:lnSpc>
                <a:spcPct val="80000"/>
              </a:lnSpc>
              <a:buFont typeface="Wingdings" charset="0"/>
              <a:buNone/>
            </a:pPr>
            <a:r>
              <a:rPr lang="en-US" sz="2000" b="1"/>
              <a:t>     </a:t>
            </a:r>
            <a:r>
              <a:rPr lang="en-US" sz="2000"/>
              <a:t>Step 8: Options for Mapping Specialization or Generalization.</a:t>
            </a:r>
          </a:p>
          <a:p>
            <a:pPr>
              <a:lnSpc>
                <a:spcPct val="80000"/>
              </a:lnSpc>
              <a:buFont typeface="Wingdings" charset="0"/>
              <a:buNone/>
            </a:pPr>
            <a:r>
              <a:rPr lang="en-US" sz="2000"/>
              <a:t>     Step 9: Mapping of Union Types (Categories).</a:t>
            </a:r>
          </a:p>
          <a:p>
            <a:pPr>
              <a:lnSpc>
                <a:spcPct val="80000"/>
              </a:lnSpc>
              <a:buFont typeface="Wingdings" charset="0"/>
              <a:buNone/>
            </a:pPr>
            <a:endParaRPr lang="en-US" sz="2000"/>
          </a:p>
        </p:txBody>
      </p:sp>
      <p:sp>
        <p:nvSpPr>
          <p:cNvPr id="4" name="Slide Number Placeholder 3"/>
          <p:cNvSpPr>
            <a:spLocks noGrp="1"/>
          </p:cNvSpPr>
          <p:nvPr>
            <p:ph type="sldNum" sz="quarter" idx="12"/>
          </p:nvPr>
        </p:nvSpPr>
        <p:spPr/>
        <p:txBody>
          <a:bodyPr/>
          <a:lstStyle/>
          <a:p>
            <a:r>
              <a:rPr lang="en-US"/>
              <a:t>Chapter 7-</a:t>
            </a:r>
            <a:fld id="{DE890594-2CE2-C448-962A-A33980F194FC}" type="slidenum">
              <a:rPr lang="en-US"/>
              <a:pPr/>
              <a:t>2</a:t>
            </a:fld>
            <a:endParaRPr lang="en-US"/>
          </a:p>
        </p:txBody>
      </p:sp>
    </p:spTree>
    <p:extLst>
      <p:ext uri="{BB962C8B-B14F-4D97-AF65-F5344CB8AC3E}">
        <p14:creationId xmlns:p14="http://schemas.microsoft.com/office/powerpoint/2010/main" val="4065371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33400" y="304800"/>
            <a:ext cx="8420100" cy="2933700"/>
          </a:xfrm>
        </p:spPr>
        <p:txBody>
          <a:bodyPr anchor="t"/>
          <a:lstStyle/>
          <a:p>
            <a:pPr algn="l"/>
            <a:r>
              <a:rPr lang="en-US" sz="2400" b="1"/>
              <a:t>FIGURE 4.3</a:t>
            </a:r>
            <a:br>
              <a:rPr lang="en-US" sz="2400"/>
            </a:br>
            <a:r>
              <a:rPr lang="en-US" sz="2400"/>
              <a:t>Generalization. (b) Generalizing CAR and TRUCK into the superclass VEHICLE.</a:t>
            </a:r>
            <a:endParaRPr lang="en-US"/>
          </a:p>
        </p:txBody>
      </p:sp>
      <p:pic>
        <p:nvPicPr>
          <p:cNvPr id="236549" name="Picture 5" descr=" 0403b.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103438"/>
            <a:ext cx="7772400" cy="3427412"/>
          </a:xfrm>
        </p:spPr>
      </p:pic>
      <p:sp>
        <p:nvSpPr>
          <p:cNvPr id="4" name="Slide Number Placeholder 3"/>
          <p:cNvSpPr>
            <a:spLocks noGrp="1"/>
          </p:cNvSpPr>
          <p:nvPr>
            <p:ph type="sldNum" sz="quarter" idx="12"/>
          </p:nvPr>
        </p:nvSpPr>
        <p:spPr/>
        <p:txBody>
          <a:bodyPr/>
          <a:lstStyle/>
          <a:p>
            <a:r>
              <a:rPr lang="en-US"/>
              <a:t>Chapter 7-</a:t>
            </a:r>
            <a:fld id="{972A8841-156A-4741-B421-22142D02C24B}" type="slidenum">
              <a:rPr lang="en-US"/>
              <a:pPr/>
              <a:t>20</a:t>
            </a:fld>
            <a:endParaRPr lang="en-US"/>
          </a:p>
        </p:txBody>
      </p:sp>
    </p:spTree>
    <p:extLst>
      <p:ext uri="{BB962C8B-B14F-4D97-AF65-F5344CB8AC3E}">
        <p14:creationId xmlns:p14="http://schemas.microsoft.com/office/powerpoint/2010/main" val="327737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Chapter 7-</a:t>
            </a:r>
            <a:fld id="{274FB09B-6D97-4043-B5F3-2BE54F2D7B4D}" type="slidenum">
              <a:rPr lang="en-US"/>
              <a:pPr/>
              <a:t>21</a:t>
            </a:fld>
            <a:endParaRPr lang="en-US"/>
          </a:p>
        </p:txBody>
      </p:sp>
      <p:sp>
        <p:nvSpPr>
          <p:cNvPr id="235523"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b="1">
                <a:solidFill>
                  <a:srgbClr val="333399"/>
                </a:solidFill>
                <a:latin typeface="Arial" charset="0"/>
              </a:rPr>
              <a:t>FIGURE 7.4</a:t>
            </a:r>
            <a:br>
              <a:rPr lang="en-US" b="1">
                <a:solidFill>
                  <a:srgbClr val="333399"/>
                </a:solidFill>
                <a:latin typeface="Arial" charset="0"/>
              </a:rPr>
            </a:br>
            <a:r>
              <a:rPr lang="en-US">
                <a:solidFill>
                  <a:srgbClr val="333399"/>
                </a:solidFill>
                <a:latin typeface="Arial" charset="0"/>
              </a:rPr>
              <a:t>Options for mapping specialization or generalization. </a:t>
            </a:r>
            <a:br>
              <a:rPr lang="en-US">
                <a:solidFill>
                  <a:srgbClr val="333399"/>
                </a:solidFill>
                <a:latin typeface="Arial" charset="0"/>
              </a:rPr>
            </a:br>
            <a:r>
              <a:rPr lang="en-US">
                <a:solidFill>
                  <a:srgbClr val="333399"/>
                </a:solidFill>
                <a:latin typeface="Arial" charset="0"/>
              </a:rPr>
              <a:t> (b) Mapping the EER schema in Figure 4.3b using option 8B. </a:t>
            </a:r>
            <a:endParaRPr lang="en-US" b="1">
              <a:solidFill>
                <a:srgbClr val="333399"/>
              </a:solidFill>
              <a:latin typeface="Arial" charset="0"/>
            </a:endParaRPr>
          </a:p>
        </p:txBody>
      </p:sp>
      <p:pic>
        <p:nvPicPr>
          <p:cNvPr id="235524" name="Picture 4" descr=" 0704b.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2362200"/>
            <a:ext cx="7935913" cy="2133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17418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50825" y="303213"/>
            <a:ext cx="8534400" cy="842962"/>
          </a:xfrm>
        </p:spPr>
        <p:txBody>
          <a:bodyPr>
            <a:normAutofit fontScale="90000"/>
          </a:bodyPr>
          <a:lstStyle/>
          <a:p>
            <a:r>
              <a:rPr lang="en-US" sz="3600" b="1"/>
              <a:t>Mapping EER Model Constructs to Relations (cont)</a:t>
            </a:r>
          </a:p>
        </p:txBody>
      </p:sp>
      <p:sp>
        <p:nvSpPr>
          <p:cNvPr id="216067" name="Rectangle 3"/>
          <p:cNvSpPr>
            <a:spLocks noGrp="1" noChangeArrowheads="1"/>
          </p:cNvSpPr>
          <p:nvPr>
            <p:ph idx="1"/>
          </p:nvPr>
        </p:nvSpPr>
        <p:spPr>
          <a:xfrm>
            <a:off x="409575" y="1962150"/>
            <a:ext cx="8375650" cy="4257675"/>
          </a:xfrm>
        </p:spPr>
        <p:txBody>
          <a:bodyPr/>
          <a:lstStyle/>
          <a:p>
            <a:pPr>
              <a:buFont typeface="Wingdings" charset="0"/>
              <a:buNone/>
            </a:pPr>
            <a:r>
              <a:rPr lang="en-US" b="1" dirty="0"/>
              <a:t>   </a:t>
            </a:r>
            <a:r>
              <a:rPr lang="en-US" sz="2000" b="1" dirty="0"/>
              <a:t>Option 8C: Single relation with one type attribute.</a:t>
            </a:r>
            <a:r>
              <a:rPr lang="en-US" dirty="0"/>
              <a:t> </a:t>
            </a:r>
          </a:p>
          <a:p>
            <a:pPr>
              <a:buFont typeface="Wingdings" charset="0"/>
              <a:buNone/>
            </a:pPr>
            <a:r>
              <a:rPr lang="en-US" sz="2500" dirty="0"/>
              <a:t>     </a:t>
            </a:r>
            <a:r>
              <a:rPr lang="en-US" sz="2000" dirty="0"/>
              <a:t>Create a single relation L with attributes </a:t>
            </a:r>
            <a:r>
              <a:rPr lang="en-US" sz="2000" dirty="0" err="1"/>
              <a:t>Attrs</a:t>
            </a:r>
            <a:r>
              <a:rPr lang="en-US" sz="2000" dirty="0"/>
              <a:t>(L) = {k,a</a:t>
            </a:r>
            <a:r>
              <a:rPr lang="en-US" sz="2000" baseline="-25000" dirty="0"/>
              <a:t>1</a:t>
            </a:r>
            <a:r>
              <a:rPr lang="en-US" sz="2000" dirty="0"/>
              <a:t>,…a</a:t>
            </a:r>
            <a:r>
              <a:rPr lang="en-US" sz="2000" baseline="-25000" dirty="0"/>
              <a:t>n</a:t>
            </a:r>
            <a:r>
              <a:rPr lang="en-US" sz="2000" dirty="0"/>
              <a:t>} U {attributes of S</a:t>
            </a:r>
            <a:r>
              <a:rPr lang="en-US" sz="2000" baseline="-25000" dirty="0"/>
              <a:t>1</a:t>
            </a:r>
            <a:r>
              <a:rPr lang="en-US" sz="2000" dirty="0"/>
              <a:t>} U…U {attributes of </a:t>
            </a:r>
            <a:r>
              <a:rPr lang="en-US" sz="2000" dirty="0" err="1"/>
              <a:t>S</a:t>
            </a:r>
            <a:r>
              <a:rPr lang="en-US" sz="2000" baseline="-25000" dirty="0" err="1"/>
              <a:t>m</a:t>
            </a:r>
            <a:r>
              <a:rPr lang="en-US" sz="2000" dirty="0"/>
              <a:t>} U {t} and PK(L) = k. </a:t>
            </a:r>
            <a:r>
              <a:rPr lang="en-US" sz="2000" dirty="0">
                <a:solidFill>
                  <a:srgbClr val="0000FF"/>
                </a:solidFill>
              </a:rPr>
              <a:t>The attribute t is called a type</a:t>
            </a:r>
            <a:r>
              <a:rPr lang="en-US" sz="2000" dirty="0"/>
              <a:t> (or </a:t>
            </a:r>
            <a:r>
              <a:rPr lang="en-US" sz="2000" b="1" dirty="0"/>
              <a:t>discriminating</a:t>
            </a:r>
            <a:r>
              <a:rPr lang="en-US" sz="2000" dirty="0"/>
              <a:t>) attribute that indicates the subclass to which each tuple belongs</a:t>
            </a:r>
          </a:p>
          <a:p>
            <a:pPr>
              <a:buFont typeface="Wingdings" charset="0"/>
              <a:buNone/>
            </a:pPr>
            <a:r>
              <a:rPr lang="en-US" sz="2500" dirty="0"/>
              <a:t>	</a:t>
            </a:r>
          </a:p>
          <a:p>
            <a:pPr>
              <a:buFont typeface="Wingdings" charset="0"/>
              <a:buNone/>
            </a:pPr>
            <a:r>
              <a:rPr lang="en-US" sz="2000" b="1" dirty="0"/>
              <a:t>     Option 8D: Single relation with multiple type attributes.</a:t>
            </a:r>
          </a:p>
          <a:p>
            <a:pPr>
              <a:buFont typeface="Wingdings" charset="0"/>
              <a:buNone/>
            </a:pPr>
            <a:r>
              <a:rPr lang="en-US" sz="2400" b="1" dirty="0"/>
              <a:t>    </a:t>
            </a:r>
            <a:r>
              <a:rPr lang="en-US" sz="2000" dirty="0"/>
              <a:t>Create a single relation schema L with attributes </a:t>
            </a:r>
            <a:r>
              <a:rPr lang="en-US" sz="2000" dirty="0" err="1"/>
              <a:t>Attrs</a:t>
            </a:r>
            <a:r>
              <a:rPr lang="en-US" sz="2000" dirty="0"/>
              <a:t>(L) = {k,a</a:t>
            </a:r>
            <a:r>
              <a:rPr lang="en-US" sz="2000" baseline="-25000" dirty="0"/>
              <a:t>1</a:t>
            </a:r>
            <a:r>
              <a:rPr lang="en-US" sz="2000" dirty="0"/>
              <a:t>,…a</a:t>
            </a:r>
            <a:r>
              <a:rPr lang="en-US" sz="2000" baseline="-25000" dirty="0"/>
              <a:t>n</a:t>
            </a:r>
            <a:r>
              <a:rPr lang="en-US" sz="2000" dirty="0"/>
              <a:t>} U {attributes of S</a:t>
            </a:r>
            <a:r>
              <a:rPr lang="en-US" sz="2000" baseline="-25000" dirty="0"/>
              <a:t>1</a:t>
            </a:r>
            <a:r>
              <a:rPr lang="en-US" sz="2000" dirty="0"/>
              <a:t>} U…U {attributes of </a:t>
            </a:r>
            <a:r>
              <a:rPr lang="en-US" sz="2000" dirty="0" err="1"/>
              <a:t>S</a:t>
            </a:r>
            <a:r>
              <a:rPr lang="en-US" sz="2000" baseline="-25000" dirty="0" err="1"/>
              <a:t>m</a:t>
            </a:r>
            <a:r>
              <a:rPr lang="en-US" sz="2000" dirty="0"/>
              <a:t>} U {t</a:t>
            </a:r>
            <a:r>
              <a:rPr lang="en-US" sz="2000" baseline="-25000" dirty="0"/>
              <a:t>1</a:t>
            </a:r>
            <a:r>
              <a:rPr lang="en-US" sz="2000" dirty="0"/>
              <a:t>, t</a:t>
            </a:r>
            <a:r>
              <a:rPr lang="en-US" sz="2000" baseline="-25000" dirty="0"/>
              <a:t>2</a:t>
            </a:r>
            <a:r>
              <a:rPr lang="en-US" sz="2000" dirty="0"/>
              <a:t>,…,t</a:t>
            </a:r>
            <a:r>
              <a:rPr lang="en-US" sz="2000" baseline="-25000" dirty="0"/>
              <a:t>m</a:t>
            </a:r>
            <a:r>
              <a:rPr lang="en-US" sz="2000" dirty="0"/>
              <a:t>} and PK(L) = k. Each </a:t>
            </a:r>
            <a:r>
              <a:rPr lang="en-US" sz="2000" dirty="0" err="1"/>
              <a:t>t</a:t>
            </a:r>
            <a:r>
              <a:rPr lang="en-US" sz="2000" baseline="-25000" dirty="0" err="1"/>
              <a:t>i</a:t>
            </a:r>
            <a:r>
              <a:rPr lang="en-US" sz="2000" dirty="0"/>
              <a:t>, 1 &lt; I &lt; m, is a Boolean type attribute indicating whether a tuple belongs to the subclass S</a:t>
            </a:r>
            <a:r>
              <a:rPr lang="en-US" sz="2000" baseline="-25000" dirty="0"/>
              <a:t>i</a:t>
            </a:r>
            <a:r>
              <a:rPr lang="en-US" sz="2000" dirty="0"/>
              <a:t>.</a:t>
            </a:r>
          </a:p>
        </p:txBody>
      </p:sp>
      <p:sp>
        <p:nvSpPr>
          <p:cNvPr id="4" name="Slide Number Placeholder 3"/>
          <p:cNvSpPr>
            <a:spLocks noGrp="1"/>
          </p:cNvSpPr>
          <p:nvPr>
            <p:ph type="sldNum" sz="quarter" idx="12"/>
          </p:nvPr>
        </p:nvSpPr>
        <p:spPr/>
        <p:txBody>
          <a:bodyPr/>
          <a:lstStyle/>
          <a:p>
            <a:r>
              <a:rPr lang="en-US"/>
              <a:t>Chapter 7-</a:t>
            </a:r>
            <a:fld id="{1D55F6C1-9810-AE44-9C74-2261E6410570}" type="slidenum">
              <a:rPr lang="en-US"/>
              <a:pPr/>
              <a:t>22</a:t>
            </a:fld>
            <a:endParaRPr lang="en-US"/>
          </a:p>
        </p:txBody>
      </p:sp>
    </p:spTree>
    <p:extLst>
      <p:ext uri="{BB962C8B-B14F-4D97-AF65-F5344CB8AC3E}">
        <p14:creationId xmlns:p14="http://schemas.microsoft.com/office/powerpoint/2010/main" val="101756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533400" y="304800"/>
            <a:ext cx="2209800" cy="4165600"/>
          </a:xfrm>
        </p:spPr>
        <p:txBody>
          <a:bodyPr anchor="t"/>
          <a:lstStyle/>
          <a:p>
            <a:pPr algn="l"/>
            <a:r>
              <a:rPr lang="en-US" sz="2400" b="1"/>
              <a:t>FIGURE 4.4</a:t>
            </a:r>
            <a:br>
              <a:rPr lang="en-US" sz="2400"/>
            </a:br>
            <a:r>
              <a:rPr lang="en-US" sz="2400"/>
              <a:t>EER diagram notation for an attribute-defined specialization on JobType.</a:t>
            </a:r>
            <a:endParaRPr lang="en-US"/>
          </a:p>
        </p:txBody>
      </p:sp>
      <p:pic>
        <p:nvPicPr>
          <p:cNvPr id="238595" name="Picture 3" descr="31755_FIG0404.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139825"/>
            <a:ext cx="5697538" cy="4600575"/>
          </a:xfrm>
        </p:spPr>
      </p:pic>
      <p:sp>
        <p:nvSpPr>
          <p:cNvPr id="4" name="Slide Number Placeholder 3"/>
          <p:cNvSpPr>
            <a:spLocks noGrp="1"/>
          </p:cNvSpPr>
          <p:nvPr>
            <p:ph type="sldNum" sz="quarter" idx="12"/>
          </p:nvPr>
        </p:nvSpPr>
        <p:spPr/>
        <p:txBody>
          <a:bodyPr/>
          <a:lstStyle/>
          <a:p>
            <a:r>
              <a:rPr lang="en-US"/>
              <a:t>Chapter 7-</a:t>
            </a:r>
            <a:fld id="{CA767BC6-0E68-2C4B-8272-5F5C8C7DCF68}" type="slidenum">
              <a:rPr lang="en-US"/>
              <a:pPr/>
              <a:t>23</a:t>
            </a:fld>
            <a:endParaRPr lang="en-US"/>
          </a:p>
        </p:txBody>
      </p:sp>
    </p:spTree>
    <p:extLst>
      <p:ext uri="{BB962C8B-B14F-4D97-AF65-F5344CB8AC3E}">
        <p14:creationId xmlns:p14="http://schemas.microsoft.com/office/powerpoint/2010/main" val="331695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Chapter 7-</a:t>
            </a:r>
            <a:fld id="{54F027F8-BDB9-5E42-B3E5-BA53BBD72438}" type="slidenum">
              <a:rPr lang="en-US"/>
              <a:pPr/>
              <a:t>24</a:t>
            </a:fld>
            <a:endParaRPr lang="en-US"/>
          </a:p>
        </p:txBody>
      </p:sp>
      <p:sp>
        <p:nvSpPr>
          <p:cNvPr id="237571"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b="1" dirty="0">
                <a:solidFill>
                  <a:srgbClr val="333399"/>
                </a:solidFill>
                <a:latin typeface="Arial" charset="0"/>
              </a:rPr>
              <a:t>FIGURE 7.4</a:t>
            </a:r>
            <a:br>
              <a:rPr lang="en-US" b="1" dirty="0">
                <a:solidFill>
                  <a:srgbClr val="333399"/>
                </a:solidFill>
                <a:latin typeface="Arial" charset="0"/>
              </a:rPr>
            </a:br>
            <a:r>
              <a:rPr lang="en-US" dirty="0">
                <a:solidFill>
                  <a:srgbClr val="333399"/>
                </a:solidFill>
                <a:latin typeface="Arial" charset="0"/>
              </a:rPr>
              <a:t>Options for mapping specialization or generalization. </a:t>
            </a:r>
            <a:br>
              <a:rPr lang="en-US" dirty="0">
                <a:solidFill>
                  <a:srgbClr val="333399"/>
                </a:solidFill>
                <a:latin typeface="Arial" charset="0"/>
              </a:rPr>
            </a:br>
            <a:r>
              <a:rPr lang="en-US" dirty="0">
                <a:solidFill>
                  <a:srgbClr val="333399"/>
                </a:solidFill>
                <a:latin typeface="Arial" charset="0"/>
              </a:rPr>
              <a:t>(c) Mapping the EER schema in Figure 4.4 using </a:t>
            </a:r>
            <a:r>
              <a:rPr lang="en-US" b="1" dirty="0">
                <a:solidFill>
                  <a:srgbClr val="333399"/>
                </a:solidFill>
                <a:latin typeface="Arial" charset="0"/>
              </a:rPr>
              <a:t>option 8C</a:t>
            </a:r>
            <a:r>
              <a:rPr lang="en-US" dirty="0">
                <a:solidFill>
                  <a:srgbClr val="333399"/>
                </a:solidFill>
                <a:latin typeface="Arial" charset="0"/>
              </a:rPr>
              <a:t>.</a:t>
            </a:r>
            <a:endParaRPr lang="en-US" b="1" dirty="0">
              <a:solidFill>
                <a:srgbClr val="333399"/>
              </a:solidFill>
              <a:latin typeface="Arial" charset="0"/>
            </a:endParaRPr>
          </a:p>
        </p:txBody>
      </p:sp>
      <p:pic>
        <p:nvPicPr>
          <p:cNvPr id="237572" name="Picture 4" descr=" 0704c.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0533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533400" y="304800"/>
            <a:ext cx="7988300" cy="2933700"/>
          </a:xfrm>
        </p:spPr>
        <p:txBody>
          <a:bodyPr anchor="t"/>
          <a:lstStyle/>
          <a:p>
            <a:pPr algn="l"/>
            <a:r>
              <a:rPr lang="en-US" sz="2400" b="1"/>
              <a:t>FIGURE 4.5</a:t>
            </a:r>
            <a:br>
              <a:rPr lang="en-US" sz="2400"/>
            </a:br>
            <a:r>
              <a:rPr lang="en-US" sz="2400"/>
              <a:t>EER diagram notation for an overlapping (nondisjoint) specialization.</a:t>
            </a:r>
            <a:endParaRPr lang="en-US"/>
          </a:p>
        </p:txBody>
      </p:sp>
      <p:pic>
        <p:nvPicPr>
          <p:cNvPr id="240643" name="Picture 3" descr="31755_FIG0405.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98525" y="1644650"/>
            <a:ext cx="7343775" cy="4451350"/>
          </a:xfrm>
        </p:spPr>
      </p:pic>
      <p:sp>
        <p:nvSpPr>
          <p:cNvPr id="4" name="Slide Number Placeholder 3"/>
          <p:cNvSpPr>
            <a:spLocks noGrp="1"/>
          </p:cNvSpPr>
          <p:nvPr>
            <p:ph type="sldNum" sz="quarter" idx="12"/>
          </p:nvPr>
        </p:nvSpPr>
        <p:spPr/>
        <p:txBody>
          <a:bodyPr/>
          <a:lstStyle/>
          <a:p>
            <a:r>
              <a:rPr lang="en-US"/>
              <a:t>Chapter 7-</a:t>
            </a:r>
            <a:fld id="{A9B0902C-23FA-ED4F-8E90-9AA148DCA514}" type="slidenum">
              <a:rPr lang="en-US"/>
              <a:pPr/>
              <a:t>25</a:t>
            </a:fld>
            <a:endParaRPr lang="en-US"/>
          </a:p>
        </p:txBody>
      </p:sp>
    </p:spTree>
    <p:extLst>
      <p:ext uri="{BB962C8B-B14F-4D97-AF65-F5344CB8AC3E}">
        <p14:creationId xmlns:p14="http://schemas.microsoft.com/office/powerpoint/2010/main" val="107164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t>Chapter 7-</a:t>
            </a:r>
            <a:fld id="{6D27AC17-C7AE-E443-863C-A8625228CB76}" type="slidenum">
              <a:rPr lang="en-US"/>
              <a:pPr/>
              <a:t>26</a:t>
            </a:fld>
            <a:endParaRPr lang="en-US"/>
          </a:p>
        </p:txBody>
      </p:sp>
      <p:sp>
        <p:nvSpPr>
          <p:cNvPr id="239619"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r>
              <a:rPr lang="en-US" b="1" dirty="0">
                <a:solidFill>
                  <a:srgbClr val="333399"/>
                </a:solidFill>
                <a:latin typeface="Arial" charset="0"/>
              </a:rPr>
              <a:t>FIGURE 7.4</a:t>
            </a:r>
            <a:br>
              <a:rPr lang="en-US" b="1" dirty="0">
                <a:solidFill>
                  <a:srgbClr val="333399"/>
                </a:solidFill>
                <a:latin typeface="Arial" charset="0"/>
              </a:rPr>
            </a:br>
            <a:r>
              <a:rPr lang="en-US" dirty="0">
                <a:solidFill>
                  <a:srgbClr val="333399"/>
                </a:solidFill>
                <a:latin typeface="Arial" charset="0"/>
              </a:rPr>
              <a:t>Options for mapping specialization or generalization. </a:t>
            </a:r>
            <a:br>
              <a:rPr lang="en-US" dirty="0">
                <a:solidFill>
                  <a:srgbClr val="333399"/>
                </a:solidFill>
                <a:latin typeface="Arial" charset="0"/>
              </a:rPr>
            </a:br>
            <a:r>
              <a:rPr lang="en-US" dirty="0">
                <a:solidFill>
                  <a:srgbClr val="333399"/>
                </a:solidFill>
                <a:latin typeface="Arial" charset="0"/>
              </a:rPr>
              <a:t>(d) Mapping Figure 4.5 using option 8D with </a:t>
            </a:r>
            <a:r>
              <a:rPr lang="en-US" b="1" dirty="0">
                <a:solidFill>
                  <a:srgbClr val="333399"/>
                </a:solidFill>
                <a:latin typeface="Arial" charset="0"/>
              </a:rPr>
              <a:t>Boolean type </a:t>
            </a:r>
            <a:r>
              <a:rPr lang="en-US" dirty="0">
                <a:solidFill>
                  <a:srgbClr val="333399"/>
                </a:solidFill>
                <a:latin typeface="Arial" charset="0"/>
              </a:rPr>
              <a:t>fields </a:t>
            </a:r>
            <a:r>
              <a:rPr lang="en-US" b="1" dirty="0" err="1">
                <a:solidFill>
                  <a:srgbClr val="333399"/>
                </a:solidFill>
                <a:latin typeface="Arial" charset="0"/>
              </a:rPr>
              <a:t>Mflag</a:t>
            </a:r>
            <a:r>
              <a:rPr lang="en-US" dirty="0">
                <a:solidFill>
                  <a:srgbClr val="333399"/>
                </a:solidFill>
                <a:latin typeface="Arial" charset="0"/>
              </a:rPr>
              <a:t> and</a:t>
            </a:r>
            <a:r>
              <a:rPr lang="en-US" b="1" dirty="0">
                <a:solidFill>
                  <a:srgbClr val="333399"/>
                </a:solidFill>
                <a:latin typeface="Arial" charset="0"/>
              </a:rPr>
              <a:t> </a:t>
            </a:r>
            <a:r>
              <a:rPr lang="en-US" b="1" dirty="0" err="1">
                <a:solidFill>
                  <a:srgbClr val="333399"/>
                </a:solidFill>
                <a:latin typeface="Arial" charset="0"/>
              </a:rPr>
              <a:t>Pflag</a:t>
            </a:r>
            <a:r>
              <a:rPr lang="en-US" dirty="0">
                <a:solidFill>
                  <a:srgbClr val="333399"/>
                </a:solidFill>
                <a:latin typeface="Arial" charset="0"/>
              </a:rPr>
              <a:t>.</a:t>
            </a:r>
            <a:endParaRPr lang="en-US" b="1" dirty="0">
              <a:solidFill>
                <a:srgbClr val="333399"/>
              </a:solidFill>
              <a:latin typeface="Arial" charset="0"/>
            </a:endParaRPr>
          </a:p>
        </p:txBody>
      </p:sp>
      <p:pic>
        <p:nvPicPr>
          <p:cNvPr id="239620" name="Picture 4" descr=" 0704d.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3043238"/>
            <a:ext cx="7775575" cy="482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65496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250825" y="303213"/>
            <a:ext cx="8534400" cy="842962"/>
          </a:xfrm>
        </p:spPr>
        <p:txBody>
          <a:bodyPr>
            <a:normAutofit fontScale="90000"/>
          </a:bodyPr>
          <a:lstStyle/>
          <a:p>
            <a:r>
              <a:rPr lang="en-US" sz="3600" b="1"/>
              <a:t>Mapping EER Model Constructs to Relations (cont)</a:t>
            </a:r>
          </a:p>
        </p:txBody>
      </p:sp>
      <p:sp>
        <p:nvSpPr>
          <p:cNvPr id="186371" name="Rectangle 3"/>
          <p:cNvSpPr>
            <a:spLocks noGrp="1" noChangeArrowheads="1"/>
          </p:cNvSpPr>
          <p:nvPr>
            <p:ph idx="1"/>
          </p:nvPr>
        </p:nvSpPr>
        <p:spPr>
          <a:xfrm>
            <a:off x="371475" y="1389063"/>
            <a:ext cx="8413750" cy="4811712"/>
          </a:xfrm>
        </p:spPr>
        <p:txBody>
          <a:bodyPr>
            <a:normAutofit/>
          </a:bodyPr>
          <a:lstStyle/>
          <a:p>
            <a:pPr>
              <a:lnSpc>
                <a:spcPct val="90000"/>
              </a:lnSpc>
            </a:pPr>
            <a:r>
              <a:rPr lang="en-US" sz="2000" b="1">
                <a:latin typeface="Arial" charset="0"/>
              </a:rPr>
              <a:t>Mapping of Shared Subclasses (Multiple Inheritance)</a:t>
            </a:r>
          </a:p>
          <a:p>
            <a:pPr>
              <a:lnSpc>
                <a:spcPct val="90000"/>
              </a:lnSpc>
              <a:buFont typeface="Wingdings" charset="0"/>
              <a:buNone/>
            </a:pPr>
            <a:r>
              <a:rPr lang="en-US" sz="2400"/>
              <a:t>     </a:t>
            </a:r>
            <a:r>
              <a:rPr lang="en-US" sz="2000"/>
              <a:t>A shared subclass, such as STUDENT_ASSISTANT, is a subclass of several classes, indicating multiple inheritance. These classes must all have the same key attribute; otherwise, the shared subclass would be modeled as a category. </a:t>
            </a:r>
          </a:p>
          <a:p>
            <a:pPr>
              <a:lnSpc>
                <a:spcPct val="90000"/>
              </a:lnSpc>
              <a:buFont typeface="Wingdings" charset="0"/>
              <a:buNone/>
            </a:pPr>
            <a:endParaRPr lang="en-US" sz="2000"/>
          </a:p>
          <a:p>
            <a:pPr>
              <a:lnSpc>
                <a:spcPct val="90000"/>
              </a:lnSpc>
              <a:buFont typeface="Wingdings" charset="0"/>
              <a:buNone/>
            </a:pPr>
            <a:r>
              <a:rPr lang="en-US" sz="2000"/>
              <a:t>	We can apply any of the options discussed in Step 8 to a shared subclass, subject to the restriction discussed in Step 8 of the mapping algorithm. Below both 8C and 8D are used for the shared class STUDENT_ASSISTANT.</a:t>
            </a:r>
          </a:p>
          <a:p>
            <a:pPr>
              <a:lnSpc>
                <a:spcPct val="90000"/>
              </a:lnSpc>
              <a:buFont typeface="Wingdings" charset="0"/>
              <a:buNone/>
            </a:pPr>
            <a:r>
              <a:rPr lang="en-US"/>
              <a:t>     </a:t>
            </a:r>
          </a:p>
          <a:p>
            <a:pPr>
              <a:lnSpc>
                <a:spcPct val="90000"/>
              </a:lnSpc>
              <a:buFont typeface="Wingdings" charset="0"/>
              <a:buNone/>
            </a:pPr>
            <a:r>
              <a:rPr lang="en-US"/>
              <a:t>     </a:t>
            </a:r>
          </a:p>
          <a:p>
            <a:pPr>
              <a:lnSpc>
                <a:spcPct val="90000"/>
              </a:lnSpc>
              <a:buFont typeface="Wingdings" charset="0"/>
              <a:buNone/>
            </a:pPr>
            <a:endParaRPr lang="en-US"/>
          </a:p>
          <a:p>
            <a:pPr>
              <a:lnSpc>
                <a:spcPct val="90000"/>
              </a:lnSpc>
              <a:buFont typeface="Wingdings" charset="0"/>
              <a:buNone/>
            </a:pPr>
            <a:r>
              <a:rPr lang="en-US"/>
              <a:t>      </a:t>
            </a:r>
          </a:p>
        </p:txBody>
      </p:sp>
      <p:sp>
        <p:nvSpPr>
          <p:cNvPr id="4" name="Slide Number Placeholder 3"/>
          <p:cNvSpPr>
            <a:spLocks noGrp="1"/>
          </p:cNvSpPr>
          <p:nvPr>
            <p:ph type="sldNum" sz="quarter" idx="12"/>
          </p:nvPr>
        </p:nvSpPr>
        <p:spPr/>
        <p:txBody>
          <a:bodyPr/>
          <a:lstStyle/>
          <a:p>
            <a:r>
              <a:rPr lang="en-US"/>
              <a:t>Chapter 7-</a:t>
            </a:r>
            <a:fld id="{BD6C70F2-4515-894C-9259-EBB87A7998F6}" type="slidenum">
              <a:rPr lang="en-US"/>
              <a:pPr/>
              <a:t>27</a:t>
            </a:fld>
            <a:endParaRPr lang="en-US"/>
          </a:p>
        </p:txBody>
      </p:sp>
    </p:spTree>
    <p:extLst>
      <p:ext uri="{BB962C8B-B14F-4D97-AF65-F5344CB8AC3E}">
        <p14:creationId xmlns:p14="http://schemas.microsoft.com/office/powerpoint/2010/main" val="3523608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3400" y="304800"/>
            <a:ext cx="2921000" cy="2933700"/>
          </a:xfrm>
        </p:spPr>
        <p:txBody>
          <a:bodyPr anchor="t"/>
          <a:lstStyle/>
          <a:p>
            <a:pPr algn="l"/>
            <a:r>
              <a:rPr lang="en-US" sz="2400" b="1"/>
              <a:t>FIGURE 4.7</a:t>
            </a:r>
            <a:br>
              <a:rPr lang="en-US" sz="2400"/>
            </a:br>
            <a:r>
              <a:rPr lang="en-US" sz="2400"/>
              <a:t>A specialization lattice with multiple inheritance for a UNIVERSITY database.</a:t>
            </a:r>
            <a:endParaRPr lang="en-US"/>
          </a:p>
        </p:txBody>
      </p:sp>
      <p:pic>
        <p:nvPicPr>
          <p:cNvPr id="233475" name="Picture 3" descr="31755_FIG0407.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27388" y="190500"/>
            <a:ext cx="5294312" cy="6096000"/>
          </a:xfrm>
        </p:spPr>
      </p:pic>
      <p:sp>
        <p:nvSpPr>
          <p:cNvPr id="4" name="Slide Number Placeholder 3"/>
          <p:cNvSpPr>
            <a:spLocks noGrp="1"/>
          </p:cNvSpPr>
          <p:nvPr>
            <p:ph type="sldNum" sz="quarter" idx="12"/>
          </p:nvPr>
        </p:nvSpPr>
        <p:spPr/>
        <p:txBody>
          <a:bodyPr/>
          <a:lstStyle/>
          <a:p>
            <a:r>
              <a:rPr lang="en-US"/>
              <a:t>Chapter 7-</a:t>
            </a:r>
            <a:fld id="{676E4EF9-7247-0047-BFCD-9970E69D7052}" type="slidenum">
              <a:rPr lang="en-US"/>
              <a:pPr/>
              <a:t>28</a:t>
            </a:fld>
            <a:endParaRPr lang="en-US"/>
          </a:p>
        </p:txBody>
      </p:sp>
    </p:spTree>
    <p:extLst>
      <p:ext uri="{BB962C8B-B14F-4D97-AF65-F5344CB8AC3E}">
        <p14:creationId xmlns:p14="http://schemas.microsoft.com/office/powerpoint/2010/main" val="107922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50900" y="406400"/>
            <a:ext cx="7173913" cy="1143000"/>
          </a:xfrm>
        </p:spPr>
        <p:txBody>
          <a:bodyPr anchor="t">
            <a:normAutofit fontScale="90000"/>
          </a:bodyPr>
          <a:lstStyle/>
          <a:p>
            <a:pPr algn="l"/>
            <a:r>
              <a:rPr lang="en-US" sz="2400" b="1" dirty="0"/>
              <a:t>FIGURE 7.5</a:t>
            </a:r>
            <a:br>
              <a:rPr lang="en-US" sz="2400" b="1" dirty="0"/>
            </a:br>
            <a:r>
              <a:rPr lang="en-US" sz="2400" dirty="0"/>
              <a:t>Mapping the EER specialization lattice in Figure 4.7 using multiple options.</a:t>
            </a:r>
            <a:endParaRPr lang="en-US" dirty="0"/>
          </a:p>
        </p:txBody>
      </p:sp>
      <p:pic>
        <p:nvPicPr>
          <p:cNvPr id="232451" name="Picture 3" descr="31755_FIG0903.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0900" y="2065338"/>
            <a:ext cx="7772400" cy="3132137"/>
          </a:xfrm>
        </p:spPr>
      </p:pic>
      <p:sp>
        <p:nvSpPr>
          <p:cNvPr id="4" name="Slide Number Placeholder 3"/>
          <p:cNvSpPr>
            <a:spLocks noGrp="1"/>
          </p:cNvSpPr>
          <p:nvPr>
            <p:ph type="sldNum" sz="quarter" idx="12"/>
          </p:nvPr>
        </p:nvSpPr>
        <p:spPr/>
        <p:txBody>
          <a:bodyPr/>
          <a:lstStyle/>
          <a:p>
            <a:r>
              <a:rPr lang="en-US"/>
              <a:t>Chapter 7-</a:t>
            </a:r>
            <a:fld id="{DD7E598E-F22E-F349-8367-21A743B3985F}" type="slidenum">
              <a:rPr lang="en-US"/>
              <a:pPr/>
              <a:t>29</a:t>
            </a:fld>
            <a:endParaRPr lang="en-US"/>
          </a:p>
        </p:txBody>
      </p:sp>
    </p:spTree>
    <p:extLst>
      <p:ext uri="{BB962C8B-B14F-4D97-AF65-F5344CB8AC3E}">
        <p14:creationId xmlns:p14="http://schemas.microsoft.com/office/powerpoint/2010/main" val="354590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a:xfrm>
            <a:off x="29884" y="325718"/>
            <a:ext cx="1807882" cy="4940300"/>
          </a:xfrm>
        </p:spPr>
        <p:txBody>
          <a:bodyPr anchor="t"/>
          <a:lstStyle/>
          <a:p>
            <a:pPr algn="l"/>
            <a:r>
              <a:rPr lang="en-US" sz="2400" b="1" dirty="0"/>
              <a:t>FIGURE 7.1</a:t>
            </a:r>
            <a:br>
              <a:rPr lang="en-US" sz="2400" dirty="0"/>
            </a:br>
            <a:r>
              <a:rPr lang="en-US" sz="2400" dirty="0"/>
              <a:t>The ER conceptual schema diagram for the COMPANY database.</a:t>
            </a:r>
            <a:endParaRPr lang="en-US" dirty="0"/>
          </a:p>
        </p:txBody>
      </p:sp>
      <p:pic>
        <p:nvPicPr>
          <p:cNvPr id="226307" name="Picture 1027" descr="3.2.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88354" y="179293"/>
            <a:ext cx="7291294" cy="6542181"/>
          </a:xfrm>
        </p:spPr>
      </p:pic>
      <p:sp>
        <p:nvSpPr>
          <p:cNvPr id="4" name="Slide Number Placeholder 3"/>
          <p:cNvSpPr>
            <a:spLocks noGrp="1"/>
          </p:cNvSpPr>
          <p:nvPr>
            <p:ph type="sldNum" sz="quarter" idx="12"/>
          </p:nvPr>
        </p:nvSpPr>
        <p:spPr/>
        <p:txBody>
          <a:bodyPr/>
          <a:lstStyle/>
          <a:p>
            <a:r>
              <a:rPr lang="en-US"/>
              <a:t>Chapter 7-</a:t>
            </a:r>
            <a:fld id="{4F8E36CA-4B0B-C44F-B0A7-BFE133997890}" type="slidenum">
              <a:rPr lang="en-US"/>
              <a:pPr/>
              <a:t>3</a:t>
            </a:fld>
            <a:endParaRPr lang="en-US"/>
          </a:p>
        </p:txBody>
      </p:sp>
    </p:spTree>
    <p:extLst>
      <p:ext uri="{BB962C8B-B14F-4D97-AF65-F5344CB8AC3E}">
        <p14:creationId xmlns:p14="http://schemas.microsoft.com/office/powerpoint/2010/main" val="399475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250825" y="303213"/>
            <a:ext cx="8534400" cy="842962"/>
          </a:xfrm>
        </p:spPr>
        <p:txBody>
          <a:bodyPr>
            <a:normAutofit fontScale="90000"/>
          </a:bodyPr>
          <a:lstStyle/>
          <a:p>
            <a:r>
              <a:rPr lang="en-US" sz="4000" b="1"/>
              <a:t>Mapping EER Model Constructs to Relations (cont)</a:t>
            </a:r>
          </a:p>
        </p:txBody>
      </p:sp>
      <p:sp>
        <p:nvSpPr>
          <p:cNvPr id="221187" name="Rectangle 3"/>
          <p:cNvSpPr>
            <a:spLocks noGrp="1" noChangeArrowheads="1"/>
          </p:cNvSpPr>
          <p:nvPr>
            <p:ph idx="1"/>
          </p:nvPr>
        </p:nvSpPr>
        <p:spPr>
          <a:xfrm>
            <a:off x="371475" y="1389063"/>
            <a:ext cx="8413750" cy="4811712"/>
          </a:xfrm>
        </p:spPr>
        <p:txBody>
          <a:bodyPr/>
          <a:lstStyle/>
          <a:p>
            <a:r>
              <a:rPr lang="en-US" sz="2000" b="1" dirty="0">
                <a:latin typeface="Arial" charset="0"/>
              </a:rPr>
              <a:t>Step 9: Mapping of Union Types (Categories).</a:t>
            </a:r>
          </a:p>
          <a:p>
            <a:pPr>
              <a:buFont typeface="Wingdings" charset="0"/>
              <a:buNone/>
            </a:pPr>
            <a:endParaRPr lang="en-US" sz="900" b="1" dirty="0"/>
          </a:p>
          <a:p>
            <a:pPr lvl="1"/>
            <a:r>
              <a:rPr lang="en-US" sz="2000" dirty="0"/>
              <a:t>For mapping a category whose defining superclass have different keys, it is customary to specify a new key attribute, called a </a:t>
            </a:r>
            <a:r>
              <a:rPr lang="en-US" sz="2000" b="1" dirty="0">
                <a:solidFill>
                  <a:srgbClr val="0000FF"/>
                </a:solidFill>
              </a:rPr>
              <a:t>surrogate key</a:t>
            </a:r>
            <a:r>
              <a:rPr lang="en-US" sz="2000" dirty="0"/>
              <a:t>, when creating a relation to correspond to the category.</a:t>
            </a:r>
            <a:r>
              <a:rPr lang="en-US" sz="1600" dirty="0"/>
              <a:t> </a:t>
            </a:r>
          </a:p>
          <a:p>
            <a:pPr lvl="1"/>
            <a:r>
              <a:rPr lang="en-US" sz="2000" dirty="0"/>
              <a:t>In the example below we can create a relation OWNER to correspond to the OWNER category and include any attributes of the category in this relation. The primary key of the OWNER relation is the surrogate key, which we called </a:t>
            </a:r>
            <a:r>
              <a:rPr lang="en-US" sz="2000" dirty="0" err="1"/>
              <a:t>OwnerId</a:t>
            </a:r>
            <a:r>
              <a:rPr lang="en-US" sz="2000" dirty="0"/>
              <a:t>.</a:t>
            </a:r>
          </a:p>
          <a:p>
            <a:pPr>
              <a:buFont typeface="Wingdings" charset="0"/>
              <a:buNone/>
            </a:pPr>
            <a:r>
              <a:rPr lang="en-US" sz="1800" dirty="0"/>
              <a:t>  </a:t>
            </a:r>
          </a:p>
          <a:p>
            <a:pPr>
              <a:buFont typeface="Wingdings" charset="0"/>
              <a:buNone/>
            </a:pPr>
            <a:endParaRPr lang="en-US" sz="1800" dirty="0"/>
          </a:p>
          <a:p>
            <a:pPr>
              <a:buFont typeface="Wingdings" charset="0"/>
              <a:buNone/>
            </a:pPr>
            <a:r>
              <a:rPr lang="en-US" sz="1800" dirty="0"/>
              <a:t>       </a:t>
            </a:r>
            <a:endParaRPr lang="en-US" sz="2400" b="1" dirty="0">
              <a:solidFill>
                <a:srgbClr val="FF0066"/>
              </a:solidFill>
            </a:endParaRPr>
          </a:p>
          <a:p>
            <a:pPr>
              <a:buFont typeface="Wingdings" charset="0"/>
              <a:buNone/>
            </a:pPr>
            <a:endParaRPr lang="en-US" sz="2400" dirty="0"/>
          </a:p>
          <a:p>
            <a:pPr>
              <a:buFont typeface="Wingdings" charset="0"/>
              <a:buNone/>
            </a:pPr>
            <a:endParaRPr lang="en-US" sz="2400" dirty="0"/>
          </a:p>
        </p:txBody>
      </p:sp>
      <p:sp>
        <p:nvSpPr>
          <p:cNvPr id="4" name="Slide Number Placeholder 3"/>
          <p:cNvSpPr>
            <a:spLocks noGrp="1"/>
          </p:cNvSpPr>
          <p:nvPr>
            <p:ph type="sldNum" sz="quarter" idx="12"/>
          </p:nvPr>
        </p:nvSpPr>
        <p:spPr/>
        <p:txBody>
          <a:bodyPr/>
          <a:lstStyle/>
          <a:p>
            <a:r>
              <a:rPr lang="en-US"/>
              <a:t>Chapter 7-</a:t>
            </a:r>
            <a:fld id="{1EA103CD-38B1-8049-98C5-AC77DC2F4D99}" type="slidenum">
              <a:rPr lang="en-US"/>
              <a:pPr/>
              <a:t>30</a:t>
            </a:fld>
            <a:endParaRPr lang="en-US"/>
          </a:p>
        </p:txBody>
      </p:sp>
    </p:spTree>
    <p:extLst>
      <p:ext uri="{BB962C8B-B14F-4D97-AF65-F5344CB8AC3E}">
        <p14:creationId xmlns:p14="http://schemas.microsoft.com/office/powerpoint/2010/main" val="19520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026"/>
          <p:cNvSpPr>
            <a:spLocks noGrp="1" noChangeArrowheads="1"/>
          </p:cNvSpPr>
          <p:nvPr>
            <p:ph type="title"/>
          </p:nvPr>
        </p:nvSpPr>
        <p:spPr>
          <a:xfrm>
            <a:off x="533400" y="304800"/>
            <a:ext cx="3860800" cy="2933700"/>
          </a:xfrm>
        </p:spPr>
        <p:txBody>
          <a:bodyPr anchor="t"/>
          <a:lstStyle/>
          <a:p>
            <a:pPr algn="l"/>
            <a:r>
              <a:rPr lang="en-US" sz="2400" b="1"/>
              <a:t>FIGURE 4.8</a:t>
            </a:r>
            <a:br>
              <a:rPr lang="en-US" sz="2400"/>
            </a:br>
            <a:r>
              <a:rPr lang="en-US" sz="2400"/>
              <a:t>Two categories (union types): OWNER and REGISTERED_VEHICLE.</a:t>
            </a:r>
            <a:endParaRPr lang="en-US"/>
          </a:p>
        </p:txBody>
      </p:sp>
      <p:pic>
        <p:nvPicPr>
          <p:cNvPr id="231427" name="Picture 1027" descr="31755_FIG0408.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94200" y="190500"/>
            <a:ext cx="4421188" cy="6096000"/>
          </a:xfrm>
        </p:spPr>
      </p:pic>
      <p:sp>
        <p:nvSpPr>
          <p:cNvPr id="4" name="Slide Number Placeholder 3"/>
          <p:cNvSpPr>
            <a:spLocks noGrp="1"/>
          </p:cNvSpPr>
          <p:nvPr>
            <p:ph type="sldNum" sz="quarter" idx="12"/>
          </p:nvPr>
        </p:nvSpPr>
        <p:spPr/>
        <p:txBody>
          <a:bodyPr/>
          <a:lstStyle/>
          <a:p>
            <a:r>
              <a:rPr lang="en-US"/>
              <a:t>Chapter 7-</a:t>
            </a:r>
            <a:fld id="{4E8A884D-21D2-A441-9282-B8FCCE43CE59}" type="slidenum">
              <a:rPr lang="en-US"/>
              <a:pPr/>
              <a:t>31</a:t>
            </a:fld>
            <a:endParaRPr lang="en-US"/>
          </a:p>
        </p:txBody>
      </p:sp>
    </p:spTree>
    <p:extLst>
      <p:ext uri="{BB962C8B-B14F-4D97-AF65-F5344CB8AC3E}">
        <p14:creationId xmlns:p14="http://schemas.microsoft.com/office/powerpoint/2010/main" val="1183743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228600"/>
            <a:ext cx="2844800" cy="2755900"/>
          </a:xfrm>
        </p:spPr>
        <p:txBody>
          <a:bodyPr anchor="t">
            <a:normAutofit fontScale="90000"/>
          </a:bodyPr>
          <a:lstStyle/>
          <a:p>
            <a:pPr algn="l"/>
            <a:r>
              <a:rPr lang="en-US" sz="2400" b="1" dirty="0"/>
              <a:t>FIGURE 7.6</a:t>
            </a:r>
            <a:br>
              <a:rPr lang="en-US" sz="2400" b="1" dirty="0"/>
            </a:br>
            <a:r>
              <a:rPr lang="en-US" sz="2400" dirty="0"/>
              <a:t>Mapping the EER categories (union types) in Figure 4.8 to relations.</a:t>
            </a:r>
            <a:br>
              <a:rPr lang="en-US" sz="2400" dirty="0"/>
            </a:br>
            <a:r>
              <a:rPr lang="en-US" sz="2400" dirty="0">
                <a:solidFill>
                  <a:srgbClr val="000000"/>
                </a:solidFill>
              </a:rPr>
              <a:t>PERSON has SSN as its alternative </a:t>
            </a:r>
            <a:r>
              <a:rPr lang="en-US" sz="2400" dirty="0" err="1">
                <a:solidFill>
                  <a:srgbClr val="000000"/>
                </a:solidFill>
              </a:rPr>
              <a:t>OwnerID</a:t>
            </a:r>
            <a:endParaRPr lang="en-US" dirty="0">
              <a:solidFill>
                <a:srgbClr val="000000"/>
              </a:solidFill>
            </a:endParaRPr>
          </a:p>
        </p:txBody>
      </p:sp>
      <p:pic>
        <p:nvPicPr>
          <p:cNvPr id="230403" name="Picture 3" descr="31755_FIG0904.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95775" y="571500"/>
            <a:ext cx="4354513" cy="5524500"/>
          </a:xfrm>
        </p:spPr>
      </p:pic>
      <p:sp>
        <p:nvSpPr>
          <p:cNvPr id="4" name="Slide Number Placeholder 3"/>
          <p:cNvSpPr>
            <a:spLocks noGrp="1"/>
          </p:cNvSpPr>
          <p:nvPr>
            <p:ph type="sldNum" sz="quarter" idx="12"/>
          </p:nvPr>
        </p:nvSpPr>
        <p:spPr/>
        <p:txBody>
          <a:bodyPr/>
          <a:lstStyle/>
          <a:p>
            <a:r>
              <a:rPr lang="en-US"/>
              <a:t>Chapter 7-</a:t>
            </a:r>
            <a:fld id="{CEBB2679-B05C-3845-9FB6-AF3A08DDA5C3}" type="slidenum">
              <a:rPr lang="en-US"/>
              <a:pPr/>
              <a:t>32</a:t>
            </a:fld>
            <a:endParaRPr lang="en-US"/>
          </a:p>
        </p:txBody>
      </p:sp>
    </p:spTree>
    <p:extLst>
      <p:ext uri="{BB962C8B-B14F-4D97-AF65-F5344CB8AC3E}">
        <p14:creationId xmlns:p14="http://schemas.microsoft.com/office/powerpoint/2010/main" val="3790786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71475" y="303213"/>
            <a:ext cx="8534400" cy="842962"/>
          </a:xfrm>
        </p:spPr>
        <p:txBody>
          <a:bodyPr/>
          <a:lstStyle/>
          <a:p>
            <a:r>
              <a:rPr lang="en-US" sz="4000" b="1" dirty="0"/>
              <a:t>Homework 1</a:t>
            </a:r>
          </a:p>
        </p:txBody>
      </p:sp>
      <p:sp>
        <p:nvSpPr>
          <p:cNvPr id="225283" name="Rectangle 3"/>
          <p:cNvSpPr>
            <a:spLocks noGrp="1" noChangeArrowheads="1"/>
          </p:cNvSpPr>
          <p:nvPr>
            <p:ph idx="1"/>
          </p:nvPr>
        </p:nvSpPr>
        <p:spPr>
          <a:xfrm>
            <a:off x="371475" y="1146175"/>
            <a:ext cx="8413750" cy="5291138"/>
          </a:xfrm>
        </p:spPr>
        <p:txBody>
          <a:bodyPr/>
          <a:lstStyle/>
          <a:p>
            <a:pPr>
              <a:buFont typeface="Wingdings" charset="0"/>
              <a:buNone/>
            </a:pPr>
            <a:endParaRPr lang="en-US" sz="2800" dirty="0"/>
          </a:p>
          <a:p>
            <a:pPr>
              <a:buFont typeface="Wingdings" charset="0"/>
              <a:buNone/>
            </a:pPr>
            <a:endParaRPr lang="en-US" sz="2800" dirty="0"/>
          </a:p>
        </p:txBody>
      </p:sp>
      <p:sp>
        <p:nvSpPr>
          <p:cNvPr id="6" name="Slide Number Placeholder 3"/>
          <p:cNvSpPr>
            <a:spLocks noGrp="1"/>
          </p:cNvSpPr>
          <p:nvPr>
            <p:ph type="sldNum" sz="quarter" idx="12"/>
          </p:nvPr>
        </p:nvSpPr>
        <p:spPr/>
        <p:txBody>
          <a:bodyPr/>
          <a:lstStyle/>
          <a:p>
            <a:r>
              <a:rPr lang="en-US"/>
              <a:t>Chapter 7-</a:t>
            </a:r>
            <a:fld id="{4B6DB3A7-95F5-1148-9B84-4592BA5CD076}" type="slidenum">
              <a:rPr lang="en-US"/>
              <a:pPr/>
              <a:t>33</a:t>
            </a:fld>
            <a:endParaRPr lang="en-US"/>
          </a:p>
        </p:txBody>
      </p:sp>
      <p:pic>
        <p:nvPicPr>
          <p:cNvPr id="225285" name="Picture 5" descr="31755_FIG0913.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1146175"/>
            <a:ext cx="7304087" cy="4716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25284" name="Rectangle 4"/>
          <p:cNvSpPr>
            <a:spLocks noChangeArrowheads="1"/>
          </p:cNvSpPr>
          <p:nvPr/>
        </p:nvSpPr>
        <p:spPr bwMode="auto">
          <a:xfrm>
            <a:off x="371475" y="5772150"/>
            <a:ext cx="8670714" cy="665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br>
              <a:rPr lang="en-US" sz="1400" b="1" dirty="0">
                <a:solidFill>
                  <a:srgbClr val="333399"/>
                </a:solidFill>
                <a:latin typeface="Arial" charset="0"/>
              </a:rPr>
            </a:br>
            <a:r>
              <a:rPr lang="en-US" sz="1400" dirty="0">
                <a:solidFill>
                  <a:srgbClr val="333399"/>
                </a:solidFill>
                <a:latin typeface="Arial" charset="0"/>
              </a:rPr>
              <a:t>Converting the above  ER schema for a SHIP_TRACKING database into the relational schema</a:t>
            </a:r>
            <a:br>
              <a:rPr lang="en-US" sz="1400" dirty="0">
                <a:solidFill>
                  <a:srgbClr val="333399"/>
                </a:solidFill>
                <a:latin typeface="Arial" charset="0"/>
              </a:rPr>
            </a:br>
            <a:endParaRPr lang="en-US" sz="1400" dirty="0">
              <a:solidFill>
                <a:srgbClr val="333399"/>
              </a:solidFill>
              <a:latin typeface="Arial" charset="0"/>
            </a:endParaRPr>
          </a:p>
        </p:txBody>
      </p:sp>
    </p:spTree>
    <p:extLst>
      <p:ext uri="{BB962C8B-B14F-4D97-AF65-F5344CB8AC3E}">
        <p14:creationId xmlns:p14="http://schemas.microsoft.com/office/powerpoint/2010/main" val="1928883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Homework 2</a:t>
            </a:r>
            <a:endParaRPr lang="en-US" dirty="0"/>
          </a:p>
        </p:txBody>
      </p:sp>
      <p:sp>
        <p:nvSpPr>
          <p:cNvPr id="3" name="Content Placeholder 2"/>
          <p:cNvSpPr>
            <a:spLocks noGrp="1"/>
          </p:cNvSpPr>
          <p:nvPr>
            <p:ph idx="1"/>
          </p:nvPr>
        </p:nvSpPr>
        <p:spPr/>
        <p:txBody>
          <a:bodyPr/>
          <a:lstStyle/>
          <a:p>
            <a:r>
              <a:rPr lang="en-US" dirty="0"/>
              <a:t>Project:</a:t>
            </a:r>
          </a:p>
          <a:p>
            <a:pPr lvl="1"/>
            <a:r>
              <a:rPr lang="en-US" dirty="0"/>
              <a:t>Converting the ERD of your application into the relational schema</a:t>
            </a:r>
          </a:p>
        </p:txBody>
      </p:sp>
    </p:spTree>
    <p:extLst>
      <p:ext uri="{BB962C8B-B14F-4D97-AF65-F5344CB8AC3E}">
        <p14:creationId xmlns:p14="http://schemas.microsoft.com/office/powerpoint/2010/main" val="237060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1413"/>
            <a:ext cx="6858000" cy="4575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3187622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br>
              <a:rPr lang="en-US" b="1"/>
            </a:br>
            <a:r>
              <a:rPr lang="en-US" sz="3600" b="1"/>
              <a:t>ER-to-Relational Mapping Algorithm</a:t>
            </a:r>
            <a:endParaRPr lang="en-US" sz="3600"/>
          </a:p>
        </p:txBody>
      </p:sp>
      <p:sp>
        <p:nvSpPr>
          <p:cNvPr id="123907" name="Rectangle 3"/>
          <p:cNvSpPr>
            <a:spLocks noGrp="1" noChangeArrowheads="1"/>
          </p:cNvSpPr>
          <p:nvPr>
            <p:ph idx="1"/>
          </p:nvPr>
        </p:nvSpPr>
        <p:spPr>
          <a:xfrm>
            <a:off x="342900" y="1924050"/>
            <a:ext cx="8644070" cy="4324350"/>
          </a:xfrm>
        </p:spPr>
        <p:txBody>
          <a:bodyPr/>
          <a:lstStyle/>
          <a:p>
            <a:pPr>
              <a:lnSpc>
                <a:spcPct val="80000"/>
              </a:lnSpc>
            </a:pPr>
            <a:r>
              <a:rPr lang="en-US" sz="2000" b="1" dirty="0">
                <a:latin typeface="Arial" charset="0"/>
              </a:rPr>
              <a:t>Step 1: Mapping of Regular Entity Types.</a:t>
            </a:r>
          </a:p>
          <a:p>
            <a:pPr>
              <a:lnSpc>
                <a:spcPct val="80000"/>
              </a:lnSpc>
              <a:buFont typeface="Wingdings" charset="0"/>
              <a:buNone/>
            </a:pPr>
            <a:endParaRPr lang="en-US" sz="2000" b="1" dirty="0">
              <a:latin typeface="Arial" charset="0"/>
            </a:endParaRPr>
          </a:p>
          <a:p>
            <a:pPr lvl="1">
              <a:lnSpc>
                <a:spcPct val="80000"/>
              </a:lnSpc>
            </a:pPr>
            <a:r>
              <a:rPr lang="en-US" sz="2000" dirty="0"/>
              <a:t>For each regular (strong) entity type E in the ER schema, </a:t>
            </a:r>
            <a:r>
              <a:rPr lang="en-US" sz="2000" dirty="0">
                <a:solidFill>
                  <a:srgbClr val="0000FF"/>
                </a:solidFill>
              </a:rPr>
              <a:t>create a     relation R that includes all the simple attributes of E</a:t>
            </a:r>
            <a:r>
              <a:rPr lang="en-US" sz="2000" dirty="0"/>
              <a:t>.</a:t>
            </a:r>
          </a:p>
          <a:p>
            <a:pPr lvl="1">
              <a:lnSpc>
                <a:spcPct val="80000"/>
              </a:lnSpc>
            </a:pPr>
            <a:r>
              <a:rPr lang="en-US" sz="2000" dirty="0"/>
              <a:t>Choose one of the key attributes of E as </a:t>
            </a:r>
            <a:r>
              <a:rPr lang="en-US" sz="2000" dirty="0">
                <a:solidFill>
                  <a:srgbClr val="0000FF"/>
                </a:solidFill>
              </a:rPr>
              <a:t>the primary key </a:t>
            </a:r>
            <a:r>
              <a:rPr lang="en-US" sz="2000" dirty="0"/>
              <a:t>for R. If the chosen key of E is composite, the set of simple attributes that form it will together form the primary key of R.</a:t>
            </a:r>
            <a:endParaRPr lang="en-US" sz="2000" b="1" dirty="0"/>
          </a:p>
          <a:p>
            <a:pPr lvl="1">
              <a:lnSpc>
                <a:spcPct val="80000"/>
              </a:lnSpc>
              <a:buFontTx/>
              <a:buNone/>
            </a:pPr>
            <a:endParaRPr lang="en-US" sz="2000" dirty="0"/>
          </a:p>
          <a:p>
            <a:pPr lvl="1">
              <a:lnSpc>
                <a:spcPct val="80000"/>
              </a:lnSpc>
              <a:buFontTx/>
              <a:buNone/>
            </a:pPr>
            <a:r>
              <a:rPr lang="en-US" sz="2000" b="1" dirty="0"/>
              <a:t>EMPLOYEE (</a:t>
            </a:r>
            <a:r>
              <a:rPr lang="en-US" sz="2000" b="1" u="sng" dirty="0"/>
              <a:t>SSN</a:t>
            </a:r>
            <a:r>
              <a:rPr lang="en-US" sz="2000" b="1" dirty="0"/>
              <a:t>, </a:t>
            </a:r>
            <a:r>
              <a:rPr lang="en-US" sz="2000" b="1" dirty="0" err="1">
                <a:solidFill>
                  <a:srgbClr val="0000FF"/>
                </a:solidFill>
              </a:rPr>
              <a:t>Fname</a:t>
            </a:r>
            <a:r>
              <a:rPr lang="en-US" sz="2000" b="1" dirty="0">
                <a:solidFill>
                  <a:srgbClr val="0000FF"/>
                </a:solidFill>
              </a:rPr>
              <a:t>, </a:t>
            </a:r>
            <a:r>
              <a:rPr lang="en-US" sz="2000" b="1" dirty="0" err="1">
                <a:solidFill>
                  <a:srgbClr val="0000FF"/>
                </a:solidFill>
              </a:rPr>
              <a:t>Minit</a:t>
            </a:r>
            <a:r>
              <a:rPr lang="en-US" sz="2000" b="1" dirty="0">
                <a:solidFill>
                  <a:srgbClr val="0000FF"/>
                </a:solidFill>
              </a:rPr>
              <a:t>, </a:t>
            </a:r>
            <a:r>
              <a:rPr lang="en-US" sz="2000" b="1" dirty="0" err="1">
                <a:solidFill>
                  <a:srgbClr val="0000FF"/>
                </a:solidFill>
              </a:rPr>
              <a:t>Lname</a:t>
            </a:r>
            <a:r>
              <a:rPr lang="en-US" sz="2000" b="1" dirty="0"/>
              <a:t>, </a:t>
            </a:r>
            <a:r>
              <a:rPr lang="en-US" sz="2000" b="1" dirty="0" err="1"/>
              <a:t>Bdate</a:t>
            </a:r>
            <a:r>
              <a:rPr lang="en-US" sz="2000" b="1" dirty="0"/>
              <a:t>, Sex, Address, Salary) </a:t>
            </a:r>
          </a:p>
          <a:p>
            <a:pPr lvl="1">
              <a:lnSpc>
                <a:spcPct val="80000"/>
              </a:lnSpc>
              <a:buFontTx/>
              <a:buNone/>
            </a:pPr>
            <a:r>
              <a:rPr lang="en-US" sz="2000" b="1" dirty="0"/>
              <a:t>DEPARTMENT (</a:t>
            </a:r>
            <a:r>
              <a:rPr lang="en-US" sz="2000" b="1" u="sng" dirty="0" err="1"/>
              <a:t>DNumber</a:t>
            </a:r>
            <a:r>
              <a:rPr lang="en-US" sz="2000" b="1" dirty="0"/>
              <a:t>, </a:t>
            </a:r>
            <a:r>
              <a:rPr lang="en-US" sz="2000" b="1" dirty="0" err="1"/>
              <a:t>DName</a:t>
            </a:r>
            <a:r>
              <a:rPr lang="en-US" sz="2000" b="1" dirty="0"/>
              <a:t>)</a:t>
            </a:r>
          </a:p>
          <a:p>
            <a:pPr lvl="1">
              <a:lnSpc>
                <a:spcPct val="80000"/>
              </a:lnSpc>
              <a:buFontTx/>
              <a:buNone/>
            </a:pPr>
            <a:r>
              <a:rPr lang="en-US" sz="2000" b="1" dirty="0"/>
              <a:t>PROJECT (</a:t>
            </a:r>
            <a:r>
              <a:rPr lang="en-US" sz="2000" b="1" u="sng" dirty="0" err="1"/>
              <a:t>Pnumber</a:t>
            </a:r>
            <a:r>
              <a:rPr lang="en-US" sz="2000" b="1" dirty="0"/>
              <a:t>, </a:t>
            </a:r>
            <a:r>
              <a:rPr lang="en-US" sz="2000" b="1" dirty="0" err="1"/>
              <a:t>Pname</a:t>
            </a:r>
            <a:r>
              <a:rPr lang="en-US" sz="2000" b="1" dirty="0"/>
              <a:t>, Location)</a:t>
            </a:r>
          </a:p>
        </p:txBody>
      </p:sp>
      <p:sp>
        <p:nvSpPr>
          <p:cNvPr id="4" name="Slide Number Placeholder 3"/>
          <p:cNvSpPr>
            <a:spLocks noGrp="1"/>
          </p:cNvSpPr>
          <p:nvPr>
            <p:ph type="sldNum" sz="quarter" idx="12"/>
          </p:nvPr>
        </p:nvSpPr>
        <p:spPr/>
        <p:txBody>
          <a:bodyPr/>
          <a:lstStyle/>
          <a:p>
            <a:r>
              <a:rPr lang="en-US"/>
              <a:t>Chapter 7-</a:t>
            </a:r>
            <a:fld id="{3207DFDE-F558-E343-9172-ECBC7E0DBB0B}" type="slidenum">
              <a:rPr lang="en-US"/>
              <a:pPr/>
              <a:t>4</a:t>
            </a:fld>
            <a:endParaRPr lang="en-US"/>
          </a:p>
        </p:txBody>
      </p:sp>
    </p:spTree>
    <p:extLst>
      <p:ext uri="{BB962C8B-B14F-4D97-AF65-F5344CB8AC3E}">
        <p14:creationId xmlns:p14="http://schemas.microsoft.com/office/powerpoint/2010/main" val="124129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026"/>
          <p:cNvSpPr>
            <a:spLocks noGrp="1" noChangeArrowheads="1"/>
          </p:cNvSpPr>
          <p:nvPr>
            <p:ph type="title"/>
          </p:nvPr>
        </p:nvSpPr>
        <p:spPr>
          <a:xfrm>
            <a:off x="685800" y="258763"/>
            <a:ext cx="7772400" cy="766762"/>
          </a:xfrm>
        </p:spPr>
        <p:txBody>
          <a:bodyPr>
            <a:normAutofit fontScale="90000"/>
          </a:bodyPr>
          <a:lstStyle/>
          <a:p>
            <a:br>
              <a:rPr lang="en-US" b="1"/>
            </a:br>
            <a:r>
              <a:rPr lang="en-US" sz="3600" b="1"/>
              <a:t>ER-to-Relational Mapping Algorithm (cont)</a:t>
            </a:r>
            <a:endParaRPr lang="en-US" sz="3600"/>
          </a:p>
        </p:txBody>
      </p:sp>
      <p:sp>
        <p:nvSpPr>
          <p:cNvPr id="207875" name="Rectangle 1027"/>
          <p:cNvSpPr>
            <a:spLocks noGrp="1" noChangeArrowheads="1"/>
          </p:cNvSpPr>
          <p:nvPr>
            <p:ph idx="1"/>
          </p:nvPr>
        </p:nvSpPr>
        <p:spPr>
          <a:xfrm>
            <a:off x="428625" y="1704975"/>
            <a:ext cx="8248650" cy="4886325"/>
          </a:xfrm>
        </p:spPr>
        <p:txBody>
          <a:bodyPr>
            <a:normAutofit fontScale="92500" lnSpcReduction="10000"/>
          </a:bodyPr>
          <a:lstStyle/>
          <a:p>
            <a:pPr>
              <a:lnSpc>
                <a:spcPct val="80000"/>
              </a:lnSpc>
            </a:pPr>
            <a:r>
              <a:rPr lang="en-US" sz="2000" b="1" dirty="0">
                <a:latin typeface="Arial" charset="0"/>
              </a:rPr>
              <a:t>Step 2: Mapping of Weak Entity Types</a:t>
            </a:r>
          </a:p>
          <a:p>
            <a:pPr>
              <a:lnSpc>
                <a:spcPct val="80000"/>
              </a:lnSpc>
              <a:buFont typeface="Wingdings" charset="0"/>
              <a:buNone/>
            </a:pPr>
            <a:endParaRPr lang="en-US" sz="2000" b="1" dirty="0">
              <a:latin typeface="Arial" charset="0"/>
            </a:endParaRPr>
          </a:p>
          <a:p>
            <a:pPr lvl="1">
              <a:lnSpc>
                <a:spcPct val="80000"/>
              </a:lnSpc>
            </a:pPr>
            <a:r>
              <a:rPr lang="en-US" sz="2000" dirty="0"/>
              <a:t>For each weak entity type W in the ER schema with owner entity type E, create a relation R and include all simple attributes (or simple components of composite attributes) of W as attributes of R.</a:t>
            </a:r>
          </a:p>
          <a:p>
            <a:pPr lvl="1">
              <a:lnSpc>
                <a:spcPct val="80000"/>
              </a:lnSpc>
            </a:pPr>
            <a:r>
              <a:rPr lang="en-US" sz="2000" dirty="0"/>
              <a:t>In addition, include as foreign key attributes of R the primary key attribute(s) of the relation(s) that correspond to the owner entity type(s).</a:t>
            </a:r>
          </a:p>
          <a:p>
            <a:pPr lvl="1">
              <a:lnSpc>
                <a:spcPct val="80000"/>
              </a:lnSpc>
            </a:pPr>
            <a:r>
              <a:rPr lang="en-US" sz="2000" dirty="0"/>
              <a:t>The primary key of R is the </a:t>
            </a:r>
            <a:r>
              <a:rPr lang="en-US" sz="2000" i="1" dirty="0"/>
              <a:t>combination of</a:t>
            </a:r>
            <a:r>
              <a:rPr lang="en-US" sz="2000" dirty="0"/>
              <a:t> the primary key(s) of the owner(s) and the partial key of the weak entity type W, if any.</a:t>
            </a:r>
          </a:p>
          <a:p>
            <a:pPr marL="457200" lvl="1" indent="0">
              <a:lnSpc>
                <a:spcPct val="80000"/>
              </a:lnSpc>
              <a:buNone/>
            </a:pPr>
            <a:r>
              <a:rPr lang="en-US" sz="2000" b="1" dirty="0"/>
              <a:t>Example:</a:t>
            </a:r>
            <a:r>
              <a:rPr lang="en-US" sz="2000" dirty="0"/>
              <a:t> Create the relation DEPENDENT in this step to correspond to the weak entity type DEPENDENT. Include the primary key SSN of the EMPLOYEE relation as a foreign key attribute of DEPENDENT (renamed to ESSN). </a:t>
            </a:r>
          </a:p>
          <a:p>
            <a:pPr lvl="1">
              <a:lnSpc>
                <a:spcPct val="80000"/>
              </a:lnSpc>
              <a:buFontTx/>
              <a:buNone/>
            </a:pPr>
            <a:endParaRPr lang="en-US" sz="2000" dirty="0"/>
          </a:p>
          <a:p>
            <a:pPr lvl="1">
              <a:lnSpc>
                <a:spcPct val="80000"/>
              </a:lnSpc>
              <a:buFontTx/>
              <a:buNone/>
            </a:pPr>
            <a:r>
              <a:rPr lang="en-US" sz="2000" b="1" dirty="0"/>
              <a:t>DEPENDENT (</a:t>
            </a:r>
            <a:r>
              <a:rPr lang="en-US" sz="2000" b="1" u="sng" dirty="0"/>
              <a:t>ESSN, DEPENDENT_NAME</a:t>
            </a:r>
            <a:r>
              <a:rPr lang="en-US" sz="2000" b="1" dirty="0"/>
              <a:t>, SEX, BDATE, RELATIONSHIP)</a:t>
            </a:r>
          </a:p>
          <a:p>
            <a:pPr>
              <a:lnSpc>
                <a:spcPct val="80000"/>
              </a:lnSpc>
              <a:buFont typeface="Wingdings" charset="0"/>
              <a:buNone/>
            </a:pPr>
            <a:r>
              <a:rPr lang="en-US" sz="2000" dirty="0"/>
              <a:t>	</a:t>
            </a:r>
          </a:p>
        </p:txBody>
      </p:sp>
      <p:sp>
        <p:nvSpPr>
          <p:cNvPr id="4" name="Slide Number Placeholder 3"/>
          <p:cNvSpPr>
            <a:spLocks noGrp="1"/>
          </p:cNvSpPr>
          <p:nvPr>
            <p:ph type="sldNum" sz="quarter" idx="12"/>
          </p:nvPr>
        </p:nvSpPr>
        <p:spPr/>
        <p:txBody>
          <a:bodyPr/>
          <a:lstStyle/>
          <a:p>
            <a:r>
              <a:rPr lang="en-US"/>
              <a:t>Chapter 7-</a:t>
            </a:r>
            <a:fld id="{96216D2F-9B5E-5849-9FCE-AF2C6FAA97E1}" type="slidenum">
              <a:rPr lang="en-US"/>
              <a:pPr/>
              <a:t>5</a:t>
            </a:fld>
            <a:endParaRPr lang="en-US"/>
          </a:p>
        </p:txBody>
      </p:sp>
    </p:spTree>
    <p:extLst>
      <p:ext uri="{BB962C8B-B14F-4D97-AF65-F5344CB8AC3E}">
        <p14:creationId xmlns:p14="http://schemas.microsoft.com/office/powerpoint/2010/main" val="203815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26"/>
          <p:cNvSpPr>
            <a:spLocks noGrp="1" noChangeArrowheads="1"/>
          </p:cNvSpPr>
          <p:nvPr>
            <p:ph type="title"/>
          </p:nvPr>
        </p:nvSpPr>
        <p:spPr>
          <a:xfrm>
            <a:off x="685800" y="258763"/>
            <a:ext cx="7772400" cy="766762"/>
          </a:xfrm>
        </p:spPr>
        <p:txBody>
          <a:bodyPr>
            <a:normAutofit fontScale="90000"/>
          </a:bodyPr>
          <a:lstStyle/>
          <a:p>
            <a:br>
              <a:rPr lang="en-US" b="1"/>
            </a:br>
            <a:r>
              <a:rPr lang="en-US" sz="3600" b="1"/>
              <a:t>ER-to-Relational Mapping Algorithm (cont)</a:t>
            </a:r>
            <a:endParaRPr lang="en-US" sz="3600"/>
          </a:p>
        </p:txBody>
      </p:sp>
      <p:sp>
        <p:nvSpPr>
          <p:cNvPr id="206851" name="Rectangle 1027"/>
          <p:cNvSpPr>
            <a:spLocks noGrp="1" noChangeArrowheads="1"/>
          </p:cNvSpPr>
          <p:nvPr>
            <p:ph idx="1"/>
          </p:nvPr>
        </p:nvSpPr>
        <p:spPr>
          <a:xfrm>
            <a:off x="333375" y="1647825"/>
            <a:ext cx="8658225" cy="4733925"/>
          </a:xfrm>
        </p:spPr>
        <p:txBody>
          <a:bodyPr>
            <a:normAutofit fontScale="92500" lnSpcReduction="20000"/>
          </a:bodyPr>
          <a:lstStyle/>
          <a:p>
            <a:pPr>
              <a:lnSpc>
                <a:spcPct val="80000"/>
              </a:lnSpc>
            </a:pPr>
            <a:r>
              <a:rPr lang="en-US" sz="2000" b="1" dirty="0">
                <a:latin typeface="Arial" charset="0"/>
              </a:rPr>
              <a:t>Step 3: Mapping of Binary 1:1 Relation Types</a:t>
            </a:r>
          </a:p>
          <a:p>
            <a:pPr>
              <a:lnSpc>
                <a:spcPct val="80000"/>
              </a:lnSpc>
              <a:buFont typeface="Wingdings" charset="0"/>
              <a:buNone/>
            </a:pPr>
            <a:endParaRPr lang="en-US" sz="1400" b="1" dirty="0">
              <a:latin typeface="Arial" charset="0"/>
            </a:endParaRPr>
          </a:p>
          <a:p>
            <a:pPr>
              <a:lnSpc>
                <a:spcPct val="80000"/>
              </a:lnSpc>
              <a:buFont typeface="Wingdings" charset="0"/>
              <a:buNone/>
            </a:pPr>
            <a:r>
              <a:rPr lang="en-US" sz="600" dirty="0"/>
              <a:t>                 </a:t>
            </a:r>
            <a:r>
              <a:rPr lang="en-US" sz="2000" dirty="0"/>
              <a:t>For each binary 1:1 relationship type R in the ER schema, identify the relations S and T that correspond to the entity types participating in R. There are three possible approaches:</a:t>
            </a:r>
          </a:p>
          <a:p>
            <a:pPr>
              <a:lnSpc>
                <a:spcPct val="80000"/>
              </a:lnSpc>
              <a:buFont typeface="Wingdings" charset="0"/>
              <a:buNone/>
            </a:pPr>
            <a:endParaRPr lang="en-US" sz="1200" dirty="0"/>
          </a:p>
          <a:p>
            <a:pPr>
              <a:lnSpc>
                <a:spcPct val="80000"/>
              </a:lnSpc>
              <a:buFont typeface="Wingdings" charset="0"/>
              <a:buNone/>
            </a:pPr>
            <a:r>
              <a:rPr lang="en-US" sz="1400" dirty="0"/>
              <a:t>      </a:t>
            </a:r>
            <a:r>
              <a:rPr lang="en-US" sz="1600" dirty="0"/>
              <a:t>(1) </a:t>
            </a:r>
            <a:r>
              <a:rPr lang="en-US" sz="1600" b="1" u="sng" dirty="0"/>
              <a:t>Foreign Key approach</a:t>
            </a:r>
            <a:r>
              <a:rPr lang="en-US" sz="1600" u="sng" dirty="0"/>
              <a:t>:</a:t>
            </a:r>
            <a:r>
              <a:rPr lang="en-US" sz="1600" dirty="0"/>
              <a:t> Choose one of the relations-S, say-and include a foreign key in S the primary key of T. It is better to choose an entity type with </a:t>
            </a:r>
            <a:r>
              <a:rPr lang="en-US" sz="1600" i="1" dirty="0">
                <a:solidFill>
                  <a:srgbClr val="0000FF"/>
                </a:solidFill>
              </a:rPr>
              <a:t>total participation </a:t>
            </a:r>
            <a:r>
              <a:rPr lang="en-US" sz="1600" dirty="0"/>
              <a:t>in R in the role of S. </a:t>
            </a:r>
          </a:p>
          <a:p>
            <a:pPr>
              <a:lnSpc>
                <a:spcPct val="80000"/>
              </a:lnSpc>
              <a:buFont typeface="Wingdings" charset="0"/>
              <a:buNone/>
            </a:pPr>
            <a:r>
              <a:rPr lang="en-US" sz="1600" dirty="0"/>
              <a:t>      </a:t>
            </a:r>
            <a:r>
              <a:rPr lang="en-US" sz="1600" b="1" dirty="0"/>
              <a:t>Example</a:t>
            </a:r>
            <a:r>
              <a:rPr lang="en-US" sz="1600" dirty="0"/>
              <a:t>: 1:1 relation MANAGES is mapped by choosing the participating entity type DEPARTMENT to serve in the role of S, because its participation in the MANAGES relationship type is total.</a:t>
            </a:r>
          </a:p>
          <a:p>
            <a:pPr marL="342900" lvl="1" indent="-342900">
              <a:lnSpc>
                <a:spcPct val="80000"/>
              </a:lnSpc>
              <a:buNone/>
            </a:pPr>
            <a:r>
              <a:rPr lang="en-US" sz="2000" b="1" dirty="0"/>
              <a:t>	DEPARTMENT (</a:t>
            </a:r>
            <a:r>
              <a:rPr lang="en-US" sz="2000" b="1" u="sng" dirty="0" err="1"/>
              <a:t>DNumber</a:t>
            </a:r>
            <a:r>
              <a:rPr lang="en-US" sz="2000" b="1" dirty="0"/>
              <a:t>, </a:t>
            </a:r>
            <a:r>
              <a:rPr lang="en-US" sz="2000" b="1" dirty="0" err="1"/>
              <a:t>DName</a:t>
            </a:r>
            <a:r>
              <a:rPr lang="en-US" sz="2000" b="1" dirty="0"/>
              <a:t>, </a:t>
            </a:r>
            <a:r>
              <a:rPr lang="en-US" sz="2000" b="1" dirty="0">
                <a:solidFill>
                  <a:srgbClr val="0000FF"/>
                </a:solidFill>
              </a:rPr>
              <a:t>MGRSSN, </a:t>
            </a:r>
            <a:r>
              <a:rPr lang="en-US" sz="2000" b="1" dirty="0" err="1">
                <a:solidFill>
                  <a:srgbClr val="660066"/>
                </a:solidFill>
              </a:rPr>
              <a:t>MGRStartDate</a:t>
            </a:r>
            <a:r>
              <a:rPr lang="en-US" sz="2000" b="1" dirty="0"/>
              <a:t>)</a:t>
            </a:r>
            <a:endParaRPr lang="en-US" sz="1600" dirty="0"/>
          </a:p>
          <a:p>
            <a:pPr>
              <a:lnSpc>
                <a:spcPct val="80000"/>
              </a:lnSpc>
              <a:buFont typeface="Wingdings" charset="0"/>
              <a:buNone/>
            </a:pPr>
            <a:endParaRPr lang="en-US" sz="1600" dirty="0"/>
          </a:p>
          <a:p>
            <a:pPr>
              <a:lnSpc>
                <a:spcPct val="80000"/>
              </a:lnSpc>
              <a:buFont typeface="Wingdings" charset="0"/>
              <a:buNone/>
            </a:pPr>
            <a:r>
              <a:rPr lang="en-US" sz="1600" dirty="0"/>
              <a:t>     (2) </a:t>
            </a:r>
            <a:r>
              <a:rPr lang="en-US" sz="1600" b="1" u="sng" dirty="0"/>
              <a:t>Merged relation option</a:t>
            </a:r>
            <a:r>
              <a:rPr lang="en-US" sz="1600" u="sng" dirty="0"/>
              <a:t>:</a:t>
            </a:r>
            <a:r>
              <a:rPr lang="en-US" sz="1600" dirty="0"/>
              <a:t> An alternate mapping of a 1:1 relationship type is possible by merging the two entity types and the relationship into a single relation. This may be appropriate </a:t>
            </a:r>
            <a:r>
              <a:rPr lang="en-US" sz="1600" dirty="0">
                <a:solidFill>
                  <a:srgbClr val="0000FF"/>
                </a:solidFill>
              </a:rPr>
              <a:t>when </a:t>
            </a:r>
            <a:r>
              <a:rPr lang="en-US" sz="1600" i="1" dirty="0">
                <a:solidFill>
                  <a:srgbClr val="0000FF"/>
                </a:solidFill>
              </a:rPr>
              <a:t>both</a:t>
            </a:r>
            <a:r>
              <a:rPr lang="en-US" sz="1600" dirty="0">
                <a:solidFill>
                  <a:srgbClr val="0000FF"/>
                </a:solidFill>
              </a:rPr>
              <a:t> </a:t>
            </a:r>
            <a:r>
              <a:rPr lang="en-US" sz="1600" i="1" dirty="0">
                <a:solidFill>
                  <a:srgbClr val="0000FF"/>
                </a:solidFill>
              </a:rPr>
              <a:t>participations are total.</a:t>
            </a:r>
          </a:p>
          <a:p>
            <a:pPr>
              <a:lnSpc>
                <a:spcPct val="80000"/>
              </a:lnSpc>
              <a:buFont typeface="Wingdings" charset="0"/>
              <a:buNone/>
            </a:pPr>
            <a:endParaRPr lang="en-US" sz="1600" i="1" dirty="0"/>
          </a:p>
          <a:p>
            <a:pPr>
              <a:lnSpc>
                <a:spcPct val="80000"/>
              </a:lnSpc>
              <a:buFont typeface="Wingdings" charset="0"/>
              <a:buNone/>
            </a:pPr>
            <a:r>
              <a:rPr lang="en-US" sz="1600" i="1" dirty="0"/>
              <a:t>     </a:t>
            </a:r>
            <a:r>
              <a:rPr lang="en-US" sz="1600" dirty="0"/>
              <a:t>(3) </a:t>
            </a:r>
            <a:r>
              <a:rPr lang="en-US" sz="1600" b="1" u="sng" dirty="0"/>
              <a:t>Cross-reference or relationship relation option</a:t>
            </a:r>
            <a:r>
              <a:rPr lang="en-US" sz="1600" u="sng" dirty="0"/>
              <a:t>:</a:t>
            </a:r>
            <a:r>
              <a:rPr lang="en-US" sz="1600" dirty="0"/>
              <a:t> The third alternative is to set up a third relation R for the purpose of cross-referencing the primary keys of the two relations S and T representing the entity types. </a:t>
            </a:r>
          </a:p>
          <a:p>
            <a:pPr>
              <a:lnSpc>
                <a:spcPct val="80000"/>
              </a:lnSpc>
              <a:buFont typeface="Wingdings" charset="0"/>
              <a:buNone/>
            </a:pPr>
            <a:endParaRPr lang="en-US" sz="1600" dirty="0"/>
          </a:p>
          <a:p>
            <a:pPr>
              <a:lnSpc>
                <a:spcPct val="80000"/>
              </a:lnSpc>
              <a:buFont typeface="Wingdings" charset="0"/>
              <a:buNone/>
            </a:pPr>
            <a:endParaRPr lang="en-US" sz="600" dirty="0"/>
          </a:p>
        </p:txBody>
      </p:sp>
      <p:sp>
        <p:nvSpPr>
          <p:cNvPr id="4" name="Slide Number Placeholder 3"/>
          <p:cNvSpPr>
            <a:spLocks noGrp="1"/>
          </p:cNvSpPr>
          <p:nvPr>
            <p:ph type="sldNum" sz="quarter" idx="12"/>
          </p:nvPr>
        </p:nvSpPr>
        <p:spPr/>
        <p:txBody>
          <a:bodyPr/>
          <a:lstStyle/>
          <a:p>
            <a:r>
              <a:rPr lang="en-US"/>
              <a:t>Chapter 7-</a:t>
            </a:r>
            <a:fld id="{6DAB3356-180B-C346-BC22-8186B8F16E80}" type="slidenum">
              <a:rPr lang="en-US"/>
              <a:pPr/>
              <a:t>6</a:t>
            </a:fld>
            <a:endParaRPr lang="en-US"/>
          </a:p>
        </p:txBody>
      </p:sp>
    </p:spTree>
    <p:extLst>
      <p:ext uri="{BB962C8B-B14F-4D97-AF65-F5344CB8AC3E}">
        <p14:creationId xmlns:p14="http://schemas.microsoft.com/office/powerpoint/2010/main" val="216485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p:cNvSpPr>
            <a:spLocks noGrp="1" noChangeArrowheads="1"/>
          </p:cNvSpPr>
          <p:nvPr>
            <p:ph type="title"/>
          </p:nvPr>
        </p:nvSpPr>
        <p:spPr>
          <a:xfrm>
            <a:off x="29884" y="325718"/>
            <a:ext cx="1807882" cy="4940300"/>
          </a:xfrm>
        </p:spPr>
        <p:txBody>
          <a:bodyPr anchor="t"/>
          <a:lstStyle/>
          <a:p>
            <a:pPr algn="l"/>
            <a:r>
              <a:rPr lang="en-US" sz="2400" b="1" dirty="0"/>
              <a:t>FIGURE 7.1</a:t>
            </a:r>
            <a:br>
              <a:rPr lang="en-US" sz="2400" dirty="0"/>
            </a:br>
            <a:r>
              <a:rPr lang="en-US" sz="2400" dirty="0"/>
              <a:t>The ER conceptual schema diagram for the COMPANY database.</a:t>
            </a:r>
            <a:endParaRPr lang="en-US" dirty="0"/>
          </a:p>
        </p:txBody>
      </p:sp>
      <p:pic>
        <p:nvPicPr>
          <p:cNvPr id="226307" name="Picture 1027" descr="3.2.gif                                                        0001035BEeyore                         B91DCF3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88354" y="179293"/>
            <a:ext cx="7291294" cy="6542181"/>
          </a:xfrm>
        </p:spPr>
      </p:pic>
      <p:sp>
        <p:nvSpPr>
          <p:cNvPr id="4" name="Slide Number Placeholder 3"/>
          <p:cNvSpPr>
            <a:spLocks noGrp="1"/>
          </p:cNvSpPr>
          <p:nvPr>
            <p:ph type="sldNum" sz="quarter" idx="12"/>
          </p:nvPr>
        </p:nvSpPr>
        <p:spPr/>
        <p:txBody>
          <a:bodyPr/>
          <a:lstStyle/>
          <a:p>
            <a:r>
              <a:rPr lang="en-US"/>
              <a:t>Chapter 7-</a:t>
            </a:r>
            <a:fld id="{4F8E36CA-4B0B-C44F-B0A7-BFE133997890}" type="slidenum">
              <a:rPr lang="en-US"/>
              <a:pPr/>
              <a:t>7</a:t>
            </a:fld>
            <a:endParaRPr lang="en-US"/>
          </a:p>
        </p:txBody>
      </p:sp>
    </p:spTree>
    <p:extLst>
      <p:ext uri="{BB962C8B-B14F-4D97-AF65-F5344CB8AC3E}">
        <p14:creationId xmlns:p14="http://schemas.microsoft.com/office/powerpoint/2010/main" val="71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ER-to-Relational Mapping Algorithm (cont)</a:t>
            </a:r>
            <a:endParaRPr lang="en-US" sz="3600"/>
          </a:p>
        </p:txBody>
      </p:sp>
      <p:sp>
        <p:nvSpPr>
          <p:cNvPr id="205827" name="Rectangle 3"/>
          <p:cNvSpPr>
            <a:spLocks noGrp="1" noChangeArrowheads="1"/>
          </p:cNvSpPr>
          <p:nvPr>
            <p:ph idx="1"/>
          </p:nvPr>
        </p:nvSpPr>
        <p:spPr>
          <a:xfrm>
            <a:off x="419100" y="1533525"/>
            <a:ext cx="8248650" cy="4724400"/>
          </a:xfrm>
        </p:spPr>
        <p:txBody>
          <a:bodyPr>
            <a:normAutofit fontScale="92500" lnSpcReduction="20000"/>
          </a:bodyPr>
          <a:lstStyle/>
          <a:p>
            <a:r>
              <a:rPr lang="en-US" sz="2000" b="1" dirty="0">
                <a:latin typeface="Arial" charset="0"/>
              </a:rPr>
              <a:t>Step 4: Mapping of Binary 1:N Relationship Types.</a:t>
            </a:r>
          </a:p>
          <a:p>
            <a:pPr>
              <a:buFont typeface="Wingdings" charset="0"/>
              <a:buNone/>
            </a:pPr>
            <a:endParaRPr lang="en-US" sz="1400" b="1" dirty="0">
              <a:latin typeface="Arial" charset="0"/>
            </a:endParaRPr>
          </a:p>
          <a:p>
            <a:pPr lvl="1"/>
            <a:r>
              <a:rPr lang="en-US" sz="2000" dirty="0"/>
              <a:t>For each regular binary 1:N relationship type R, identify </a:t>
            </a:r>
            <a:r>
              <a:rPr lang="en-US" sz="2000" dirty="0">
                <a:solidFill>
                  <a:srgbClr val="0000FF"/>
                </a:solidFill>
              </a:rPr>
              <a:t>the relation S that represent the participating entity type at the N-side </a:t>
            </a:r>
            <a:r>
              <a:rPr lang="en-US" sz="2000" dirty="0"/>
              <a:t>of the relationship type. </a:t>
            </a:r>
          </a:p>
          <a:p>
            <a:pPr lvl="1"/>
            <a:r>
              <a:rPr lang="en-US" sz="2000" dirty="0"/>
              <a:t>Include as </a:t>
            </a:r>
            <a:r>
              <a:rPr lang="en-US" sz="2000" dirty="0">
                <a:solidFill>
                  <a:srgbClr val="0000FF"/>
                </a:solidFill>
              </a:rPr>
              <a:t>foreign key in S the primary key of the relation T </a:t>
            </a:r>
            <a:r>
              <a:rPr lang="en-US" sz="2000" dirty="0"/>
              <a:t>that represents the other entity type participating in R. </a:t>
            </a:r>
          </a:p>
          <a:p>
            <a:pPr lvl="1"/>
            <a:r>
              <a:rPr lang="en-US" sz="2000" dirty="0"/>
              <a:t>Include any simple attributes of the 1:N relation type as attributes of S.</a:t>
            </a:r>
            <a:r>
              <a:rPr lang="en-US" sz="1800" dirty="0"/>
              <a:t> </a:t>
            </a:r>
          </a:p>
          <a:p>
            <a:pPr>
              <a:buFont typeface="Wingdings" charset="0"/>
              <a:buNone/>
            </a:pPr>
            <a:endParaRPr lang="en-US" sz="1000" dirty="0"/>
          </a:p>
          <a:p>
            <a:pPr lvl="1">
              <a:buFontTx/>
              <a:buNone/>
            </a:pPr>
            <a:r>
              <a:rPr lang="en-US" sz="1800" dirty="0"/>
              <a:t>  </a:t>
            </a:r>
            <a:r>
              <a:rPr lang="en-US" sz="2000" b="1" dirty="0"/>
              <a:t>Example:</a:t>
            </a:r>
            <a:r>
              <a:rPr lang="en-US" sz="2000" dirty="0"/>
              <a:t> 1:N relationship types WORKS_FOR, CONTROLS, and SUPERVISION in the figure. For WORKS_FOR we include the primary key DNUMBER of the DEPARTMENT relation as foreign key in the EMPLOYEE relation and call it DNO. </a:t>
            </a:r>
          </a:p>
          <a:p>
            <a:pPr lvl="1">
              <a:lnSpc>
                <a:spcPct val="80000"/>
              </a:lnSpc>
              <a:buFontTx/>
              <a:buNone/>
            </a:pPr>
            <a:r>
              <a:rPr lang="en-US" sz="2000" b="1" dirty="0"/>
              <a:t>EMPLOYEE (</a:t>
            </a:r>
            <a:r>
              <a:rPr lang="en-US" sz="2000" b="1" u="sng" dirty="0"/>
              <a:t>SSN</a:t>
            </a:r>
            <a:r>
              <a:rPr lang="en-US" sz="2000" b="1" dirty="0"/>
              <a:t>, </a:t>
            </a:r>
            <a:r>
              <a:rPr lang="en-US" sz="2000" b="1" dirty="0" err="1"/>
              <a:t>Fname</a:t>
            </a:r>
            <a:r>
              <a:rPr lang="en-US" sz="2000" b="1" dirty="0"/>
              <a:t>, </a:t>
            </a:r>
            <a:r>
              <a:rPr lang="en-US" sz="2000" b="1" dirty="0" err="1"/>
              <a:t>Minit</a:t>
            </a:r>
            <a:r>
              <a:rPr lang="en-US" sz="2000" b="1" dirty="0"/>
              <a:t>, </a:t>
            </a:r>
            <a:r>
              <a:rPr lang="en-US" sz="2000" b="1" dirty="0" err="1"/>
              <a:t>Lname</a:t>
            </a:r>
            <a:r>
              <a:rPr lang="en-US" sz="2000" b="1" dirty="0"/>
              <a:t>, </a:t>
            </a:r>
            <a:r>
              <a:rPr lang="en-US" sz="2000" b="1" dirty="0" err="1"/>
              <a:t>Bdate</a:t>
            </a:r>
            <a:r>
              <a:rPr lang="en-US" sz="2000" b="1" dirty="0"/>
              <a:t>, Sex, Address, Salary, </a:t>
            </a:r>
            <a:r>
              <a:rPr lang="en-US" sz="2000" b="1" dirty="0">
                <a:solidFill>
                  <a:srgbClr val="0000FF"/>
                </a:solidFill>
              </a:rPr>
              <a:t>DNO, SUPERSSN</a:t>
            </a:r>
            <a:r>
              <a:rPr lang="en-US" sz="2000" b="1" dirty="0"/>
              <a:t>) </a:t>
            </a:r>
          </a:p>
          <a:p>
            <a:pPr lvl="1">
              <a:lnSpc>
                <a:spcPct val="80000"/>
              </a:lnSpc>
              <a:buFontTx/>
              <a:buNone/>
            </a:pPr>
            <a:r>
              <a:rPr lang="en-US" sz="2000" b="1" dirty="0"/>
              <a:t>PROJECT (</a:t>
            </a:r>
            <a:r>
              <a:rPr lang="en-US" sz="2000" b="1" u="sng" dirty="0" err="1"/>
              <a:t>Pnumber</a:t>
            </a:r>
            <a:r>
              <a:rPr lang="en-US" sz="2000" b="1" dirty="0"/>
              <a:t>, </a:t>
            </a:r>
            <a:r>
              <a:rPr lang="en-US" sz="2000" b="1" dirty="0" err="1"/>
              <a:t>Pname</a:t>
            </a:r>
            <a:r>
              <a:rPr lang="en-US" sz="2000" b="1" dirty="0"/>
              <a:t>, Location, </a:t>
            </a:r>
            <a:r>
              <a:rPr lang="en-US" sz="2000" b="1" dirty="0">
                <a:solidFill>
                  <a:srgbClr val="0000FF"/>
                </a:solidFill>
              </a:rPr>
              <a:t>DNO</a:t>
            </a:r>
            <a:r>
              <a:rPr lang="en-US" sz="2000" b="1" dirty="0"/>
              <a:t>)</a:t>
            </a:r>
          </a:p>
          <a:p>
            <a:pPr lvl="1">
              <a:buFontTx/>
              <a:buNone/>
            </a:pPr>
            <a:endParaRPr lang="en-US" sz="2000" dirty="0"/>
          </a:p>
          <a:p>
            <a:pPr lvl="1">
              <a:buFontTx/>
              <a:buNone/>
            </a:pPr>
            <a:endParaRPr lang="en-US" sz="2000" dirty="0"/>
          </a:p>
        </p:txBody>
      </p:sp>
      <p:sp>
        <p:nvSpPr>
          <p:cNvPr id="4" name="Slide Number Placeholder 3"/>
          <p:cNvSpPr>
            <a:spLocks noGrp="1"/>
          </p:cNvSpPr>
          <p:nvPr>
            <p:ph type="sldNum" sz="quarter" idx="12"/>
          </p:nvPr>
        </p:nvSpPr>
        <p:spPr/>
        <p:txBody>
          <a:bodyPr/>
          <a:lstStyle/>
          <a:p>
            <a:r>
              <a:rPr lang="en-US"/>
              <a:t>Chapter 7-</a:t>
            </a:r>
            <a:fld id="{FB7709F7-337F-0241-BC05-EADE6D03F358}" type="slidenum">
              <a:rPr lang="en-US"/>
              <a:pPr/>
              <a:t>8</a:t>
            </a:fld>
            <a:endParaRPr lang="en-US"/>
          </a:p>
        </p:txBody>
      </p:sp>
    </p:spTree>
    <p:extLst>
      <p:ext uri="{BB962C8B-B14F-4D97-AF65-F5344CB8AC3E}">
        <p14:creationId xmlns:p14="http://schemas.microsoft.com/office/powerpoint/2010/main" val="184149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ER-to-Relational Mapping Algorithm (cont)</a:t>
            </a:r>
            <a:endParaRPr lang="en-US" sz="3600"/>
          </a:p>
        </p:txBody>
      </p:sp>
      <p:sp>
        <p:nvSpPr>
          <p:cNvPr id="211971" name="Rectangle 3"/>
          <p:cNvSpPr>
            <a:spLocks noGrp="1" noChangeArrowheads="1"/>
          </p:cNvSpPr>
          <p:nvPr>
            <p:ph idx="1"/>
          </p:nvPr>
        </p:nvSpPr>
        <p:spPr>
          <a:xfrm>
            <a:off x="333375" y="1504950"/>
            <a:ext cx="8582025" cy="5019675"/>
          </a:xfrm>
        </p:spPr>
        <p:txBody>
          <a:bodyPr/>
          <a:lstStyle/>
          <a:p>
            <a:pPr>
              <a:lnSpc>
                <a:spcPct val="80000"/>
              </a:lnSpc>
            </a:pPr>
            <a:r>
              <a:rPr lang="en-US" sz="2000" b="1" dirty="0">
                <a:latin typeface="Arial" charset="0"/>
              </a:rPr>
              <a:t>Step 5: Mapping of Binary M:N Relationship Types.</a:t>
            </a:r>
          </a:p>
          <a:p>
            <a:pPr>
              <a:lnSpc>
                <a:spcPct val="80000"/>
              </a:lnSpc>
              <a:buFont typeface="Wingdings" charset="0"/>
              <a:buNone/>
            </a:pPr>
            <a:endParaRPr lang="en-US" sz="2000" b="1" dirty="0">
              <a:latin typeface="Arial" charset="0"/>
            </a:endParaRPr>
          </a:p>
          <a:p>
            <a:pPr lvl="1">
              <a:lnSpc>
                <a:spcPct val="80000"/>
              </a:lnSpc>
            </a:pPr>
            <a:r>
              <a:rPr lang="en-US" sz="2000" dirty="0"/>
              <a:t>For each regular binary M:N relationship type R</a:t>
            </a:r>
            <a:r>
              <a:rPr lang="en-US" sz="2000" dirty="0">
                <a:solidFill>
                  <a:srgbClr val="0000FF"/>
                </a:solidFill>
              </a:rPr>
              <a:t>, </a:t>
            </a:r>
            <a:r>
              <a:rPr lang="en-US" sz="2000" i="1" dirty="0">
                <a:solidFill>
                  <a:srgbClr val="0000FF"/>
                </a:solidFill>
              </a:rPr>
              <a:t>create a new relation</a:t>
            </a:r>
            <a:r>
              <a:rPr lang="en-US" sz="2000" dirty="0">
                <a:solidFill>
                  <a:srgbClr val="0000FF"/>
                </a:solidFill>
              </a:rPr>
              <a:t> </a:t>
            </a:r>
            <a:r>
              <a:rPr lang="en-US" sz="2000" dirty="0"/>
              <a:t>S to represent R. </a:t>
            </a:r>
          </a:p>
          <a:p>
            <a:pPr lvl="1">
              <a:lnSpc>
                <a:spcPct val="80000"/>
              </a:lnSpc>
            </a:pPr>
            <a:r>
              <a:rPr lang="en-US" sz="2000" dirty="0"/>
              <a:t>Include as foreign key attributes in S the primary keys of the relations that represent the participating entity types; </a:t>
            </a:r>
            <a:r>
              <a:rPr lang="en-US" sz="2000" i="1" dirty="0">
                <a:solidFill>
                  <a:srgbClr val="0000FF"/>
                </a:solidFill>
              </a:rPr>
              <a:t>their combination will form the primary key</a:t>
            </a:r>
            <a:r>
              <a:rPr lang="en-US" sz="2000" dirty="0">
                <a:solidFill>
                  <a:srgbClr val="0000FF"/>
                </a:solidFill>
              </a:rPr>
              <a:t> of S</a:t>
            </a:r>
            <a:r>
              <a:rPr lang="en-US" sz="2000" dirty="0"/>
              <a:t>. </a:t>
            </a:r>
          </a:p>
          <a:p>
            <a:pPr lvl="1">
              <a:lnSpc>
                <a:spcPct val="80000"/>
              </a:lnSpc>
            </a:pPr>
            <a:r>
              <a:rPr lang="en-US" sz="2000" dirty="0"/>
              <a:t>Also include </a:t>
            </a:r>
            <a:r>
              <a:rPr lang="en-US" sz="2000" dirty="0">
                <a:solidFill>
                  <a:srgbClr val="0000FF"/>
                </a:solidFill>
              </a:rPr>
              <a:t>any simple attributes </a:t>
            </a:r>
            <a:r>
              <a:rPr lang="en-US" sz="2000" dirty="0"/>
              <a:t>of the M:N relationship type (or simple components of composite attributes) as attributes of S.</a:t>
            </a:r>
          </a:p>
          <a:p>
            <a:pPr lvl="1">
              <a:lnSpc>
                <a:spcPct val="80000"/>
              </a:lnSpc>
              <a:buFontTx/>
              <a:buNone/>
            </a:pPr>
            <a:r>
              <a:rPr lang="en-US" sz="1600" dirty="0"/>
              <a:t>     </a:t>
            </a:r>
          </a:p>
          <a:p>
            <a:pPr lvl="1">
              <a:lnSpc>
                <a:spcPct val="80000"/>
              </a:lnSpc>
              <a:buFontTx/>
              <a:buNone/>
            </a:pPr>
            <a:r>
              <a:rPr lang="en-US" sz="1800" dirty="0"/>
              <a:t>     </a:t>
            </a:r>
            <a:r>
              <a:rPr lang="en-US" sz="2000" b="1" dirty="0"/>
              <a:t>Example:</a:t>
            </a:r>
            <a:r>
              <a:rPr lang="en-US" sz="2000" dirty="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a:lnSpc>
                <a:spcPct val="80000"/>
              </a:lnSpc>
              <a:buFontTx/>
              <a:buNone/>
            </a:pPr>
            <a:r>
              <a:rPr lang="en-US" sz="2000" b="1" dirty="0"/>
              <a:t>WORKS_ON (</a:t>
            </a:r>
            <a:r>
              <a:rPr lang="en-US" sz="2000" b="1" u="sng" dirty="0"/>
              <a:t>ESSN, PNO</a:t>
            </a:r>
            <a:r>
              <a:rPr lang="en-US" sz="2000" b="1" dirty="0"/>
              <a:t>, Hours)  </a:t>
            </a:r>
            <a:endParaRPr lang="en-US" sz="1400" b="1" dirty="0"/>
          </a:p>
          <a:p>
            <a:pPr lvl="1">
              <a:lnSpc>
                <a:spcPct val="80000"/>
              </a:lnSpc>
              <a:buFontTx/>
              <a:buNone/>
            </a:pPr>
            <a:endParaRPr lang="en-US" sz="1400" dirty="0"/>
          </a:p>
        </p:txBody>
      </p:sp>
      <p:sp>
        <p:nvSpPr>
          <p:cNvPr id="4" name="Slide Number Placeholder 3"/>
          <p:cNvSpPr>
            <a:spLocks noGrp="1"/>
          </p:cNvSpPr>
          <p:nvPr>
            <p:ph type="sldNum" sz="quarter" idx="12"/>
          </p:nvPr>
        </p:nvSpPr>
        <p:spPr/>
        <p:txBody>
          <a:bodyPr/>
          <a:lstStyle/>
          <a:p>
            <a:r>
              <a:rPr lang="en-US"/>
              <a:t>Chapter 7-</a:t>
            </a:r>
            <a:fld id="{EA2AB399-2D93-6D49-B37F-30DE23D73DF9}" type="slidenum">
              <a:rPr lang="en-US"/>
              <a:pPr/>
              <a:t>9</a:t>
            </a:fld>
            <a:endParaRPr lang="en-US"/>
          </a:p>
        </p:txBody>
      </p:sp>
    </p:spTree>
    <p:extLst>
      <p:ext uri="{BB962C8B-B14F-4D97-AF65-F5344CB8AC3E}">
        <p14:creationId xmlns:p14="http://schemas.microsoft.com/office/powerpoint/2010/main" val="1360269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499</TotalTime>
  <Words>2511</Words>
  <Application>Microsoft Office PowerPoint</Application>
  <PresentationFormat>On-screen Show (4:3)</PresentationFormat>
  <Paragraphs>205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Trebuchet MS</vt:lpstr>
      <vt:lpstr>Verdana</vt:lpstr>
      <vt:lpstr>Wingdings</vt:lpstr>
      <vt:lpstr>Wingdings 3</vt:lpstr>
      <vt:lpstr>Facet</vt:lpstr>
      <vt:lpstr>FUNDAMENTALS OF DATABASE SYSTEMS  LESSON 6: Relational Database Design by ER- and EERR-to-Relational Mapping</vt:lpstr>
      <vt:lpstr>Chapter Outline</vt:lpstr>
      <vt:lpstr>FIGURE 7.1 The ER conceptual schema diagram for the COMPANY database.</vt:lpstr>
      <vt:lpstr> ER-to-Relational Mapping Algorithm</vt:lpstr>
      <vt:lpstr> ER-to-Relational Mapping Algorithm (cont)</vt:lpstr>
      <vt:lpstr> ER-to-Relational Mapping Algorithm (cont)</vt:lpstr>
      <vt:lpstr>FIGURE 7.1 The ER conceptual schema diagram for the COMPANY database.</vt:lpstr>
      <vt:lpstr> ER-to-Relational Mapping Algorithm (cont)</vt:lpstr>
      <vt:lpstr> ER-to-Relational Mapping Algorithm (cont)</vt:lpstr>
      <vt:lpstr> ER-to-Relational Mapping Algorithm (cont)</vt:lpstr>
      <vt:lpstr>FIGURE 7.2 Result of mapping the COMPANY ER schema into a relational schema.</vt:lpstr>
      <vt:lpstr> ER-to-Relational Mapping Algorithm (cont)</vt:lpstr>
      <vt:lpstr>FIGURE 4.11 Ternary relationship types. (a) The SUPPLY relationship. </vt:lpstr>
      <vt:lpstr>FIGURE 7.3 Mapping the n-ary relationship type SUPPLY from Figure 4.11a.</vt:lpstr>
      <vt:lpstr> Summary of Mapping constructs and constraints</vt:lpstr>
      <vt:lpstr>PowerPoint Presentation</vt:lpstr>
      <vt:lpstr>Mapping EER Model Constructs to Relations </vt:lpstr>
      <vt:lpstr>FIGURE 4.4 EER diagram notation for an attribute-defined specialization on JobType.</vt:lpstr>
      <vt:lpstr>PowerPoint Presentation</vt:lpstr>
      <vt:lpstr>FIGURE 4.3 Generalization. (b) Generalizing CAR and TRUCK into the superclass VEHICLE.</vt:lpstr>
      <vt:lpstr>PowerPoint Presentation</vt:lpstr>
      <vt:lpstr>Mapping EER Model Constructs to Relations (cont)</vt:lpstr>
      <vt:lpstr>FIGURE 4.4 EER diagram notation for an attribute-defined specialization on JobType.</vt:lpstr>
      <vt:lpstr>PowerPoint Presentation</vt:lpstr>
      <vt:lpstr>FIGURE 4.5 EER diagram notation for an overlapping (nondisjoint) specialization.</vt:lpstr>
      <vt:lpstr>PowerPoint Presentation</vt:lpstr>
      <vt:lpstr>Mapping EER Model Constructs to Relations (cont)</vt:lpstr>
      <vt:lpstr>FIGURE 4.7 A specialization lattice with multiple inheritance for a UNIVERSITY database.</vt:lpstr>
      <vt:lpstr>FIGURE 7.5 Mapping the EER specialization lattice in Figure 4.7 using multiple options.</vt:lpstr>
      <vt:lpstr>Mapping EER Model Constructs to Relations (cont)</vt:lpstr>
      <vt:lpstr>FIGURE 4.8 Two categories (union types): OWNER and REGISTERED_VEHICLE.</vt:lpstr>
      <vt:lpstr>FIGURE 7.6 Mapping the EER categories (union types) in Figure 4.8 to relations. PERSON has SSN as its alternative OwnerID</vt:lpstr>
      <vt:lpstr>Homework 1</vt:lpstr>
      <vt:lpstr>Homework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Hau</dc:creator>
  <cp:lastModifiedBy>Phương Hạnh Dư</cp:lastModifiedBy>
  <cp:revision>121</cp:revision>
  <dcterms:created xsi:type="dcterms:W3CDTF">2020-04-14T07:09:55Z</dcterms:created>
  <dcterms:modified xsi:type="dcterms:W3CDTF">2022-09-19T13:42:11Z</dcterms:modified>
</cp:coreProperties>
</file>