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84" r:id="rId2"/>
  </p:sldMasterIdLst>
  <p:notesMasterIdLst>
    <p:notesMasterId r:id="rId62"/>
  </p:notesMasterIdLst>
  <p:handoutMasterIdLst>
    <p:handoutMasterId r:id="rId63"/>
  </p:handoutMasterIdLst>
  <p:sldIdLst>
    <p:sldId id="310" r:id="rId3"/>
    <p:sldId id="259" r:id="rId4"/>
    <p:sldId id="261" r:id="rId5"/>
    <p:sldId id="262" r:id="rId6"/>
    <p:sldId id="263" r:id="rId7"/>
    <p:sldId id="264" r:id="rId8"/>
    <p:sldId id="265" r:id="rId9"/>
    <p:sldId id="266" r:id="rId10"/>
    <p:sldId id="267" r:id="rId11"/>
    <p:sldId id="268" r:id="rId12"/>
    <p:sldId id="269" r:id="rId13"/>
    <p:sldId id="270" r:id="rId14"/>
    <p:sldId id="311" r:id="rId15"/>
    <p:sldId id="271" r:id="rId16"/>
    <p:sldId id="272" r:id="rId17"/>
    <p:sldId id="273" r:id="rId18"/>
    <p:sldId id="275" r:id="rId19"/>
    <p:sldId id="276" r:id="rId20"/>
    <p:sldId id="277" r:id="rId21"/>
    <p:sldId id="278" r:id="rId22"/>
    <p:sldId id="328" r:id="rId23"/>
    <p:sldId id="279" r:id="rId24"/>
    <p:sldId id="314" r:id="rId25"/>
    <p:sldId id="312" r:id="rId26"/>
    <p:sldId id="280" r:id="rId27"/>
    <p:sldId id="281" r:id="rId28"/>
    <p:sldId id="282" r:id="rId29"/>
    <p:sldId id="283" r:id="rId30"/>
    <p:sldId id="323" r:id="rId31"/>
    <p:sldId id="316" r:id="rId32"/>
    <p:sldId id="284" r:id="rId33"/>
    <p:sldId id="285" r:id="rId34"/>
    <p:sldId id="317" r:id="rId35"/>
    <p:sldId id="318" r:id="rId36"/>
    <p:sldId id="319" r:id="rId37"/>
    <p:sldId id="320" r:id="rId38"/>
    <p:sldId id="321" r:id="rId39"/>
    <p:sldId id="331" r:id="rId40"/>
    <p:sldId id="287" r:id="rId41"/>
    <p:sldId id="329" r:id="rId42"/>
    <p:sldId id="322" r:id="rId43"/>
    <p:sldId id="324" r:id="rId44"/>
    <p:sldId id="325" r:id="rId45"/>
    <p:sldId id="326" r:id="rId46"/>
    <p:sldId id="332" r:id="rId47"/>
    <p:sldId id="333" r:id="rId48"/>
    <p:sldId id="334" r:id="rId49"/>
    <p:sldId id="327" r:id="rId50"/>
    <p:sldId id="288" r:id="rId51"/>
    <p:sldId id="289" r:id="rId52"/>
    <p:sldId id="290" r:id="rId53"/>
    <p:sldId id="336" r:id="rId54"/>
    <p:sldId id="335" r:id="rId55"/>
    <p:sldId id="292" r:id="rId56"/>
    <p:sldId id="293" r:id="rId57"/>
    <p:sldId id="338" r:id="rId58"/>
    <p:sldId id="337" r:id="rId59"/>
    <p:sldId id="295" r:id="rId60"/>
    <p:sldId id="313"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13" autoAdjust="0"/>
  </p:normalViewPr>
  <p:slideViewPr>
    <p:cSldViewPr snapToGrid="0" snapToObjects="1">
      <p:cViewPr varScale="1">
        <p:scale>
          <a:sx n="98" d="100"/>
          <a:sy n="98" d="100"/>
        </p:scale>
        <p:origin x="-6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Nguyễn" userId="364be84a3c44a700" providerId="LiveId" clId="{F26B535D-EA88-974D-A2A8-9112AE9F7C38}"/>
    <pc:docChg chg="modSld">
      <pc:chgData name="Mai Nguyễn" userId="364be84a3c44a700" providerId="LiveId" clId="{F26B535D-EA88-974D-A2A8-9112AE9F7C38}" dt="2023-10-11T07:04:08.885" v="1" actId="1076"/>
      <pc:docMkLst>
        <pc:docMk/>
      </pc:docMkLst>
      <pc:sldChg chg="modSp">
        <pc:chgData name="Mai Nguyễn" userId="364be84a3c44a700" providerId="LiveId" clId="{F26B535D-EA88-974D-A2A8-9112AE9F7C38}" dt="2023-10-11T07:04:08.885" v="1" actId="1076"/>
        <pc:sldMkLst>
          <pc:docMk/>
          <pc:sldMk cId="3025501972" sldId="264"/>
        </pc:sldMkLst>
        <pc:picChg chg="mod">
          <ac:chgData name="Mai Nguyễn" userId="364be84a3c44a700" providerId="LiveId" clId="{F26B535D-EA88-974D-A2A8-9112AE9F7C38}" dt="2023-10-11T07:04:08.885" v="1" actId="1076"/>
          <ac:picMkLst>
            <pc:docMk/>
            <pc:sldMk cId="3025501972" sldId="264"/>
            <ac:picMk id="22528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6B9EEE-3C2E-6644-BFB6-372D143A0B1A}" type="datetimeFigureOut">
              <a:rPr lang="en-US" smtClean="0"/>
              <a:t>10/11/23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C7C39-E39A-3941-BD02-BB7444B04DD1}" type="slidenum">
              <a:rPr lang="en-US" smtClean="0"/>
              <a:t>‹#›</a:t>
            </a:fld>
            <a:endParaRPr lang="en-US"/>
          </a:p>
        </p:txBody>
      </p:sp>
    </p:spTree>
    <p:extLst>
      <p:ext uri="{BB962C8B-B14F-4D97-AF65-F5344CB8AC3E}">
        <p14:creationId xmlns:p14="http://schemas.microsoft.com/office/powerpoint/2010/main" val="1135212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22A747-445C-0A45-B179-9B885E4ACEDF}" type="datetimeFigureOut">
              <a:rPr lang="en-US" smtClean="0"/>
              <a:t>10/11/23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6B95B2-E040-FA4F-BB37-999E6C057414}" type="slidenum">
              <a:rPr lang="en-US" smtClean="0"/>
              <a:t>‹#›</a:t>
            </a:fld>
            <a:endParaRPr lang="en-US"/>
          </a:p>
        </p:txBody>
      </p:sp>
    </p:spTree>
    <p:extLst>
      <p:ext uri="{BB962C8B-B14F-4D97-AF65-F5344CB8AC3E}">
        <p14:creationId xmlns:p14="http://schemas.microsoft.com/office/powerpoint/2010/main" val="41368233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cs typeface="+mn-cs"/>
            </a:endParaRPr>
          </a:p>
        </p:txBody>
      </p:sp>
      <p:sp>
        <p:nvSpPr>
          <p:cNvPr id="4" name="Slide Number Placeholder 3"/>
          <p:cNvSpPr>
            <a:spLocks noGrp="1"/>
          </p:cNvSpPr>
          <p:nvPr>
            <p:ph type="sldNum" sz="quarter" idx="5"/>
          </p:nvPr>
        </p:nvSpPr>
        <p:spPr/>
        <p:txBody>
          <a:bodyPr/>
          <a:lstStyle/>
          <a:p>
            <a:pPr>
              <a:defRPr/>
            </a:pPr>
            <a:fld id="{1B8B861A-9D18-F341-8665-2C2683C56864}" type="slidenum">
              <a:rPr lang="en-US">
                <a:solidFill>
                  <a:prstClr val="black"/>
                </a:solidFill>
              </a:rPr>
              <a:pPr>
                <a:def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33</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32984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34</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9014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35</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79375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08316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37</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6553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38</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31868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56</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11205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57</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11205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53FB51-5AE2-D94E-8C9C-914AC6BB8118}"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05470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EEF47-6E03-C141-B3EE-CEEC458577E8}"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4035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99E61-37DA-2348-890C-384119696401}"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631713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53FB51-5AE2-D94E-8C9C-914AC6BB8118}"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054700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EC2BA-B03C-EC42-AF09-9A8D8F532AA5}"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4233842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5CDB4-98AD-E045-B8FA-AEDA4DAA23A7}"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103077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2C623-D4AE-B348-A40B-3696CE1C9757}"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21015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4826DE-509C-DF4A-8354-45B9FAD3D70F}" type="datetime1">
              <a:rPr lang="en-US" smtClean="0"/>
              <a:t>10/11/23</a:t>
            </a:fld>
            <a:endParaRPr lang="en-US"/>
          </a:p>
        </p:txBody>
      </p:sp>
      <p:sp>
        <p:nvSpPr>
          <p:cNvPr id="8" name="Footer Placeholder 7"/>
          <p:cNvSpPr>
            <a:spLocks noGrp="1"/>
          </p:cNvSpPr>
          <p:nvPr>
            <p:ph type="ftr" sz="quarter" idx="11"/>
          </p:nvPr>
        </p:nvSpPr>
        <p:spPr/>
        <p:txBody>
          <a:bodyPr/>
          <a:lstStyle/>
          <a:p>
            <a:r>
              <a:rPr lang="en-US"/>
              <a:t>DBMS - Nguyen Thi Hau</a:t>
            </a:r>
          </a:p>
        </p:txBody>
      </p:sp>
      <p:sp>
        <p:nvSpPr>
          <p:cNvPr id="9" name="Slide Number Placeholder 8"/>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933603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E4752D-5D16-8841-AA7C-B30098F9048F}" type="datetime1">
              <a:rPr lang="en-US" smtClean="0"/>
              <a:t>10/11/23</a:t>
            </a:fld>
            <a:endParaRPr lang="en-US"/>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41561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565F-0987-CF4F-8F1F-DD04E12EFAE3}" type="datetime1">
              <a:rPr lang="en-US" smtClean="0"/>
              <a:t>10/11/23</a:t>
            </a:fld>
            <a:endParaRPr lang="en-US"/>
          </a:p>
        </p:txBody>
      </p:sp>
      <p:sp>
        <p:nvSpPr>
          <p:cNvPr id="3" name="Footer Placeholder 2"/>
          <p:cNvSpPr>
            <a:spLocks noGrp="1"/>
          </p:cNvSpPr>
          <p:nvPr>
            <p:ph type="ftr" sz="quarter" idx="11"/>
          </p:nvPr>
        </p:nvSpPr>
        <p:spPr/>
        <p:txBody>
          <a:bodyPr/>
          <a:lstStyle/>
          <a:p>
            <a:r>
              <a:rPr lang="en-US"/>
              <a:t>DBMS - Nguyen Thi Hau</a:t>
            </a:r>
          </a:p>
        </p:txBody>
      </p:sp>
      <p:sp>
        <p:nvSpPr>
          <p:cNvPr id="4" name="Slide Number Placeholder 3"/>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765133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53669-F0F2-0743-AB6E-4FA9A5B15E1E}"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2980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EC2BA-B03C-EC42-AF09-9A8D8F532AA5}"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4233842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D3E-1BF2-1144-BDB3-9DEC51BA56C8}"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841001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EEF47-6E03-C141-B3EE-CEEC458577E8}"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403565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99E61-37DA-2348-890C-384119696401}"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63171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5CDB4-98AD-E045-B8FA-AEDA4DAA23A7}" type="datetime1">
              <a:rPr lang="en-US" smtClean="0"/>
              <a:t>10/11/23</a:t>
            </a:fld>
            <a:endParaRPr lang="en-US"/>
          </a:p>
        </p:txBody>
      </p:sp>
      <p:sp>
        <p:nvSpPr>
          <p:cNvPr id="5" name="Footer Placeholder 4"/>
          <p:cNvSpPr>
            <a:spLocks noGrp="1"/>
          </p:cNvSpPr>
          <p:nvPr>
            <p:ph type="ftr" sz="quarter" idx="11"/>
          </p:nvPr>
        </p:nvSpPr>
        <p:spPr/>
        <p:txBody>
          <a:bodyPr/>
          <a:lstStyle/>
          <a:p>
            <a:r>
              <a:rPr lang="en-US"/>
              <a:t>DBMS - Nguyen Thi Hau</a:t>
            </a:r>
          </a:p>
        </p:txBody>
      </p:sp>
      <p:sp>
        <p:nvSpPr>
          <p:cNvPr id="6" name="Slide Number Placeholder 5"/>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103077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2C623-D4AE-B348-A40B-3696CE1C9757}"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21015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4826DE-509C-DF4A-8354-45B9FAD3D70F}" type="datetime1">
              <a:rPr lang="en-US" smtClean="0"/>
              <a:t>10/11/23</a:t>
            </a:fld>
            <a:endParaRPr lang="en-US"/>
          </a:p>
        </p:txBody>
      </p:sp>
      <p:sp>
        <p:nvSpPr>
          <p:cNvPr id="8" name="Footer Placeholder 7"/>
          <p:cNvSpPr>
            <a:spLocks noGrp="1"/>
          </p:cNvSpPr>
          <p:nvPr>
            <p:ph type="ftr" sz="quarter" idx="11"/>
          </p:nvPr>
        </p:nvSpPr>
        <p:spPr/>
        <p:txBody>
          <a:bodyPr/>
          <a:lstStyle/>
          <a:p>
            <a:r>
              <a:rPr lang="en-US"/>
              <a:t>DBMS - Nguyen Thi Hau</a:t>
            </a:r>
          </a:p>
        </p:txBody>
      </p:sp>
      <p:sp>
        <p:nvSpPr>
          <p:cNvPr id="9" name="Slide Number Placeholder 8"/>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93360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E4752D-5D16-8841-AA7C-B30098F9048F}" type="datetime1">
              <a:rPr lang="en-US" smtClean="0"/>
              <a:t>10/11/23</a:t>
            </a:fld>
            <a:endParaRPr lang="en-US"/>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415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565F-0987-CF4F-8F1F-DD04E12EFAE3}" type="datetime1">
              <a:rPr lang="en-US" smtClean="0"/>
              <a:t>10/11/23</a:t>
            </a:fld>
            <a:endParaRPr lang="en-US"/>
          </a:p>
        </p:txBody>
      </p:sp>
      <p:sp>
        <p:nvSpPr>
          <p:cNvPr id="3" name="Footer Placeholder 2"/>
          <p:cNvSpPr>
            <a:spLocks noGrp="1"/>
          </p:cNvSpPr>
          <p:nvPr>
            <p:ph type="ftr" sz="quarter" idx="11"/>
          </p:nvPr>
        </p:nvSpPr>
        <p:spPr/>
        <p:txBody>
          <a:bodyPr/>
          <a:lstStyle/>
          <a:p>
            <a:r>
              <a:rPr lang="en-US"/>
              <a:t>DBMS - Nguyen Thi Hau</a:t>
            </a:r>
          </a:p>
        </p:txBody>
      </p:sp>
      <p:sp>
        <p:nvSpPr>
          <p:cNvPr id="4" name="Slide Number Placeholder 3"/>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276513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53669-F0F2-0743-AB6E-4FA9A5B15E1E}"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298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D3E-1BF2-1144-BDB3-9DEC51BA56C8}" type="datetime1">
              <a:rPr lang="en-US" smtClean="0"/>
              <a:t>10/11/23</a:t>
            </a:fld>
            <a:endParaRPr lang="en-US"/>
          </a:p>
        </p:txBody>
      </p:sp>
      <p:sp>
        <p:nvSpPr>
          <p:cNvPr id="6" name="Footer Placeholder 5"/>
          <p:cNvSpPr>
            <a:spLocks noGrp="1"/>
          </p:cNvSpPr>
          <p:nvPr>
            <p:ph type="ftr" sz="quarter" idx="11"/>
          </p:nvPr>
        </p:nvSpPr>
        <p:spPr/>
        <p:txBody>
          <a:bodyPr/>
          <a:lstStyle/>
          <a:p>
            <a:r>
              <a:rPr lang="en-US"/>
              <a:t>DBMS - Nguyen Thi Hau</a:t>
            </a:r>
          </a:p>
        </p:txBody>
      </p:sp>
      <p:sp>
        <p:nvSpPr>
          <p:cNvPr id="7" name="Slide Number Placeholder 6"/>
          <p:cNvSpPr>
            <a:spLocks noGrp="1"/>
          </p:cNvSpPr>
          <p:nvPr>
            <p:ph type="sldNum" sz="quarter" idx="12"/>
          </p:nvPr>
        </p:nvSpPr>
        <p:spPr/>
        <p:txBody>
          <a:bodyPr/>
          <a:lstStyle/>
          <a:p>
            <a:fld id="{67B0C5E3-38EE-624E-A356-E6BB078D3D7A}" type="slidenum">
              <a:rPr lang="en-US" smtClean="0"/>
              <a:t>‹#›</a:t>
            </a:fld>
            <a:endParaRPr lang="en-US"/>
          </a:p>
        </p:txBody>
      </p:sp>
    </p:spTree>
    <p:extLst>
      <p:ext uri="{BB962C8B-B14F-4D97-AF65-F5344CB8AC3E}">
        <p14:creationId xmlns:p14="http://schemas.microsoft.com/office/powerpoint/2010/main" val="38410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ACC16-970B-C84C-93D6-4ABF448904D2}" type="datetime1">
              <a:rPr lang="en-US" smtClean="0"/>
              <a:t>10/11/23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DBMS - Nguyen Thi Hau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0C5E3-38EE-624E-A356-E6BB078D3D7A}" type="slidenum">
              <a:rPr lang="en-US" smtClean="0"/>
              <a:t>‹#›</a:t>
            </a:fld>
            <a:endParaRPr lang="en-US"/>
          </a:p>
        </p:txBody>
      </p:sp>
    </p:spTree>
    <p:extLst>
      <p:ext uri="{BB962C8B-B14F-4D97-AF65-F5344CB8AC3E}">
        <p14:creationId xmlns:p14="http://schemas.microsoft.com/office/powerpoint/2010/main" val="4170875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457200" rtl="0" eaLnBrk="1" latinLnBrk="0" hangingPunct="1">
        <a:spcBef>
          <a:spcPct val="0"/>
        </a:spcBef>
        <a:buNone/>
        <a:defRPr sz="4400" kern="1200">
          <a:solidFill>
            <a:srgbClr val="848058"/>
          </a:solidFill>
          <a:latin typeface="+mj-lt"/>
          <a:ea typeface="+mj-ea"/>
          <a:cs typeface="+mj-cs"/>
        </a:defRPr>
      </a:lvl1pPr>
    </p:titleStyle>
    <p:body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ACC16-970B-C84C-93D6-4ABF448904D2}" type="datetime1">
              <a:rPr lang="en-US" smtClean="0"/>
              <a:t>10/11/23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DBMS - Nguyen Thi Hau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0C5E3-38EE-624E-A356-E6BB078D3D7A}" type="slidenum">
              <a:rPr lang="en-US" smtClean="0"/>
              <a:t>‹#›</a:t>
            </a:fld>
            <a:endParaRPr lang="en-US"/>
          </a:p>
        </p:txBody>
      </p:sp>
    </p:spTree>
    <p:extLst>
      <p:ext uri="{BB962C8B-B14F-4D97-AF65-F5344CB8AC3E}">
        <p14:creationId xmlns:p14="http://schemas.microsoft.com/office/powerpoint/2010/main" val="4170875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457200" rtl="0" eaLnBrk="1" latinLnBrk="0" hangingPunct="1">
        <a:spcBef>
          <a:spcPct val="0"/>
        </a:spcBef>
        <a:buNone/>
        <a:defRPr sz="4400" kern="1200">
          <a:solidFill>
            <a:srgbClr val="848058"/>
          </a:solidFill>
          <a:latin typeface="+mj-lt"/>
          <a:ea typeface="+mj-ea"/>
          <a:cs typeface="+mj-cs"/>
        </a:defRPr>
      </a:lvl1pPr>
    </p:titleStyle>
    <p:body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1628775"/>
            <a:ext cx="7129462" cy="2736850"/>
          </a:xfrm>
        </p:spPr>
        <p:txBody>
          <a:bodyPr rtlCol="0">
            <a:normAutofit/>
          </a:bodyPr>
          <a:lstStyle/>
          <a:p>
            <a:pPr>
              <a:defRPr/>
            </a:pPr>
            <a:r>
              <a:rPr lang="en-US" b="1" dirty="0">
                <a:solidFill>
                  <a:srgbClr val="4F81BD"/>
                </a:solidFill>
                <a:latin typeface="Verdana" charset="0"/>
                <a:ea typeface="+mj-ea"/>
                <a:cs typeface="+mj-cs"/>
              </a:rPr>
              <a:t>FUNDAMENTALS OF DATABASE SYSTEMS</a:t>
            </a:r>
            <a:br>
              <a:rPr lang="en-US" b="1" dirty="0">
                <a:solidFill>
                  <a:srgbClr val="4F81BD"/>
                </a:solidFill>
                <a:latin typeface="Verdana" charset="0"/>
                <a:ea typeface="+mj-ea"/>
                <a:cs typeface="+mj-cs"/>
              </a:rPr>
            </a:br>
            <a:br>
              <a:rPr lang="en-US" b="1" dirty="0">
                <a:solidFill>
                  <a:srgbClr val="4F81BD"/>
                </a:solidFill>
                <a:latin typeface="Verdana" charset="0"/>
                <a:ea typeface="+mj-ea"/>
                <a:cs typeface="+mj-cs"/>
              </a:rPr>
            </a:br>
            <a:r>
              <a:rPr lang="en-US" sz="2000" b="1" dirty="0">
                <a:solidFill>
                  <a:srgbClr val="4F81BD"/>
                </a:solidFill>
                <a:latin typeface="Verdana" charset="0"/>
                <a:ea typeface="+mj-ea"/>
                <a:cs typeface="+mj-cs"/>
              </a:rPr>
              <a:t>LESSON 7: </a:t>
            </a:r>
            <a:r>
              <a:rPr lang="en-US" sz="2800" dirty="0"/>
              <a:t>The Relational Algebra and Calculus</a:t>
            </a:r>
            <a:endParaRPr lang="en-US" sz="2700" b="1" dirty="0">
              <a:solidFill>
                <a:srgbClr val="4F81BD"/>
              </a:solidFill>
              <a:effectLst>
                <a:outerShdw blurRad="38100" dist="38100" dir="2700000" algn="tl">
                  <a:srgbClr val="C0C0C0"/>
                </a:outerShdw>
              </a:effectLst>
              <a:latin typeface="Verdana" pitchFamily="34" charset="0"/>
            </a:endParaRPr>
          </a:p>
        </p:txBody>
      </p:sp>
      <p:sp>
        <p:nvSpPr>
          <p:cNvPr id="3075" name="Rectangle 3"/>
          <p:cNvSpPr>
            <a:spLocks noGrp="1" noChangeArrowheads="1"/>
          </p:cNvSpPr>
          <p:nvPr>
            <p:ph type="subTitle" idx="1"/>
          </p:nvPr>
        </p:nvSpPr>
        <p:spPr bwMode="black">
          <a:xfrm>
            <a:off x="1187450" y="5084763"/>
            <a:ext cx="7094538" cy="728662"/>
          </a:xfrm>
        </p:spPr>
        <p:txBody>
          <a:bodyPr rtlCol="0">
            <a:noAutofit/>
          </a:bodyPr>
          <a:lstStyle/>
          <a:p>
            <a:pPr eaLnBrk="1" fontAlgn="auto" hangingPunct="1">
              <a:spcAft>
                <a:spcPts val="0"/>
              </a:spcAft>
              <a:buFont typeface="Wingdings" charset="0"/>
              <a:buNone/>
              <a:defRPr/>
            </a:pPr>
            <a:r>
              <a:rPr lang="en-US" sz="1400" b="1" dirty="0" err="1">
                <a:solidFill>
                  <a:schemeClr val="accent2">
                    <a:lumMod val="50000"/>
                  </a:schemeClr>
                </a:solidFill>
                <a:latin typeface="Verdana" charset="0"/>
                <a:ea typeface="+mn-ea"/>
              </a:rPr>
              <a:t>Nguyễn</a:t>
            </a:r>
            <a:r>
              <a:rPr lang="en-US" sz="1400" b="1" dirty="0">
                <a:solidFill>
                  <a:schemeClr val="accent2">
                    <a:lumMod val="50000"/>
                  </a:schemeClr>
                </a:solidFill>
                <a:latin typeface="Verdana" charset="0"/>
                <a:ea typeface="+mn-ea"/>
              </a:rPr>
              <a:t> </a:t>
            </a:r>
            <a:r>
              <a:rPr lang="en-US" sz="1400" b="1" dirty="0" err="1">
                <a:solidFill>
                  <a:schemeClr val="accent2">
                    <a:lumMod val="50000"/>
                  </a:schemeClr>
                </a:solidFill>
                <a:latin typeface="Verdana" charset="0"/>
                <a:ea typeface="+mn-ea"/>
              </a:rPr>
              <a:t>Thị</a:t>
            </a:r>
            <a:r>
              <a:rPr lang="en-US" sz="1400" b="1" dirty="0">
                <a:solidFill>
                  <a:schemeClr val="accent2">
                    <a:lumMod val="50000"/>
                  </a:schemeClr>
                </a:solidFill>
                <a:latin typeface="Verdana" charset="0"/>
                <a:ea typeface="+mn-ea"/>
              </a:rPr>
              <a:t> </a:t>
            </a:r>
            <a:r>
              <a:rPr lang="en-US" sz="1400" b="1" dirty="0" err="1">
                <a:solidFill>
                  <a:schemeClr val="accent2">
                    <a:lumMod val="50000"/>
                  </a:schemeClr>
                </a:solidFill>
                <a:latin typeface="Verdana" charset="0"/>
                <a:ea typeface="+mn-ea"/>
              </a:rPr>
              <a:t>Hậu</a:t>
            </a:r>
            <a:endParaRPr lang="en-US" sz="1400" b="1" dirty="0">
              <a:solidFill>
                <a:schemeClr val="accent2">
                  <a:lumMod val="50000"/>
                </a:schemeClr>
              </a:solidFill>
              <a:latin typeface="Verdana" charset="0"/>
              <a:ea typeface="+mn-ea"/>
            </a:endParaRP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University of Engineering and Technology, </a:t>
            </a: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Vietnam National University in Hanoi (UET-VNU)</a:t>
            </a:r>
          </a:p>
          <a:p>
            <a:pPr eaLnBrk="1" fontAlgn="auto" hangingPunct="1">
              <a:spcAft>
                <a:spcPts val="0"/>
              </a:spcAft>
              <a:buFont typeface="Wingdings" charset="0"/>
              <a:buNone/>
              <a:defRPr/>
            </a:pPr>
            <a:r>
              <a:rPr lang="en-US" sz="1400" b="1" dirty="0" err="1">
                <a:solidFill>
                  <a:srgbClr val="0000FF"/>
                </a:solidFill>
                <a:latin typeface="Verdana" charset="0"/>
                <a:ea typeface="+mn-ea"/>
              </a:rPr>
              <a:t>nguyenhau@vnu.edu.vn</a:t>
            </a:r>
            <a:endParaRPr lang="en-US" sz="1400" b="1" dirty="0">
              <a:solidFill>
                <a:srgbClr val="0000FF"/>
              </a:solidFill>
              <a:latin typeface="Verdana" charset="0"/>
              <a:ea typeface="+mn-ea"/>
            </a:endParaRPr>
          </a:p>
          <a:p>
            <a:pPr eaLnBrk="1" fontAlgn="auto" hangingPunct="1">
              <a:spcAft>
                <a:spcPts val="0"/>
              </a:spcAft>
              <a:buFont typeface="Wingdings" charset="0"/>
              <a:buNone/>
              <a:defRPr/>
            </a:pPr>
            <a:endParaRPr lang="en-US" sz="1400" dirty="0">
              <a:latin typeface="Verdana" charset="0"/>
              <a:ea typeface="+mn-ea"/>
            </a:endParaRPr>
          </a:p>
        </p:txBody>
      </p:sp>
      <p:pic>
        <p:nvPicPr>
          <p:cNvPr id="132099" name="Picture 1" descr="logo-U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3338"/>
            <a:ext cx="14732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6233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98657587-1683-7B42-89A4-82D097F2F051}" type="slidenum">
              <a:rPr lang="en-US"/>
              <a:pPr/>
              <a:t>10</a:t>
            </a:fld>
            <a:endParaRPr lang="en-US"/>
          </a:p>
        </p:txBody>
      </p:sp>
      <p:sp>
        <p:nvSpPr>
          <p:cNvPr id="184322" name="Rectangle 2"/>
          <p:cNvSpPr>
            <a:spLocks noGrp="1" noChangeArrowheads="1"/>
          </p:cNvSpPr>
          <p:nvPr>
            <p:ph type="title"/>
          </p:nvPr>
        </p:nvSpPr>
        <p:spPr>
          <a:xfrm>
            <a:off x="250825" y="303213"/>
            <a:ext cx="8534400" cy="649287"/>
          </a:xfrm>
        </p:spPr>
        <p:txBody>
          <a:bodyPr/>
          <a:lstStyle/>
          <a:p>
            <a:r>
              <a:rPr lang="en-US" sz="3200"/>
              <a:t>Unary Relational Operations (cont.)</a:t>
            </a:r>
          </a:p>
        </p:txBody>
      </p:sp>
      <p:sp>
        <p:nvSpPr>
          <p:cNvPr id="184323" name="Rectangle 3"/>
          <p:cNvSpPr>
            <a:spLocks noGrp="1" noChangeArrowheads="1"/>
          </p:cNvSpPr>
          <p:nvPr>
            <p:ph type="body" idx="1"/>
          </p:nvPr>
        </p:nvSpPr>
        <p:spPr>
          <a:xfrm>
            <a:off x="406400" y="1206500"/>
            <a:ext cx="8572500" cy="5029200"/>
          </a:xfrm>
        </p:spPr>
        <p:txBody>
          <a:bodyPr/>
          <a:lstStyle/>
          <a:p>
            <a:pPr>
              <a:lnSpc>
                <a:spcPct val="80000"/>
              </a:lnSpc>
            </a:pPr>
            <a:r>
              <a:rPr lang="en-US" sz="2400" b="1" dirty="0">
                <a:latin typeface="Times New Roman" charset="0"/>
              </a:rPr>
              <a:t>Rename Operation</a:t>
            </a:r>
          </a:p>
          <a:p>
            <a:pPr>
              <a:lnSpc>
                <a:spcPct val="80000"/>
              </a:lnSpc>
            </a:pPr>
            <a:endParaRPr lang="en-US" sz="1000" b="1" dirty="0">
              <a:latin typeface="Times New Roman" charset="0"/>
            </a:endParaRPr>
          </a:p>
          <a:p>
            <a:pPr>
              <a:lnSpc>
                <a:spcPct val="80000"/>
              </a:lnSpc>
              <a:buFont typeface="Wingdings" charset="0"/>
              <a:buNone/>
            </a:pPr>
            <a:r>
              <a:rPr lang="en-US" sz="1500" dirty="0">
                <a:latin typeface="Times New Roman" charset="0"/>
              </a:rPr>
              <a:t>	</a:t>
            </a:r>
            <a:r>
              <a:rPr lang="en-US" sz="2000" dirty="0">
                <a:latin typeface="Times New Roman" charset="0"/>
              </a:rPr>
              <a:t>We may want to apply several relational algebra operations one after the other. Either we can write the operations as a single </a:t>
            </a:r>
            <a:r>
              <a:rPr lang="en-US" sz="2000" b="1" dirty="0">
                <a:latin typeface="Times New Roman" charset="0"/>
              </a:rPr>
              <a:t>relational algebra expression</a:t>
            </a:r>
            <a:r>
              <a:rPr lang="en-US" sz="2000" dirty="0">
                <a:latin typeface="Times New Roman" charset="0"/>
              </a:rPr>
              <a:t> by nesting the operations, or we can apply one operation at a time and create </a:t>
            </a:r>
            <a:r>
              <a:rPr lang="en-US" sz="2000" b="1" dirty="0">
                <a:latin typeface="Times New Roman" charset="0"/>
              </a:rPr>
              <a:t>intermediate result relations</a:t>
            </a:r>
            <a:r>
              <a:rPr lang="en-US" sz="2000" dirty="0">
                <a:latin typeface="Times New Roman" charset="0"/>
              </a:rPr>
              <a:t>. In the latter case, we must give names to the relations that hold the intermediate results. </a:t>
            </a:r>
          </a:p>
          <a:p>
            <a:pPr>
              <a:lnSpc>
                <a:spcPct val="80000"/>
              </a:lnSpc>
              <a:buFont typeface="Wingdings" charset="0"/>
              <a:buNone/>
            </a:pPr>
            <a:r>
              <a:rPr lang="en-US" sz="800" dirty="0">
                <a:latin typeface="Times New Roman" charset="0"/>
              </a:rPr>
              <a:t>	</a:t>
            </a:r>
          </a:p>
          <a:p>
            <a:pPr>
              <a:lnSpc>
                <a:spcPct val="80000"/>
              </a:lnSpc>
              <a:buFont typeface="Wingdings" charset="0"/>
              <a:buNone/>
            </a:pPr>
            <a:r>
              <a:rPr lang="en-US" sz="1800" dirty="0">
                <a:latin typeface="Times New Roman" charset="0"/>
              </a:rPr>
              <a:t>	</a:t>
            </a:r>
            <a:r>
              <a:rPr lang="en-US" sz="2000" b="1" dirty="0">
                <a:latin typeface="Times New Roman" charset="0"/>
              </a:rPr>
              <a:t>Example</a:t>
            </a:r>
            <a:r>
              <a:rPr lang="en-US" sz="2000" b="1" dirty="0">
                <a:solidFill>
                  <a:srgbClr val="0000FF"/>
                </a:solidFill>
                <a:latin typeface="Times New Roman" charset="0"/>
              </a:rPr>
              <a:t>:</a:t>
            </a:r>
            <a:r>
              <a:rPr lang="en-US" sz="2000" dirty="0">
                <a:solidFill>
                  <a:srgbClr val="0000FF"/>
                </a:solidFill>
                <a:latin typeface="Times New Roman" charset="0"/>
              </a:rPr>
              <a:t> </a:t>
            </a:r>
            <a:r>
              <a:rPr lang="en-US" sz="2000" i="1" dirty="0">
                <a:solidFill>
                  <a:srgbClr val="0000FF"/>
                </a:solidFill>
                <a:latin typeface="Times New Roman" charset="0"/>
              </a:rPr>
              <a:t>To retrieve the first name, last name, and salary of all employees who work in department number 5, we must apply a select and a project operation</a:t>
            </a:r>
            <a:r>
              <a:rPr lang="en-US" sz="2000" i="1" dirty="0">
                <a:latin typeface="Times New Roman" charset="0"/>
              </a:rPr>
              <a:t>. We can write a single relational algebra expression as follows</a:t>
            </a:r>
            <a:r>
              <a:rPr lang="en-US" sz="2000" dirty="0">
                <a:latin typeface="Times New Roman" charset="0"/>
              </a:rPr>
              <a:t>: </a:t>
            </a:r>
            <a:endParaRPr lang="en-US" sz="1000" dirty="0">
              <a:latin typeface="Times New Roman" charset="0"/>
            </a:endParaRPr>
          </a:p>
          <a:p>
            <a:pPr>
              <a:lnSpc>
                <a:spcPct val="80000"/>
              </a:lnSpc>
              <a:buFont typeface="Wingdings" charset="0"/>
              <a:buNone/>
            </a:pPr>
            <a:endParaRPr lang="en-US" sz="1000" dirty="0">
              <a:latin typeface="Times New Roman" charset="0"/>
            </a:endParaRPr>
          </a:p>
          <a:p>
            <a:pPr>
              <a:lnSpc>
                <a:spcPct val="80000"/>
              </a:lnSpc>
              <a:buFont typeface="Wingdings" charset="0"/>
              <a:buNone/>
            </a:pPr>
            <a:r>
              <a:rPr lang="en-US" sz="800" dirty="0">
                <a:solidFill>
                  <a:srgbClr val="0000FF"/>
                </a:solidFill>
                <a:latin typeface="Times New Roman" charset="0"/>
              </a:rPr>
              <a:t>	</a:t>
            </a:r>
            <a:r>
              <a:rPr lang="en-US" sz="2800" b="1" dirty="0">
                <a:solidFill>
                  <a:srgbClr val="0000FF"/>
                </a:solidFill>
                <a:latin typeface="Symbol" charset="0"/>
              </a:rPr>
              <a:t></a:t>
            </a:r>
            <a:r>
              <a:rPr lang="en-US" sz="1800" b="1" baseline="-25000" dirty="0">
                <a:solidFill>
                  <a:srgbClr val="0000FF"/>
                </a:solidFill>
                <a:latin typeface="Times New Roman" charset="0"/>
              </a:rPr>
              <a:t>FNAME, LNAME, SALARY</a:t>
            </a:r>
            <a:r>
              <a:rPr lang="en-US" sz="2000" b="1" dirty="0">
                <a:solidFill>
                  <a:srgbClr val="0000FF"/>
                </a:solidFill>
                <a:latin typeface="Times New Roman" charset="0"/>
              </a:rPr>
              <a:t>(</a:t>
            </a:r>
            <a:r>
              <a:rPr lang="en-US" sz="2800" b="1" dirty="0">
                <a:solidFill>
                  <a:srgbClr val="0000FF"/>
                </a:solidFill>
                <a:latin typeface="Symbol" charset="0"/>
              </a:rPr>
              <a:t></a:t>
            </a:r>
            <a:r>
              <a:rPr lang="en-US" sz="2000" b="1" dirty="0">
                <a:solidFill>
                  <a:srgbClr val="0000FF"/>
                </a:solidFill>
                <a:latin typeface="Times New Roman" charset="0"/>
              </a:rPr>
              <a:t> </a:t>
            </a:r>
            <a:r>
              <a:rPr lang="en-US" sz="1800" b="1" baseline="-25000" dirty="0">
                <a:solidFill>
                  <a:srgbClr val="0000FF"/>
                </a:solidFill>
                <a:latin typeface="Times New Roman" charset="0"/>
              </a:rPr>
              <a:t>DNO=5</a:t>
            </a:r>
            <a:r>
              <a:rPr lang="en-US" sz="2000" b="1" dirty="0">
                <a:solidFill>
                  <a:srgbClr val="0000FF"/>
                </a:solidFill>
                <a:latin typeface="Times New Roman" charset="0"/>
              </a:rPr>
              <a:t>(EMPLOYEE))</a:t>
            </a:r>
          </a:p>
          <a:p>
            <a:pPr>
              <a:lnSpc>
                <a:spcPct val="80000"/>
              </a:lnSpc>
              <a:buFont typeface="Wingdings" charset="0"/>
              <a:buNone/>
            </a:pPr>
            <a:endParaRPr lang="en-US" sz="1000" b="1" dirty="0">
              <a:latin typeface="Times New Roman" charset="0"/>
            </a:endParaRPr>
          </a:p>
          <a:p>
            <a:pPr>
              <a:lnSpc>
                <a:spcPct val="80000"/>
              </a:lnSpc>
              <a:buFont typeface="Wingdings" charset="0"/>
              <a:buNone/>
            </a:pPr>
            <a:r>
              <a:rPr lang="en-US" sz="1000" dirty="0"/>
              <a:t>	</a:t>
            </a:r>
            <a:r>
              <a:rPr lang="en-US" sz="2000" dirty="0"/>
              <a:t>OR </a:t>
            </a:r>
            <a:r>
              <a:rPr lang="en-US" sz="2000" dirty="0">
                <a:latin typeface="Times New Roman" charset="0"/>
              </a:rPr>
              <a:t>We can explicitly show the sequence of operations, giving a name to each intermediate relation:</a:t>
            </a:r>
          </a:p>
          <a:p>
            <a:pPr>
              <a:lnSpc>
                <a:spcPct val="80000"/>
              </a:lnSpc>
              <a:buFont typeface="Wingdings" charset="0"/>
              <a:buNone/>
            </a:pPr>
            <a:r>
              <a:rPr lang="en-US" sz="2000" dirty="0">
                <a:latin typeface="Times New Roman" charset="0"/>
              </a:rPr>
              <a:t>	</a:t>
            </a:r>
            <a:r>
              <a:rPr lang="en-US" sz="2000" b="1" dirty="0">
                <a:solidFill>
                  <a:srgbClr val="0000FF"/>
                </a:solidFill>
                <a:latin typeface="Times New Roman" charset="0"/>
              </a:rPr>
              <a:t>DEP5_EMPS </a:t>
            </a:r>
            <a:r>
              <a:rPr lang="en-US" sz="2000" b="1" dirty="0">
                <a:solidFill>
                  <a:srgbClr val="0000FF"/>
                </a:solidFill>
                <a:latin typeface="Times New Roman" charset="0"/>
                <a:sym typeface="Symbol" charset="0"/>
              </a:rPr>
              <a:t> </a:t>
            </a:r>
            <a:r>
              <a:rPr lang="en-US" sz="2800" b="1" dirty="0">
                <a:solidFill>
                  <a:srgbClr val="0000FF"/>
                </a:solidFill>
                <a:latin typeface="Symbol" charset="0"/>
              </a:rPr>
              <a:t></a:t>
            </a:r>
            <a:r>
              <a:rPr lang="en-US" sz="2000" b="1" dirty="0">
                <a:solidFill>
                  <a:srgbClr val="0000FF"/>
                </a:solidFill>
                <a:latin typeface="Times New Roman" charset="0"/>
              </a:rPr>
              <a:t> </a:t>
            </a:r>
            <a:r>
              <a:rPr lang="en-US" sz="1800" b="1" baseline="-25000" dirty="0">
                <a:solidFill>
                  <a:srgbClr val="0000FF"/>
                </a:solidFill>
                <a:latin typeface="Times New Roman" charset="0"/>
              </a:rPr>
              <a:t>DNO=5</a:t>
            </a:r>
            <a:r>
              <a:rPr lang="en-US" sz="2000" b="1" dirty="0">
                <a:solidFill>
                  <a:srgbClr val="0000FF"/>
                </a:solidFill>
                <a:latin typeface="Times New Roman" charset="0"/>
              </a:rPr>
              <a:t>(EMPLOYEE)</a:t>
            </a:r>
          </a:p>
          <a:p>
            <a:pPr>
              <a:lnSpc>
                <a:spcPct val="80000"/>
              </a:lnSpc>
              <a:buFont typeface="Wingdings" charset="0"/>
              <a:buNone/>
            </a:pPr>
            <a:r>
              <a:rPr lang="en-US" sz="2000" b="1" dirty="0">
                <a:solidFill>
                  <a:srgbClr val="0000FF"/>
                </a:solidFill>
                <a:latin typeface="Times New Roman" charset="0"/>
              </a:rPr>
              <a:t>	RESULT </a:t>
            </a:r>
            <a:r>
              <a:rPr lang="en-US" sz="2000" b="1" dirty="0">
                <a:solidFill>
                  <a:srgbClr val="0000FF"/>
                </a:solidFill>
                <a:latin typeface="Times New Roman" charset="0"/>
                <a:sym typeface="Symbol" charset="0"/>
              </a:rPr>
              <a:t> </a:t>
            </a:r>
            <a:r>
              <a:rPr lang="en-US" sz="2800" b="1" dirty="0">
                <a:solidFill>
                  <a:srgbClr val="0000FF"/>
                </a:solidFill>
                <a:latin typeface="Symbol" charset="0"/>
              </a:rPr>
              <a:t></a:t>
            </a:r>
            <a:r>
              <a:rPr lang="en-US" sz="2000" b="1" dirty="0">
                <a:solidFill>
                  <a:srgbClr val="0000FF"/>
                </a:solidFill>
                <a:latin typeface="Times New Roman" charset="0"/>
              </a:rPr>
              <a:t> </a:t>
            </a:r>
            <a:r>
              <a:rPr lang="en-US" sz="1800" b="1" baseline="-25000" dirty="0">
                <a:solidFill>
                  <a:srgbClr val="0000FF"/>
                </a:solidFill>
                <a:latin typeface="Times New Roman" charset="0"/>
              </a:rPr>
              <a:t>FNAME, LNAME, SALARY</a:t>
            </a:r>
            <a:r>
              <a:rPr lang="en-US" sz="2000" b="1" dirty="0">
                <a:solidFill>
                  <a:srgbClr val="0000FF"/>
                </a:solidFill>
                <a:latin typeface="Times New Roman" charset="0"/>
              </a:rPr>
              <a:t> (DEP5_EMPS)</a:t>
            </a:r>
            <a:r>
              <a:rPr lang="en-US" sz="1200" dirty="0">
                <a:solidFill>
                  <a:srgbClr val="0000FF"/>
                </a:solidFill>
                <a:latin typeface="Times New Roman" charset="0"/>
              </a:rPr>
              <a:t>	</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01413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33BC9045-0AEE-9042-B093-1105261A4EC4}" type="slidenum">
              <a:rPr lang="en-US"/>
              <a:pPr/>
              <a:t>11</a:t>
            </a:fld>
            <a:endParaRPr lang="en-US"/>
          </a:p>
        </p:txBody>
      </p:sp>
      <p:sp>
        <p:nvSpPr>
          <p:cNvPr id="257026" name="Rectangle 1026"/>
          <p:cNvSpPr>
            <a:spLocks noGrp="1" noChangeArrowheads="1"/>
          </p:cNvSpPr>
          <p:nvPr>
            <p:ph type="title"/>
          </p:nvPr>
        </p:nvSpPr>
        <p:spPr>
          <a:xfrm>
            <a:off x="250825" y="303213"/>
            <a:ext cx="8534400" cy="649287"/>
          </a:xfrm>
        </p:spPr>
        <p:txBody>
          <a:bodyPr/>
          <a:lstStyle/>
          <a:p>
            <a:r>
              <a:rPr lang="en-US" sz="3200"/>
              <a:t>Unary Relational Operations (cont.)</a:t>
            </a:r>
          </a:p>
        </p:txBody>
      </p:sp>
      <p:sp>
        <p:nvSpPr>
          <p:cNvPr id="257027" name="Rectangle 1027"/>
          <p:cNvSpPr>
            <a:spLocks noGrp="1" noChangeArrowheads="1"/>
          </p:cNvSpPr>
          <p:nvPr>
            <p:ph type="body" idx="1"/>
          </p:nvPr>
        </p:nvSpPr>
        <p:spPr>
          <a:xfrm>
            <a:off x="406400" y="1206500"/>
            <a:ext cx="8572500" cy="5029200"/>
          </a:xfrm>
        </p:spPr>
        <p:txBody>
          <a:bodyPr>
            <a:normAutofit lnSpcReduction="10000"/>
          </a:bodyPr>
          <a:lstStyle/>
          <a:p>
            <a:pPr>
              <a:lnSpc>
                <a:spcPct val="80000"/>
              </a:lnSpc>
            </a:pPr>
            <a:r>
              <a:rPr lang="en-US" sz="2000" b="1" dirty="0">
                <a:latin typeface="Times New Roman" charset="0"/>
              </a:rPr>
              <a:t>Rename Operation (cont.)</a:t>
            </a:r>
          </a:p>
          <a:p>
            <a:pPr>
              <a:lnSpc>
                <a:spcPct val="80000"/>
              </a:lnSpc>
            </a:pPr>
            <a:endParaRPr lang="en-US" sz="900" b="1" dirty="0">
              <a:latin typeface="Times New Roman" charset="0"/>
            </a:endParaRPr>
          </a:p>
          <a:p>
            <a:pPr>
              <a:lnSpc>
                <a:spcPct val="80000"/>
              </a:lnSpc>
              <a:buFont typeface="Wingdings" charset="0"/>
              <a:buNone/>
            </a:pPr>
            <a:r>
              <a:rPr lang="en-US" sz="1300" dirty="0">
                <a:latin typeface="Times New Roman" charset="0"/>
              </a:rPr>
              <a:t>	</a:t>
            </a:r>
            <a:r>
              <a:rPr lang="en-US" sz="1800" dirty="0">
                <a:latin typeface="Times New Roman" charset="0"/>
              </a:rPr>
              <a:t>	The rename operator is </a:t>
            </a:r>
            <a:r>
              <a:rPr lang="en-US" sz="1800" dirty="0">
                <a:latin typeface="Symbol" charset="0"/>
                <a:sym typeface="Symbol" charset="0"/>
              </a:rPr>
              <a:t></a:t>
            </a:r>
          </a:p>
          <a:p>
            <a:pPr>
              <a:lnSpc>
                <a:spcPct val="80000"/>
              </a:lnSpc>
              <a:buFont typeface="Wingdings" charset="0"/>
              <a:buNone/>
            </a:pPr>
            <a:endParaRPr lang="en-US" sz="1800" dirty="0">
              <a:latin typeface="Symbol" charset="0"/>
              <a:sym typeface="Symbol" charset="0"/>
            </a:endParaRPr>
          </a:p>
          <a:p>
            <a:pPr>
              <a:lnSpc>
                <a:spcPct val="80000"/>
              </a:lnSpc>
              <a:buFont typeface="Wingdings" charset="0"/>
              <a:buNone/>
            </a:pPr>
            <a:r>
              <a:rPr lang="en-US" sz="1800" dirty="0">
                <a:latin typeface="Times New Roman" charset="0"/>
              </a:rPr>
              <a:t>	</a:t>
            </a:r>
            <a:r>
              <a:rPr lang="en-US" sz="2400" dirty="0">
                <a:latin typeface="Times New Roman" charset="0"/>
              </a:rPr>
              <a:t>The general Rename operation can be expressed by any of the following forms:</a:t>
            </a:r>
          </a:p>
          <a:p>
            <a:pPr>
              <a:lnSpc>
                <a:spcPct val="80000"/>
              </a:lnSpc>
              <a:buFont typeface="Wingdings" charset="0"/>
              <a:buNone/>
            </a:pPr>
            <a:endParaRPr lang="en-US" sz="2400" dirty="0">
              <a:latin typeface="Times New Roman" charset="0"/>
            </a:endParaRPr>
          </a:p>
          <a:p>
            <a:pPr>
              <a:lnSpc>
                <a:spcPct val="180000"/>
              </a:lnSpc>
              <a:buFont typeface="Symbol" charset="0"/>
              <a:buChar char="-"/>
            </a:pPr>
            <a:r>
              <a:rPr lang="en-US" sz="1800" baseline="-25000" dirty="0">
                <a:latin typeface="Times New Roman" charset="0"/>
                <a:sym typeface="Symbol" charset="0"/>
              </a:rPr>
              <a:t> </a:t>
            </a:r>
            <a:r>
              <a:rPr lang="en-US" sz="1800" dirty="0">
                <a:solidFill>
                  <a:srgbClr val="0000FF"/>
                </a:solidFill>
                <a:latin typeface="Symbol" charset="0"/>
                <a:sym typeface="Symbol" charset="0"/>
              </a:rPr>
              <a:t></a:t>
            </a:r>
            <a:r>
              <a:rPr lang="en-US" sz="1800" baseline="-25000" dirty="0">
                <a:solidFill>
                  <a:srgbClr val="0000FF"/>
                </a:solidFill>
                <a:latin typeface="Symbol" charset="0"/>
                <a:sym typeface="Symbol" charset="0"/>
              </a:rPr>
              <a:t> </a:t>
            </a:r>
            <a:r>
              <a:rPr lang="en-US" sz="1800" baseline="-25000" dirty="0">
                <a:solidFill>
                  <a:srgbClr val="0000FF"/>
                </a:solidFill>
                <a:latin typeface="Times New Roman" charset="0"/>
                <a:sym typeface="Symbol" charset="0"/>
              </a:rPr>
              <a:t>S (B</a:t>
            </a:r>
            <a:r>
              <a:rPr lang="en-US" sz="1800" baseline="-40000" dirty="0">
                <a:solidFill>
                  <a:srgbClr val="0000FF"/>
                </a:solidFill>
                <a:latin typeface="Times New Roman" charset="0"/>
                <a:sym typeface="Symbol" charset="0"/>
              </a:rPr>
              <a:t>1</a:t>
            </a:r>
            <a:r>
              <a:rPr lang="en-US" sz="1800" baseline="-25000" dirty="0">
                <a:solidFill>
                  <a:srgbClr val="0000FF"/>
                </a:solidFill>
                <a:latin typeface="Times New Roman" charset="0"/>
                <a:sym typeface="Symbol" charset="0"/>
              </a:rPr>
              <a:t>, B</a:t>
            </a:r>
            <a:r>
              <a:rPr lang="en-US" sz="1800" baseline="-40000" dirty="0">
                <a:solidFill>
                  <a:srgbClr val="0000FF"/>
                </a:solidFill>
                <a:latin typeface="Times New Roman" charset="0"/>
                <a:sym typeface="Symbol" charset="0"/>
              </a:rPr>
              <a:t>2</a:t>
            </a:r>
            <a:r>
              <a:rPr lang="en-US" sz="1800" baseline="-25000" dirty="0">
                <a:solidFill>
                  <a:srgbClr val="0000FF"/>
                </a:solidFill>
                <a:latin typeface="Times New Roman" charset="0"/>
                <a:sym typeface="Symbol" charset="0"/>
              </a:rPr>
              <a:t>, …, </a:t>
            </a:r>
            <a:r>
              <a:rPr lang="en-US" sz="1800" baseline="-25000" dirty="0" err="1">
                <a:solidFill>
                  <a:srgbClr val="0000FF"/>
                </a:solidFill>
                <a:latin typeface="Times New Roman" charset="0"/>
                <a:sym typeface="Symbol" charset="0"/>
              </a:rPr>
              <a:t>B</a:t>
            </a:r>
            <a:r>
              <a:rPr lang="en-US" sz="1800" baseline="-40000" dirty="0" err="1">
                <a:solidFill>
                  <a:srgbClr val="0000FF"/>
                </a:solidFill>
                <a:latin typeface="Times New Roman" charset="0"/>
                <a:sym typeface="Symbol" charset="0"/>
              </a:rPr>
              <a:t>n</a:t>
            </a:r>
            <a:r>
              <a:rPr lang="en-US" sz="1800" baseline="-25000" dirty="0">
                <a:solidFill>
                  <a:srgbClr val="0000FF"/>
                </a:solidFill>
                <a:latin typeface="Times New Roman" charset="0"/>
                <a:sym typeface="Symbol" charset="0"/>
              </a:rPr>
              <a:t> )  </a:t>
            </a:r>
            <a:r>
              <a:rPr lang="en-US" sz="2000" dirty="0">
                <a:solidFill>
                  <a:srgbClr val="0000FF"/>
                </a:solidFill>
                <a:latin typeface="Times New Roman" charset="0"/>
                <a:sym typeface="Symbol" charset="0"/>
              </a:rPr>
              <a:t>( R)</a:t>
            </a:r>
            <a:r>
              <a:rPr lang="en-US" sz="1800" baseline="-25000" dirty="0">
                <a:solidFill>
                  <a:srgbClr val="0000FF"/>
                </a:solidFill>
                <a:latin typeface="Times New Roman" charset="0"/>
                <a:sym typeface="Symbol" charset="0"/>
              </a:rPr>
              <a:t>  </a:t>
            </a:r>
            <a:r>
              <a:rPr lang="en-US" sz="1800" dirty="0">
                <a:solidFill>
                  <a:srgbClr val="0000FF"/>
                </a:solidFill>
                <a:latin typeface="Symbol" charset="0"/>
                <a:sym typeface="Symbol" charset="0"/>
              </a:rPr>
              <a:t> </a:t>
            </a:r>
            <a:r>
              <a:rPr lang="en-US" sz="1800" dirty="0">
                <a:latin typeface="Times New Roman" charset="0"/>
                <a:sym typeface="Symbol" charset="0"/>
              </a:rPr>
              <a:t>is a renamed relation</a:t>
            </a:r>
            <a:r>
              <a:rPr lang="en-US" sz="1800" dirty="0">
                <a:latin typeface="Symbol" charset="0"/>
                <a:sym typeface="Symbol" charset="0"/>
              </a:rPr>
              <a:t> </a:t>
            </a:r>
            <a:r>
              <a:rPr lang="en-US" sz="1800" dirty="0">
                <a:latin typeface="Times New Roman" charset="0"/>
                <a:sym typeface="Symbol" charset="0"/>
              </a:rPr>
              <a:t>S based on R with column names </a:t>
            </a:r>
            <a:r>
              <a:rPr lang="en-US" sz="1400" dirty="0">
                <a:latin typeface="Times New Roman" charset="0"/>
                <a:sym typeface="Symbol" charset="0"/>
              </a:rPr>
              <a:t>B</a:t>
            </a:r>
            <a:r>
              <a:rPr lang="en-US" sz="1400" baseline="-25000" dirty="0">
                <a:latin typeface="Times New Roman" charset="0"/>
                <a:sym typeface="Symbol" charset="0"/>
              </a:rPr>
              <a:t>1</a:t>
            </a:r>
            <a:r>
              <a:rPr lang="en-US" sz="1400" dirty="0">
                <a:latin typeface="Times New Roman" charset="0"/>
                <a:sym typeface="Symbol" charset="0"/>
              </a:rPr>
              <a:t>, B</a:t>
            </a:r>
            <a:r>
              <a:rPr lang="en-US" sz="1400" baseline="-25000" dirty="0">
                <a:latin typeface="Times New Roman" charset="0"/>
                <a:sym typeface="Symbol" charset="0"/>
              </a:rPr>
              <a:t>1</a:t>
            </a:r>
            <a:r>
              <a:rPr lang="en-US" sz="1400" dirty="0">
                <a:latin typeface="Times New Roman" charset="0"/>
                <a:sym typeface="Symbol" charset="0"/>
              </a:rPr>
              <a:t>, 				…..B</a:t>
            </a:r>
            <a:r>
              <a:rPr lang="en-US" sz="1400" baseline="-25000" dirty="0">
                <a:latin typeface="Times New Roman" charset="0"/>
                <a:sym typeface="Symbol" charset="0"/>
              </a:rPr>
              <a:t>n</a:t>
            </a:r>
            <a:r>
              <a:rPr lang="en-US" sz="1400" dirty="0">
                <a:latin typeface="Symbol" charset="0"/>
                <a:sym typeface="Symbol" charset="0"/>
              </a:rPr>
              <a:t>.</a:t>
            </a:r>
          </a:p>
          <a:p>
            <a:pPr>
              <a:lnSpc>
                <a:spcPct val="180000"/>
              </a:lnSpc>
              <a:buFont typeface="Symbol" charset="0"/>
              <a:buChar char="-"/>
            </a:pPr>
            <a:r>
              <a:rPr lang="en-US" sz="1800" dirty="0">
                <a:solidFill>
                  <a:srgbClr val="0000FF"/>
                </a:solidFill>
                <a:latin typeface="Symbol" charset="0"/>
                <a:sym typeface="Symbol" charset="0"/>
              </a:rPr>
              <a:t></a:t>
            </a:r>
            <a:r>
              <a:rPr lang="en-US" sz="1800" baseline="-25000" dirty="0">
                <a:solidFill>
                  <a:srgbClr val="0000FF"/>
                </a:solidFill>
                <a:latin typeface="Symbol" charset="0"/>
                <a:sym typeface="Symbol" charset="0"/>
              </a:rPr>
              <a:t> </a:t>
            </a:r>
            <a:r>
              <a:rPr lang="en-US" sz="1800" baseline="-25000" dirty="0">
                <a:solidFill>
                  <a:srgbClr val="0000FF"/>
                </a:solidFill>
                <a:latin typeface="Times New Roman" charset="0"/>
                <a:sym typeface="Symbol" charset="0"/>
              </a:rPr>
              <a:t>S </a:t>
            </a:r>
            <a:r>
              <a:rPr lang="en-US" sz="2000" dirty="0">
                <a:solidFill>
                  <a:srgbClr val="0000FF"/>
                </a:solidFill>
                <a:latin typeface="Times New Roman" charset="0"/>
                <a:sym typeface="Symbol" charset="0"/>
              </a:rPr>
              <a:t>( R)</a:t>
            </a:r>
            <a:r>
              <a:rPr lang="en-US" sz="1800" baseline="-25000" dirty="0">
                <a:solidFill>
                  <a:srgbClr val="0000FF"/>
                </a:solidFill>
                <a:latin typeface="Times New Roman" charset="0"/>
                <a:sym typeface="Symbol" charset="0"/>
              </a:rPr>
              <a:t> </a:t>
            </a:r>
            <a:r>
              <a:rPr lang="en-US" sz="1800" dirty="0">
                <a:latin typeface="Times New Roman" charset="0"/>
                <a:sym typeface="Symbol" charset="0"/>
              </a:rPr>
              <a:t>is a renamed relation</a:t>
            </a:r>
            <a:r>
              <a:rPr lang="en-US" sz="1800" dirty="0">
                <a:latin typeface="Symbol" charset="0"/>
                <a:sym typeface="Symbol" charset="0"/>
              </a:rPr>
              <a:t> </a:t>
            </a:r>
            <a:r>
              <a:rPr lang="en-US" sz="1800" dirty="0">
                <a:latin typeface="Times New Roman" charset="0"/>
                <a:sym typeface="Symbol" charset="0"/>
              </a:rPr>
              <a:t>S based on R (which does not specify column names).</a:t>
            </a:r>
            <a:endParaRPr lang="en-US" sz="1800" dirty="0">
              <a:latin typeface="Times New Roman" charset="0"/>
            </a:endParaRPr>
          </a:p>
          <a:p>
            <a:pPr>
              <a:lnSpc>
                <a:spcPct val="180000"/>
              </a:lnSpc>
              <a:buFont typeface="Symbol" charset="0"/>
              <a:buChar char="-"/>
            </a:pPr>
            <a:r>
              <a:rPr lang="en-US" sz="1800" dirty="0">
                <a:latin typeface="Times New Roman" charset="0"/>
              </a:rPr>
              <a:t>	</a:t>
            </a:r>
            <a:r>
              <a:rPr lang="en-US" sz="1800" dirty="0">
                <a:solidFill>
                  <a:srgbClr val="0000FF"/>
                </a:solidFill>
                <a:latin typeface="Times New Roman" charset="0"/>
              </a:rPr>
              <a:t> </a:t>
            </a:r>
            <a:r>
              <a:rPr lang="en-US" sz="1800" dirty="0">
                <a:solidFill>
                  <a:srgbClr val="0000FF"/>
                </a:solidFill>
                <a:latin typeface="Symbol" charset="0"/>
                <a:sym typeface="Symbol" charset="0"/>
              </a:rPr>
              <a:t></a:t>
            </a:r>
            <a:r>
              <a:rPr lang="en-US" sz="1800" baseline="-25000" dirty="0">
                <a:solidFill>
                  <a:srgbClr val="0000FF"/>
                </a:solidFill>
                <a:latin typeface="Symbol" charset="0"/>
                <a:sym typeface="Symbol" charset="0"/>
              </a:rPr>
              <a:t> </a:t>
            </a:r>
            <a:r>
              <a:rPr lang="en-US" sz="1800" baseline="-25000" dirty="0">
                <a:solidFill>
                  <a:srgbClr val="0000FF"/>
                </a:solidFill>
                <a:latin typeface="Times New Roman" charset="0"/>
                <a:sym typeface="Symbol" charset="0"/>
              </a:rPr>
              <a:t>(B</a:t>
            </a:r>
            <a:r>
              <a:rPr lang="en-US" sz="1800" baseline="-40000" dirty="0">
                <a:solidFill>
                  <a:srgbClr val="0000FF"/>
                </a:solidFill>
                <a:latin typeface="Times New Roman" charset="0"/>
                <a:sym typeface="Symbol" charset="0"/>
              </a:rPr>
              <a:t>1</a:t>
            </a:r>
            <a:r>
              <a:rPr lang="en-US" sz="1800" baseline="-25000" dirty="0">
                <a:solidFill>
                  <a:srgbClr val="0000FF"/>
                </a:solidFill>
                <a:latin typeface="Times New Roman" charset="0"/>
                <a:sym typeface="Symbol" charset="0"/>
              </a:rPr>
              <a:t>, B</a:t>
            </a:r>
            <a:r>
              <a:rPr lang="en-US" sz="1800" baseline="-40000" dirty="0">
                <a:solidFill>
                  <a:srgbClr val="0000FF"/>
                </a:solidFill>
                <a:latin typeface="Times New Roman" charset="0"/>
                <a:sym typeface="Symbol" charset="0"/>
              </a:rPr>
              <a:t>2</a:t>
            </a:r>
            <a:r>
              <a:rPr lang="en-US" sz="1800" baseline="-25000" dirty="0">
                <a:solidFill>
                  <a:srgbClr val="0000FF"/>
                </a:solidFill>
                <a:latin typeface="Times New Roman" charset="0"/>
                <a:sym typeface="Symbol" charset="0"/>
              </a:rPr>
              <a:t>, …, </a:t>
            </a:r>
            <a:r>
              <a:rPr lang="en-US" sz="1800" baseline="-25000" dirty="0" err="1">
                <a:solidFill>
                  <a:srgbClr val="0000FF"/>
                </a:solidFill>
                <a:latin typeface="Times New Roman" charset="0"/>
                <a:sym typeface="Symbol" charset="0"/>
              </a:rPr>
              <a:t>B</a:t>
            </a:r>
            <a:r>
              <a:rPr lang="en-US" sz="1800" baseline="-40000" dirty="0" err="1">
                <a:solidFill>
                  <a:srgbClr val="0000FF"/>
                </a:solidFill>
                <a:latin typeface="Times New Roman" charset="0"/>
                <a:sym typeface="Symbol" charset="0"/>
              </a:rPr>
              <a:t>n</a:t>
            </a:r>
            <a:r>
              <a:rPr lang="en-US" sz="1800" baseline="-25000" dirty="0">
                <a:solidFill>
                  <a:srgbClr val="0000FF"/>
                </a:solidFill>
                <a:latin typeface="Times New Roman" charset="0"/>
                <a:sym typeface="Symbol" charset="0"/>
              </a:rPr>
              <a:t> )  </a:t>
            </a:r>
            <a:r>
              <a:rPr lang="en-US" sz="2000" dirty="0">
                <a:solidFill>
                  <a:srgbClr val="0000FF"/>
                </a:solidFill>
                <a:latin typeface="Times New Roman" charset="0"/>
                <a:sym typeface="Symbol" charset="0"/>
              </a:rPr>
              <a:t>( R)</a:t>
            </a:r>
            <a:r>
              <a:rPr lang="en-US" sz="1800" baseline="-25000" dirty="0">
                <a:latin typeface="Times New Roman" charset="0"/>
                <a:sym typeface="Symbol" charset="0"/>
              </a:rPr>
              <a:t>  </a:t>
            </a:r>
            <a:r>
              <a:rPr lang="en-US" sz="1800" dirty="0">
                <a:latin typeface="Symbol" charset="0"/>
                <a:sym typeface="Symbol" charset="0"/>
              </a:rPr>
              <a:t> </a:t>
            </a:r>
            <a:r>
              <a:rPr lang="en-US" sz="1800" dirty="0">
                <a:latin typeface="Times New Roman" charset="0"/>
                <a:sym typeface="Symbol" charset="0"/>
              </a:rPr>
              <a:t>is a renamed relation</a:t>
            </a:r>
            <a:r>
              <a:rPr lang="en-US" sz="1800" dirty="0">
                <a:latin typeface="Symbol" charset="0"/>
                <a:sym typeface="Symbol" charset="0"/>
              </a:rPr>
              <a:t> </a:t>
            </a:r>
            <a:r>
              <a:rPr lang="en-US" sz="1800" dirty="0">
                <a:latin typeface="Times New Roman" charset="0"/>
                <a:sym typeface="Symbol" charset="0"/>
              </a:rPr>
              <a:t>with column names </a:t>
            </a:r>
            <a:r>
              <a:rPr lang="en-US" sz="1400" dirty="0">
                <a:latin typeface="Times New Roman" charset="0"/>
                <a:sym typeface="Symbol" charset="0"/>
              </a:rPr>
              <a:t>B</a:t>
            </a:r>
            <a:r>
              <a:rPr lang="en-US" sz="1400" baseline="-25000" dirty="0">
                <a:latin typeface="Times New Roman" charset="0"/>
                <a:sym typeface="Symbol" charset="0"/>
              </a:rPr>
              <a:t>1</a:t>
            </a:r>
            <a:r>
              <a:rPr lang="en-US" sz="1400" dirty="0">
                <a:latin typeface="Times New Roman" charset="0"/>
                <a:sym typeface="Symbol" charset="0"/>
              </a:rPr>
              <a:t>, B</a:t>
            </a:r>
            <a:r>
              <a:rPr lang="en-US" sz="1400" baseline="-25000" dirty="0">
                <a:latin typeface="Times New Roman" charset="0"/>
                <a:sym typeface="Symbol" charset="0"/>
              </a:rPr>
              <a:t>1</a:t>
            </a:r>
            <a:r>
              <a:rPr lang="en-US" sz="1400" dirty="0">
                <a:latin typeface="Times New Roman" charset="0"/>
                <a:sym typeface="Symbol" charset="0"/>
              </a:rPr>
              <a:t>, …..</a:t>
            </a:r>
            <a:r>
              <a:rPr lang="en-US" sz="1400" dirty="0" err="1">
                <a:latin typeface="Times New Roman" charset="0"/>
                <a:sym typeface="Symbol" charset="0"/>
              </a:rPr>
              <a:t>B</a:t>
            </a:r>
            <a:r>
              <a:rPr lang="en-US" sz="1400" baseline="-25000" dirty="0" err="1">
                <a:latin typeface="Times New Roman" charset="0"/>
                <a:sym typeface="Symbol" charset="0"/>
              </a:rPr>
              <a:t>n</a:t>
            </a:r>
            <a:r>
              <a:rPr lang="en-US" sz="1800" baseline="-25000" dirty="0">
                <a:latin typeface="Times New Roman" charset="0"/>
                <a:sym typeface="Symbol" charset="0"/>
              </a:rPr>
              <a:t> </a:t>
            </a:r>
            <a:r>
              <a:rPr lang="en-US" sz="1800" dirty="0">
                <a:latin typeface="Times New Roman" charset="0"/>
                <a:sym typeface="Symbol" charset="0"/>
              </a:rPr>
              <a:t>which does not specify a new relation name.</a:t>
            </a:r>
            <a:endParaRPr lang="en-US" sz="1800" dirty="0">
              <a:latin typeface="Times New Roman" charset="0"/>
            </a:endParaRPr>
          </a:p>
          <a:p>
            <a:pPr>
              <a:lnSpc>
                <a:spcPct val="80000"/>
              </a:lnSpc>
              <a:buFont typeface="Wingdings" charset="0"/>
              <a:buNone/>
            </a:pPr>
            <a:r>
              <a:rPr lang="en-US" sz="700" dirty="0">
                <a:latin typeface="Times New Roman" charset="0"/>
              </a:rPr>
              <a:t>	</a:t>
            </a:r>
          </a:p>
          <a:p>
            <a:pPr>
              <a:lnSpc>
                <a:spcPct val="80000"/>
              </a:lnSpc>
              <a:buFont typeface="Wingdings" charset="0"/>
              <a:buNone/>
            </a:pPr>
            <a:r>
              <a:rPr lang="en-US" sz="1600" dirty="0">
                <a:latin typeface="Times New Roman" charset="0"/>
              </a:rPr>
              <a:t>	</a:t>
            </a:r>
            <a:r>
              <a:rPr lang="en-US" sz="700" dirty="0">
                <a:latin typeface="Times New Roman" charset="0"/>
              </a:rPr>
              <a:t>	</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9630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5802AA99-315B-114B-AF1A-C8A5C916580D}" type="slidenum">
              <a:rPr lang="en-US"/>
              <a:pPr/>
              <a:t>12</a:t>
            </a:fld>
            <a:endParaRPr lang="en-US"/>
          </a:p>
        </p:txBody>
      </p:sp>
      <p:sp>
        <p:nvSpPr>
          <p:cNvPr id="228354" name="Rectangle 1026"/>
          <p:cNvSpPr>
            <a:spLocks noGrp="1" noChangeArrowheads="1"/>
          </p:cNvSpPr>
          <p:nvPr>
            <p:ph type="title"/>
          </p:nvPr>
        </p:nvSpPr>
        <p:spPr>
          <a:xfrm>
            <a:off x="1004888" y="330200"/>
            <a:ext cx="7173912" cy="876300"/>
          </a:xfrm>
        </p:spPr>
        <p:txBody>
          <a:bodyPr/>
          <a:lstStyle/>
          <a:p>
            <a:r>
              <a:rPr lang="en-US" sz="3200"/>
              <a:t>Unary Relational Operations (cont.)</a:t>
            </a:r>
          </a:p>
        </p:txBody>
      </p:sp>
      <p:sp>
        <p:nvSpPr>
          <p:cNvPr id="228358" name="Rectangle 1030"/>
          <p:cNvSpPr>
            <a:spLocks noChangeArrowheads="1"/>
          </p:cNvSpPr>
          <p:nvPr/>
        </p:nvSpPr>
        <p:spPr bwMode="auto">
          <a:xfrm>
            <a:off x="1833563"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228357" name="Picture 1029" descr="ch07_elmasri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106488"/>
            <a:ext cx="6683375" cy="517366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131243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B370799-D4D9-4940-9FA4-476F5124E2D6}" type="slidenum">
              <a:rPr lang="en-US"/>
              <a:pPr/>
              <a:t>13</a:t>
            </a:fld>
            <a:endParaRPr lang="en-US"/>
          </a:p>
        </p:txBody>
      </p:sp>
      <p:sp>
        <p:nvSpPr>
          <p:cNvPr id="246786" name="Rectangle 2"/>
          <p:cNvSpPr>
            <a:spLocks noGrp="1" noChangeArrowheads="1"/>
          </p:cNvSpPr>
          <p:nvPr>
            <p:ph type="title"/>
          </p:nvPr>
        </p:nvSpPr>
        <p:spPr>
          <a:xfrm>
            <a:off x="250825" y="303213"/>
            <a:ext cx="8534400" cy="842962"/>
          </a:xfrm>
        </p:spPr>
        <p:txBody>
          <a:bodyPr/>
          <a:lstStyle/>
          <a:p>
            <a:r>
              <a:rPr lang="en-US"/>
              <a:t>Chapter Outline</a:t>
            </a:r>
          </a:p>
        </p:txBody>
      </p:sp>
      <p:sp>
        <p:nvSpPr>
          <p:cNvPr id="246787" name="Rectangle 3"/>
          <p:cNvSpPr>
            <a:spLocks noGrp="1" noChangeArrowheads="1"/>
          </p:cNvSpPr>
          <p:nvPr>
            <p:ph type="body" idx="1"/>
          </p:nvPr>
        </p:nvSpPr>
        <p:spPr>
          <a:xfrm>
            <a:off x="685800" y="1389063"/>
            <a:ext cx="8458200" cy="4719637"/>
          </a:xfrm>
        </p:spPr>
        <p:txBody>
          <a:bodyPr/>
          <a:lstStyle/>
          <a:p>
            <a:pPr>
              <a:lnSpc>
                <a:spcPct val="90000"/>
              </a:lnSpc>
            </a:pPr>
            <a:r>
              <a:rPr lang="en-US" sz="2800" dirty="0">
                <a:solidFill>
                  <a:schemeClr val="bg2">
                    <a:lumMod val="90000"/>
                  </a:schemeClr>
                </a:solidFill>
              </a:rPr>
              <a:t>Example Database Application (COMPANY)</a:t>
            </a:r>
          </a:p>
          <a:p>
            <a:pPr>
              <a:lnSpc>
                <a:spcPct val="90000"/>
              </a:lnSpc>
            </a:pPr>
            <a:r>
              <a:rPr lang="en-US" sz="2800" dirty="0">
                <a:solidFill>
                  <a:schemeClr val="bg2">
                    <a:lumMod val="90000"/>
                  </a:schemeClr>
                </a:solidFill>
              </a:rPr>
              <a:t>Relational Algebra</a:t>
            </a:r>
          </a:p>
          <a:p>
            <a:pPr lvl="1">
              <a:lnSpc>
                <a:spcPct val="90000"/>
              </a:lnSpc>
            </a:pPr>
            <a:r>
              <a:rPr lang="en-US" sz="2400" dirty="0">
                <a:solidFill>
                  <a:schemeClr val="bg2">
                    <a:lumMod val="90000"/>
                  </a:schemeClr>
                </a:solidFill>
              </a:rPr>
              <a:t>Unary Relational Operations </a:t>
            </a:r>
          </a:p>
          <a:p>
            <a:pPr lvl="1">
              <a:lnSpc>
                <a:spcPct val="90000"/>
              </a:lnSpc>
            </a:pPr>
            <a:r>
              <a:rPr lang="en-US" sz="2400" dirty="0"/>
              <a:t>Relational Algebra Operations From Set Theory</a:t>
            </a:r>
          </a:p>
          <a:p>
            <a:pPr lvl="1">
              <a:lnSpc>
                <a:spcPct val="90000"/>
              </a:lnSpc>
            </a:pPr>
            <a:r>
              <a:rPr lang="en-US" sz="2400" dirty="0">
                <a:solidFill>
                  <a:srgbClr val="DDD9C3"/>
                </a:solidFill>
              </a:rPr>
              <a:t>Binary Relational Operations</a:t>
            </a:r>
          </a:p>
          <a:p>
            <a:pPr lvl="1">
              <a:lnSpc>
                <a:spcPct val="90000"/>
              </a:lnSpc>
            </a:pPr>
            <a:r>
              <a:rPr lang="en-US" sz="2400" dirty="0">
                <a:solidFill>
                  <a:srgbClr val="DDD9C3"/>
                </a:solidFill>
              </a:rPr>
              <a:t>Additional Relational Operations</a:t>
            </a:r>
          </a:p>
          <a:p>
            <a:pPr lvl="1">
              <a:lnSpc>
                <a:spcPct val="90000"/>
              </a:lnSpc>
            </a:pPr>
            <a:r>
              <a:rPr lang="en-US" sz="2400" dirty="0">
                <a:solidFill>
                  <a:srgbClr val="DDD9C3"/>
                </a:solidFill>
              </a:rPr>
              <a:t>Examples of Queries in Relational Algebra</a:t>
            </a:r>
          </a:p>
          <a:p>
            <a:pPr>
              <a:lnSpc>
                <a:spcPct val="90000"/>
              </a:lnSpc>
            </a:pPr>
            <a:r>
              <a:rPr lang="en-US" sz="2800" dirty="0">
                <a:solidFill>
                  <a:srgbClr val="DDD9C3"/>
                </a:solidFill>
              </a:rPr>
              <a:t>Relational Calculus</a:t>
            </a:r>
          </a:p>
          <a:p>
            <a:pPr lvl="1">
              <a:lnSpc>
                <a:spcPct val="90000"/>
              </a:lnSpc>
            </a:pPr>
            <a:r>
              <a:rPr lang="en-US" sz="2400" dirty="0">
                <a:solidFill>
                  <a:srgbClr val="DDD9C3"/>
                </a:solidFill>
              </a:rPr>
              <a:t>Tuple Relational Calculus</a:t>
            </a:r>
          </a:p>
          <a:p>
            <a:pPr lvl="1">
              <a:lnSpc>
                <a:spcPct val="90000"/>
              </a:lnSpc>
            </a:pPr>
            <a:r>
              <a:rPr lang="en-US" sz="2400" dirty="0">
                <a:solidFill>
                  <a:srgbClr val="DDD9C3"/>
                </a:solidFill>
              </a:rPr>
              <a:t>Domain Relational Calculus</a:t>
            </a:r>
          </a:p>
          <a:p>
            <a:pPr>
              <a:lnSpc>
                <a:spcPct val="90000"/>
              </a:lnSpc>
            </a:pPr>
            <a:r>
              <a:rPr lang="en-US" sz="2800" dirty="0">
                <a:solidFill>
                  <a:srgbClr val="DDD9C3"/>
                </a:solidFill>
              </a:rPr>
              <a:t> Overview of the QBE language (appendix D)</a:t>
            </a:r>
          </a:p>
          <a:p>
            <a:pPr>
              <a:lnSpc>
                <a:spcPct val="90000"/>
              </a:lnSpc>
              <a:buFont typeface="Wingdings" charset="0"/>
              <a:buNone/>
            </a:pPr>
            <a:endParaRPr lang="en-US" sz="2400" dirty="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414123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2535C004-7122-7C41-85DA-5DC7E0ACF583}" type="slidenum">
              <a:rPr lang="en-US"/>
              <a:pPr/>
              <a:t>14</a:t>
            </a:fld>
            <a:endParaRPr lang="en-US"/>
          </a:p>
        </p:txBody>
      </p:sp>
      <p:sp>
        <p:nvSpPr>
          <p:cNvPr id="185346"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185347" name="Rectangle 3"/>
          <p:cNvSpPr>
            <a:spLocks noGrp="1" noChangeArrowheads="1"/>
          </p:cNvSpPr>
          <p:nvPr>
            <p:ph type="body" idx="1"/>
          </p:nvPr>
        </p:nvSpPr>
        <p:spPr>
          <a:xfrm>
            <a:off x="406400" y="1389063"/>
            <a:ext cx="8547100" cy="4999037"/>
          </a:xfrm>
        </p:spPr>
        <p:txBody>
          <a:bodyPr/>
          <a:lstStyle/>
          <a:p>
            <a:pPr>
              <a:lnSpc>
                <a:spcPct val="80000"/>
              </a:lnSpc>
            </a:pPr>
            <a:r>
              <a:rPr lang="en-US" sz="2400" b="1" dirty="0">
                <a:latin typeface="Times New Roman" charset="0"/>
              </a:rPr>
              <a:t>UNION Operation</a:t>
            </a:r>
            <a:endParaRPr lang="en-US" sz="900" b="1" dirty="0">
              <a:latin typeface="Times New Roman" charset="0"/>
            </a:endParaRPr>
          </a:p>
          <a:p>
            <a:pPr>
              <a:lnSpc>
                <a:spcPct val="80000"/>
              </a:lnSpc>
              <a:buFont typeface="Wingdings" charset="0"/>
              <a:buNone/>
            </a:pPr>
            <a:r>
              <a:rPr lang="en-US" sz="2000" b="1" dirty="0">
                <a:latin typeface="Times New Roman" charset="0"/>
              </a:rPr>
              <a:t>	</a:t>
            </a:r>
            <a:r>
              <a:rPr lang="en-US" sz="2000" dirty="0">
                <a:latin typeface="Times New Roman" charset="0"/>
              </a:rPr>
              <a:t>The result of this operation, denoted by R </a:t>
            </a:r>
            <a:r>
              <a:rPr lang="en-US" sz="2800" b="1" dirty="0">
                <a:latin typeface="Symbol" charset="0"/>
              </a:rPr>
              <a:t></a:t>
            </a:r>
            <a:r>
              <a:rPr lang="en-US" sz="2800" dirty="0">
                <a:latin typeface="Times New Roman" charset="0"/>
              </a:rPr>
              <a:t> </a:t>
            </a:r>
            <a:r>
              <a:rPr lang="en-US" sz="2000" dirty="0">
                <a:latin typeface="Times New Roman" charset="0"/>
              </a:rPr>
              <a:t>S, is a relation that includes all tuples that are either in R or in S or in both R and S. Duplicate tuples are eliminated. </a:t>
            </a:r>
            <a:endParaRPr lang="en-US" sz="2000" b="1" dirty="0">
              <a:latin typeface="Times New Roman" charset="0"/>
            </a:endParaRPr>
          </a:p>
          <a:p>
            <a:pPr>
              <a:lnSpc>
                <a:spcPct val="80000"/>
              </a:lnSpc>
              <a:buFont typeface="Wingdings" charset="0"/>
              <a:buNone/>
            </a:pPr>
            <a:r>
              <a:rPr lang="en-US" sz="900" dirty="0">
                <a:latin typeface="Times New Roman" charset="0"/>
              </a:rPr>
              <a:t>	</a:t>
            </a:r>
          </a:p>
          <a:p>
            <a:pPr>
              <a:lnSpc>
                <a:spcPct val="80000"/>
              </a:lnSpc>
              <a:buFont typeface="Wingdings" charset="0"/>
              <a:buNone/>
            </a:pPr>
            <a:r>
              <a:rPr lang="en-US" sz="2000" dirty="0">
                <a:latin typeface="Times New Roman" charset="0"/>
              </a:rPr>
              <a:t>	</a:t>
            </a:r>
            <a:r>
              <a:rPr lang="en-US" sz="2000" b="1" dirty="0">
                <a:latin typeface="Times New Roman" charset="0"/>
              </a:rPr>
              <a:t>Example:</a:t>
            </a:r>
            <a:r>
              <a:rPr lang="en-US" sz="2000" dirty="0">
                <a:latin typeface="Times New Roman" charset="0"/>
              </a:rPr>
              <a:t> </a:t>
            </a:r>
            <a:r>
              <a:rPr lang="en-US" sz="2000" i="1" dirty="0">
                <a:solidFill>
                  <a:srgbClr val="0000FF"/>
                </a:solidFill>
                <a:latin typeface="Times New Roman" charset="0"/>
              </a:rPr>
              <a:t>To retrieve the social security numbers of all employees who either work in department 5 or directly supervise an employee who works in department 5, we can use the union operation as follows</a:t>
            </a:r>
            <a:r>
              <a:rPr lang="en-US" sz="2000" dirty="0">
                <a:solidFill>
                  <a:srgbClr val="0000FF"/>
                </a:solidFill>
                <a:latin typeface="Times New Roman" charset="0"/>
              </a:rPr>
              <a:t>:</a:t>
            </a:r>
          </a:p>
          <a:p>
            <a:pPr>
              <a:lnSpc>
                <a:spcPct val="80000"/>
              </a:lnSpc>
              <a:buFont typeface="Wingdings" charset="0"/>
              <a:buNone/>
            </a:pPr>
            <a:r>
              <a:rPr lang="en-US" sz="2000" dirty="0">
                <a:latin typeface="Times New Roman" charset="0"/>
              </a:rPr>
              <a:t>	</a:t>
            </a:r>
            <a:r>
              <a:rPr lang="en-US" sz="1800" b="1" dirty="0">
                <a:solidFill>
                  <a:srgbClr val="0000FF"/>
                </a:solidFill>
                <a:latin typeface="Times New Roman" charset="0"/>
              </a:rPr>
              <a:t>DEP5_EMPS </a:t>
            </a:r>
            <a:r>
              <a:rPr lang="en-US" sz="1800" b="1" dirty="0">
                <a:solidFill>
                  <a:srgbClr val="0000FF"/>
                </a:solidFill>
                <a:latin typeface="Times New Roman" charset="0"/>
                <a:sym typeface="Symbol" charset="0"/>
              </a:rPr>
              <a:t></a:t>
            </a:r>
            <a:r>
              <a:rPr lang="en-US" sz="2000" b="1" dirty="0">
                <a:solidFill>
                  <a:srgbClr val="0000FF"/>
                </a:solidFill>
                <a:latin typeface="Times New Roman" charset="0"/>
                <a:sym typeface="Symbol" charset="0"/>
              </a:rPr>
              <a:t> </a:t>
            </a:r>
            <a:r>
              <a:rPr lang="en-US" sz="2800" b="1" dirty="0">
                <a:solidFill>
                  <a:srgbClr val="0000FF"/>
                </a:solidFill>
                <a:latin typeface="Symbol" charset="0"/>
              </a:rPr>
              <a:t></a:t>
            </a:r>
            <a:r>
              <a:rPr lang="en-US" sz="1800" b="1" baseline="-25000" dirty="0">
                <a:solidFill>
                  <a:srgbClr val="0000FF"/>
                </a:solidFill>
                <a:latin typeface="Times New Roman" charset="0"/>
              </a:rPr>
              <a:t>DNO=5</a:t>
            </a:r>
            <a:r>
              <a:rPr lang="en-US" sz="1600" b="1" dirty="0">
                <a:solidFill>
                  <a:srgbClr val="0000FF"/>
                </a:solidFill>
                <a:latin typeface="Times New Roman" charset="0"/>
              </a:rPr>
              <a:t> </a:t>
            </a:r>
            <a:r>
              <a:rPr lang="en-US" sz="1800" b="1" dirty="0">
                <a:solidFill>
                  <a:srgbClr val="0000FF"/>
                </a:solidFill>
                <a:latin typeface="Times New Roman" charset="0"/>
              </a:rPr>
              <a:t>(EMPLOYEE)</a:t>
            </a:r>
          </a:p>
          <a:p>
            <a:pPr>
              <a:lnSpc>
                <a:spcPct val="80000"/>
              </a:lnSpc>
              <a:buFont typeface="Wingdings" charset="0"/>
              <a:buNone/>
            </a:pPr>
            <a:r>
              <a:rPr lang="en-US" sz="900" b="1" dirty="0">
                <a:solidFill>
                  <a:srgbClr val="0000FF"/>
                </a:solidFill>
                <a:latin typeface="Times New Roman" charset="0"/>
              </a:rPr>
              <a:t>	</a:t>
            </a:r>
            <a:r>
              <a:rPr lang="en-US" sz="1800" b="1" dirty="0">
                <a:solidFill>
                  <a:srgbClr val="0000FF"/>
                </a:solidFill>
                <a:latin typeface="Times New Roman" charset="0"/>
              </a:rPr>
              <a:t>RESULT1 </a:t>
            </a:r>
            <a:r>
              <a:rPr lang="en-US" sz="1800" b="1" dirty="0">
                <a:solidFill>
                  <a:srgbClr val="0000FF"/>
                </a:solidFill>
                <a:latin typeface="Times New Roman" charset="0"/>
                <a:sym typeface="Symbol" charset="0"/>
              </a:rPr>
              <a:t></a:t>
            </a:r>
            <a:r>
              <a:rPr lang="en-US" sz="2000" b="1" dirty="0">
                <a:solidFill>
                  <a:srgbClr val="0000FF"/>
                </a:solidFill>
                <a:latin typeface="Times New Roman" charset="0"/>
                <a:sym typeface="Symbol" charset="0"/>
              </a:rPr>
              <a:t> </a:t>
            </a:r>
            <a:r>
              <a:rPr lang="en-US" sz="2800" b="1" dirty="0">
                <a:solidFill>
                  <a:srgbClr val="0000FF"/>
                </a:solidFill>
                <a:latin typeface="Symbol" charset="0"/>
              </a:rPr>
              <a:t></a:t>
            </a:r>
            <a:r>
              <a:rPr lang="en-US" sz="2000" b="1" dirty="0">
                <a:solidFill>
                  <a:srgbClr val="0000FF"/>
                </a:solidFill>
                <a:latin typeface="Times New Roman" charset="0"/>
              </a:rPr>
              <a:t> </a:t>
            </a:r>
            <a:r>
              <a:rPr lang="en-US" sz="1800" b="1" baseline="-25000" dirty="0">
                <a:solidFill>
                  <a:srgbClr val="0000FF"/>
                </a:solidFill>
                <a:latin typeface="Times New Roman" charset="0"/>
              </a:rPr>
              <a:t>SSN</a:t>
            </a:r>
            <a:r>
              <a:rPr lang="en-US" sz="1800" b="1" dirty="0">
                <a:solidFill>
                  <a:srgbClr val="0000FF"/>
                </a:solidFill>
                <a:latin typeface="Times New Roman" charset="0"/>
              </a:rPr>
              <a:t>(DEP5_EMPS)</a:t>
            </a:r>
          </a:p>
          <a:p>
            <a:pPr>
              <a:lnSpc>
                <a:spcPct val="80000"/>
              </a:lnSpc>
              <a:buFont typeface="Wingdings" charset="0"/>
              <a:buNone/>
            </a:pPr>
            <a:r>
              <a:rPr lang="en-US" sz="2000" b="1" dirty="0">
                <a:solidFill>
                  <a:srgbClr val="0000FF"/>
                </a:solidFill>
                <a:latin typeface="Times New Roman" charset="0"/>
              </a:rPr>
              <a:t>	</a:t>
            </a:r>
            <a:r>
              <a:rPr lang="en-US" sz="1800" b="1" dirty="0">
                <a:solidFill>
                  <a:srgbClr val="0000FF"/>
                </a:solidFill>
                <a:latin typeface="Times New Roman" charset="0"/>
              </a:rPr>
              <a:t>RESULT2(SSN) </a:t>
            </a:r>
            <a:r>
              <a:rPr lang="en-US" sz="1800" b="1" dirty="0">
                <a:solidFill>
                  <a:srgbClr val="0000FF"/>
                </a:solidFill>
                <a:latin typeface="Times New Roman" charset="0"/>
                <a:sym typeface="Symbol" charset="0"/>
              </a:rPr>
              <a:t></a:t>
            </a:r>
            <a:r>
              <a:rPr lang="en-US" sz="2000" b="1" dirty="0">
                <a:solidFill>
                  <a:srgbClr val="0000FF"/>
                </a:solidFill>
                <a:latin typeface="Times New Roman" charset="0"/>
                <a:sym typeface="Symbol" charset="0"/>
              </a:rPr>
              <a:t> </a:t>
            </a:r>
            <a:r>
              <a:rPr lang="en-US" sz="2800" b="1" dirty="0">
                <a:solidFill>
                  <a:srgbClr val="0000FF"/>
                </a:solidFill>
                <a:latin typeface="Symbol" charset="0"/>
              </a:rPr>
              <a:t></a:t>
            </a:r>
            <a:r>
              <a:rPr lang="en-US" sz="2000" b="1" dirty="0">
                <a:solidFill>
                  <a:srgbClr val="0000FF"/>
                </a:solidFill>
                <a:latin typeface="Times New Roman" charset="0"/>
              </a:rPr>
              <a:t> </a:t>
            </a:r>
            <a:r>
              <a:rPr lang="en-US" sz="1800" b="1" baseline="-25000" dirty="0">
                <a:solidFill>
                  <a:srgbClr val="0000FF"/>
                </a:solidFill>
                <a:latin typeface="Times New Roman" charset="0"/>
              </a:rPr>
              <a:t>SUPERSSN</a:t>
            </a:r>
            <a:r>
              <a:rPr lang="en-US" sz="1800" b="1" dirty="0">
                <a:solidFill>
                  <a:srgbClr val="0000FF"/>
                </a:solidFill>
                <a:latin typeface="Times New Roman" charset="0"/>
              </a:rPr>
              <a:t>(DEP5_EMPS)</a:t>
            </a:r>
          </a:p>
          <a:p>
            <a:pPr>
              <a:lnSpc>
                <a:spcPct val="80000"/>
              </a:lnSpc>
              <a:buFont typeface="Wingdings" charset="0"/>
              <a:buNone/>
            </a:pPr>
            <a:r>
              <a:rPr lang="en-US" sz="1800" b="1" dirty="0">
                <a:solidFill>
                  <a:srgbClr val="0000FF"/>
                </a:solidFill>
                <a:latin typeface="Times New Roman" charset="0"/>
              </a:rPr>
              <a:t>	RESULT </a:t>
            </a:r>
            <a:r>
              <a:rPr lang="en-US" sz="1800" b="1" dirty="0">
                <a:solidFill>
                  <a:srgbClr val="0000FF"/>
                </a:solidFill>
                <a:latin typeface="Times New Roman" charset="0"/>
                <a:sym typeface="Symbol" charset="0"/>
              </a:rPr>
              <a:t> RESULT</a:t>
            </a:r>
            <a:r>
              <a:rPr lang="en-US" sz="1800" b="1" dirty="0">
                <a:solidFill>
                  <a:srgbClr val="0000FF"/>
                </a:solidFill>
                <a:latin typeface="Times New Roman" charset="0"/>
              </a:rPr>
              <a:t>1</a:t>
            </a:r>
            <a:r>
              <a:rPr lang="en-US" sz="2000" b="1" dirty="0">
                <a:solidFill>
                  <a:srgbClr val="0000FF"/>
                </a:solidFill>
                <a:latin typeface="Times New Roman" charset="0"/>
              </a:rPr>
              <a:t> </a:t>
            </a:r>
            <a:r>
              <a:rPr lang="en-US" sz="2000" b="1" dirty="0">
                <a:solidFill>
                  <a:srgbClr val="0000FF"/>
                </a:solidFill>
                <a:latin typeface="Symbol" charset="0"/>
              </a:rPr>
              <a:t></a:t>
            </a:r>
            <a:r>
              <a:rPr lang="en-US" sz="2000" b="1" dirty="0">
                <a:solidFill>
                  <a:srgbClr val="0000FF"/>
                </a:solidFill>
                <a:latin typeface="Times New Roman" charset="0"/>
              </a:rPr>
              <a:t> </a:t>
            </a:r>
            <a:r>
              <a:rPr lang="en-US" sz="1800" b="1" dirty="0">
                <a:solidFill>
                  <a:srgbClr val="0000FF"/>
                </a:solidFill>
                <a:latin typeface="Times New Roman" charset="0"/>
              </a:rPr>
              <a:t>RESULT2</a:t>
            </a:r>
          </a:p>
          <a:p>
            <a:pPr>
              <a:lnSpc>
                <a:spcPct val="80000"/>
              </a:lnSpc>
              <a:buFont typeface="Wingdings" charset="0"/>
              <a:buNone/>
            </a:pPr>
            <a:r>
              <a:rPr lang="en-US" sz="900" dirty="0">
                <a:latin typeface="Times New Roman" charset="0"/>
              </a:rPr>
              <a:t>	</a:t>
            </a:r>
          </a:p>
          <a:p>
            <a:pPr>
              <a:lnSpc>
                <a:spcPct val="80000"/>
              </a:lnSpc>
              <a:buFont typeface="Wingdings" charset="0"/>
              <a:buNone/>
            </a:pPr>
            <a:r>
              <a:rPr lang="en-US" sz="2000" dirty="0">
                <a:latin typeface="Times New Roman" charset="0"/>
              </a:rPr>
              <a:t>	</a:t>
            </a:r>
          </a:p>
          <a:p>
            <a:pPr>
              <a:lnSpc>
                <a:spcPct val="80000"/>
              </a:lnSpc>
              <a:buFont typeface="Wingdings" charset="0"/>
              <a:buNone/>
            </a:pPr>
            <a:r>
              <a:rPr lang="en-US" sz="2000" dirty="0">
                <a:latin typeface="Times New Roman" charset="0"/>
              </a:rPr>
              <a:t>The union operation produces the tuples that are in either RESULT1 or RESULT2 or both. The two operands must be </a:t>
            </a:r>
            <a:r>
              <a:rPr lang="ja-JP" altLang="en-US" sz="2000" dirty="0">
                <a:latin typeface="Arial"/>
              </a:rPr>
              <a:t>“</a:t>
            </a:r>
            <a:r>
              <a:rPr lang="en-US" sz="2000" b="1" dirty="0">
                <a:solidFill>
                  <a:srgbClr val="FF0000"/>
                </a:solidFill>
                <a:latin typeface="Times New Roman" charset="0"/>
              </a:rPr>
              <a:t>type compatible</a:t>
            </a:r>
            <a:r>
              <a:rPr lang="ja-JP" altLang="en-US" sz="2000" dirty="0">
                <a:latin typeface="Arial"/>
              </a:rPr>
              <a:t>”</a:t>
            </a:r>
            <a:r>
              <a:rPr lang="en-US" sz="2000" dirty="0">
                <a:latin typeface="Times New Roman" charset="0"/>
              </a:rPr>
              <a:t>.</a:t>
            </a:r>
          </a:p>
        </p:txBody>
      </p:sp>
      <p:sp>
        <p:nvSpPr>
          <p:cNvPr id="2" name="Footer Placeholder 1"/>
          <p:cNvSpPr>
            <a:spLocks noGrp="1"/>
          </p:cNvSpPr>
          <p:nvPr>
            <p:ph type="ftr" sz="quarter" idx="11"/>
          </p:nvPr>
        </p:nvSpPr>
        <p:spPr/>
        <p:txBody>
          <a:bodyPr/>
          <a:lstStyle/>
          <a:p>
            <a:r>
              <a:rPr lang="en-US"/>
              <a:t>DBMS - Nguyen Thi Hau</a:t>
            </a:r>
          </a:p>
        </p:txBody>
      </p:sp>
      <p:pic>
        <p:nvPicPr>
          <p:cNvPr id="3" name="Picture 2" descr="union-of-two-se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931" y="3628229"/>
            <a:ext cx="3078569" cy="1846538"/>
          </a:xfrm>
          <a:prstGeom prst="rect">
            <a:avLst/>
          </a:prstGeom>
        </p:spPr>
      </p:pic>
    </p:spTree>
    <p:extLst>
      <p:ext uri="{BB962C8B-B14F-4D97-AF65-F5344CB8AC3E}">
        <p14:creationId xmlns:p14="http://schemas.microsoft.com/office/powerpoint/2010/main" val="251716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91C8C51-2745-8443-8A77-1E031226C3D9}" type="slidenum">
              <a:rPr lang="en-US"/>
              <a:pPr/>
              <a:t>15</a:t>
            </a:fld>
            <a:endParaRPr lang="en-US"/>
          </a:p>
        </p:txBody>
      </p:sp>
      <p:sp>
        <p:nvSpPr>
          <p:cNvPr id="244738"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244739" name="Rectangle 3"/>
          <p:cNvSpPr>
            <a:spLocks noGrp="1" noChangeArrowheads="1"/>
          </p:cNvSpPr>
          <p:nvPr>
            <p:ph type="body" idx="1"/>
          </p:nvPr>
        </p:nvSpPr>
        <p:spPr>
          <a:xfrm>
            <a:off x="406400" y="1389063"/>
            <a:ext cx="8547100" cy="4999037"/>
          </a:xfrm>
        </p:spPr>
        <p:txBody>
          <a:bodyPr/>
          <a:lstStyle/>
          <a:p>
            <a:pPr>
              <a:lnSpc>
                <a:spcPct val="80000"/>
              </a:lnSpc>
            </a:pPr>
            <a:r>
              <a:rPr lang="en-US" sz="2400" b="1" dirty="0">
                <a:solidFill>
                  <a:srgbClr val="FF0000"/>
                </a:solidFill>
                <a:latin typeface="Times New Roman" charset="0"/>
              </a:rPr>
              <a:t>Type Compatibility</a:t>
            </a:r>
          </a:p>
          <a:p>
            <a:pPr>
              <a:lnSpc>
                <a:spcPct val="80000"/>
              </a:lnSpc>
              <a:buFont typeface="Wingdings" charset="0"/>
              <a:buNone/>
            </a:pPr>
            <a:endParaRPr lang="en-US" sz="900" b="1" dirty="0">
              <a:latin typeface="Times New Roman" charset="0"/>
            </a:endParaRPr>
          </a:p>
          <a:p>
            <a:pPr lvl="1">
              <a:lnSpc>
                <a:spcPct val="80000"/>
              </a:lnSpc>
            </a:pPr>
            <a:r>
              <a:rPr lang="en-US" sz="2400" dirty="0"/>
              <a:t>The operand relations R</a:t>
            </a:r>
            <a:r>
              <a:rPr lang="en-US" sz="2400" baseline="-25000" dirty="0"/>
              <a:t>1</a:t>
            </a:r>
            <a:r>
              <a:rPr lang="en-US" sz="2400" dirty="0"/>
              <a:t>(A</a:t>
            </a:r>
            <a:r>
              <a:rPr lang="en-US" sz="2400" baseline="-25000" dirty="0"/>
              <a:t>1</a:t>
            </a:r>
            <a:r>
              <a:rPr lang="en-US" sz="2400" dirty="0"/>
              <a:t>, A</a:t>
            </a:r>
            <a:r>
              <a:rPr lang="en-US" sz="2400" baseline="-25000" dirty="0"/>
              <a:t>2</a:t>
            </a:r>
            <a:r>
              <a:rPr lang="en-US" sz="2400" dirty="0"/>
              <a:t>, ..., A</a:t>
            </a:r>
            <a:r>
              <a:rPr lang="en-US" sz="2400" baseline="-25000" dirty="0"/>
              <a:t>n</a:t>
            </a:r>
            <a:r>
              <a:rPr lang="en-US" sz="2400" dirty="0"/>
              <a:t>) and R</a:t>
            </a:r>
            <a:r>
              <a:rPr lang="en-US" sz="2400" baseline="-25000" dirty="0"/>
              <a:t>2</a:t>
            </a:r>
            <a:r>
              <a:rPr lang="en-US" sz="2400" dirty="0"/>
              <a:t>(B</a:t>
            </a:r>
            <a:r>
              <a:rPr lang="en-US" sz="2400" baseline="-25000" dirty="0"/>
              <a:t>1</a:t>
            </a:r>
            <a:r>
              <a:rPr lang="en-US" sz="2400" dirty="0"/>
              <a:t>, B</a:t>
            </a:r>
            <a:r>
              <a:rPr lang="en-US" sz="2400" baseline="-25000" dirty="0"/>
              <a:t>2</a:t>
            </a:r>
            <a:r>
              <a:rPr lang="en-US" sz="2400" dirty="0"/>
              <a:t>, ..., </a:t>
            </a:r>
            <a:r>
              <a:rPr lang="en-US" sz="2400" dirty="0" err="1"/>
              <a:t>B</a:t>
            </a:r>
            <a:r>
              <a:rPr lang="en-US" sz="2400" baseline="-25000" dirty="0" err="1"/>
              <a:t>n</a:t>
            </a:r>
            <a:r>
              <a:rPr lang="en-US" sz="2400" dirty="0"/>
              <a:t>) must have </a:t>
            </a:r>
            <a:r>
              <a:rPr lang="en-US" sz="2400" dirty="0">
                <a:solidFill>
                  <a:srgbClr val="0000FF"/>
                </a:solidFill>
              </a:rPr>
              <a:t>the same number of attributes</a:t>
            </a:r>
            <a:r>
              <a:rPr lang="en-US" sz="2400" dirty="0"/>
              <a:t>, and </a:t>
            </a:r>
          </a:p>
          <a:p>
            <a:pPr lvl="1">
              <a:lnSpc>
                <a:spcPct val="80000"/>
              </a:lnSpc>
            </a:pPr>
            <a:r>
              <a:rPr lang="en-US" sz="2400" dirty="0">
                <a:solidFill>
                  <a:srgbClr val="0000FF"/>
                </a:solidFill>
              </a:rPr>
              <a:t>the domains of corresponding attributes must be compatible</a:t>
            </a:r>
            <a:r>
              <a:rPr lang="en-US" sz="2400" dirty="0"/>
              <a:t>; that is, </a:t>
            </a:r>
            <a:r>
              <a:rPr lang="en-US" sz="2400" dirty="0" err="1"/>
              <a:t>dom</a:t>
            </a:r>
            <a:r>
              <a:rPr lang="en-US" sz="2400" dirty="0"/>
              <a:t>(A</a:t>
            </a:r>
            <a:r>
              <a:rPr lang="en-US" sz="2400" baseline="-25000" dirty="0"/>
              <a:t>i</a:t>
            </a:r>
            <a:r>
              <a:rPr lang="en-US" sz="2400" dirty="0"/>
              <a:t>)=</a:t>
            </a:r>
            <a:r>
              <a:rPr lang="en-US" sz="2400" dirty="0" err="1"/>
              <a:t>dom</a:t>
            </a:r>
            <a:r>
              <a:rPr lang="en-US" sz="2400" dirty="0"/>
              <a:t>(B</a:t>
            </a:r>
            <a:r>
              <a:rPr lang="en-US" sz="2400" baseline="-25000" dirty="0"/>
              <a:t>i</a:t>
            </a:r>
            <a:r>
              <a:rPr lang="en-US" sz="2400" dirty="0"/>
              <a:t>) for </a:t>
            </a:r>
            <a:r>
              <a:rPr lang="en-US" sz="2400" dirty="0" err="1"/>
              <a:t>i</a:t>
            </a:r>
            <a:r>
              <a:rPr lang="en-US" sz="2400" dirty="0"/>
              <a:t>=1, 2, ..., n. </a:t>
            </a:r>
          </a:p>
          <a:p>
            <a:pPr lvl="1">
              <a:lnSpc>
                <a:spcPct val="80000"/>
              </a:lnSpc>
            </a:pPr>
            <a:endParaRPr lang="en-US" sz="2400" dirty="0"/>
          </a:p>
          <a:p>
            <a:pPr lvl="1">
              <a:lnSpc>
                <a:spcPct val="80000"/>
              </a:lnSpc>
              <a:buFontTx/>
              <a:buNone/>
            </a:pPr>
            <a:endParaRPr lang="en-US" sz="2400" dirty="0"/>
          </a:p>
          <a:p>
            <a:pPr lvl="1">
              <a:lnSpc>
                <a:spcPct val="80000"/>
              </a:lnSpc>
            </a:pPr>
            <a:r>
              <a:rPr lang="en-US" sz="2400" dirty="0">
                <a:solidFill>
                  <a:srgbClr val="000000"/>
                </a:solidFill>
                <a:cs typeface="Times New Roman" charset="0"/>
              </a:rPr>
              <a:t>The resulting relation for R</a:t>
            </a:r>
            <a:r>
              <a:rPr lang="en-US" sz="2400" baseline="-25000" dirty="0">
                <a:cs typeface="Times New Roman" charset="0"/>
              </a:rPr>
              <a:t>1</a:t>
            </a:r>
            <a:r>
              <a:rPr lang="en-US" sz="2400" dirty="0">
                <a:latin typeface="Symbol" charset="0"/>
              </a:rPr>
              <a:t></a:t>
            </a:r>
            <a:r>
              <a:rPr lang="en-US" sz="2400" dirty="0"/>
              <a:t>R</a:t>
            </a:r>
            <a:r>
              <a:rPr lang="en-US" sz="2400" baseline="-25000" dirty="0"/>
              <a:t>2</a:t>
            </a:r>
            <a:r>
              <a:rPr lang="en-US" sz="2400" dirty="0">
                <a:solidFill>
                  <a:srgbClr val="000000"/>
                </a:solidFill>
                <a:cs typeface="Times New Roman" charset="0"/>
              </a:rPr>
              <a:t>,R</a:t>
            </a:r>
            <a:r>
              <a:rPr lang="en-US" sz="2400" baseline="-25000" dirty="0">
                <a:cs typeface="Times New Roman" charset="0"/>
              </a:rPr>
              <a:t>1</a:t>
            </a:r>
            <a:r>
              <a:rPr lang="en-US" sz="2400" dirty="0">
                <a:solidFill>
                  <a:srgbClr val="000000"/>
                </a:solidFill>
                <a:cs typeface="Times New Roman" charset="0"/>
              </a:rPr>
              <a:t> </a:t>
            </a:r>
            <a:r>
              <a:rPr lang="en-US" sz="2400" dirty="0">
                <a:latin typeface="Symbol" charset="0"/>
              </a:rPr>
              <a:t></a:t>
            </a:r>
            <a:r>
              <a:rPr lang="en-US" sz="2400" dirty="0">
                <a:solidFill>
                  <a:srgbClr val="000000"/>
                </a:solidFill>
                <a:cs typeface="Times New Roman" charset="0"/>
              </a:rPr>
              <a:t> R</a:t>
            </a:r>
            <a:r>
              <a:rPr lang="en-US" sz="2400" baseline="-25000" dirty="0">
                <a:cs typeface="Times New Roman" charset="0"/>
              </a:rPr>
              <a:t>2</a:t>
            </a:r>
            <a:r>
              <a:rPr lang="en-US" sz="2400" dirty="0">
                <a:solidFill>
                  <a:srgbClr val="000000"/>
                </a:solidFill>
                <a:cs typeface="Times New Roman" charset="0"/>
              </a:rPr>
              <a:t>, or R</a:t>
            </a:r>
            <a:r>
              <a:rPr lang="en-US" sz="2400" baseline="-25000" dirty="0">
                <a:cs typeface="Times New Roman" charset="0"/>
              </a:rPr>
              <a:t>1</a:t>
            </a:r>
            <a:r>
              <a:rPr lang="en-US" sz="2400" dirty="0">
                <a:solidFill>
                  <a:srgbClr val="000000"/>
                </a:solidFill>
                <a:cs typeface="Times New Roman" charset="0"/>
              </a:rPr>
              <a:t>-R</a:t>
            </a:r>
            <a:r>
              <a:rPr lang="en-US" sz="2400" baseline="-25000" dirty="0">
                <a:cs typeface="Times New Roman" charset="0"/>
              </a:rPr>
              <a:t>2</a:t>
            </a:r>
            <a:r>
              <a:rPr lang="en-US" sz="2400" dirty="0">
                <a:solidFill>
                  <a:srgbClr val="000000"/>
                </a:solidFill>
                <a:cs typeface="Times New Roman" charset="0"/>
              </a:rPr>
              <a:t>  has the same attribute names as the </a:t>
            </a:r>
            <a:r>
              <a:rPr lang="en-US" sz="2400" i="1" dirty="0">
                <a:solidFill>
                  <a:srgbClr val="000000"/>
                </a:solidFill>
                <a:cs typeface="Times New Roman" charset="0"/>
              </a:rPr>
              <a:t>first</a:t>
            </a:r>
            <a:r>
              <a:rPr lang="en-US" sz="2400" dirty="0">
                <a:solidFill>
                  <a:srgbClr val="000000"/>
                </a:solidFill>
                <a:cs typeface="Times New Roman" charset="0"/>
              </a:rPr>
              <a:t>  operand relation R1 (by convention).</a:t>
            </a:r>
            <a:r>
              <a:rPr lang="en-US" sz="2400" dirty="0"/>
              <a:t> </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53310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Chapter 6-</a:t>
            </a:r>
            <a:fld id="{D589DBA5-61F3-1341-A919-9246B8F2EFEF}" type="slidenum">
              <a:rPr lang="en-US"/>
              <a:pPr/>
              <a:t>16</a:t>
            </a:fld>
            <a:endParaRPr lang="en-US"/>
          </a:p>
        </p:txBody>
      </p:sp>
      <p:sp>
        <p:nvSpPr>
          <p:cNvPr id="245762"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245763" name="Rectangle 3"/>
          <p:cNvSpPr>
            <a:spLocks noGrp="1" noChangeArrowheads="1"/>
          </p:cNvSpPr>
          <p:nvPr>
            <p:ph type="body" idx="1"/>
          </p:nvPr>
        </p:nvSpPr>
        <p:spPr>
          <a:xfrm>
            <a:off x="406400" y="1389063"/>
            <a:ext cx="8547100" cy="4999037"/>
          </a:xfrm>
        </p:spPr>
        <p:txBody>
          <a:bodyPr/>
          <a:lstStyle/>
          <a:p>
            <a:pPr>
              <a:lnSpc>
                <a:spcPct val="80000"/>
              </a:lnSpc>
            </a:pPr>
            <a:r>
              <a:rPr lang="en-US" sz="2400" b="1">
                <a:latin typeface="Times New Roman" charset="0"/>
              </a:rPr>
              <a:t>UNION Example</a:t>
            </a:r>
            <a:endParaRPr lang="en-US" sz="900" b="1">
              <a:solidFill>
                <a:schemeClr val="hlink"/>
              </a:solidFill>
              <a:latin typeface="Times New Roman" charset="0"/>
            </a:endParaRPr>
          </a:p>
          <a:p>
            <a:pPr lvl="1">
              <a:lnSpc>
                <a:spcPct val="80000"/>
              </a:lnSpc>
              <a:buFontTx/>
              <a:buNone/>
            </a:pPr>
            <a:endParaRPr lang="en-US" sz="2400" b="1">
              <a:solidFill>
                <a:schemeClr val="hlink"/>
              </a:solidFill>
            </a:endParaRPr>
          </a:p>
        </p:txBody>
      </p:sp>
      <p:pic>
        <p:nvPicPr>
          <p:cNvPr id="245767" name="Picture 7"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2946"/>
          <a:stretch>
            <a:fillRect/>
          </a:stretch>
        </p:blipFill>
        <p:spPr bwMode="auto">
          <a:xfrm>
            <a:off x="744538" y="2411413"/>
            <a:ext cx="8208962" cy="29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45766" name="Text Box 6"/>
          <p:cNvSpPr txBox="1">
            <a:spLocks noChangeArrowheads="1"/>
          </p:cNvSpPr>
          <p:nvPr/>
        </p:nvSpPr>
        <p:spPr bwMode="auto">
          <a:xfrm>
            <a:off x="6061075" y="1597819"/>
            <a:ext cx="2892425" cy="3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dirty="0">
                <a:latin typeface="Arial" charset="0"/>
                <a:cs typeface="Times New Roman" charset="0"/>
              </a:rPr>
              <a:t>STUDENT </a:t>
            </a:r>
            <a:r>
              <a:rPr lang="en-US" sz="1600" dirty="0">
                <a:latin typeface="Symbol" charset="0"/>
              </a:rPr>
              <a:t> </a:t>
            </a:r>
            <a:r>
              <a:rPr lang="en-US" sz="1600" dirty="0">
                <a:latin typeface="Arial" charset="0"/>
              </a:rPr>
              <a:t>INSTRUCTOR</a:t>
            </a:r>
            <a:endParaRPr lang="en-US" sz="1600" baseline="-25000" dirty="0">
              <a:latin typeface="Arial" charset="0"/>
            </a:endParaRPr>
          </a:p>
        </p:txBody>
      </p:sp>
      <p:sp>
        <p:nvSpPr>
          <p:cNvPr id="2" name="Rectangle 1"/>
          <p:cNvSpPr/>
          <p:nvPr/>
        </p:nvSpPr>
        <p:spPr>
          <a:xfrm>
            <a:off x="744538" y="4007556"/>
            <a:ext cx="3968573" cy="160866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713111" y="4007555"/>
            <a:ext cx="2384778" cy="11462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108928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Chapter 6-</a:t>
            </a:r>
            <a:fld id="{A9D889BA-44B2-9047-96E9-3578AB94C445}" type="slidenum">
              <a:rPr lang="en-US"/>
              <a:pPr/>
              <a:t>17</a:t>
            </a:fld>
            <a:endParaRPr lang="en-US"/>
          </a:p>
        </p:txBody>
      </p:sp>
      <p:sp>
        <p:nvSpPr>
          <p:cNvPr id="205826"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p>
        </p:txBody>
      </p:sp>
      <p:sp>
        <p:nvSpPr>
          <p:cNvPr id="205827" name="Rectangle 3"/>
          <p:cNvSpPr>
            <a:spLocks noGrp="1" noChangeArrowheads="1"/>
          </p:cNvSpPr>
          <p:nvPr>
            <p:ph type="body" idx="1"/>
          </p:nvPr>
        </p:nvSpPr>
        <p:spPr>
          <a:xfrm>
            <a:off x="406400" y="1389063"/>
            <a:ext cx="8547100" cy="4999037"/>
          </a:xfrm>
        </p:spPr>
        <p:txBody>
          <a:bodyPr/>
          <a:lstStyle/>
          <a:p>
            <a:r>
              <a:rPr lang="en-US" sz="2400" b="1" dirty="0">
                <a:latin typeface="Times New Roman" charset="0"/>
              </a:rPr>
              <a:t>INTERSECTION OPERATION</a:t>
            </a:r>
          </a:p>
          <a:p>
            <a:endParaRPr lang="en-US" sz="1000" b="1" dirty="0">
              <a:latin typeface="Times New Roman" charset="0"/>
            </a:endParaRPr>
          </a:p>
          <a:p>
            <a:pPr>
              <a:buFont typeface="Wingdings" charset="0"/>
              <a:buNone/>
            </a:pPr>
            <a:r>
              <a:rPr lang="en-US" sz="2000" dirty="0">
                <a:latin typeface="Times New Roman" charset="0"/>
              </a:rPr>
              <a:t>	The result of this operation, denoted by R </a:t>
            </a:r>
            <a:r>
              <a:rPr lang="en-US" sz="2400" b="1" dirty="0">
                <a:latin typeface="Symbol" charset="0"/>
              </a:rPr>
              <a:t></a:t>
            </a:r>
            <a:r>
              <a:rPr lang="en-US" sz="2400" dirty="0">
                <a:latin typeface="Symbol" charset="0"/>
              </a:rPr>
              <a:t> </a:t>
            </a:r>
            <a:r>
              <a:rPr lang="en-US" sz="2000" dirty="0">
                <a:latin typeface="Times New Roman" charset="0"/>
              </a:rPr>
              <a:t>S, is a relation that includes all tuples that are in both R and S. The two operands must be "type compatible"</a:t>
            </a:r>
          </a:p>
          <a:p>
            <a:pPr>
              <a:buFont typeface="Wingdings" charset="0"/>
              <a:buNone/>
            </a:pPr>
            <a:endParaRPr lang="en-US" sz="1000" dirty="0">
              <a:latin typeface="Times New Roman" charset="0"/>
            </a:endParaRPr>
          </a:p>
          <a:p>
            <a:pPr>
              <a:buFont typeface="Wingdings" charset="0"/>
              <a:buNone/>
            </a:pPr>
            <a:r>
              <a:rPr lang="en-US" sz="2000" dirty="0">
                <a:latin typeface="Times New Roman" charset="0"/>
              </a:rPr>
              <a:t>	</a:t>
            </a:r>
            <a:r>
              <a:rPr lang="en-US" sz="2000" b="1" dirty="0">
                <a:latin typeface="Times New Roman" charset="0"/>
              </a:rPr>
              <a:t>Example:</a:t>
            </a:r>
            <a:r>
              <a:rPr lang="en-US" sz="2000" dirty="0">
                <a:latin typeface="Times New Roman" charset="0"/>
              </a:rPr>
              <a:t> The result of the intersection operation (figure below) includes only those who are both students and instructors.</a:t>
            </a:r>
          </a:p>
          <a:p>
            <a:pPr>
              <a:buFont typeface="Wingdings" charset="0"/>
              <a:buNone/>
            </a:pPr>
            <a:r>
              <a:rPr lang="en-US" dirty="0">
                <a:latin typeface="Times New Roman" charset="0"/>
              </a:rPr>
              <a:t>		</a:t>
            </a:r>
          </a:p>
        </p:txBody>
      </p:sp>
      <p:pic>
        <p:nvPicPr>
          <p:cNvPr id="205833" name="Picture 9"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2946" t="50627" r="50601"/>
          <a:stretch>
            <a:fillRect/>
          </a:stretch>
        </p:blipFill>
        <p:spPr bwMode="auto">
          <a:xfrm>
            <a:off x="545053" y="3736635"/>
            <a:ext cx="3929062" cy="143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05830" name="Text Box 6"/>
          <p:cNvSpPr txBox="1">
            <a:spLocks noChangeArrowheads="1"/>
          </p:cNvSpPr>
          <p:nvPr/>
        </p:nvSpPr>
        <p:spPr bwMode="auto">
          <a:xfrm>
            <a:off x="0" y="4809419"/>
            <a:ext cx="287337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1600" dirty="0">
                <a:solidFill>
                  <a:srgbClr val="000000"/>
                </a:solidFill>
                <a:latin typeface="Arial" charset="0"/>
                <a:cs typeface="Times New Roman" charset="0"/>
              </a:rPr>
              <a:t>STUDENT </a:t>
            </a:r>
            <a:r>
              <a:rPr lang="en-US" b="1" dirty="0">
                <a:solidFill>
                  <a:srgbClr val="000000"/>
                </a:solidFill>
                <a:latin typeface="Symbol" charset="0"/>
              </a:rPr>
              <a:t></a:t>
            </a:r>
            <a:r>
              <a:rPr lang="en-US" sz="1600" dirty="0">
                <a:solidFill>
                  <a:srgbClr val="000000"/>
                </a:solidFill>
                <a:latin typeface="Symbol" charset="0"/>
              </a:rPr>
              <a:t> </a:t>
            </a:r>
            <a:r>
              <a:rPr lang="en-US" sz="1600" dirty="0">
                <a:solidFill>
                  <a:srgbClr val="000000"/>
                </a:solidFill>
                <a:latin typeface="Arial" charset="0"/>
              </a:rPr>
              <a:t>INSTRUCTOR</a:t>
            </a:r>
            <a:endParaRPr lang="en-US" sz="1600" baseline="-25000" dirty="0">
              <a:solidFill>
                <a:srgbClr val="000000"/>
              </a:solidFill>
              <a:latin typeface="Arial" charset="0"/>
            </a:endParaRPr>
          </a:p>
          <a:p>
            <a:pPr>
              <a:spcBef>
                <a:spcPct val="50000"/>
              </a:spcBef>
            </a:pPr>
            <a:endParaRPr lang="en-US" dirty="0">
              <a:solidFill>
                <a:srgbClr val="000000"/>
              </a:solidFill>
            </a:endParaRPr>
          </a:p>
        </p:txBody>
      </p:sp>
      <p:sp>
        <p:nvSpPr>
          <p:cNvPr id="205835" name="Rectangle 11"/>
          <p:cNvSpPr>
            <a:spLocks noChangeArrowheads="1"/>
          </p:cNvSpPr>
          <p:nvPr/>
        </p:nvSpPr>
        <p:spPr bwMode="auto">
          <a:xfrm>
            <a:off x="4622800" y="3762551"/>
            <a:ext cx="3194756" cy="1612723"/>
          </a:xfrm>
          <a:prstGeom prst="rect">
            <a:avLst/>
          </a:prstGeom>
          <a:solidFill>
            <a:srgbClr val="FFFFFF"/>
          </a:solidFill>
          <a:ln w="9525">
            <a:solidFill>
              <a:srgbClr val="FFFFFF"/>
            </a:solidFill>
            <a:miter lim="800000"/>
            <a:headEnd/>
            <a:tailEnd/>
          </a:ln>
          <a:effectLst/>
        </p:spPr>
        <p:txBody>
          <a:bodyPr wrap="none" anchor="ctr"/>
          <a:lstStyle/>
          <a:p>
            <a:endParaRPr lang="en-US"/>
          </a:p>
        </p:txBody>
      </p:sp>
      <p:sp>
        <p:nvSpPr>
          <p:cNvPr id="2" name="Footer Placeholder 1"/>
          <p:cNvSpPr>
            <a:spLocks noGrp="1"/>
          </p:cNvSpPr>
          <p:nvPr>
            <p:ph type="ftr" sz="quarter" idx="11"/>
          </p:nvPr>
        </p:nvSpPr>
        <p:spPr/>
        <p:txBody>
          <a:bodyPr/>
          <a:lstStyle/>
          <a:p>
            <a:r>
              <a:rPr lang="en-US"/>
              <a:t>DBMS - Nguyen Thi Hau</a:t>
            </a:r>
          </a:p>
        </p:txBody>
      </p:sp>
      <p:pic>
        <p:nvPicPr>
          <p:cNvPr id="3" name="Picture 2" descr="intersection-of-two-se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800" y="3639456"/>
            <a:ext cx="3978348" cy="2505412"/>
          </a:xfrm>
          <a:prstGeom prst="rect">
            <a:avLst/>
          </a:prstGeom>
        </p:spPr>
      </p:pic>
      <p:sp>
        <p:nvSpPr>
          <p:cNvPr id="4" name="Rectangle 3"/>
          <p:cNvSpPr/>
          <p:nvPr/>
        </p:nvSpPr>
        <p:spPr>
          <a:xfrm>
            <a:off x="2695415" y="3736635"/>
            <a:ext cx="1778700" cy="163863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38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F5EB0818-C9F1-124F-9156-3F3A6D6E52EA}" type="slidenum">
              <a:rPr lang="en-US"/>
              <a:pPr/>
              <a:t>18</a:t>
            </a:fld>
            <a:endParaRPr lang="en-US"/>
          </a:p>
        </p:txBody>
      </p:sp>
      <p:sp>
        <p:nvSpPr>
          <p:cNvPr id="206850"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r>
              <a:rPr lang="en-US"/>
              <a:t> </a:t>
            </a:r>
          </a:p>
        </p:txBody>
      </p:sp>
      <p:sp>
        <p:nvSpPr>
          <p:cNvPr id="206851" name="Rectangle 3"/>
          <p:cNvSpPr>
            <a:spLocks noGrp="1" noChangeArrowheads="1"/>
          </p:cNvSpPr>
          <p:nvPr>
            <p:ph type="body" idx="1"/>
          </p:nvPr>
        </p:nvSpPr>
        <p:spPr>
          <a:xfrm>
            <a:off x="406400" y="1389063"/>
            <a:ext cx="8547100" cy="4999037"/>
          </a:xfrm>
        </p:spPr>
        <p:txBody>
          <a:bodyPr/>
          <a:lstStyle/>
          <a:p>
            <a:r>
              <a:rPr lang="en-US" sz="2400" b="1" dirty="0">
                <a:latin typeface="Times New Roman" charset="0"/>
              </a:rPr>
              <a:t>Set Difference (or MINUS) Operation</a:t>
            </a:r>
          </a:p>
          <a:p>
            <a:pPr>
              <a:buFont typeface="Wingdings" charset="0"/>
              <a:buNone/>
            </a:pPr>
            <a:r>
              <a:rPr lang="en-US" sz="900" dirty="0">
                <a:latin typeface="Times New Roman" charset="0"/>
              </a:rPr>
              <a:t>	</a:t>
            </a:r>
          </a:p>
          <a:p>
            <a:pPr>
              <a:buFont typeface="Wingdings" charset="0"/>
              <a:buNone/>
            </a:pPr>
            <a:r>
              <a:rPr lang="en-US" sz="900" dirty="0">
                <a:latin typeface="Times New Roman" charset="0"/>
              </a:rPr>
              <a:t>	</a:t>
            </a:r>
            <a:r>
              <a:rPr lang="en-US" sz="2000" dirty="0">
                <a:latin typeface="Times New Roman" charset="0"/>
              </a:rPr>
              <a:t>The result of this operation, denoted by R - S, is a relation that includes all tuples that are in R but not in S. The two operands must be "type compatible</a:t>
            </a:r>
            <a:r>
              <a:rPr lang="ja-JP" altLang="en-US" sz="2000" dirty="0">
                <a:latin typeface="Arial"/>
              </a:rPr>
              <a:t>”</a:t>
            </a:r>
            <a:r>
              <a:rPr lang="en-US" sz="2000" dirty="0">
                <a:latin typeface="Times New Roman" charset="0"/>
              </a:rPr>
              <a:t>. </a:t>
            </a:r>
          </a:p>
          <a:p>
            <a:pPr>
              <a:buFont typeface="Wingdings" charset="0"/>
              <a:buNone/>
            </a:pPr>
            <a:r>
              <a:rPr lang="en-US" sz="1000" dirty="0">
                <a:latin typeface="Times New Roman" charset="0"/>
              </a:rPr>
              <a:t>	</a:t>
            </a:r>
          </a:p>
          <a:p>
            <a:pPr>
              <a:buFont typeface="Wingdings" charset="0"/>
              <a:buNone/>
            </a:pPr>
            <a:r>
              <a:rPr lang="en-US" sz="2000" dirty="0">
                <a:latin typeface="Times New Roman" charset="0"/>
              </a:rPr>
              <a:t>	</a:t>
            </a:r>
            <a:r>
              <a:rPr lang="en-US" sz="2000" b="1" dirty="0">
                <a:latin typeface="Times New Roman" charset="0"/>
              </a:rPr>
              <a:t>Example:</a:t>
            </a:r>
            <a:r>
              <a:rPr lang="en-US" sz="2000" dirty="0">
                <a:latin typeface="Times New Roman" charset="0"/>
              </a:rPr>
              <a:t> The figure shows the names of students who are not instructors, and the names of instructors who are not students.</a:t>
            </a:r>
          </a:p>
          <a:p>
            <a:pPr>
              <a:buFont typeface="Wingdings" charset="0"/>
              <a:buNone/>
            </a:pPr>
            <a:endParaRPr lang="en-US" sz="4000" dirty="0">
              <a:solidFill>
                <a:srgbClr val="FF0066"/>
              </a:solidFill>
              <a:latin typeface="Times New Roman" charset="0"/>
            </a:endParaRPr>
          </a:p>
          <a:p>
            <a:pPr>
              <a:buFont typeface="Wingdings" charset="0"/>
              <a:buNone/>
            </a:pPr>
            <a:endParaRPr lang="en-US" dirty="0"/>
          </a:p>
        </p:txBody>
      </p:sp>
      <p:sp>
        <p:nvSpPr>
          <p:cNvPr id="206857" name="Text Box 9"/>
          <p:cNvSpPr txBox="1">
            <a:spLocks noChangeArrowheads="1"/>
          </p:cNvSpPr>
          <p:nvPr/>
        </p:nvSpPr>
        <p:spPr bwMode="auto">
          <a:xfrm>
            <a:off x="2400475" y="5058996"/>
            <a:ext cx="25225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t>STUDENT - INSTRUCTOR</a:t>
            </a:r>
          </a:p>
        </p:txBody>
      </p:sp>
      <p:sp>
        <p:nvSpPr>
          <p:cNvPr id="206858" name="Text Box 10"/>
          <p:cNvSpPr txBox="1">
            <a:spLocks noChangeArrowheads="1"/>
          </p:cNvSpPr>
          <p:nvPr/>
        </p:nvSpPr>
        <p:spPr bwMode="auto">
          <a:xfrm>
            <a:off x="400050" y="5044210"/>
            <a:ext cx="21907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solidFill>
                  <a:srgbClr val="000000"/>
                </a:solidFill>
              </a:rPr>
              <a:t>INSTRUCTOR - STUDENT</a:t>
            </a:r>
          </a:p>
        </p:txBody>
      </p:sp>
      <p:pic>
        <p:nvPicPr>
          <p:cNvPr id="206859" name="Picture 11"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29185" t="56131" r="50204" b="816"/>
          <a:stretch>
            <a:fillRect/>
          </a:stretch>
        </p:blipFill>
        <p:spPr bwMode="auto">
          <a:xfrm>
            <a:off x="2268538" y="5320729"/>
            <a:ext cx="1743075" cy="125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06860" name="Picture 12"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2609" r="69218" b="46158"/>
          <a:stretch>
            <a:fillRect/>
          </a:stretch>
        </p:blipFill>
        <p:spPr bwMode="auto">
          <a:xfrm>
            <a:off x="406400" y="3578225"/>
            <a:ext cx="2382837" cy="156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06861" name="Picture 13"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54187" t="56131" r="24396" b="9427"/>
          <a:stretch>
            <a:fillRect/>
          </a:stretch>
        </p:blipFill>
        <p:spPr bwMode="auto">
          <a:xfrm>
            <a:off x="457200" y="5320729"/>
            <a:ext cx="1811338"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1"/>
          </p:nvPr>
        </p:nvSpPr>
        <p:spPr/>
        <p:txBody>
          <a:bodyPr/>
          <a:lstStyle/>
          <a:p>
            <a:r>
              <a:rPr lang="en-US"/>
              <a:t>DBMS - Nguyen Thi Hau</a:t>
            </a:r>
          </a:p>
        </p:txBody>
      </p:sp>
      <p:pic>
        <p:nvPicPr>
          <p:cNvPr id="3" name="Picture 2" descr="difference-of-sets-using-Venn-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648" y="3578225"/>
            <a:ext cx="3426852" cy="3143250"/>
          </a:xfrm>
          <a:prstGeom prst="rect">
            <a:avLst/>
          </a:prstGeom>
        </p:spPr>
      </p:pic>
      <p:pic>
        <p:nvPicPr>
          <p:cNvPr id="5" name="Picture 4" descr="Screen Shot 2020-04-22 at 09.11.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583" y="3487519"/>
            <a:ext cx="2572060" cy="1269331"/>
          </a:xfrm>
          <a:prstGeom prst="rect">
            <a:avLst/>
          </a:prstGeom>
        </p:spPr>
      </p:pic>
    </p:spTree>
    <p:extLst>
      <p:ext uri="{BB962C8B-B14F-4D97-AF65-F5344CB8AC3E}">
        <p14:creationId xmlns:p14="http://schemas.microsoft.com/office/powerpoint/2010/main" val="84633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92BE5EAB-9F78-0B48-800C-3D6AFEC5014D}" type="slidenum">
              <a:rPr lang="en-US"/>
              <a:pPr/>
              <a:t>19</a:t>
            </a:fld>
            <a:endParaRPr lang="en-US"/>
          </a:p>
        </p:txBody>
      </p:sp>
      <p:sp>
        <p:nvSpPr>
          <p:cNvPr id="232450" name="Rectangle 1026"/>
          <p:cNvSpPr>
            <a:spLocks noGrp="1" noChangeArrowheads="1"/>
          </p:cNvSpPr>
          <p:nvPr>
            <p:ph type="title"/>
          </p:nvPr>
        </p:nvSpPr>
        <p:spPr>
          <a:xfrm>
            <a:off x="685800" y="241300"/>
            <a:ext cx="8051800" cy="1143000"/>
          </a:xfrm>
        </p:spPr>
        <p:txBody>
          <a:bodyPr/>
          <a:lstStyle/>
          <a:p>
            <a:r>
              <a:rPr lang="en-US" sz="3200"/>
              <a:t>Relational Algebra Operations From Set Theory (cont.)</a:t>
            </a:r>
          </a:p>
        </p:txBody>
      </p:sp>
      <p:sp>
        <p:nvSpPr>
          <p:cNvPr id="232451" name="Rectangle 1027"/>
          <p:cNvSpPr>
            <a:spLocks noGrp="1" noChangeArrowheads="1"/>
          </p:cNvSpPr>
          <p:nvPr>
            <p:ph type="body" idx="1"/>
          </p:nvPr>
        </p:nvSpPr>
        <p:spPr>
          <a:xfrm>
            <a:off x="508000" y="1384300"/>
            <a:ext cx="8394700" cy="4711700"/>
          </a:xfrm>
        </p:spPr>
        <p:txBody>
          <a:bodyPr/>
          <a:lstStyle/>
          <a:p>
            <a:r>
              <a:rPr lang="en-US" sz="2400" dirty="0">
                <a:latin typeface="Times New Roman" charset="0"/>
              </a:rPr>
              <a:t>Notice that both union and intersection are </a:t>
            </a:r>
            <a:r>
              <a:rPr lang="en-US" sz="2400" i="1" dirty="0">
                <a:latin typeface="Times New Roman" charset="0"/>
              </a:rPr>
              <a:t>commutative operations;</a:t>
            </a:r>
            <a:r>
              <a:rPr lang="en-US" sz="2400" dirty="0">
                <a:latin typeface="Times New Roman" charset="0"/>
              </a:rPr>
              <a:t> that is</a:t>
            </a:r>
          </a:p>
          <a:p>
            <a:pPr>
              <a:buFont typeface="Wingdings" charset="0"/>
              <a:buNone/>
            </a:pPr>
            <a:r>
              <a:rPr lang="en-US" sz="2800" dirty="0">
                <a:latin typeface="Times New Roman" charset="0"/>
              </a:rPr>
              <a:t>		</a:t>
            </a:r>
            <a:r>
              <a:rPr lang="en-US" sz="2400" b="1" dirty="0">
                <a:latin typeface="Times New Roman" charset="0"/>
              </a:rPr>
              <a:t>R </a:t>
            </a:r>
            <a:r>
              <a:rPr lang="en-US" sz="2400" b="1" dirty="0">
                <a:latin typeface="Symbol" charset="0"/>
              </a:rPr>
              <a:t></a:t>
            </a:r>
            <a:r>
              <a:rPr lang="en-US" sz="2400" b="1" dirty="0">
                <a:latin typeface="Times New Roman" charset="0"/>
              </a:rPr>
              <a:t> S = S </a:t>
            </a:r>
            <a:r>
              <a:rPr lang="en-US" sz="2400" b="1" dirty="0">
                <a:latin typeface="Symbol" charset="0"/>
              </a:rPr>
              <a:t></a:t>
            </a:r>
            <a:r>
              <a:rPr lang="en-US" sz="2400" b="1" dirty="0">
                <a:latin typeface="Times New Roman" charset="0"/>
              </a:rPr>
              <a:t> R, and R </a:t>
            </a:r>
            <a:r>
              <a:rPr lang="en-US" sz="2400" b="1" dirty="0">
                <a:latin typeface="Symbol" charset="0"/>
              </a:rPr>
              <a:t></a:t>
            </a:r>
            <a:r>
              <a:rPr lang="en-US" sz="2400" b="1" dirty="0">
                <a:latin typeface="Times New Roman" charset="0"/>
              </a:rPr>
              <a:t> S = S </a:t>
            </a:r>
            <a:r>
              <a:rPr lang="en-US" sz="2400" b="1" dirty="0">
                <a:latin typeface="Symbol" charset="0"/>
              </a:rPr>
              <a:t></a:t>
            </a:r>
            <a:r>
              <a:rPr lang="en-US" sz="2400" b="1" dirty="0">
                <a:latin typeface="Times New Roman" charset="0"/>
              </a:rPr>
              <a:t> R</a:t>
            </a:r>
          </a:p>
          <a:p>
            <a:pPr>
              <a:buFont typeface="Wingdings" charset="0"/>
              <a:buNone/>
            </a:pPr>
            <a:endParaRPr lang="en-US" sz="1200" b="1" dirty="0">
              <a:latin typeface="Times New Roman" charset="0"/>
            </a:endParaRPr>
          </a:p>
          <a:p>
            <a:r>
              <a:rPr lang="en-US" sz="2400" dirty="0">
                <a:latin typeface="Times New Roman" charset="0"/>
              </a:rPr>
              <a:t>Both union and intersection can be treated as n-</a:t>
            </a:r>
            <a:r>
              <a:rPr lang="en-US" sz="2400" dirty="0" err="1">
                <a:latin typeface="Times New Roman" charset="0"/>
              </a:rPr>
              <a:t>ary</a:t>
            </a:r>
            <a:r>
              <a:rPr lang="en-US" sz="2400" dirty="0">
                <a:latin typeface="Times New Roman" charset="0"/>
              </a:rPr>
              <a:t> operations applicable to any number of relations as both are </a:t>
            </a:r>
            <a:r>
              <a:rPr lang="en-US" sz="2400" i="1" dirty="0">
                <a:latin typeface="Times New Roman" charset="0"/>
              </a:rPr>
              <a:t>associative operations;</a:t>
            </a:r>
            <a:r>
              <a:rPr lang="en-US" sz="2400" dirty="0">
                <a:latin typeface="Times New Roman" charset="0"/>
              </a:rPr>
              <a:t> that is</a:t>
            </a:r>
          </a:p>
          <a:p>
            <a:pPr>
              <a:buFont typeface="Wingdings" charset="0"/>
              <a:buNone/>
            </a:pPr>
            <a:r>
              <a:rPr lang="en-US" sz="2800" dirty="0">
                <a:latin typeface="Times New Roman" charset="0"/>
              </a:rPr>
              <a:t>	</a:t>
            </a:r>
            <a:r>
              <a:rPr lang="en-US" sz="2400" b="1" dirty="0">
                <a:latin typeface="Times New Roman" charset="0"/>
              </a:rPr>
              <a:t>R </a:t>
            </a:r>
            <a:r>
              <a:rPr lang="en-US" sz="2400" b="1" dirty="0">
                <a:latin typeface="Symbol" charset="0"/>
              </a:rPr>
              <a:t></a:t>
            </a:r>
            <a:r>
              <a:rPr lang="en-US" sz="2400" b="1" dirty="0">
                <a:latin typeface="Times New Roman" charset="0"/>
              </a:rPr>
              <a:t> (S </a:t>
            </a:r>
            <a:r>
              <a:rPr lang="en-US" sz="2400" b="1" dirty="0">
                <a:latin typeface="Symbol" charset="0"/>
              </a:rPr>
              <a:t></a:t>
            </a:r>
            <a:r>
              <a:rPr lang="en-US" sz="2400" b="1" dirty="0">
                <a:latin typeface="Times New Roman" charset="0"/>
              </a:rPr>
              <a:t> T) = (R </a:t>
            </a:r>
            <a:r>
              <a:rPr lang="en-US" sz="2400" b="1" dirty="0">
                <a:latin typeface="Symbol" charset="0"/>
              </a:rPr>
              <a:t></a:t>
            </a:r>
            <a:r>
              <a:rPr lang="en-US" sz="2400" b="1" dirty="0">
                <a:latin typeface="Times New Roman" charset="0"/>
              </a:rPr>
              <a:t> S) </a:t>
            </a:r>
            <a:r>
              <a:rPr lang="en-US" sz="2400" b="1" dirty="0">
                <a:latin typeface="Symbol" charset="0"/>
              </a:rPr>
              <a:t></a:t>
            </a:r>
            <a:r>
              <a:rPr lang="en-US" sz="2400" b="1" dirty="0">
                <a:latin typeface="Times New Roman" charset="0"/>
              </a:rPr>
              <a:t> T, and (R </a:t>
            </a:r>
            <a:r>
              <a:rPr lang="en-US" sz="2400" b="1" dirty="0">
                <a:latin typeface="Symbol" charset="0"/>
              </a:rPr>
              <a:t></a:t>
            </a:r>
            <a:r>
              <a:rPr lang="en-US" sz="2400" b="1" dirty="0">
                <a:latin typeface="Times New Roman" charset="0"/>
              </a:rPr>
              <a:t> S) </a:t>
            </a:r>
            <a:r>
              <a:rPr lang="en-US" sz="2400" b="1" dirty="0">
                <a:latin typeface="Symbol" charset="0"/>
              </a:rPr>
              <a:t></a:t>
            </a:r>
            <a:r>
              <a:rPr lang="en-US" sz="2400" b="1" dirty="0">
                <a:latin typeface="Times New Roman" charset="0"/>
              </a:rPr>
              <a:t> T = R </a:t>
            </a:r>
            <a:r>
              <a:rPr lang="en-US" sz="2400" b="1" dirty="0">
                <a:latin typeface="Symbol" charset="0"/>
              </a:rPr>
              <a:t></a:t>
            </a:r>
            <a:r>
              <a:rPr lang="en-US" sz="2400" b="1" dirty="0">
                <a:latin typeface="Times New Roman" charset="0"/>
              </a:rPr>
              <a:t> (S </a:t>
            </a:r>
            <a:r>
              <a:rPr lang="en-US" sz="2400" b="1" dirty="0">
                <a:latin typeface="Symbol" charset="0"/>
              </a:rPr>
              <a:t></a:t>
            </a:r>
            <a:r>
              <a:rPr lang="en-US" sz="2400" b="1" dirty="0">
                <a:latin typeface="Times New Roman" charset="0"/>
              </a:rPr>
              <a:t> T)</a:t>
            </a:r>
          </a:p>
          <a:p>
            <a:pPr>
              <a:buFont typeface="Wingdings" charset="0"/>
              <a:buNone/>
            </a:pPr>
            <a:endParaRPr lang="en-US" sz="1400" b="1" dirty="0">
              <a:latin typeface="Times New Roman" charset="0"/>
            </a:endParaRPr>
          </a:p>
          <a:p>
            <a:r>
              <a:rPr lang="en-US" sz="2400" dirty="0">
                <a:latin typeface="Times New Roman" charset="0"/>
              </a:rPr>
              <a:t>The minus operation is </a:t>
            </a:r>
            <a:r>
              <a:rPr lang="en-US" sz="2400" i="1" dirty="0">
                <a:latin typeface="Times New Roman" charset="0"/>
              </a:rPr>
              <a:t>not commutative;</a:t>
            </a:r>
            <a:r>
              <a:rPr lang="en-US" sz="2400" dirty="0">
                <a:latin typeface="Times New Roman" charset="0"/>
              </a:rPr>
              <a:t> that is, in general</a:t>
            </a:r>
          </a:p>
          <a:p>
            <a:pPr>
              <a:buFont typeface="Wingdings" charset="0"/>
              <a:buNone/>
            </a:pPr>
            <a:r>
              <a:rPr lang="en-US" sz="2400" dirty="0">
                <a:latin typeface="Times New Roman" charset="0"/>
              </a:rPr>
              <a:t>		</a:t>
            </a:r>
            <a:r>
              <a:rPr lang="en-US" sz="2400" b="1" dirty="0">
                <a:latin typeface="Times New Roman" charset="0"/>
              </a:rPr>
              <a:t>R - S ≠ S – R</a:t>
            </a:r>
            <a:endParaRPr lang="en-US" sz="2400" b="1" dirty="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1529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B370799-D4D9-4940-9FA4-476F5124E2D6}" type="slidenum">
              <a:rPr lang="en-US"/>
              <a:pPr/>
              <a:t>2</a:t>
            </a:fld>
            <a:endParaRPr lang="en-US"/>
          </a:p>
        </p:txBody>
      </p:sp>
      <p:sp>
        <p:nvSpPr>
          <p:cNvPr id="246786" name="Rectangle 2"/>
          <p:cNvSpPr>
            <a:spLocks noGrp="1" noChangeArrowheads="1"/>
          </p:cNvSpPr>
          <p:nvPr>
            <p:ph type="title"/>
          </p:nvPr>
        </p:nvSpPr>
        <p:spPr>
          <a:xfrm>
            <a:off x="250825" y="303213"/>
            <a:ext cx="8534400" cy="842962"/>
          </a:xfrm>
        </p:spPr>
        <p:txBody>
          <a:bodyPr/>
          <a:lstStyle/>
          <a:p>
            <a:r>
              <a:rPr lang="en-US"/>
              <a:t>Chapter Outline</a:t>
            </a:r>
          </a:p>
        </p:txBody>
      </p:sp>
      <p:sp>
        <p:nvSpPr>
          <p:cNvPr id="246787" name="Rectangle 3"/>
          <p:cNvSpPr>
            <a:spLocks noGrp="1" noChangeArrowheads="1"/>
          </p:cNvSpPr>
          <p:nvPr>
            <p:ph type="body" idx="1"/>
          </p:nvPr>
        </p:nvSpPr>
        <p:spPr>
          <a:xfrm>
            <a:off x="685800" y="1389063"/>
            <a:ext cx="8458200" cy="4719637"/>
          </a:xfrm>
        </p:spPr>
        <p:txBody>
          <a:bodyPr/>
          <a:lstStyle/>
          <a:p>
            <a:pPr>
              <a:lnSpc>
                <a:spcPct val="90000"/>
              </a:lnSpc>
            </a:pPr>
            <a:r>
              <a:rPr lang="en-US" sz="2800"/>
              <a:t>Example Database Application (COMPANY)</a:t>
            </a:r>
          </a:p>
          <a:p>
            <a:pPr>
              <a:lnSpc>
                <a:spcPct val="90000"/>
              </a:lnSpc>
            </a:pPr>
            <a:r>
              <a:rPr lang="en-US" sz="2800"/>
              <a:t>Relational Algebra</a:t>
            </a:r>
          </a:p>
          <a:p>
            <a:pPr lvl="1">
              <a:lnSpc>
                <a:spcPct val="90000"/>
              </a:lnSpc>
            </a:pPr>
            <a:r>
              <a:rPr lang="en-US" sz="2400"/>
              <a:t>Unary Relational Operations </a:t>
            </a:r>
          </a:p>
          <a:p>
            <a:pPr lvl="1">
              <a:lnSpc>
                <a:spcPct val="90000"/>
              </a:lnSpc>
            </a:pPr>
            <a:r>
              <a:rPr lang="en-US" sz="2400"/>
              <a:t>Relational Algebra Operations From Set Theory</a:t>
            </a:r>
          </a:p>
          <a:p>
            <a:pPr lvl="1">
              <a:lnSpc>
                <a:spcPct val="90000"/>
              </a:lnSpc>
            </a:pPr>
            <a:r>
              <a:rPr lang="en-US" sz="2400"/>
              <a:t>Binary Relational Operations</a:t>
            </a:r>
          </a:p>
          <a:p>
            <a:pPr lvl="1">
              <a:lnSpc>
                <a:spcPct val="90000"/>
              </a:lnSpc>
            </a:pPr>
            <a:r>
              <a:rPr lang="en-US" sz="2400"/>
              <a:t>Additional Relational Operations</a:t>
            </a:r>
          </a:p>
          <a:p>
            <a:pPr lvl="1">
              <a:lnSpc>
                <a:spcPct val="90000"/>
              </a:lnSpc>
            </a:pPr>
            <a:r>
              <a:rPr lang="en-US" sz="2400"/>
              <a:t>Examples of Queries in Relational Algebra</a:t>
            </a:r>
          </a:p>
          <a:p>
            <a:pPr>
              <a:lnSpc>
                <a:spcPct val="90000"/>
              </a:lnSpc>
            </a:pPr>
            <a:r>
              <a:rPr lang="en-US" sz="2800"/>
              <a:t>Relational Calculus</a:t>
            </a:r>
          </a:p>
          <a:p>
            <a:pPr lvl="1">
              <a:lnSpc>
                <a:spcPct val="90000"/>
              </a:lnSpc>
            </a:pPr>
            <a:r>
              <a:rPr lang="en-US" sz="2400"/>
              <a:t>Tuple Relational Calculus</a:t>
            </a:r>
          </a:p>
          <a:p>
            <a:pPr lvl="1">
              <a:lnSpc>
                <a:spcPct val="90000"/>
              </a:lnSpc>
            </a:pPr>
            <a:r>
              <a:rPr lang="en-US" sz="2400"/>
              <a:t>Domain Relational Calculus</a:t>
            </a:r>
          </a:p>
          <a:p>
            <a:pPr>
              <a:lnSpc>
                <a:spcPct val="90000"/>
              </a:lnSpc>
            </a:pPr>
            <a:r>
              <a:rPr lang="en-US" sz="2800"/>
              <a:t> Overview of the QBE language (appendix D)</a:t>
            </a:r>
          </a:p>
          <a:p>
            <a:pPr>
              <a:lnSpc>
                <a:spcPct val="90000"/>
              </a:lnSpc>
              <a:buFont typeface="Wingdings" charset="0"/>
              <a:buNone/>
            </a:pPr>
            <a:endParaRPr lang="en-US" sz="240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48444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80C80D50-34AF-BD41-A7A7-B5E9648A10FE}" type="slidenum">
              <a:rPr lang="en-US"/>
              <a:pPr/>
              <a:t>20</a:t>
            </a:fld>
            <a:endParaRPr lang="en-US"/>
          </a:p>
        </p:txBody>
      </p:sp>
      <p:sp>
        <p:nvSpPr>
          <p:cNvPr id="207874"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p>
        </p:txBody>
      </p:sp>
      <p:sp>
        <p:nvSpPr>
          <p:cNvPr id="207875" name="Rectangle 3"/>
          <p:cNvSpPr>
            <a:spLocks noGrp="1" noChangeArrowheads="1"/>
          </p:cNvSpPr>
          <p:nvPr>
            <p:ph type="body" idx="1"/>
          </p:nvPr>
        </p:nvSpPr>
        <p:spPr>
          <a:xfrm>
            <a:off x="406400" y="1389063"/>
            <a:ext cx="8547100" cy="4999037"/>
          </a:xfrm>
        </p:spPr>
        <p:txBody>
          <a:bodyPr/>
          <a:lstStyle/>
          <a:p>
            <a:pPr>
              <a:lnSpc>
                <a:spcPct val="80000"/>
              </a:lnSpc>
            </a:pPr>
            <a:r>
              <a:rPr lang="en-US" sz="2400" b="1" dirty="0">
                <a:latin typeface="Times New Roman" charset="0"/>
              </a:rPr>
              <a:t>CARTESIAN (or cross product) Operation</a:t>
            </a:r>
          </a:p>
          <a:p>
            <a:pPr>
              <a:lnSpc>
                <a:spcPct val="80000"/>
              </a:lnSpc>
              <a:buFont typeface="Wingdings" charset="0"/>
              <a:buNone/>
            </a:pPr>
            <a:endParaRPr lang="en-US" sz="1400" b="1" dirty="0">
              <a:latin typeface="Times New Roman" charset="0"/>
            </a:endParaRPr>
          </a:p>
          <a:p>
            <a:pPr lvl="1">
              <a:lnSpc>
                <a:spcPct val="80000"/>
              </a:lnSpc>
            </a:pPr>
            <a:r>
              <a:rPr lang="en-US" sz="2000" dirty="0"/>
              <a:t>This operation is used to combine tuples from two relations in a combinatorial fashion. In general, the result of R(A</a:t>
            </a:r>
            <a:r>
              <a:rPr lang="en-US" sz="2400" baseline="-25000" dirty="0"/>
              <a:t>1</a:t>
            </a:r>
            <a:r>
              <a:rPr lang="en-US" sz="2000" dirty="0"/>
              <a:t>, A</a:t>
            </a:r>
            <a:r>
              <a:rPr lang="en-US" sz="2400" baseline="-25000" dirty="0"/>
              <a:t>2</a:t>
            </a:r>
            <a:r>
              <a:rPr lang="en-US" sz="2000" dirty="0"/>
              <a:t>, . . ., A</a:t>
            </a:r>
            <a:r>
              <a:rPr lang="en-US" sz="2400" baseline="-25000" dirty="0"/>
              <a:t>n</a:t>
            </a:r>
            <a:r>
              <a:rPr lang="en-US" sz="2000" dirty="0"/>
              <a:t>) x S(B</a:t>
            </a:r>
            <a:r>
              <a:rPr lang="en-US" sz="2400" baseline="-25000" dirty="0"/>
              <a:t>1</a:t>
            </a:r>
            <a:r>
              <a:rPr lang="en-US" sz="2000" dirty="0"/>
              <a:t>, B</a:t>
            </a:r>
            <a:r>
              <a:rPr lang="en-US" sz="2400" baseline="-25000" dirty="0"/>
              <a:t>2</a:t>
            </a:r>
            <a:r>
              <a:rPr lang="en-US" sz="2000" dirty="0"/>
              <a:t>, . . ., </a:t>
            </a:r>
            <a:r>
              <a:rPr lang="en-US" sz="2000" dirty="0" err="1"/>
              <a:t>B</a:t>
            </a:r>
            <a:r>
              <a:rPr lang="en-US" sz="2400" baseline="-25000" dirty="0" err="1"/>
              <a:t>m</a:t>
            </a:r>
            <a:r>
              <a:rPr lang="en-US" sz="2000" dirty="0"/>
              <a:t>) is a relation Q with degree n + m attributes Q(A</a:t>
            </a:r>
            <a:r>
              <a:rPr lang="en-US" sz="2400" baseline="-25000" dirty="0"/>
              <a:t>1</a:t>
            </a:r>
            <a:r>
              <a:rPr lang="en-US" sz="2000" dirty="0"/>
              <a:t>, A</a:t>
            </a:r>
            <a:r>
              <a:rPr lang="en-US" sz="2400" baseline="-25000" dirty="0"/>
              <a:t>2</a:t>
            </a:r>
            <a:r>
              <a:rPr lang="en-US" sz="2000" dirty="0"/>
              <a:t>, . . ., A</a:t>
            </a:r>
            <a:r>
              <a:rPr lang="en-US" sz="2400" baseline="-25000" dirty="0"/>
              <a:t>n</a:t>
            </a:r>
            <a:r>
              <a:rPr lang="en-US" sz="2000" dirty="0"/>
              <a:t>, B</a:t>
            </a:r>
            <a:r>
              <a:rPr lang="en-US" sz="2400" baseline="-25000" dirty="0"/>
              <a:t>1</a:t>
            </a:r>
            <a:r>
              <a:rPr lang="en-US" sz="2000" dirty="0"/>
              <a:t>, B</a:t>
            </a:r>
            <a:r>
              <a:rPr lang="en-US" sz="2400" baseline="-25000" dirty="0"/>
              <a:t>2</a:t>
            </a:r>
            <a:r>
              <a:rPr lang="en-US" sz="2000" dirty="0"/>
              <a:t>, . . ., </a:t>
            </a:r>
            <a:r>
              <a:rPr lang="en-US" sz="2000" dirty="0" err="1"/>
              <a:t>B</a:t>
            </a:r>
            <a:r>
              <a:rPr lang="en-US" sz="2400" baseline="-25000" dirty="0" err="1"/>
              <a:t>m</a:t>
            </a:r>
            <a:r>
              <a:rPr lang="en-US" sz="2000" dirty="0"/>
              <a:t>), in that order. The resulting relation Q has one tuple for each combination of tuples—one from R and one from S. </a:t>
            </a:r>
          </a:p>
          <a:p>
            <a:pPr lvl="1">
              <a:lnSpc>
                <a:spcPct val="80000"/>
              </a:lnSpc>
            </a:pPr>
            <a:r>
              <a:rPr lang="en-US" sz="2000" dirty="0"/>
              <a:t>Hence, if R has </a:t>
            </a:r>
            <a:r>
              <a:rPr lang="en-US" sz="2000" dirty="0" err="1"/>
              <a:t>n</a:t>
            </a:r>
            <a:r>
              <a:rPr lang="en-US" sz="2000" baseline="-25000" dirty="0" err="1"/>
              <a:t>R</a:t>
            </a:r>
            <a:r>
              <a:rPr lang="en-US" sz="2000" dirty="0"/>
              <a:t> tuples (denoted as |R| = </a:t>
            </a:r>
            <a:r>
              <a:rPr lang="en-US" sz="2000" dirty="0" err="1"/>
              <a:t>n</a:t>
            </a:r>
            <a:r>
              <a:rPr lang="en-US" sz="2000" baseline="-25000" dirty="0" err="1"/>
              <a:t>R</a:t>
            </a:r>
            <a:r>
              <a:rPr lang="en-US" sz="2000" dirty="0"/>
              <a:t> ), and S has </a:t>
            </a:r>
            <a:r>
              <a:rPr lang="en-US" sz="2000" dirty="0" err="1"/>
              <a:t>n</a:t>
            </a:r>
            <a:r>
              <a:rPr lang="en-US" sz="2000" baseline="-25000" dirty="0" err="1"/>
              <a:t>S</a:t>
            </a:r>
            <a:r>
              <a:rPr lang="en-US" sz="2000" dirty="0"/>
              <a:t> tuples, then</a:t>
            </a:r>
          </a:p>
          <a:p>
            <a:pPr lvl="1">
              <a:lnSpc>
                <a:spcPct val="80000"/>
              </a:lnSpc>
              <a:buFontTx/>
              <a:buNone/>
            </a:pPr>
            <a:r>
              <a:rPr lang="en-US" sz="2000" dirty="0"/>
              <a:t>	 | R x S | will have     </a:t>
            </a:r>
            <a:r>
              <a:rPr lang="en-US" sz="2000" dirty="0" err="1"/>
              <a:t>n</a:t>
            </a:r>
            <a:r>
              <a:rPr lang="en-US" sz="2000" baseline="-25000" dirty="0" err="1"/>
              <a:t>R</a:t>
            </a:r>
            <a:r>
              <a:rPr lang="en-US" sz="2000" dirty="0"/>
              <a:t> </a:t>
            </a:r>
            <a:r>
              <a:rPr lang="en-US" sz="2400" dirty="0"/>
              <a:t>*</a:t>
            </a:r>
            <a:r>
              <a:rPr lang="en-US" sz="2000" dirty="0"/>
              <a:t> </a:t>
            </a:r>
            <a:r>
              <a:rPr lang="en-US" sz="2000" dirty="0" err="1"/>
              <a:t>n</a:t>
            </a:r>
            <a:r>
              <a:rPr lang="en-US" sz="2000" baseline="-25000" dirty="0" err="1"/>
              <a:t>S</a:t>
            </a:r>
            <a:r>
              <a:rPr lang="en-US" sz="2000" dirty="0"/>
              <a:t> tuples.</a:t>
            </a:r>
          </a:p>
          <a:p>
            <a:pPr lvl="1">
              <a:lnSpc>
                <a:spcPct val="80000"/>
              </a:lnSpc>
            </a:pPr>
            <a:r>
              <a:rPr lang="en-US" sz="2000" dirty="0">
                <a:solidFill>
                  <a:srgbClr val="0000FF"/>
                </a:solidFill>
              </a:rPr>
              <a:t>The two operands do NOT have to be "type compatible</a:t>
            </a:r>
            <a:r>
              <a:rPr lang="ja-JP" altLang="en-US" sz="2000" dirty="0">
                <a:solidFill>
                  <a:srgbClr val="0000FF"/>
                </a:solidFill>
                <a:latin typeface="Arial"/>
              </a:rPr>
              <a:t>”</a:t>
            </a:r>
            <a:endParaRPr lang="en-US" sz="2000" dirty="0">
              <a:solidFill>
                <a:srgbClr val="0000FF"/>
              </a:solidFill>
            </a:endParaRPr>
          </a:p>
          <a:p>
            <a:pPr>
              <a:lnSpc>
                <a:spcPct val="80000"/>
              </a:lnSpc>
              <a:buFont typeface="Wingdings" charset="0"/>
              <a:buNone/>
            </a:pPr>
            <a:r>
              <a:rPr lang="en-US" sz="1000" dirty="0">
                <a:latin typeface="Times New Roman" charset="0"/>
              </a:rPr>
              <a:t> </a:t>
            </a:r>
          </a:p>
          <a:p>
            <a:pPr>
              <a:lnSpc>
                <a:spcPct val="80000"/>
              </a:lnSpc>
              <a:buFont typeface="Wingdings" charset="0"/>
              <a:buNone/>
            </a:pPr>
            <a:r>
              <a:rPr lang="en-US" sz="2000" dirty="0">
                <a:latin typeface="Times New Roman" charset="0"/>
              </a:rPr>
              <a:t>	</a:t>
            </a:r>
            <a:endParaRPr lang="en-US" sz="2000" b="1" dirty="0">
              <a:solidFill>
                <a:srgbClr val="FF0066"/>
              </a:solidFill>
              <a:latin typeface="Times New Roman" charset="0"/>
            </a:endParaRP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18507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latin typeface="Times New Roman" charset="0"/>
              </a:rPr>
              <a:t>CARTESIAN PRODUCT OPERATION</a:t>
            </a:r>
            <a:br>
              <a:rPr lang="en-US" b="1" dirty="0">
                <a:latin typeface="Times New Roman" charset="0"/>
              </a:rPr>
            </a:br>
            <a:endParaRPr lang="en-US" dirty="0"/>
          </a:p>
        </p:txBody>
      </p:sp>
      <p:pic>
        <p:nvPicPr>
          <p:cNvPr id="6" name="Content Placeholder 5" descr="download.jpeg"/>
          <p:cNvPicPr>
            <a:picLocks noGrp="1" noChangeAspect="1"/>
          </p:cNvPicPr>
          <p:nvPr>
            <p:ph idx="1"/>
          </p:nvPr>
        </p:nvPicPr>
        <p:blipFill>
          <a:blip r:embed="rId2">
            <a:extLst>
              <a:ext uri="{28A0092B-C50C-407E-A947-70E740481C1C}">
                <a14:useLocalDpi xmlns:a14="http://schemas.microsoft.com/office/drawing/2010/main" val="0"/>
              </a:ext>
            </a:extLst>
          </a:blip>
          <a:srcRect l="-913" r="-913"/>
          <a:stretch>
            <a:fillRect/>
          </a:stretch>
        </p:blipFill>
        <p:spPr/>
      </p:pic>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21</a:t>
            </a:fld>
            <a:endParaRPr lang="en-US"/>
          </a:p>
        </p:txBody>
      </p:sp>
    </p:spTree>
    <p:extLst>
      <p:ext uri="{BB962C8B-B14F-4D97-AF65-F5344CB8AC3E}">
        <p14:creationId xmlns:p14="http://schemas.microsoft.com/office/powerpoint/2010/main" val="366316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42FBA909-0A1B-484B-8D8A-DD0245417885}" type="slidenum">
              <a:rPr lang="en-US"/>
              <a:pPr/>
              <a:t>22</a:t>
            </a:fld>
            <a:endParaRPr lang="en-US"/>
          </a:p>
        </p:txBody>
      </p:sp>
      <p:sp>
        <p:nvSpPr>
          <p:cNvPr id="233476" name="Rectangle 1028"/>
          <p:cNvSpPr>
            <a:spLocks noGrp="1" noChangeArrowheads="1"/>
          </p:cNvSpPr>
          <p:nvPr>
            <p:ph type="title"/>
          </p:nvPr>
        </p:nvSpPr>
        <p:spPr>
          <a:xfrm>
            <a:off x="685800" y="279400"/>
            <a:ext cx="8128000" cy="977900"/>
          </a:xfrm>
          <a:noFill/>
          <a:ln/>
        </p:spPr>
        <p:txBody>
          <a:bodyPr>
            <a:normAutofit fontScale="90000"/>
          </a:bodyPr>
          <a:lstStyle/>
          <a:p>
            <a:r>
              <a:rPr lang="en-US" sz="3200"/>
              <a:t>Relational Algebra Operations From Set Theory (cont.)</a:t>
            </a:r>
          </a:p>
        </p:txBody>
      </p:sp>
      <p:sp>
        <p:nvSpPr>
          <p:cNvPr id="233478" name="Rectangle 1030"/>
          <p:cNvSpPr>
            <a:spLocks noChangeArrowheads="1"/>
          </p:cNvSpPr>
          <p:nvPr/>
        </p:nvSpPr>
        <p:spPr bwMode="auto">
          <a:xfrm>
            <a:off x="1833563"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233477" name="Picture 1029" descr="ch07_elmasri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9" y="144303"/>
            <a:ext cx="8860786" cy="657717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a:t>DBMS - Nguyen Thi Hau</a:t>
            </a:r>
          </a:p>
        </p:txBody>
      </p:sp>
      <p:sp>
        <p:nvSpPr>
          <p:cNvPr id="4" name="Rectangle 3"/>
          <p:cNvSpPr/>
          <p:nvPr/>
        </p:nvSpPr>
        <p:spPr>
          <a:xfrm>
            <a:off x="1534762" y="4982806"/>
            <a:ext cx="6310899" cy="1179174"/>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779284" y="4836110"/>
            <a:ext cx="6033133" cy="1338828"/>
          </a:xfrm>
          <a:prstGeom prst="rect">
            <a:avLst/>
          </a:prstGeom>
        </p:spPr>
        <p:txBody>
          <a:bodyPr wrap="square">
            <a:spAutoFit/>
          </a:bodyPr>
          <a:lstStyle/>
          <a:p>
            <a:pPr>
              <a:lnSpc>
                <a:spcPct val="80000"/>
              </a:lnSpc>
              <a:buFont typeface="Wingdings" charset="0"/>
              <a:buNone/>
            </a:pPr>
            <a:r>
              <a:rPr lang="en-US" sz="2000" dirty="0">
                <a:latin typeface="Times New Roman" charset="0"/>
              </a:rPr>
              <a:t> </a:t>
            </a:r>
            <a:endParaRPr lang="en-US" sz="1200" b="1" dirty="0">
              <a:latin typeface="Times New Roman" charset="0"/>
            </a:endParaRPr>
          </a:p>
          <a:p>
            <a:pPr lvl="1">
              <a:lnSpc>
                <a:spcPct val="80000"/>
              </a:lnSpc>
              <a:buFontTx/>
              <a:buNone/>
            </a:pPr>
            <a:r>
              <a:rPr lang="en-US" sz="2000" b="1" dirty="0">
                <a:solidFill>
                  <a:srgbClr val="0000FF"/>
                </a:solidFill>
              </a:rPr>
              <a:t>FEMALE_EMPS </a:t>
            </a:r>
            <a:r>
              <a:rPr lang="en-US" sz="2000" b="1" dirty="0">
                <a:solidFill>
                  <a:srgbClr val="0000FF"/>
                </a:solidFill>
                <a:sym typeface="Symbol" charset="0"/>
              </a:rPr>
              <a:t> </a:t>
            </a:r>
            <a:r>
              <a:rPr lang="en-US" sz="2400" b="1" dirty="0">
                <a:solidFill>
                  <a:srgbClr val="0000FF"/>
                </a:solidFill>
                <a:latin typeface="Symbol" charset="0"/>
              </a:rPr>
              <a:t></a:t>
            </a:r>
            <a:r>
              <a:rPr lang="en-US" sz="2000" b="1" dirty="0">
                <a:solidFill>
                  <a:srgbClr val="0000FF"/>
                </a:solidFill>
              </a:rPr>
              <a:t> </a:t>
            </a:r>
            <a:r>
              <a:rPr lang="en-US" sz="2400" baseline="-25000" dirty="0">
                <a:solidFill>
                  <a:srgbClr val="0000FF"/>
                </a:solidFill>
              </a:rPr>
              <a:t>SEX=</a:t>
            </a:r>
            <a:r>
              <a:rPr lang="ja-JP" altLang="en-US" sz="2400" baseline="-25000" dirty="0">
                <a:solidFill>
                  <a:srgbClr val="0000FF"/>
                </a:solidFill>
                <a:latin typeface="Arial"/>
              </a:rPr>
              <a:t>’</a:t>
            </a:r>
            <a:r>
              <a:rPr lang="en-US" sz="2400" baseline="-25000" dirty="0">
                <a:solidFill>
                  <a:srgbClr val="0000FF"/>
                </a:solidFill>
              </a:rPr>
              <a:t>F</a:t>
            </a:r>
            <a:r>
              <a:rPr lang="ja-JP" altLang="en-US" sz="2400" baseline="-25000" dirty="0">
                <a:solidFill>
                  <a:srgbClr val="0000FF"/>
                </a:solidFill>
                <a:latin typeface="Arial"/>
              </a:rPr>
              <a:t>’</a:t>
            </a:r>
            <a:r>
              <a:rPr lang="en-US" sz="2000" b="1" dirty="0">
                <a:solidFill>
                  <a:srgbClr val="0000FF"/>
                </a:solidFill>
              </a:rPr>
              <a:t>(EMPLOYEE)</a:t>
            </a:r>
          </a:p>
          <a:p>
            <a:pPr lvl="1">
              <a:lnSpc>
                <a:spcPct val="70000"/>
              </a:lnSpc>
              <a:buFontTx/>
              <a:buNone/>
            </a:pPr>
            <a:r>
              <a:rPr lang="en-US" sz="2000" b="1" dirty="0">
                <a:solidFill>
                  <a:srgbClr val="0000FF"/>
                </a:solidFill>
              </a:rPr>
              <a:t>EMPNAMES </a:t>
            </a:r>
            <a:r>
              <a:rPr lang="en-US" sz="2000" b="1" dirty="0">
                <a:solidFill>
                  <a:srgbClr val="0000FF"/>
                </a:solidFill>
                <a:sym typeface="Symbol" charset="0"/>
              </a:rPr>
              <a:t> </a:t>
            </a:r>
            <a:r>
              <a:rPr lang="en-US" sz="2400" b="1" dirty="0">
                <a:solidFill>
                  <a:srgbClr val="0000FF"/>
                </a:solidFill>
                <a:latin typeface="Symbol" charset="0"/>
              </a:rPr>
              <a:t></a:t>
            </a:r>
            <a:r>
              <a:rPr lang="en-US" sz="2000" b="1" dirty="0">
                <a:solidFill>
                  <a:srgbClr val="0000FF"/>
                </a:solidFill>
              </a:rPr>
              <a:t> </a:t>
            </a:r>
            <a:r>
              <a:rPr lang="en-US" sz="2400" baseline="-25000" dirty="0">
                <a:solidFill>
                  <a:srgbClr val="0000FF"/>
                </a:solidFill>
              </a:rPr>
              <a:t>FNAME, LNAME, SSN</a:t>
            </a:r>
            <a:r>
              <a:rPr lang="en-US" sz="2000" b="1" dirty="0">
                <a:solidFill>
                  <a:srgbClr val="0000FF"/>
                </a:solidFill>
              </a:rPr>
              <a:t> (FEMALE_EMPS)</a:t>
            </a:r>
          </a:p>
          <a:p>
            <a:pPr lvl="1">
              <a:lnSpc>
                <a:spcPct val="70000"/>
              </a:lnSpc>
              <a:buFontTx/>
              <a:buNone/>
            </a:pPr>
            <a:endParaRPr lang="en-US" sz="2000" b="1" dirty="0">
              <a:solidFill>
                <a:srgbClr val="0000FF"/>
              </a:solidFill>
            </a:endParaRPr>
          </a:p>
          <a:p>
            <a:pPr lvl="1">
              <a:lnSpc>
                <a:spcPct val="70000"/>
              </a:lnSpc>
              <a:buFontTx/>
              <a:buNone/>
            </a:pPr>
            <a:r>
              <a:rPr lang="en-US" sz="2000" b="1" dirty="0">
                <a:solidFill>
                  <a:srgbClr val="0000FF"/>
                </a:solidFill>
              </a:rPr>
              <a:t>EMP_DEPENDENTS </a:t>
            </a:r>
            <a:r>
              <a:rPr lang="en-US" sz="2000" b="1" dirty="0">
                <a:solidFill>
                  <a:srgbClr val="0000FF"/>
                </a:solidFill>
                <a:sym typeface="Symbol" charset="0"/>
              </a:rPr>
              <a:t> </a:t>
            </a:r>
            <a:r>
              <a:rPr lang="en-US" sz="2000" b="1" dirty="0">
                <a:solidFill>
                  <a:srgbClr val="0000FF"/>
                </a:solidFill>
              </a:rPr>
              <a:t>EMPNAMES </a:t>
            </a:r>
            <a:r>
              <a:rPr lang="en-US" sz="2000" b="1" dirty="0">
                <a:solidFill>
                  <a:srgbClr val="FF0000"/>
                </a:solidFill>
              </a:rPr>
              <a:t>x</a:t>
            </a:r>
            <a:r>
              <a:rPr lang="en-US" sz="2000" b="1" dirty="0">
                <a:solidFill>
                  <a:srgbClr val="0000FF"/>
                </a:solidFill>
              </a:rPr>
              <a:t> DEPENDENT</a:t>
            </a:r>
          </a:p>
        </p:txBody>
      </p:sp>
    </p:spTree>
    <p:extLst>
      <p:ext uri="{BB962C8B-B14F-4D97-AF65-F5344CB8AC3E}">
        <p14:creationId xmlns:p14="http://schemas.microsoft.com/office/powerpoint/2010/main" val="97169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2400" dirty="0" err="1"/>
              <a:t>Tính</a:t>
            </a:r>
            <a:r>
              <a:rPr lang="en-US" sz="2400" dirty="0"/>
              <a:t>:</a:t>
            </a:r>
          </a:p>
          <a:p>
            <a:r>
              <a:rPr lang="en-US" sz="2400" dirty="0"/>
              <a:t>R </a:t>
            </a:r>
            <a:r>
              <a:rPr lang="en-US" sz="2400" b="1" dirty="0">
                <a:latin typeface="Symbol" charset="0"/>
              </a:rPr>
              <a:t> </a:t>
            </a:r>
            <a:r>
              <a:rPr lang="en-US" sz="2400" b="1" dirty="0"/>
              <a:t>S</a:t>
            </a:r>
            <a:r>
              <a:rPr lang="en-US" sz="2400" b="1" dirty="0">
                <a:latin typeface="Symbol" charset="0"/>
              </a:rPr>
              <a:t>, </a:t>
            </a:r>
            <a:r>
              <a:rPr lang="en-US" sz="2400" dirty="0"/>
              <a:t>R </a:t>
            </a:r>
            <a:r>
              <a:rPr lang="en-US" sz="2400" b="1" dirty="0">
                <a:latin typeface="Symbol" charset="0"/>
              </a:rPr>
              <a:t> </a:t>
            </a:r>
            <a:r>
              <a:rPr lang="en-US" sz="2400" b="1" dirty="0"/>
              <a:t>S, </a:t>
            </a:r>
            <a:r>
              <a:rPr lang="en-US" sz="2400" dirty="0"/>
              <a:t>R </a:t>
            </a:r>
            <a:r>
              <a:rPr lang="en-US" sz="2400" b="1" dirty="0">
                <a:latin typeface="Symbol" charset="0"/>
              </a:rPr>
              <a:t> </a:t>
            </a:r>
            <a:r>
              <a:rPr lang="en-US" sz="2400" b="1" dirty="0"/>
              <a:t>S</a:t>
            </a:r>
          </a:p>
          <a:p>
            <a:r>
              <a:rPr lang="en-US" sz="2400" dirty="0"/>
              <a:t>R - S, S </a:t>
            </a:r>
            <a:r>
              <a:rPr lang="mr-IN" sz="2400" dirty="0"/>
              <a:t>–</a:t>
            </a:r>
            <a:r>
              <a:rPr lang="en-US" sz="2400" dirty="0"/>
              <a:t> R</a:t>
            </a:r>
          </a:p>
          <a:p>
            <a:r>
              <a:rPr lang="en-US" sz="2400" dirty="0"/>
              <a:t>R x S</a:t>
            </a:r>
          </a:p>
        </p:txBody>
      </p:sp>
      <p:grpSp>
        <p:nvGrpSpPr>
          <p:cNvPr id="4" name="Group 6"/>
          <p:cNvGrpSpPr>
            <a:grpSpLocks/>
          </p:cNvGrpSpPr>
          <p:nvPr/>
        </p:nvGrpSpPr>
        <p:grpSpPr bwMode="auto">
          <a:xfrm>
            <a:off x="457200" y="1777098"/>
            <a:ext cx="1447800" cy="1371600"/>
            <a:chOff x="624" y="2880"/>
            <a:chExt cx="912" cy="864"/>
          </a:xfrm>
        </p:grpSpPr>
        <p:sp>
          <p:nvSpPr>
            <p:cNvPr id="5" name="Line 7"/>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6" name="Text Box 8"/>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7" name="Text Box 9"/>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8" name="Text Box 10"/>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9" name="Line 11"/>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10" name="Line 12"/>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11" name="Text Box 13"/>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12" name="Line 14"/>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13" name="Text Box 15"/>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14" name="Text Box 16"/>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15" name="Group 17"/>
            <p:cNvGrpSpPr>
              <a:grpSpLocks/>
            </p:cNvGrpSpPr>
            <p:nvPr/>
          </p:nvGrpSpPr>
          <p:grpSpPr bwMode="auto">
            <a:xfrm>
              <a:off x="960" y="2880"/>
              <a:ext cx="576" cy="864"/>
              <a:chOff x="960" y="2880"/>
              <a:chExt cx="576" cy="1008"/>
            </a:xfrm>
          </p:grpSpPr>
          <p:sp>
            <p:nvSpPr>
              <p:cNvPr id="19" name="Line 18"/>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 name="Line 19"/>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 name="Line 20"/>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16" name="Text Box 21"/>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17" name="Text Box 22"/>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18" name="Text Box 23"/>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grpSp>
        <p:nvGrpSpPr>
          <p:cNvPr id="22" name="Group 24"/>
          <p:cNvGrpSpPr>
            <a:grpSpLocks/>
          </p:cNvGrpSpPr>
          <p:nvPr/>
        </p:nvGrpSpPr>
        <p:grpSpPr bwMode="auto">
          <a:xfrm>
            <a:off x="4384560" y="1777098"/>
            <a:ext cx="1447800" cy="1066800"/>
            <a:chOff x="1728" y="2880"/>
            <a:chExt cx="912" cy="672"/>
          </a:xfrm>
        </p:grpSpPr>
        <p:sp>
          <p:nvSpPr>
            <p:cNvPr id="23" name="Line 25"/>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4" name="Text Box 26"/>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5" name="Text Box 27"/>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6" name="Text Box 28"/>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7" name="Line 29"/>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8" name="Line 30"/>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9" name="Text Box 31"/>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30" name="Line 32"/>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31" name="Text Box 33"/>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2" name="Group 34"/>
            <p:cNvGrpSpPr>
              <a:grpSpLocks/>
            </p:cNvGrpSpPr>
            <p:nvPr/>
          </p:nvGrpSpPr>
          <p:grpSpPr bwMode="auto">
            <a:xfrm>
              <a:off x="2064" y="2880"/>
              <a:ext cx="576" cy="672"/>
              <a:chOff x="960" y="2880"/>
              <a:chExt cx="576" cy="1008"/>
            </a:xfrm>
          </p:grpSpPr>
          <p:sp>
            <p:nvSpPr>
              <p:cNvPr id="35" name="Line 3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36" name="Line 3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37" name="Line 3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33" name="Text Box 38"/>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34" name="Text Box 3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38" name="Footer Placeholder 37"/>
          <p:cNvSpPr>
            <a:spLocks noGrp="1"/>
          </p:cNvSpPr>
          <p:nvPr>
            <p:ph type="ftr" sz="quarter" idx="11"/>
          </p:nvPr>
        </p:nvSpPr>
        <p:spPr/>
        <p:txBody>
          <a:bodyPr/>
          <a:lstStyle/>
          <a:p>
            <a:r>
              <a:rPr lang="en-US"/>
              <a:t>DBMS - Nguyen Thi Hau</a:t>
            </a:r>
          </a:p>
        </p:txBody>
      </p:sp>
      <p:sp>
        <p:nvSpPr>
          <p:cNvPr id="39" name="Slide Number Placeholder 38"/>
          <p:cNvSpPr>
            <a:spLocks noGrp="1"/>
          </p:cNvSpPr>
          <p:nvPr>
            <p:ph type="sldNum" sz="quarter" idx="12"/>
          </p:nvPr>
        </p:nvSpPr>
        <p:spPr/>
        <p:txBody>
          <a:bodyPr/>
          <a:lstStyle/>
          <a:p>
            <a:fld id="{67B0C5E3-38EE-624E-A356-E6BB078D3D7A}" type="slidenum">
              <a:rPr lang="en-US" smtClean="0"/>
              <a:t>23</a:t>
            </a:fld>
            <a:endParaRPr lang="en-US"/>
          </a:p>
        </p:txBody>
      </p:sp>
    </p:spTree>
    <p:extLst>
      <p:ext uri="{BB962C8B-B14F-4D97-AF65-F5344CB8AC3E}">
        <p14:creationId xmlns:p14="http://schemas.microsoft.com/office/powerpoint/2010/main" val="3760132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B370799-D4D9-4940-9FA4-476F5124E2D6}" type="slidenum">
              <a:rPr lang="en-US"/>
              <a:pPr/>
              <a:t>24</a:t>
            </a:fld>
            <a:endParaRPr lang="en-US"/>
          </a:p>
        </p:txBody>
      </p:sp>
      <p:sp>
        <p:nvSpPr>
          <p:cNvPr id="246786" name="Rectangle 2"/>
          <p:cNvSpPr>
            <a:spLocks noGrp="1" noChangeArrowheads="1"/>
          </p:cNvSpPr>
          <p:nvPr>
            <p:ph type="title"/>
          </p:nvPr>
        </p:nvSpPr>
        <p:spPr>
          <a:xfrm>
            <a:off x="250825" y="303213"/>
            <a:ext cx="8534400" cy="842962"/>
          </a:xfrm>
        </p:spPr>
        <p:txBody>
          <a:bodyPr/>
          <a:lstStyle/>
          <a:p>
            <a:r>
              <a:rPr lang="en-US"/>
              <a:t>Chapter Outline</a:t>
            </a:r>
          </a:p>
        </p:txBody>
      </p:sp>
      <p:sp>
        <p:nvSpPr>
          <p:cNvPr id="246787" name="Rectangle 3"/>
          <p:cNvSpPr>
            <a:spLocks noGrp="1" noChangeArrowheads="1"/>
          </p:cNvSpPr>
          <p:nvPr>
            <p:ph type="body" idx="1"/>
          </p:nvPr>
        </p:nvSpPr>
        <p:spPr>
          <a:xfrm>
            <a:off x="685800" y="1389063"/>
            <a:ext cx="8458200" cy="4719637"/>
          </a:xfrm>
        </p:spPr>
        <p:txBody>
          <a:bodyPr/>
          <a:lstStyle/>
          <a:p>
            <a:pPr>
              <a:lnSpc>
                <a:spcPct val="90000"/>
              </a:lnSpc>
            </a:pPr>
            <a:r>
              <a:rPr lang="en-US" sz="2800" dirty="0">
                <a:solidFill>
                  <a:schemeClr val="bg2">
                    <a:lumMod val="90000"/>
                  </a:schemeClr>
                </a:solidFill>
              </a:rPr>
              <a:t>Example Database Application (COMPANY)</a:t>
            </a:r>
          </a:p>
          <a:p>
            <a:pPr>
              <a:lnSpc>
                <a:spcPct val="90000"/>
              </a:lnSpc>
            </a:pPr>
            <a:r>
              <a:rPr lang="en-US" sz="2800" dirty="0">
                <a:solidFill>
                  <a:schemeClr val="bg2">
                    <a:lumMod val="90000"/>
                  </a:schemeClr>
                </a:solidFill>
              </a:rPr>
              <a:t>Relational Algebra</a:t>
            </a:r>
          </a:p>
          <a:p>
            <a:pPr lvl="1">
              <a:lnSpc>
                <a:spcPct val="90000"/>
              </a:lnSpc>
            </a:pPr>
            <a:r>
              <a:rPr lang="en-US" sz="2400" dirty="0">
                <a:solidFill>
                  <a:schemeClr val="bg2">
                    <a:lumMod val="90000"/>
                  </a:schemeClr>
                </a:solidFill>
              </a:rPr>
              <a:t>Unary Relational Operations </a:t>
            </a:r>
          </a:p>
          <a:p>
            <a:pPr lvl="1">
              <a:lnSpc>
                <a:spcPct val="90000"/>
              </a:lnSpc>
            </a:pPr>
            <a:r>
              <a:rPr lang="en-US" sz="2400" dirty="0">
                <a:solidFill>
                  <a:schemeClr val="bg2">
                    <a:lumMod val="90000"/>
                  </a:schemeClr>
                </a:solidFill>
              </a:rPr>
              <a:t>Relational Algebra Operations From Set Theory</a:t>
            </a:r>
          </a:p>
          <a:p>
            <a:pPr lvl="1">
              <a:lnSpc>
                <a:spcPct val="90000"/>
              </a:lnSpc>
            </a:pPr>
            <a:r>
              <a:rPr lang="en-US" sz="2400" dirty="0"/>
              <a:t>Binary Relational Operations</a:t>
            </a:r>
          </a:p>
          <a:p>
            <a:pPr lvl="1">
              <a:lnSpc>
                <a:spcPct val="90000"/>
              </a:lnSpc>
            </a:pPr>
            <a:r>
              <a:rPr lang="en-US" sz="2400" dirty="0">
                <a:solidFill>
                  <a:srgbClr val="DDD9C3"/>
                </a:solidFill>
              </a:rPr>
              <a:t>Additional Relational Operations</a:t>
            </a:r>
          </a:p>
          <a:p>
            <a:pPr lvl="1">
              <a:lnSpc>
                <a:spcPct val="90000"/>
              </a:lnSpc>
            </a:pPr>
            <a:r>
              <a:rPr lang="en-US" sz="2400" dirty="0">
                <a:solidFill>
                  <a:srgbClr val="DDD9C3"/>
                </a:solidFill>
              </a:rPr>
              <a:t>Examples of Queries in Relational Algebra</a:t>
            </a:r>
          </a:p>
          <a:p>
            <a:pPr>
              <a:lnSpc>
                <a:spcPct val="90000"/>
              </a:lnSpc>
            </a:pPr>
            <a:r>
              <a:rPr lang="en-US" sz="2800" dirty="0">
                <a:solidFill>
                  <a:srgbClr val="DDD9C3"/>
                </a:solidFill>
              </a:rPr>
              <a:t>Relational Calculus</a:t>
            </a:r>
          </a:p>
          <a:p>
            <a:pPr lvl="1">
              <a:lnSpc>
                <a:spcPct val="90000"/>
              </a:lnSpc>
            </a:pPr>
            <a:r>
              <a:rPr lang="en-US" sz="2400" dirty="0">
                <a:solidFill>
                  <a:srgbClr val="DDD9C3"/>
                </a:solidFill>
              </a:rPr>
              <a:t>Tuple Relational Calculus</a:t>
            </a:r>
          </a:p>
          <a:p>
            <a:pPr lvl="1">
              <a:lnSpc>
                <a:spcPct val="90000"/>
              </a:lnSpc>
            </a:pPr>
            <a:r>
              <a:rPr lang="en-US" sz="2400" dirty="0">
                <a:solidFill>
                  <a:srgbClr val="DDD9C3"/>
                </a:solidFill>
              </a:rPr>
              <a:t>Domain Relational Calculus</a:t>
            </a:r>
          </a:p>
          <a:p>
            <a:pPr>
              <a:lnSpc>
                <a:spcPct val="90000"/>
              </a:lnSpc>
            </a:pPr>
            <a:r>
              <a:rPr lang="en-US" sz="2800" dirty="0">
                <a:solidFill>
                  <a:srgbClr val="DDD9C3"/>
                </a:solidFill>
              </a:rPr>
              <a:t> Overview of the QBE language (appendix D)</a:t>
            </a:r>
          </a:p>
          <a:p>
            <a:pPr>
              <a:lnSpc>
                <a:spcPct val="90000"/>
              </a:lnSpc>
              <a:buFont typeface="Wingdings" charset="0"/>
              <a:buNone/>
            </a:pPr>
            <a:endParaRPr lang="en-US" sz="2400" dirty="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95061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r>
              <a:rPr lang="en-US"/>
              <a:t>Chapter 6-</a:t>
            </a:r>
            <a:fld id="{FE07D209-FA1D-4142-97F7-EE3AEF846F4A}" type="slidenum">
              <a:rPr lang="en-US"/>
              <a:pPr/>
              <a:t>25</a:t>
            </a:fld>
            <a:endParaRPr lang="en-US"/>
          </a:p>
        </p:txBody>
      </p:sp>
      <p:sp>
        <p:nvSpPr>
          <p:cNvPr id="208898" name="Rectangle 2"/>
          <p:cNvSpPr>
            <a:spLocks noGrp="1" noChangeArrowheads="1"/>
          </p:cNvSpPr>
          <p:nvPr>
            <p:ph type="title"/>
          </p:nvPr>
        </p:nvSpPr>
        <p:spPr>
          <a:xfrm>
            <a:off x="250825" y="303213"/>
            <a:ext cx="8534400" cy="842962"/>
          </a:xfrm>
        </p:spPr>
        <p:txBody>
          <a:bodyPr/>
          <a:lstStyle/>
          <a:p>
            <a:r>
              <a:rPr lang="en-US" sz="3200"/>
              <a:t>Binary Relational Operations</a:t>
            </a:r>
          </a:p>
        </p:txBody>
      </p:sp>
      <p:sp>
        <p:nvSpPr>
          <p:cNvPr id="208899" name="Rectangle 3"/>
          <p:cNvSpPr>
            <a:spLocks noGrp="1" noChangeArrowheads="1"/>
          </p:cNvSpPr>
          <p:nvPr>
            <p:ph type="body" idx="1"/>
          </p:nvPr>
        </p:nvSpPr>
        <p:spPr>
          <a:xfrm>
            <a:off x="250825" y="1146175"/>
            <a:ext cx="8702675" cy="5241925"/>
          </a:xfrm>
        </p:spPr>
        <p:txBody>
          <a:bodyPr/>
          <a:lstStyle/>
          <a:p>
            <a:r>
              <a:rPr lang="en-US" sz="2800" b="1" dirty="0">
                <a:latin typeface="Times New Roman" charset="0"/>
              </a:rPr>
              <a:t>JOIN Operation</a:t>
            </a:r>
          </a:p>
          <a:p>
            <a:pPr lvl="1"/>
            <a:r>
              <a:rPr lang="en-US" sz="2400" dirty="0"/>
              <a:t>The sequence of </a:t>
            </a:r>
            <a:r>
              <a:rPr lang="en-US" sz="2400" dirty="0" err="1"/>
              <a:t>cartesian</a:t>
            </a:r>
            <a:r>
              <a:rPr lang="en-US" sz="2400" dirty="0"/>
              <a:t> product followed by select is used quite commonly to identify and select related tuples from two relations, a special operation, called </a:t>
            </a:r>
            <a:r>
              <a:rPr lang="en-US" sz="2400" b="1" dirty="0"/>
              <a:t>JOIN</a:t>
            </a:r>
            <a:r>
              <a:rPr lang="en-US" sz="2400" dirty="0"/>
              <a:t>. It is denoted by a</a:t>
            </a:r>
          </a:p>
          <a:p>
            <a:pPr lvl="1"/>
            <a:r>
              <a:rPr lang="en-US" sz="2400" dirty="0"/>
              <a:t>This operation is very important for any relational database with more than a single relation, because it allows us to process relationships among relations. </a:t>
            </a:r>
          </a:p>
          <a:p>
            <a:pPr lvl="1"/>
            <a:r>
              <a:rPr lang="en-US" sz="2400" dirty="0"/>
              <a:t>The general form of a join operation on two relations R(A</a:t>
            </a:r>
            <a:r>
              <a:rPr lang="en-US" sz="2400" baseline="-25000" dirty="0"/>
              <a:t>1</a:t>
            </a:r>
            <a:r>
              <a:rPr lang="en-US" sz="2400" dirty="0"/>
              <a:t>, A</a:t>
            </a:r>
            <a:r>
              <a:rPr lang="en-US" sz="2400" baseline="-25000" dirty="0"/>
              <a:t>2</a:t>
            </a:r>
            <a:r>
              <a:rPr lang="en-US" sz="2400" dirty="0"/>
              <a:t>, . . ., A</a:t>
            </a:r>
            <a:r>
              <a:rPr lang="en-US" sz="2400" baseline="-25000" dirty="0"/>
              <a:t>n</a:t>
            </a:r>
            <a:r>
              <a:rPr lang="en-US" sz="2400" dirty="0"/>
              <a:t>) and S(B</a:t>
            </a:r>
            <a:r>
              <a:rPr lang="en-US" sz="2400" baseline="-25000" dirty="0"/>
              <a:t>1</a:t>
            </a:r>
            <a:r>
              <a:rPr lang="en-US" sz="2400" dirty="0"/>
              <a:t>, B</a:t>
            </a:r>
            <a:r>
              <a:rPr lang="en-US" sz="2400" baseline="-25000" dirty="0"/>
              <a:t>2</a:t>
            </a:r>
            <a:r>
              <a:rPr lang="en-US" sz="2400" dirty="0"/>
              <a:t>, . . ., </a:t>
            </a:r>
            <a:r>
              <a:rPr lang="en-US" sz="2400" dirty="0" err="1"/>
              <a:t>B</a:t>
            </a:r>
            <a:r>
              <a:rPr lang="en-US" sz="2400" baseline="-25000" dirty="0" err="1"/>
              <a:t>m</a:t>
            </a:r>
            <a:r>
              <a:rPr lang="en-US" sz="2400" dirty="0"/>
              <a:t>) is:</a:t>
            </a:r>
          </a:p>
          <a:p>
            <a:pPr>
              <a:buFont typeface="Wingdings" charset="0"/>
              <a:buNone/>
            </a:pPr>
            <a:r>
              <a:rPr lang="en-US" sz="2400" dirty="0">
                <a:latin typeface="Times New Roman" charset="0"/>
              </a:rPr>
              <a:t>		</a:t>
            </a:r>
            <a:r>
              <a:rPr lang="en-US" sz="2400" b="1" dirty="0">
                <a:solidFill>
                  <a:srgbClr val="0000FF"/>
                </a:solidFill>
                <a:latin typeface="Times New Roman" charset="0"/>
              </a:rPr>
              <a:t>R            </a:t>
            </a:r>
            <a:r>
              <a:rPr lang="en-US" sz="2400" b="1" baseline="-25000" dirty="0">
                <a:solidFill>
                  <a:srgbClr val="0000FF"/>
                </a:solidFill>
                <a:latin typeface="Times New Roman" charset="0"/>
              </a:rPr>
              <a:t>&lt;join condition&gt;</a:t>
            </a:r>
            <a:r>
              <a:rPr lang="en-US" sz="2400" b="1" dirty="0">
                <a:solidFill>
                  <a:srgbClr val="0000FF"/>
                </a:solidFill>
                <a:latin typeface="Times New Roman" charset="0"/>
              </a:rPr>
              <a:t>S</a:t>
            </a:r>
          </a:p>
          <a:p>
            <a:pPr>
              <a:buFont typeface="Wingdings" charset="0"/>
              <a:buNone/>
            </a:pPr>
            <a:r>
              <a:rPr lang="en-US" sz="2400" dirty="0">
                <a:latin typeface="Times New Roman" charset="0"/>
              </a:rPr>
              <a:t>		where R and S can be any relations that result from general 	</a:t>
            </a:r>
            <a:r>
              <a:rPr lang="en-US" sz="2400" i="1" dirty="0">
                <a:latin typeface="Times New Roman" charset="0"/>
              </a:rPr>
              <a:t>relational algebra expressions.</a:t>
            </a:r>
            <a:endParaRPr lang="en-US" sz="2400" dirty="0">
              <a:solidFill>
                <a:srgbClr val="FF0066"/>
              </a:solidFill>
              <a:latin typeface="Times New Roman" charset="0"/>
            </a:endParaRPr>
          </a:p>
          <a:p>
            <a:pPr>
              <a:buFont typeface="Wingdings" charset="0"/>
              <a:buNone/>
            </a:pPr>
            <a:endParaRPr lang="en-US" sz="2400" dirty="0">
              <a:latin typeface="Times New Roman" charset="0"/>
            </a:endParaRPr>
          </a:p>
        </p:txBody>
      </p:sp>
      <p:grpSp>
        <p:nvGrpSpPr>
          <p:cNvPr id="208900" name="Group 4"/>
          <p:cNvGrpSpPr>
            <a:grpSpLocks/>
          </p:cNvGrpSpPr>
          <p:nvPr/>
        </p:nvGrpSpPr>
        <p:grpSpPr bwMode="auto">
          <a:xfrm>
            <a:off x="1256066" y="4784725"/>
            <a:ext cx="620712" cy="338138"/>
            <a:chOff x="377" y="2904"/>
            <a:chExt cx="154" cy="110"/>
          </a:xfrm>
        </p:grpSpPr>
        <p:sp>
          <p:nvSpPr>
            <p:cNvPr id="208901"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02"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03"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04"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08910" name="Group 14"/>
          <p:cNvGrpSpPr>
            <a:grpSpLocks/>
          </p:cNvGrpSpPr>
          <p:nvPr/>
        </p:nvGrpSpPr>
        <p:grpSpPr bwMode="auto">
          <a:xfrm>
            <a:off x="8566150" y="2522538"/>
            <a:ext cx="219075" cy="174625"/>
            <a:chOff x="377" y="2904"/>
            <a:chExt cx="154" cy="110"/>
          </a:xfrm>
        </p:grpSpPr>
        <p:sp>
          <p:nvSpPr>
            <p:cNvPr id="208911" name="Line 15"/>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12" name="Line 16"/>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13" name="Line 17"/>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14" name="Line 18"/>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08930" name="Group 34"/>
          <p:cNvGrpSpPr>
            <a:grpSpLocks/>
          </p:cNvGrpSpPr>
          <p:nvPr/>
        </p:nvGrpSpPr>
        <p:grpSpPr bwMode="auto">
          <a:xfrm>
            <a:off x="1552575" y="4948238"/>
            <a:ext cx="219075" cy="174625"/>
            <a:chOff x="377" y="2904"/>
            <a:chExt cx="154" cy="110"/>
          </a:xfrm>
        </p:grpSpPr>
        <p:sp>
          <p:nvSpPr>
            <p:cNvPr id="208931" name="Line 35"/>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32" name="Line 36"/>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33" name="Line 37"/>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934" name="Line 38"/>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32245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t>Chapter 6-</a:t>
            </a:r>
            <a:fld id="{1AE89E0A-2467-8B4F-8A76-C2749B1B36F4}" type="slidenum">
              <a:rPr lang="en-US"/>
              <a:pPr/>
              <a:t>26</a:t>
            </a:fld>
            <a:endParaRPr lang="en-US"/>
          </a:p>
        </p:txBody>
      </p:sp>
      <p:sp>
        <p:nvSpPr>
          <p:cNvPr id="234498" name="Rectangle 1026"/>
          <p:cNvSpPr>
            <a:spLocks noGrp="1" noChangeArrowheads="1"/>
          </p:cNvSpPr>
          <p:nvPr>
            <p:ph type="title"/>
          </p:nvPr>
        </p:nvSpPr>
        <p:spPr>
          <a:xfrm>
            <a:off x="903288" y="304800"/>
            <a:ext cx="7173912" cy="838200"/>
          </a:xfrm>
        </p:spPr>
        <p:txBody>
          <a:bodyPr/>
          <a:lstStyle/>
          <a:p>
            <a:r>
              <a:rPr lang="en-US" sz="3200"/>
              <a:t>Binary Relational Operations (cont.)</a:t>
            </a:r>
          </a:p>
        </p:txBody>
      </p:sp>
      <p:sp>
        <p:nvSpPr>
          <p:cNvPr id="234499" name="Rectangle 1027"/>
          <p:cNvSpPr>
            <a:spLocks noGrp="1" noChangeArrowheads="1"/>
          </p:cNvSpPr>
          <p:nvPr>
            <p:ph type="body" idx="1"/>
          </p:nvPr>
        </p:nvSpPr>
        <p:spPr>
          <a:xfrm>
            <a:off x="317500" y="1143000"/>
            <a:ext cx="8661400" cy="5232400"/>
          </a:xfrm>
        </p:spPr>
        <p:txBody>
          <a:bodyPr/>
          <a:lstStyle/>
          <a:p>
            <a:pPr>
              <a:buFont typeface="Wingdings" charset="0"/>
              <a:buNone/>
            </a:pPr>
            <a:r>
              <a:rPr lang="en-US" sz="3600" b="1" dirty="0">
                <a:latin typeface="Times New Roman" charset="0"/>
              </a:rPr>
              <a:t>	</a:t>
            </a:r>
            <a:r>
              <a:rPr lang="en-US" sz="2800" b="1" dirty="0">
                <a:latin typeface="Times New Roman" charset="0"/>
              </a:rPr>
              <a:t>Example:</a:t>
            </a:r>
            <a:r>
              <a:rPr lang="en-US" sz="2800" dirty="0">
                <a:latin typeface="Times New Roman" charset="0"/>
              </a:rPr>
              <a:t> </a:t>
            </a:r>
            <a:r>
              <a:rPr lang="en-US" sz="2800" i="1" dirty="0">
                <a:solidFill>
                  <a:srgbClr val="0000FF"/>
                </a:solidFill>
                <a:latin typeface="Times New Roman" charset="0"/>
              </a:rPr>
              <a:t>Suppose that we want to retrieve the name of the manager of each department</a:t>
            </a:r>
            <a:r>
              <a:rPr lang="en-US" sz="2800" dirty="0">
                <a:latin typeface="Times New Roman" charset="0"/>
              </a:rPr>
              <a:t>. To get the manager</a:t>
            </a:r>
            <a:r>
              <a:rPr lang="ja-JP" altLang="en-US" sz="2800" dirty="0">
                <a:latin typeface="Arial"/>
              </a:rPr>
              <a:t>’</a:t>
            </a:r>
            <a:r>
              <a:rPr lang="en-US" sz="2800" dirty="0">
                <a:latin typeface="Times New Roman" charset="0"/>
              </a:rPr>
              <a:t>s name, we need to combine each DEPARTMENT tuple with the EMPLOYEE tuple whose SSN value matches the MGRSSN value in the department tuple. We do this by using the join           operation.</a:t>
            </a:r>
          </a:p>
          <a:p>
            <a:pPr>
              <a:buFont typeface="Wingdings" charset="0"/>
              <a:buNone/>
            </a:pPr>
            <a:r>
              <a:rPr lang="en-US" sz="4000" dirty="0">
                <a:latin typeface="Times New Roman" charset="0"/>
              </a:rPr>
              <a:t>	</a:t>
            </a:r>
            <a:r>
              <a:rPr lang="en-US" sz="2400" b="1" dirty="0">
                <a:solidFill>
                  <a:srgbClr val="0000FF"/>
                </a:solidFill>
                <a:latin typeface="Times New Roman" charset="0"/>
              </a:rPr>
              <a:t>DEPT_MGR </a:t>
            </a:r>
            <a:r>
              <a:rPr lang="en-US" sz="2400" b="1" dirty="0">
                <a:solidFill>
                  <a:srgbClr val="0000FF"/>
                </a:solidFill>
                <a:latin typeface="Times New Roman" charset="0"/>
                <a:sym typeface="Symbol" charset="0"/>
              </a:rPr>
              <a:t></a:t>
            </a:r>
            <a:r>
              <a:rPr lang="en-US" sz="2400" b="1" dirty="0">
                <a:solidFill>
                  <a:srgbClr val="0000FF"/>
                </a:solidFill>
                <a:latin typeface="Times New Roman" charset="0"/>
              </a:rPr>
              <a:t> DEPARTMENT   </a:t>
            </a:r>
            <a:r>
              <a:rPr lang="en-US" sz="2400" b="1" baseline="-40000" dirty="0">
                <a:solidFill>
                  <a:srgbClr val="0000FF"/>
                </a:solidFill>
                <a:latin typeface="Times New Roman" charset="0"/>
              </a:rPr>
              <a:t>MGRSSN=SSN</a:t>
            </a:r>
            <a:r>
              <a:rPr lang="en-US" sz="2400" b="1" baseline="-25000" dirty="0">
                <a:solidFill>
                  <a:srgbClr val="0000FF"/>
                </a:solidFill>
                <a:latin typeface="Times New Roman" charset="0"/>
              </a:rPr>
              <a:t> </a:t>
            </a:r>
            <a:r>
              <a:rPr lang="en-US" sz="2400" b="1" dirty="0">
                <a:solidFill>
                  <a:srgbClr val="0000FF"/>
                </a:solidFill>
                <a:latin typeface="Times New Roman" charset="0"/>
              </a:rPr>
              <a:t>EMPLOYEE</a:t>
            </a:r>
          </a:p>
          <a:p>
            <a:pPr>
              <a:buFont typeface="Wingdings" charset="0"/>
              <a:buNone/>
            </a:pPr>
            <a:endParaRPr lang="en-US" sz="2800" dirty="0">
              <a:solidFill>
                <a:srgbClr val="FF0066"/>
              </a:solidFill>
              <a:latin typeface="Times New Roman" charset="0"/>
            </a:endParaRPr>
          </a:p>
          <a:p>
            <a:endParaRPr lang="en-US" sz="3600" dirty="0"/>
          </a:p>
        </p:txBody>
      </p:sp>
      <p:grpSp>
        <p:nvGrpSpPr>
          <p:cNvPr id="16" name="Group 4"/>
          <p:cNvGrpSpPr>
            <a:grpSpLocks/>
          </p:cNvGrpSpPr>
          <p:nvPr/>
        </p:nvGrpSpPr>
        <p:grpSpPr bwMode="auto">
          <a:xfrm>
            <a:off x="3364234" y="3608211"/>
            <a:ext cx="544512" cy="314678"/>
            <a:chOff x="377" y="2904"/>
            <a:chExt cx="154" cy="110"/>
          </a:xfrm>
        </p:grpSpPr>
        <p:sp>
          <p:nvSpPr>
            <p:cNvPr id="17"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 name="Group 4"/>
          <p:cNvGrpSpPr>
            <a:grpSpLocks/>
          </p:cNvGrpSpPr>
          <p:nvPr/>
        </p:nvGrpSpPr>
        <p:grpSpPr bwMode="auto">
          <a:xfrm>
            <a:off x="5142266" y="3922889"/>
            <a:ext cx="699734" cy="494947"/>
            <a:chOff x="377" y="2904"/>
            <a:chExt cx="154" cy="110"/>
          </a:xfrm>
        </p:grpSpPr>
        <p:sp>
          <p:nvSpPr>
            <p:cNvPr id="22"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a:t>DBMS - Nguyen Thi Hau</a:t>
            </a:r>
          </a:p>
        </p:txBody>
      </p:sp>
      <p:pic>
        <p:nvPicPr>
          <p:cNvPr id="3" name="Picture 2" descr="Screen Shot 2020-04-18 at 10.24.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46" y="4803937"/>
            <a:ext cx="8015240" cy="1577803"/>
          </a:xfrm>
          <a:prstGeom prst="rect">
            <a:avLst/>
          </a:prstGeom>
        </p:spPr>
      </p:pic>
    </p:spTree>
    <p:extLst>
      <p:ext uri="{BB962C8B-B14F-4D97-AF65-F5344CB8AC3E}">
        <p14:creationId xmlns:p14="http://schemas.microsoft.com/office/powerpoint/2010/main" val="191019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DEF76D7B-62B0-AF4C-862C-912A11AA9BB9}" type="slidenum">
              <a:rPr lang="en-US"/>
              <a:pPr/>
              <a:t>27</a:t>
            </a:fld>
            <a:endParaRPr lang="en-US"/>
          </a:p>
        </p:txBody>
      </p:sp>
      <p:sp>
        <p:nvSpPr>
          <p:cNvPr id="210946" name="Rectangle 2"/>
          <p:cNvSpPr>
            <a:spLocks noGrp="1" noChangeArrowheads="1"/>
          </p:cNvSpPr>
          <p:nvPr>
            <p:ph type="title"/>
          </p:nvPr>
        </p:nvSpPr>
        <p:spPr>
          <a:xfrm>
            <a:off x="250825" y="303213"/>
            <a:ext cx="8534400" cy="842962"/>
          </a:xfrm>
        </p:spPr>
        <p:txBody>
          <a:bodyPr/>
          <a:lstStyle/>
          <a:p>
            <a:r>
              <a:rPr lang="en-US" sz="3200"/>
              <a:t>Binary Relational Operations (cont.)</a:t>
            </a:r>
          </a:p>
        </p:txBody>
      </p:sp>
      <p:sp>
        <p:nvSpPr>
          <p:cNvPr id="210947" name="Rectangle 3"/>
          <p:cNvSpPr>
            <a:spLocks noGrp="1" noChangeArrowheads="1"/>
          </p:cNvSpPr>
          <p:nvPr>
            <p:ph type="body" idx="1"/>
          </p:nvPr>
        </p:nvSpPr>
        <p:spPr>
          <a:xfrm>
            <a:off x="406400" y="1384300"/>
            <a:ext cx="8547100" cy="5003800"/>
          </a:xfrm>
        </p:spPr>
        <p:txBody>
          <a:bodyPr/>
          <a:lstStyle/>
          <a:p>
            <a:pPr>
              <a:lnSpc>
                <a:spcPct val="80000"/>
              </a:lnSpc>
            </a:pPr>
            <a:r>
              <a:rPr lang="en-US" sz="2000" b="1" dirty="0">
                <a:latin typeface="Times New Roman" charset="0"/>
              </a:rPr>
              <a:t>EQUIJOIN Operation</a:t>
            </a:r>
          </a:p>
          <a:p>
            <a:pPr>
              <a:lnSpc>
                <a:spcPct val="80000"/>
              </a:lnSpc>
              <a:buFont typeface="Wingdings" charset="0"/>
              <a:buNone/>
            </a:pPr>
            <a:endParaRPr lang="en-US" sz="700" b="1" dirty="0">
              <a:latin typeface="Times New Roman" charset="0"/>
            </a:endParaRPr>
          </a:p>
          <a:p>
            <a:pPr>
              <a:lnSpc>
                <a:spcPct val="80000"/>
              </a:lnSpc>
              <a:buFont typeface="Wingdings" charset="0"/>
              <a:buNone/>
            </a:pPr>
            <a:r>
              <a:rPr lang="en-US" sz="1000" dirty="0">
                <a:latin typeface="Times New Roman" charset="0"/>
              </a:rPr>
              <a:t>	</a:t>
            </a:r>
            <a:r>
              <a:rPr lang="en-US" sz="1800" dirty="0">
                <a:latin typeface="Times New Roman" charset="0"/>
              </a:rPr>
              <a:t>The most common use of join involves join conditions with equality comparisons only. Such a join, where the only comparison operator used is =, is called an EQUIJOIN. In the result of an EQUIJOIN we always have one or more pairs of attributes (whose names need not be  identical) that have </a:t>
            </a:r>
            <a:r>
              <a:rPr lang="en-US" sz="1800" i="1" dirty="0">
                <a:latin typeface="Times New Roman" charset="0"/>
              </a:rPr>
              <a:t>identical values</a:t>
            </a:r>
            <a:r>
              <a:rPr lang="en-US" sz="1800" dirty="0">
                <a:latin typeface="Times New Roman" charset="0"/>
              </a:rPr>
              <a:t> in every tuple. </a:t>
            </a:r>
          </a:p>
          <a:p>
            <a:pPr>
              <a:lnSpc>
                <a:spcPct val="80000"/>
              </a:lnSpc>
              <a:buFont typeface="Wingdings" charset="0"/>
              <a:buNone/>
            </a:pPr>
            <a:r>
              <a:rPr lang="en-US" sz="1800" dirty="0">
                <a:latin typeface="Times New Roman" charset="0"/>
              </a:rPr>
              <a:t>	The JOIN seen in the previous example was EQUIJOIN.</a:t>
            </a:r>
          </a:p>
          <a:p>
            <a:pPr>
              <a:lnSpc>
                <a:spcPct val="80000"/>
              </a:lnSpc>
              <a:buFont typeface="Wingdings" charset="0"/>
              <a:buNone/>
            </a:pPr>
            <a:endParaRPr lang="en-US" sz="1800" dirty="0">
              <a:latin typeface="Times New Roman" charset="0"/>
            </a:endParaRPr>
          </a:p>
          <a:p>
            <a:pPr>
              <a:lnSpc>
                <a:spcPct val="80000"/>
              </a:lnSpc>
              <a:buFont typeface="Wingdings" charset="0"/>
              <a:buNone/>
            </a:pPr>
            <a:endParaRPr lang="en-US" sz="1400" b="1" dirty="0">
              <a:latin typeface="Times New Roman" charset="0"/>
            </a:endParaRPr>
          </a:p>
          <a:p>
            <a:pPr>
              <a:lnSpc>
                <a:spcPct val="80000"/>
              </a:lnSpc>
            </a:pPr>
            <a:r>
              <a:rPr lang="en-US" sz="2000" b="1" dirty="0">
                <a:latin typeface="Times New Roman" charset="0"/>
              </a:rPr>
              <a:t>NATURAL JOIN Operation</a:t>
            </a:r>
          </a:p>
          <a:p>
            <a:pPr>
              <a:lnSpc>
                <a:spcPct val="80000"/>
              </a:lnSpc>
              <a:buFont typeface="Wingdings" charset="0"/>
              <a:buNone/>
            </a:pPr>
            <a:endParaRPr lang="en-US" sz="800" b="1" dirty="0">
              <a:latin typeface="Times New Roman" charset="0"/>
            </a:endParaRPr>
          </a:p>
          <a:p>
            <a:pPr>
              <a:lnSpc>
                <a:spcPct val="80000"/>
              </a:lnSpc>
              <a:buFont typeface="Wingdings" charset="0"/>
              <a:buNone/>
            </a:pPr>
            <a:r>
              <a:rPr lang="en-US" sz="1400" dirty="0">
                <a:latin typeface="Times New Roman" charset="0"/>
              </a:rPr>
              <a:t>	</a:t>
            </a:r>
            <a:r>
              <a:rPr lang="en-US" sz="1800" dirty="0">
                <a:latin typeface="Times New Roman" charset="0"/>
              </a:rPr>
              <a:t>Because one of each pair of attributes with identical values is superfluous, a new operation called natural join—denoted by </a:t>
            </a:r>
            <a:r>
              <a:rPr lang="en-US" sz="2400" dirty="0">
                <a:solidFill>
                  <a:srgbClr val="0000FF"/>
                </a:solidFill>
                <a:latin typeface="Times New Roman" charset="0"/>
              </a:rPr>
              <a:t>*</a:t>
            </a:r>
            <a:r>
              <a:rPr lang="en-US" sz="1800" dirty="0">
                <a:latin typeface="Times New Roman" charset="0"/>
              </a:rPr>
              <a:t>—was created to get rid of the second (superfluous) attribute in an EQUIJOIN condition.</a:t>
            </a:r>
          </a:p>
          <a:p>
            <a:pPr>
              <a:lnSpc>
                <a:spcPct val="80000"/>
              </a:lnSpc>
              <a:buFont typeface="Wingdings" charset="0"/>
              <a:buNone/>
            </a:pPr>
            <a:r>
              <a:rPr lang="en-US" sz="1800" dirty="0">
                <a:latin typeface="Times New Roman" charset="0"/>
              </a:rPr>
              <a:t>	The standard definition of natural join requires that the two join attributes, or each pair of corresponding join attributes, have the </a:t>
            </a:r>
            <a:r>
              <a:rPr lang="en-US" sz="1800" b="1" dirty="0">
                <a:latin typeface="Times New Roman" charset="0"/>
              </a:rPr>
              <a:t>same name</a:t>
            </a:r>
            <a:r>
              <a:rPr lang="en-US" sz="1800" dirty="0">
                <a:latin typeface="Times New Roman" charset="0"/>
              </a:rPr>
              <a:t> in both relations. If this is not the case, a renaming operation is applied first.</a:t>
            </a:r>
            <a:r>
              <a:rPr lang="en-US" sz="1400" dirty="0">
                <a:latin typeface="Times New Roman" charset="0"/>
              </a:rPr>
              <a:t> </a:t>
            </a:r>
          </a:p>
          <a:p>
            <a:pPr>
              <a:lnSpc>
                <a:spcPct val="80000"/>
              </a:lnSpc>
              <a:buFont typeface="Wingdings" charset="0"/>
              <a:buNone/>
            </a:pPr>
            <a:r>
              <a:rPr lang="en-US" sz="1400" dirty="0">
                <a:latin typeface="Times New Roman" charset="0"/>
              </a:rPr>
              <a:t>	</a:t>
            </a:r>
            <a:endParaRPr lang="en-US" sz="1400" dirty="0">
              <a:solidFill>
                <a:srgbClr val="FF0066"/>
              </a:solidFill>
              <a:latin typeface="Times New Roman" charset="0"/>
            </a:endParaRPr>
          </a:p>
          <a:p>
            <a:pPr>
              <a:lnSpc>
                <a:spcPct val="80000"/>
              </a:lnSpc>
              <a:buFont typeface="Wingdings" charset="0"/>
              <a:buNone/>
            </a:pPr>
            <a:r>
              <a:rPr lang="en-US" sz="1000" dirty="0">
                <a:solidFill>
                  <a:srgbClr val="FF0066"/>
                </a:solidFill>
                <a:latin typeface="Times New Roman" charset="0"/>
              </a:rPr>
              <a:t>	                    	</a:t>
            </a:r>
            <a:endParaRPr lang="en-US" sz="700" dirty="0">
              <a:solidFill>
                <a:srgbClr val="FF0066"/>
              </a:solidFill>
              <a:latin typeface="Times New Roman" charset="0"/>
            </a:endParaRPr>
          </a:p>
          <a:p>
            <a:pPr>
              <a:lnSpc>
                <a:spcPct val="80000"/>
              </a:lnSpc>
              <a:buFont typeface="Wingdings" charset="0"/>
              <a:buNone/>
            </a:pPr>
            <a:endParaRPr lang="en-US" sz="700" dirty="0">
              <a:solidFill>
                <a:srgbClr val="FF0066"/>
              </a:solidFill>
              <a:latin typeface="Times New Roman" charset="0"/>
            </a:endParaRPr>
          </a:p>
          <a:p>
            <a:pPr>
              <a:lnSpc>
                <a:spcPct val="80000"/>
              </a:lnSpc>
              <a:buFont typeface="Wingdings" charset="0"/>
              <a:buNone/>
            </a:pPr>
            <a:endParaRPr lang="en-US" sz="700" dirty="0">
              <a:solidFill>
                <a:srgbClr val="FF0066"/>
              </a:solidFill>
              <a:latin typeface="Times New Roman" charset="0"/>
            </a:endParaRPr>
          </a:p>
          <a:p>
            <a:pPr>
              <a:lnSpc>
                <a:spcPct val="80000"/>
              </a:lnSpc>
              <a:buFont typeface="Wingdings" charset="0"/>
              <a:buNone/>
            </a:pPr>
            <a:endParaRPr lang="en-US" sz="700" dirty="0">
              <a:solidFill>
                <a:srgbClr val="FF0066"/>
              </a:solidFill>
              <a:latin typeface="Times New Roman" charset="0"/>
            </a:endParaRPr>
          </a:p>
        </p:txBody>
      </p:sp>
      <p:grpSp>
        <p:nvGrpSpPr>
          <p:cNvPr id="210948" name="Group 4"/>
          <p:cNvGrpSpPr>
            <a:grpSpLocks/>
          </p:cNvGrpSpPr>
          <p:nvPr/>
        </p:nvGrpSpPr>
        <p:grpSpPr bwMode="auto">
          <a:xfrm>
            <a:off x="3912952" y="1384300"/>
            <a:ext cx="476092" cy="407811"/>
            <a:chOff x="377" y="2904"/>
            <a:chExt cx="154" cy="110"/>
          </a:xfrm>
        </p:grpSpPr>
        <p:sp>
          <p:nvSpPr>
            <p:cNvPr id="210949"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950"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951"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952"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558217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EF0B375D-3E7D-6541-82A5-9526B6E9DCED}" type="slidenum">
              <a:rPr lang="en-US"/>
              <a:pPr/>
              <a:t>28</a:t>
            </a:fld>
            <a:endParaRPr lang="en-US"/>
          </a:p>
        </p:txBody>
      </p:sp>
      <p:sp>
        <p:nvSpPr>
          <p:cNvPr id="235522" name="Rectangle 2"/>
          <p:cNvSpPr>
            <a:spLocks noGrp="1" noChangeArrowheads="1"/>
          </p:cNvSpPr>
          <p:nvPr>
            <p:ph type="title"/>
          </p:nvPr>
        </p:nvSpPr>
        <p:spPr>
          <a:xfrm>
            <a:off x="685800" y="266700"/>
            <a:ext cx="7772400" cy="1079500"/>
          </a:xfrm>
        </p:spPr>
        <p:txBody>
          <a:bodyPr/>
          <a:lstStyle/>
          <a:p>
            <a:r>
              <a:rPr lang="en-US" sz="3200"/>
              <a:t>Binary Relational Operations (cont.)</a:t>
            </a:r>
          </a:p>
        </p:txBody>
      </p:sp>
      <p:sp>
        <p:nvSpPr>
          <p:cNvPr id="235523" name="Rectangle 3"/>
          <p:cNvSpPr>
            <a:spLocks noGrp="1" noChangeArrowheads="1"/>
          </p:cNvSpPr>
          <p:nvPr>
            <p:ph type="body" idx="1"/>
          </p:nvPr>
        </p:nvSpPr>
        <p:spPr>
          <a:xfrm>
            <a:off x="292100" y="1346200"/>
            <a:ext cx="8851900" cy="1103887"/>
          </a:xfrm>
        </p:spPr>
        <p:txBody>
          <a:bodyPr/>
          <a:lstStyle/>
          <a:p>
            <a:pPr>
              <a:buFont typeface="Wingdings" charset="0"/>
              <a:buNone/>
            </a:pPr>
            <a:r>
              <a:rPr lang="en-US" sz="2400" b="1" dirty="0">
                <a:latin typeface="Times New Roman" charset="0"/>
              </a:rPr>
              <a:t>	</a:t>
            </a:r>
            <a:r>
              <a:rPr lang="en-US" sz="2400" dirty="0"/>
              <a:t>PROJ_DEPT ← PROJECT * DEPT</a:t>
            </a:r>
            <a:endParaRPr lang="en-US" sz="2400" dirty="0">
              <a:latin typeface="Times New Roman" charset="0"/>
            </a:endParaRPr>
          </a:p>
          <a:p>
            <a:pPr>
              <a:buFont typeface="Wingdings" charset="0"/>
              <a:buNone/>
            </a:pPr>
            <a:r>
              <a:rPr lang="en-US" sz="2400" dirty="0">
                <a:latin typeface="Times New Roman" charset="0"/>
              </a:rPr>
              <a:t>	</a:t>
            </a:r>
            <a:endParaRPr lang="en-US" sz="2400" b="1" dirty="0">
              <a:latin typeface="Times New Roman" charset="0"/>
            </a:endParaRPr>
          </a:p>
          <a:p>
            <a:pPr marL="0" indent="0">
              <a:buNone/>
            </a:pPr>
            <a:endParaRPr lang="en-US" dirty="0"/>
          </a:p>
        </p:txBody>
      </p:sp>
      <p:sp>
        <p:nvSpPr>
          <p:cNvPr id="2" name="Footer Placeholder 1"/>
          <p:cNvSpPr>
            <a:spLocks noGrp="1"/>
          </p:cNvSpPr>
          <p:nvPr>
            <p:ph type="ftr" sz="quarter" idx="11"/>
          </p:nvPr>
        </p:nvSpPr>
        <p:spPr/>
        <p:txBody>
          <a:bodyPr/>
          <a:lstStyle/>
          <a:p>
            <a:r>
              <a:rPr lang="en-US"/>
              <a:t>DBMS - Nguyen Thi Hau</a:t>
            </a:r>
          </a:p>
        </p:txBody>
      </p:sp>
      <p:pic>
        <p:nvPicPr>
          <p:cNvPr id="4" name="Picture 3" descr="Screen Shot 2020-04-18 at 10.2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1502"/>
            <a:ext cx="8858830" cy="2648878"/>
          </a:xfrm>
          <a:prstGeom prst="rect">
            <a:avLst/>
          </a:prstGeom>
        </p:spPr>
      </p:pic>
    </p:spTree>
    <p:extLst>
      <p:ext uri="{BB962C8B-B14F-4D97-AF65-F5344CB8AC3E}">
        <p14:creationId xmlns:p14="http://schemas.microsoft.com/office/powerpoint/2010/main" val="160295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EF0B375D-3E7D-6541-82A5-9526B6E9DCED}" type="slidenum">
              <a:rPr lang="en-US"/>
              <a:pPr/>
              <a:t>29</a:t>
            </a:fld>
            <a:endParaRPr lang="en-US"/>
          </a:p>
        </p:txBody>
      </p:sp>
      <p:sp>
        <p:nvSpPr>
          <p:cNvPr id="235522" name="Rectangle 2"/>
          <p:cNvSpPr>
            <a:spLocks noGrp="1" noChangeArrowheads="1"/>
          </p:cNvSpPr>
          <p:nvPr>
            <p:ph type="title"/>
          </p:nvPr>
        </p:nvSpPr>
        <p:spPr>
          <a:xfrm>
            <a:off x="685800" y="266700"/>
            <a:ext cx="7772400" cy="1079500"/>
          </a:xfrm>
        </p:spPr>
        <p:txBody>
          <a:bodyPr/>
          <a:lstStyle/>
          <a:p>
            <a:r>
              <a:rPr lang="en-US" sz="3200"/>
              <a:t>Binary Relational Operations (cont.)</a:t>
            </a:r>
          </a:p>
        </p:txBody>
      </p:sp>
      <p:sp>
        <p:nvSpPr>
          <p:cNvPr id="235523" name="Rectangle 3"/>
          <p:cNvSpPr>
            <a:spLocks noGrp="1" noChangeArrowheads="1"/>
          </p:cNvSpPr>
          <p:nvPr>
            <p:ph type="body" idx="1"/>
          </p:nvPr>
        </p:nvSpPr>
        <p:spPr>
          <a:xfrm>
            <a:off x="292100" y="1346200"/>
            <a:ext cx="8851900" cy="5003800"/>
          </a:xfrm>
        </p:spPr>
        <p:txBody>
          <a:bodyPr/>
          <a:lstStyle/>
          <a:p>
            <a:pPr>
              <a:buFont typeface="Wingdings" charset="0"/>
              <a:buNone/>
            </a:pPr>
            <a:r>
              <a:rPr lang="en-US" sz="2400" b="1" dirty="0">
                <a:latin typeface="Times New Roman" charset="0"/>
              </a:rPr>
              <a:t>	</a:t>
            </a:r>
            <a:endParaRPr lang="en-US" sz="2400" dirty="0">
              <a:latin typeface="Times New Roman" charset="0"/>
            </a:endParaRPr>
          </a:p>
          <a:p>
            <a:pPr>
              <a:buFont typeface="Wingdings" charset="0"/>
              <a:buNone/>
            </a:pPr>
            <a:r>
              <a:rPr lang="en-US" sz="2400" dirty="0">
                <a:latin typeface="Times New Roman" charset="0"/>
              </a:rPr>
              <a:t>	   </a:t>
            </a:r>
            <a:r>
              <a:rPr lang="en-US" sz="2400" b="1" dirty="0">
                <a:latin typeface="Times New Roman" charset="0"/>
              </a:rPr>
              <a:t>DEPT_LOCS </a:t>
            </a:r>
            <a:r>
              <a:rPr lang="en-US" sz="2400" b="1" dirty="0">
                <a:latin typeface="Times New Roman" charset="0"/>
                <a:sym typeface="Symbol" charset="0"/>
              </a:rPr>
              <a:t></a:t>
            </a:r>
            <a:r>
              <a:rPr lang="en-US" sz="2400" b="1" dirty="0">
                <a:latin typeface="Times New Roman" charset="0"/>
              </a:rPr>
              <a:t> DEPARTMENT </a:t>
            </a:r>
            <a:r>
              <a:rPr lang="en-US" sz="2800" b="1" dirty="0">
                <a:latin typeface="Times New Roman" charset="0"/>
              </a:rPr>
              <a:t>*</a:t>
            </a:r>
            <a:r>
              <a:rPr lang="en-US" sz="2400" b="1" dirty="0">
                <a:latin typeface="Times New Roman" charset="0"/>
              </a:rPr>
              <a:t> DEPT_LOCATIONS</a:t>
            </a:r>
          </a:p>
          <a:p>
            <a:pPr>
              <a:buFont typeface="Wingdings" charset="0"/>
              <a:buNone/>
            </a:pPr>
            <a:endParaRPr lang="en-US" sz="2400" b="1" dirty="0">
              <a:latin typeface="Times New Roman" charset="0"/>
            </a:endParaRPr>
          </a:p>
          <a:p>
            <a:pPr marL="0" indent="0">
              <a:buNone/>
            </a:pPr>
            <a:endParaRPr lang="en-US" dirty="0"/>
          </a:p>
        </p:txBody>
      </p:sp>
      <p:sp>
        <p:nvSpPr>
          <p:cNvPr id="2" name="Footer Placeholder 1"/>
          <p:cNvSpPr>
            <a:spLocks noGrp="1"/>
          </p:cNvSpPr>
          <p:nvPr>
            <p:ph type="ftr" sz="quarter" idx="11"/>
          </p:nvPr>
        </p:nvSpPr>
        <p:spPr/>
        <p:txBody>
          <a:bodyPr/>
          <a:lstStyle/>
          <a:p>
            <a:r>
              <a:rPr lang="en-US"/>
              <a:t>DBMS - Nguyen Thi Hau</a:t>
            </a:r>
          </a:p>
        </p:txBody>
      </p:sp>
      <p:pic>
        <p:nvPicPr>
          <p:cNvPr id="3" name="Picture 2" descr="Screen Shot 2020-04-18 at 10.27.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48690"/>
            <a:ext cx="8050897" cy="2608037"/>
          </a:xfrm>
          <a:prstGeom prst="rect">
            <a:avLst/>
          </a:prstGeom>
        </p:spPr>
      </p:pic>
    </p:spTree>
    <p:extLst>
      <p:ext uri="{BB962C8B-B14F-4D97-AF65-F5344CB8AC3E}">
        <p14:creationId xmlns:p14="http://schemas.microsoft.com/office/powerpoint/2010/main" val="206263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1FBA8E21-B379-7A4A-A883-454483AF58BD}" type="slidenum">
              <a:rPr lang="en-US"/>
              <a:pPr/>
              <a:t>3</a:t>
            </a:fld>
            <a:endParaRPr lang="en-US"/>
          </a:p>
        </p:txBody>
      </p:sp>
      <p:sp>
        <p:nvSpPr>
          <p:cNvPr id="250882" name="Rectangle 2"/>
          <p:cNvSpPr>
            <a:spLocks noGrp="1" noChangeArrowheads="1"/>
          </p:cNvSpPr>
          <p:nvPr>
            <p:ph type="title"/>
          </p:nvPr>
        </p:nvSpPr>
        <p:spPr>
          <a:xfrm>
            <a:off x="1004888" y="342900"/>
            <a:ext cx="7173912" cy="889000"/>
          </a:xfrm>
        </p:spPr>
        <p:txBody>
          <a:bodyPr/>
          <a:lstStyle/>
          <a:p>
            <a:r>
              <a:rPr lang="en-US"/>
              <a:t>Relational Algebra</a:t>
            </a:r>
          </a:p>
        </p:txBody>
      </p:sp>
      <p:sp>
        <p:nvSpPr>
          <p:cNvPr id="250883" name="Rectangle 3"/>
          <p:cNvSpPr>
            <a:spLocks noGrp="1" noChangeArrowheads="1"/>
          </p:cNvSpPr>
          <p:nvPr>
            <p:ph type="body" idx="1"/>
          </p:nvPr>
        </p:nvSpPr>
        <p:spPr>
          <a:xfrm>
            <a:off x="444500" y="1473200"/>
            <a:ext cx="7988300" cy="4876800"/>
          </a:xfrm>
        </p:spPr>
        <p:txBody>
          <a:bodyPr/>
          <a:lstStyle/>
          <a:p>
            <a:pPr>
              <a:lnSpc>
                <a:spcPct val="90000"/>
              </a:lnSpc>
            </a:pPr>
            <a:r>
              <a:rPr lang="en-US" sz="2400">
                <a:latin typeface="Times New Roman" charset="0"/>
              </a:rPr>
              <a:t>The basic set of operations for the relational model is known as the relational algebra. These operations enable a user to specify basic retrieval requests. </a:t>
            </a:r>
          </a:p>
          <a:p>
            <a:pPr>
              <a:lnSpc>
                <a:spcPct val="90000"/>
              </a:lnSpc>
              <a:buFont typeface="Wingdings" charset="0"/>
              <a:buNone/>
            </a:pPr>
            <a:endParaRPr lang="en-US" sz="2400">
              <a:latin typeface="Times New Roman" charset="0"/>
            </a:endParaRPr>
          </a:p>
          <a:p>
            <a:pPr>
              <a:lnSpc>
                <a:spcPct val="90000"/>
              </a:lnSpc>
            </a:pPr>
            <a:r>
              <a:rPr lang="en-US" sz="2400">
                <a:latin typeface="Times New Roman" charset="0"/>
              </a:rPr>
              <a:t>The result of a retrieval is a new relation, which may have been formed from one or more relations. The </a:t>
            </a:r>
            <a:r>
              <a:rPr lang="en-US" sz="2400" b="1">
                <a:latin typeface="Times New Roman" charset="0"/>
              </a:rPr>
              <a:t>algebra operations</a:t>
            </a:r>
            <a:r>
              <a:rPr lang="en-US" sz="2400">
                <a:latin typeface="Times New Roman" charset="0"/>
              </a:rPr>
              <a:t> thus produce new relations, which can be further manipulated using operations of the same algebra. </a:t>
            </a:r>
          </a:p>
          <a:p>
            <a:pPr>
              <a:lnSpc>
                <a:spcPct val="90000"/>
              </a:lnSpc>
              <a:buFont typeface="Wingdings" charset="0"/>
              <a:buNone/>
            </a:pPr>
            <a:endParaRPr lang="en-US" sz="2400">
              <a:latin typeface="Times New Roman" charset="0"/>
            </a:endParaRPr>
          </a:p>
          <a:p>
            <a:pPr>
              <a:lnSpc>
                <a:spcPct val="90000"/>
              </a:lnSpc>
            </a:pPr>
            <a:r>
              <a:rPr lang="en-US" sz="2400">
                <a:latin typeface="Times New Roman" charset="0"/>
              </a:rPr>
              <a:t>A sequence of relational algebra operations forms a </a:t>
            </a:r>
            <a:r>
              <a:rPr lang="en-US" sz="2400" b="1">
                <a:latin typeface="Times New Roman" charset="0"/>
              </a:rPr>
              <a:t>relational algebra expression</a:t>
            </a:r>
            <a:r>
              <a:rPr lang="en-US" sz="2400">
                <a:latin typeface="Times New Roman" charset="0"/>
              </a:rPr>
              <a:t>, whose result will also be a relation that represents the result of a database query (or retrieval request).</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771302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sz="2400" dirty="0">
                <a:sym typeface="Symbol" pitchFamily="18" charset="2"/>
              </a:rPr>
              <a:t>R     </a:t>
            </a:r>
            <a:r>
              <a:rPr lang="en-US" sz="2400" baseline="-25000" dirty="0">
                <a:sym typeface="Symbol" pitchFamily="18" charset="2"/>
              </a:rPr>
              <a:t>B&lt;D</a:t>
            </a:r>
            <a:r>
              <a:rPr lang="en-US" sz="2400" dirty="0">
                <a:sym typeface="Symbol" pitchFamily="18" charset="2"/>
              </a:rPr>
              <a:t> S</a:t>
            </a:r>
          </a:p>
          <a:p>
            <a:r>
              <a:rPr lang="en-US" sz="2400" dirty="0">
                <a:sym typeface="Symbol" pitchFamily="18" charset="2"/>
              </a:rPr>
              <a:t>R     </a:t>
            </a:r>
            <a:r>
              <a:rPr lang="en-US" sz="2400" baseline="-25000" dirty="0">
                <a:sym typeface="Symbol" pitchFamily="18" charset="2"/>
              </a:rPr>
              <a:t>C=D</a:t>
            </a:r>
            <a:r>
              <a:rPr lang="en-US" sz="2400" dirty="0">
                <a:sym typeface="Symbol" pitchFamily="18" charset="2"/>
              </a:rPr>
              <a:t> S</a:t>
            </a:r>
          </a:p>
          <a:p>
            <a:r>
              <a:rPr lang="en-US" sz="2400" dirty="0">
                <a:sym typeface="Symbol" pitchFamily="18" charset="2"/>
              </a:rPr>
              <a:t>R     </a:t>
            </a:r>
            <a:r>
              <a:rPr lang="en-US" sz="2400" baseline="-25000" dirty="0">
                <a:sym typeface="Symbol" pitchFamily="18" charset="2"/>
              </a:rPr>
              <a:t>C=S.C</a:t>
            </a:r>
            <a:r>
              <a:rPr lang="en-US" sz="2400" dirty="0">
                <a:sym typeface="Symbol" pitchFamily="18" charset="2"/>
              </a:rPr>
              <a:t> S</a:t>
            </a:r>
          </a:p>
          <a:p>
            <a:pPr marL="0" indent="0">
              <a:buNone/>
            </a:pPr>
            <a:endParaRPr lang="en-US" sz="2400" dirty="0">
              <a:sym typeface="Symbol" pitchFamily="18" charset="2"/>
            </a:endParaRPr>
          </a:p>
          <a:p>
            <a:endParaRPr lang="en-US" sz="2400" dirty="0">
              <a:sym typeface="Symbol" pitchFamily="18" charset="2"/>
            </a:endParaRPr>
          </a:p>
          <a:p>
            <a:endParaRPr lang="en-US" sz="2400" dirty="0"/>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30</a:t>
            </a:fld>
            <a:endParaRPr lang="en-US"/>
          </a:p>
        </p:txBody>
      </p:sp>
      <p:grpSp>
        <p:nvGrpSpPr>
          <p:cNvPr id="6" name="Group 20"/>
          <p:cNvGrpSpPr>
            <a:grpSpLocks/>
          </p:cNvGrpSpPr>
          <p:nvPr/>
        </p:nvGrpSpPr>
        <p:grpSpPr bwMode="auto">
          <a:xfrm>
            <a:off x="685800" y="2286000"/>
            <a:ext cx="1905000" cy="1295400"/>
            <a:chOff x="384" y="1344"/>
            <a:chExt cx="1200" cy="816"/>
          </a:xfrm>
        </p:grpSpPr>
        <p:sp>
          <p:nvSpPr>
            <p:cNvPr id="7" name="Line 21"/>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8" name="Text Box 22"/>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9" name="Text Box 23"/>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10" name="Text Box 24"/>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11" name="Line 25"/>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12" name="Line 26"/>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13" name="Text Box 27"/>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14" name="Line 28"/>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15" name="Text Box 29"/>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16" name="Text Box 30"/>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17" name="Text Box 31"/>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18" name="Text Box 32"/>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19" name="Text Box 33"/>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20" name="Text Box 34"/>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21" name="Group 35"/>
            <p:cNvGrpSpPr>
              <a:grpSpLocks/>
            </p:cNvGrpSpPr>
            <p:nvPr/>
          </p:nvGrpSpPr>
          <p:grpSpPr bwMode="auto">
            <a:xfrm>
              <a:off x="720" y="1344"/>
              <a:ext cx="864" cy="816"/>
              <a:chOff x="1968" y="1248"/>
              <a:chExt cx="864" cy="672"/>
            </a:xfrm>
          </p:grpSpPr>
          <p:sp>
            <p:nvSpPr>
              <p:cNvPr id="25" name="Line 36"/>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26" name="Line 37"/>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27" name="Line 38"/>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28" name="Line 39"/>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22" name="Text Box 40"/>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23" name="Text Box 41"/>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24" name="Text Box 42"/>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29" name="Group 4"/>
          <p:cNvGrpSpPr>
            <a:grpSpLocks/>
          </p:cNvGrpSpPr>
          <p:nvPr/>
        </p:nvGrpSpPr>
        <p:grpSpPr bwMode="auto">
          <a:xfrm>
            <a:off x="4038600" y="2365639"/>
            <a:ext cx="1447800" cy="990600"/>
            <a:chOff x="528" y="1248"/>
            <a:chExt cx="912" cy="624"/>
          </a:xfrm>
        </p:grpSpPr>
        <p:sp>
          <p:nvSpPr>
            <p:cNvPr id="30" name="Line 5"/>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31" name="Text Box 6"/>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32" name="Text Box 7"/>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33" name="Text Box 8"/>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dirty="0">
                  <a:sym typeface="Symbol" pitchFamily="18" charset="2"/>
                </a:rPr>
                <a:t>3</a:t>
              </a:r>
            </a:p>
          </p:txBody>
        </p:sp>
        <p:sp>
          <p:nvSpPr>
            <p:cNvPr id="34" name="Line 9"/>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35" name="Line 10"/>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36" name="Text Box 11"/>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37" name="Line 12"/>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38" name="Text Box 13"/>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39" name="Group 14"/>
            <p:cNvGrpSpPr>
              <a:grpSpLocks/>
            </p:cNvGrpSpPr>
            <p:nvPr/>
          </p:nvGrpSpPr>
          <p:grpSpPr bwMode="auto">
            <a:xfrm>
              <a:off x="864" y="1248"/>
              <a:ext cx="576" cy="624"/>
              <a:chOff x="960" y="2880"/>
              <a:chExt cx="576" cy="1008"/>
            </a:xfrm>
          </p:grpSpPr>
          <p:sp>
            <p:nvSpPr>
              <p:cNvPr id="42"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3"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4"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0" name="Text Box 18"/>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1" name="Text Box 19"/>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sp>
        <p:nvSpPr>
          <p:cNvPr id="45" name="AutoShape 49"/>
          <p:cNvSpPr>
            <a:spLocks noChangeArrowheads="1"/>
          </p:cNvSpPr>
          <p:nvPr/>
        </p:nvSpPr>
        <p:spPr bwMode="auto">
          <a:xfrm rot="16200000">
            <a:off x="1257300" y="4069431"/>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46" name="AutoShape 49"/>
          <p:cNvSpPr>
            <a:spLocks noChangeArrowheads="1"/>
          </p:cNvSpPr>
          <p:nvPr/>
        </p:nvSpPr>
        <p:spPr bwMode="auto">
          <a:xfrm rot="16200000">
            <a:off x="1164823" y="4978664"/>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47" name="AutoShape 49"/>
          <p:cNvSpPr>
            <a:spLocks noChangeArrowheads="1"/>
          </p:cNvSpPr>
          <p:nvPr/>
        </p:nvSpPr>
        <p:spPr bwMode="auto">
          <a:xfrm rot="16200000">
            <a:off x="1164823" y="4526631"/>
            <a:ext cx="152400" cy="228600"/>
          </a:xfrm>
          <a:prstGeom prst="flowChartCollate">
            <a:avLst/>
          </a:prstGeom>
          <a:noFill/>
          <a:ln w="12700">
            <a:solidFill>
              <a:schemeClr val="tx1"/>
            </a:solidFill>
            <a:miter lim="800000"/>
            <a:headEnd/>
            <a:tailEnd/>
          </a:ln>
        </p:spPr>
        <p:txBody>
          <a:bodyPr anchor="ctr">
            <a:spAutoFit/>
          </a:bodyPr>
          <a:lstStyle/>
          <a:p>
            <a:endParaRPr lang="vi-VN"/>
          </a:p>
        </p:txBody>
      </p:sp>
    </p:spTree>
    <p:extLst>
      <p:ext uri="{BB962C8B-B14F-4D97-AF65-F5344CB8AC3E}">
        <p14:creationId xmlns:p14="http://schemas.microsoft.com/office/powerpoint/2010/main" val="320380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Chapter 6-</a:t>
            </a:r>
            <a:fld id="{0DD0097B-4916-2F4A-9135-18FDE34A48C6}" type="slidenum">
              <a:rPr lang="en-US"/>
              <a:pPr/>
              <a:t>31</a:t>
            </a:fld>
            <a:endParaRPr lang="en-US"/>
          </a:p>
        </p:txBody>
      </p:sp>
      <p:sp>
        <p:nvSpPr>
          <p:cNvPr id="237570" name="Rectangle 1026"/>
          <p:cNvSpPr>
            <a:spLocks noGrp="1" noChangeArrowheads="1"/>
          </p:cNvSpPr>
          <p:nvPr>
            <p:ph type="title"/>
          </p:nvPr>
        </p:nvSpPr>
        <p:spPr>
          <a:xfrm>
            <a:off x="250825" y="303213"/>
            <a:ext cx="8534400" cy="649287"/>
          </a:xfrm>
        </p:spPr>
        <p:txBody>
          <a:bodyPr/>
          <a:lstStyle/>
          <a:p>
            <a:r>
              <a:rPr lang="en-US" sz="3200"/>
              <a:t>Complete Set of Relational Operations</a:t>
            </a:r>
          </a:p>
        </p:txBody>
      </p:sp>
      <p:sp>
        <p:nvSpPr>
          <p:cNvPr id="237571" name="Rectangle 1027"/>
          <p:cNvSpPr>
            <a:spLocks noGrp="1" noChangeArrowheads="1"/>
          </p:cNvSpPr>
          <p:nvPr>
            <p:ph type="body" idx="1"/>
          </p:nvPr>
        </p:nvSpPr>
        <p:spPr>
          <a:xfrm>
            <a:off x="406400" y="1460500"/>
            <a:ext cx="8378825" cy="4775200"/>
          </a:xfrm>
        </p:spPr>
        <p:txBody>
          <a:bodyPr/>
          <a:lstStyle/>
          <a:p>
            <a:pPr>
              <a:lnSpc>
                <a:spcPct val="90000"/>
              </a:lnSpc>
            </a:pPr>
            <a:r>
              <a:rPr lang="en-US" dirty="0">
                <a:latin typeface="Times New Roman" charset="0"/>
              </a:rPr>
              <a:t>The set of operations including </a:t>
            </a:r>
            <a:r>
              <a:rPr lang="en-US" b="1" dirty="0">
                <a:solidFill>
                  <a:srgbClr val="0000FF"/>
                </a:solidFill>
                <a:latin typeface="Times New Roman" charset="0"/>
              </a:rPr>
              <a:t>select </a:t>
            </a:r>
            <a:r>
              <a:rPr lang="en-US" b="1" dirty="0">
                <a:solidFill>
                  <a:srgbClr val="0000FF"/>
                </a:solidFill>
                <a:latin typeface="Symbol" charset="0"/>
              </a:rPr>
              <a:t></a:t>
            </a:r>
            <a:r>
              <a:rPr lang="en-US" b="1" dirty="0">
                <a:solidFill>
                  <a:srgbClr val="0000FF"/>
                </a:solidFill>
                <a:latin typeface="Times New Roman" charset="0"/>
              </a:rPr>
              <a:t>, project </a:t>
            </a:r>
            <a:r>
              <a:rPr lang="en-US" b="1" dirty="0">
                <a:solidFill>
                  <a:srgbClr val="0000FF"/>
                </a:solidFill>
                <a:latin typeface="Symbol" charset="0"/>
              </a:rPr>
              <a:t></a:t>
            </a:r>
            <a:r>
              <a:rPr lang="en-US" b="1" dirty="0">
                <a:solidFill>
                  <a:srgbClr val="0000FF"/>
                </a:solidFill>
                <a:latin typeface="Times New Roman" charset="0"/>
              </a:rPr>
              <a:t> , union </a:t>
            </a:r>
            <a:r>
              <a:rPr lang="en-US" b="1" dirty="0">
                <a:solidFill>
                  <a:srgbClr val="0000FF"/>
                </a:solidFill>
                <a:latin typeface="Symbol" charset="0"/>
              </a:rPr>
              <a:t></a:t>
            </a:r>
            <a:r>
              <a:rPr lang="en-US" b="1" dirty="0">
                <a:solidFill>
                  <a:srgbClr val="0000FF"/>
                </a:solidFill>
                <a:latin typeface="Times New Roman" charset="0"/>
              </a:rPr>
              <a:t>, set difference - , and </a:t>
            </a:r>
            <a:r>
              <a:rPr lang="en-US" b="1" dirty="0" err="1">
                <a:solidFill>
                  <a:srgbClr val="0000FF"/>
                </a:solidFill>
                <a:latin typeface="Times New Roman" charset="0"/>
              </a:rPr>
              <a:t>cartesian</a:t>
            </a:r>
            <a:r>
              <a:rPr lang="en-US" b="1" dirty="0">
                <a:solidFill>
                  <a:srgbClr val="0000FF"/>
                </a:solidFill>
                <a:latin typeface="Times New Roman" charset="0"/>
              </a:rPr>
              <a:t> product X</a:t>
            </a:r>
            <a:r>
              <a:rPr lang="en-US" dirty="0">
                <a:solidFill>
                  <a:srgbClr val="0000FF"/>
                </a:solidFill>
                <a:latin typeface="Times New Roman" charset="0"/>
              </a:rPr>
              <a:t> </a:t>
            </a:r>
            <a:r>
              <a:rPr lang="en-US" dirty="0">
                <a:latin typeface="Times New Roman" charset="0"/>
              </a:rPr>
              <a:t>is called a complete set because any other relational algebra expression can be expressed by a combination of these five operations.</a:t>
            </a:r>
          </a:p>
          <a:p>
            <a:pPr lvl="1">
              <a:lnSpc>
                <a:spcPct val="90000"/>
              </a:lnSpc>
            </a:pPr>
            <a:endParaRPr lang="en-US" sz="1600" dirty="0"/>
          </a:p>
          <a:p>
            <a:pPr>
              <a:lnSpc>
                <a:spcPct val="90000"/>
              </a:lnSpc>
            </a:pPr>
            <a:r>
              <a:rPr lang="en-US" dirty="0">
                <a:latin typeface="Times New Roman" charset="0"/>
              </a:rPr>
              <a:t>For example:</a:t>
            </a:r>
            <a:r>
              <a:rPr lang="en-US" sz="1800" dirty="0"/>
              <a:t> </a:t>
            </a:r>
          </a:p>
          <a:p>
            <a:pPr>
              <a:lnSpc>
                <a:spcPct val="90000"/>
              </a:lnSpc>
              <a:buFont typeface="Wingdings" charset="0"/>
              <a:buNone/>
            </a:pPr>
            <a:r>
              <a:rPr lang="en-US" b="1" dirty="0">
                <a:latin typeface="Times New Roman" charset="0"/>
              </a:rPr>
              <a:t>	R </a:t>
            </a:r>
            <a:r>
              <a:rPr lang="en-US" b="1" dirty="0">
                <a:latin typeface="Symbol" charset="0"/>
              </a:rPr>
              <a:t></a:t>
            </a:r>
            <a:r>
              <a:rPr lang="en-US" b="1" dirty="0">
                <a:latin typeface="Times New Roman" charset="0"/>
              </a:rPr>
              <a:t> S = (R </a:t>
            </a:r>
            <a:r>
              <a:rPr lang="en-US" b="1" dirty="0">
                <a:latin typeface="Symbol" charset="0"/>
              </a:rPr>
              <a:t></a:t>
            </a:r>
            <a:r>
              <a:rPr lang="en-US" b="1" dirty="0">
                <a:latin typeface="Times New Roman" charset="0"/>
              </a:rPr>
              <a:t> S ) – ((R </a:t>
            </a:r>
            <a:r>
              <a:rPr lang="en-US" b="1" dirty="0">
                <a:latin typeface="Symbol" charset="0"/>
              </a:rPr>
              <a:t>-</a:t>
            </a:r>
            <a:r>
              <a:rPr lang="en-US" b="1" dirty="0">
                <a:latin typeface="Times New Roman" charset="0"/>
              </a:rPr>
              <a:t> S) </a:t>
            </a:r>
            <a:r>
              <a:rPr lang="en-US" b="1" dirty="0">
                <a:latin typeface="Symbol" charset="0"/>
              </a:rPr>
              <a:t></a:t>
            </a:r>
            <a:r>
              <a:rPr lang="en-US" b="1" dirty="0">
                <a:latin typeface="Times New Roman" charset="0"/>
              </a:rPr>
              <a:t> (S </a:t>
            </a:r>
            <a:r>
              <a:rPr lang="en-US" b="1" dirty="0">
                <a:latin typeface="Symbol" charset="0"/>
              </a:rPr>
              <a:t>-</a:t>
            </a:r>
            <a:r>
              <a:rPr lang="en-US" b="1" dirty="0">
                <a:latin typeface="Times New Roman" charset="0"/>
              </a:rPr>
              <a:t> R))</a:t>
            </a:r>
            <a:endParaRPr lang="en-US" sz="1800" dirty="0"/>
          </a:p>
          <a:p>
            <a:pPr>
              <a:lnSpc>
                <a:spcPct val="120000"/>
              </a:lnSpc>
              <a:buFont typeface="Wingdings" charset="0"/>
              <a:buNone/>
            </a:pPr>
            <a:r>
              <a:rPr lang="en-US" dirty="0">
                <a:latin typeface="Times New Roman" charset="0"/>
              </a:rPr>
              <a:t>	R     </a:t>
            </a:r>
            <a:r>
              <a:rPr lang="en-US" baseline="-25000" dirty="0">
                <a:latin typeface="Times New Roman" charset="0"/>
              </a:rPr>
              <a:t>&lt;join condition&gt;</a:t>
            </a:r>
            <a:r>
              <a:rPr lang="en-US" dirty="0">
                <a:latin typeface="Times New Roman" charset="0"/>
              </a:rPr>
              <a:t>S</a:t>
            </a:r>
            <a:r>
              <a:rPr lang="en-US" dirty="0"/>
              <a:t> = </a:t>
            </a:r>
            <a:r>
              <a:rPr lang="en-US" sz="1600" dirty="0">
                <a:latin typeface="Times New Roman" charset="0"/>
              </a:rPr>
              <a:t>	 </a:t>
            </a:r>
            <a:r>
              <a:rPr lang="en-US" b="1" dirty="0">
                <a:latin typeface="Symbol" charset="0"/>
              </a:rPr>
              <a:t> </a:t>
            </a:r>
            <a:r>
              <a:rPr lang="en-US" baseline="-25000" dirty="0">
                <a:latin typeface="Times New Roman" charset="0"/>
              </a:rPr>
              <a:t>&lt;join condition&gt; </a:t>
            </a:r>
            <a:r>
              <a:rPr lang="en-US" b="1" dirty="0">
                <a:latin typeface="Times New Roman" charset="0"/>
              </a:rPr>
              <a:t>(R X S)</a:t>
            </a:r>
          </a:p>
        </p:txBody>
      </p:sp>
      <p:grpSp>
        <p:nvGrpSpPr>
          <p:cNvPr id="237572" name="Group 1028"/>
          <p:cNvGrpSpPr>
            <a:grpSpLocks/>
          </p:cNvGrpSpPr>
          <p:nvPr/>
        </p:nvGrpSpPr>
        <p:grpSpPr bwMode="auto">
          <a:xfrm>
            <a:off x="8566150" y="2522538"/>
            <a:ext cx="219075" cy="174625"/>
            <a:chOff x="377" y="2904"/>
            <a:chExt cx="154" cy="110"/>
          </a:xfrm>
        </p:grpSpPr>
        <p:sp>
          <p:nvSpPr>
            <p:cNvPr id="237573" name="Line 1029"/>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4" name="Line 1030"/>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5" name="Line 1031"/>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6" name="Line 1032"/>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 name="Group 4"/>
          <p:cNvGrpSpPr>
            <a:grpSpLocks/>
          </p:cNvGrpSpPr>
          <p:nvPr/>
        </p:nvGrpSpPr>
        <p:grpSpPr bwMode="auto">
          <a:xfrm>
            <a:off x="1191155" y="5781322"/>
            <a:ext cx="431623" cy="342900"/>
            <a:chOff x="377" y="2904"/>
            <a:chExt cx="154" cy="110"/>
          </a:xfrm>
        </p:grpSpPr>
        <p:sp>
          <p:nvSpPr>
            <p:cNvPr id="16"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1355778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2E63A3B3-B88D-3349-9947-DB2AE40038E4}" type="slidenum">
              <a:rPr lang="en-US"/>
              <a:pPr/>
              <a:t>32</a:t>
            </a:fld>
            <a:endParaRPr lang="en-US"/>
          </a:p>
        </p:txBody>
      </p:sp>
      <p:sp>
        <p:nvSpPr>
          <p:cNvPr id="211970" name="Rectangle 2"/>
          <p:cNvSpPr>
            <a:spLocks noGrp="1" noChangeArrowheads="1"/>
          </p:cNvSpPr>
          <p:nvPr>
            <p:ph type="title"/>
          </p:nvPr>
        </p:nvSpPr>
        <p:spPr>
          <a:xfrm>
            <a:off x="250825" y="303213"/>
            <a:ext cx="8534400" cy="842962"/>
          </a:xfrm>
        </p:spPr>
        <p:txBody>
          <a:bodyPr/>
          <a:lstStyle/>
          <a:p>
            <a:r>
              <a:rPr lang="en-US" sz="3200"/>
              <a:t>Binary Relational Operations (cont.)</a:t>
            </a:r>
          </a:p>
        </p:txBody>
      </p:sp>
      <p:sp>
        <p:nvSpPr>
          <p:cNvPr id="211971" name="Rectangle 3"/>
          <p:cNvSpPr>
            <a:spLocks noGrp="1" noChangeArrowheads="1"/>
          </p:cNvSpPr>
          <p:nvPr>
            <p:ph type="body" idx="1"/>
          </p:nvPr>
        </p:nvSpPr>
        <p:spPr>
          <a:xfrm>
            <a:off x="406400" y="1397000"/>
            <a:ext cx="8547100" cy="4991100"/>
          </a:xfrm>
        </p:spPr>
        <p:txBody>
          <a:bodyPr/>
          <a:lstStyle/>
          <a:p>
            <a:pPr marL="533400" indent="-533400"/>
            <a:r>
              <a:rPr lang="en-US" sz="2800" b="1" dirty="0">
                <a:latin typeface="Times New Roman" charset="0"/>
              </a:rPr>
              <a:t>DIVISION Operation</a:t>
            </a:r>
          </a:p>
          <a:p>
            <a:pPr marL="914400" lvl="1" indent="-457200"/>
            <a:r>
              <a:rPr lang="en-US" sz="2400" dirty="0"/>
              <a:t>The division operation is applied to two relations </a:t>
            </a:r>
          </a:p>
          <a:p>
            <a:pPr marL="914400" lvl="1" indent="-457200">
              <a:buFontTx/>
              <a:buNone/>
            </a:pPr>
            <a:r>
              <a:rPr lang="en-US" sz="2400" dirty="0"/>
              <a:t>	R(Z) </a:t>
            </a:r>
            <a:r>
              <a:rPr lang="en-US" sz="2400" dirty="0">
                <a:latin typeface="Symbol" charset="0"/>
              </a:rPr>
              <a:t></a:t>
            </a:r>
            <a:r>
              <a:rPr lang="en-US" sz="2400" dirty="0"/>
              <a:t> S(X), where X subset Z. Let Y = Z - X (and hence Z = X </a:t>
            </a:r>
            <a:r>
              <a:rPr lang="en-US" sz="2400" b="1" dirty="0">
                <a:latin typeface="Symbol" charset="0"/>
              </a:rPr>
              <a:t></a:t>
            </a:r>
            <a:r>
              <a:rPr lang="en-US" sz="2400" dirty="0"/>
              <a:t> Y); that is, let Y be the set of attributes of R that are not attributes of S. </a:t>
            </a:r>
          </a:p>
          <a:p>
            <a:pPr marL="533400" indent="-533400">
              <a:buFont typeface="Wingdings" charset="0"/>
              <a:buNone/>
            </a:pPr>
            <a:endParaRPr lang="en-US" sz="1000" dirty="0">
              <a:latin typeface="Times New Roman" charset="0"/>
            </a:endParaRPr>
          </a:p>
          <a:p>
            <a:pPr marL="914400" lvl="1" indent="-457200"/>
            <a:r>
              <a:rPr lang="en-US" sz="2400" dirty="0"/>
              <a:t>The result of DIVISION is a relation T(Y) that includes a tuple t if tuples </a:t>
            </a:r>
            <a:r>
              <a:rPr lang="en-US" sz="2400" dirty="0" err="1"/>
              <a:t>t</a:t>
            </a:r>
            <a:r>
              <a:rPr lang="en-US" sz="2400" baseline="-25000" dirty="0" err="1"/>
              <a:t>R</a:t>
            </a:r>
            <a:r>
              <a:rPr lang="en-US" sz="2400" dirty="0"/>
              <a:t> appear in R with </a:t>
            </a:r>
            <a:r>
              <a:rPr lang="en-US" sz="2400" dirty="0" err="1"/>
              <a:t>t</a:t>
            </a:r>
            <a:r>
              <a:rPr lang="en-US" sz="2400" baseline="-25000" dirty="0" err="1"/>
              <a:t>R</a:t>
            </a:r>
            <a:r>
              <a:rPr lang="en-US" sz="2400" dirty="0"/>
              <a:t> [Y] = t, and with</a:t>
            </a:r>
          </a:p>
          <a:p>
            <a:pPr marL="914400" lvl="1" indent="-457200">
              <a:buFontTx/>
              <a:buNone/>
            </a:pPr>
            <a:r>
              <a:rPr lang="en-US" sz="2400" dirty="0"/>
              <a:t>	 </a:t>
            </a:r>
            <a:r>
              <a:rPr lang="en-US" sz="2400" dirty="0" err="1"/>
              <a:t>t</a:t>
            </a:r>
            <a:r>
              <a:rPr lang="en-US" sz="2400" baseline="-25000" dirty="0" err="1"/>
              <a:t>R</a:t>
            </a:r>
            <a:r>
              <a:rPr lang="en-US" sz="2400" dirty="0"/>
              <a:t> [X] = </a:t>
            </a:r>
            <a:r>
              <a:rPr lang="en-US" sz="2400" dirty="0" err="1"/>
              <a:t>t</a:t>
            </a:r>
            <a:r>
              <a:rPr lang="en-US" sz="2400" baseline="-25000" dirty="0" err="1"/>
              <a:t>s</a:t>
            </a:r>
            <a:r>
              <a:rPr lang="en-US" sz="2400" dirty="0"/>
              <a:t> </a:t>
            </a:r>
            <a:r>
              <a:rPr lang="en-US" sz="2400" i="1" dirty="0"/>
              <a:t>for every tuple</a:t>
            </a:r>
            <a:r>
              <a:rPr lang="en-US" sz="2400" dirty="0"/>
              <a:t> </a:t>
            </a:r>
            <a:r>
              <a:rPr lang="en-US" sz="2400" dirty="0" err="1"/>
              <a:t>t</a:t>
            </a:r>
            <a:r>
              <a:rPr lang="en-US" sz="2400" baseline="-25000" dirty="0" err="1"/>
              <a:t>s</a:t>
            </a:r>
            <a:r>
              <a:rPr lang="en-US" sz="2400" dirty="0"/>
              <a:t> in S. </a:t>
            </a:r>
          </a:p>
          <a:p>
            <a:pPr marL="914400" lvl="1" indent="-457200"/>
            <a:endParaRPr lang="en-US" sz="1000" dirty="0"/>
          </a:p>
          <a:p>
            <a:pPr marL="914400" lvl="1" indent="-457200"/>
            <a:r>
              <a:rPr lang="en-US" sz="2400" dirty="0"/>
              <a:t>For a tuple t to appear in the result T of the DIVISION, the values in t must appear in R in combination with </a:t>
            </a:r>
            <a:r>
              <a:rPr lang="en-US" sz="2400" i="1" dirty="0"/>
              <a:t>every</a:t>
            </a:r>
            <a:r>
              <a:rPr lang="en-US" sz="2400" dirty="0"/>
              <a:t> tuple in S. </a:t>
            </a:r>
            <a:r>
              <a:rPr lang="en-US" sz="2000" dirty="0"/>
              <a:t>			</a:t>
            </a:r>
          </a:p>
        </p:txBody>
      </p:sp>
      <p:grpSp>
        <p:nvGrpSpPr>
          <p:cNvPr id="211972" name="Group 4"/>
          <p:cNvGrpSpPr>
            <a:grpSpLocks/>
          </p:cNvGrpSpPr>
          <p:nvPr/>
        </p:nvGrpSpPr>
        <p:grpSpPr bwMode="auto">
          <a:xfrm>
            <a:off x="598488" y="4610100"/>
            <a:ext cx="244475" cy="174625"/>
            <a:chOff x="377" y="2904"/>
            <a:chExt cx="154" cy="110"/>
          </a:xfrm>
        </p:grpSpPr>
        <p:sp>
          <p:nvSpPr>
            <p:cNvPr id="211973"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74"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75"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76"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944559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pPr marL="533400" indent="-533400"/>
            <a:r>
              <a:rPr lang="en-US" sz="2800" b="1" dirty="0">
                <a:latin typeface="Times New Roman" charset="0"/>
              </a:rPr>
              <a:t>DIVISION Operation</a:t>
            </a:r>
          </a:p>
        </p:txBody>
      </p:sp>
      <p:sp>
        <p:nvSpPr>
          <p:cNvPr id="66563" name="Rectangle 3"/>
          <p:cNvSpPr>
            <a:spLocks noGrp="1" noChangeArrowheads="1"/>
          </p:cNvSpPr>
          <p:nvPr>
            <p:ph idx="1"/>
          </p:nvPr>
        </p:nvSpPr>
        <p:spPr>
          <a:xfrm>
            <a:off x="457200" y="1730019"/>
            <a:ext cx="8229600" cy="4038600"/>
          </a:xfrm>
        </p:spPr>
        <p:txBody>
          <a:bodyPr/>
          <a:lstStyle/>
          <a:p>
            <a:r>
              <a:rPr lang="en-US" dirty="0"/>
              <a:t>T(Y)= R(Z) </a:t>
            </a:r>
            <a:r>
              <a:rPr lang="en-US" dirty="0">
                <a:sym typeface="Symbol" pitchFamily="18" charset="2"/>
              </a:rPr>
              <a:t> S(X)</a:t>
            </a:r>
          </a:p>
          <a:p>
            <a:pPr marL="0" indent="0">
              <a:buNone/>
            </a:pPr>
            <a:endParaRPr lang="vi-VN" dirty="0"/>
          </a:p>
          <a:p>
            <a:pPr marL="908050" lvl="1" indent="-514350">
              <a:buFont typeface="+mj-lt"/>
              <a:buAutoNum type="arabicPeriod"/>
            </a:pPr>
            <a:r>
              <a:rPr lang="en-US" sz="3200" b="1" dirty="0"/>
              <a:t>Y = Z-X</a:t>
            </a:r>
          </a:p>
          <a:p>
            <a:pPr marL="908050" lvl="1" indent="-514350">
              <a:buFont typeface="+mj-lt"/>
              <a:buAutoNum type="arabicPeriod"/>
            </a:pPr>
            <a:r>
              <a:rPr lang="en-US" sz="3200" b="1" dirty="0"/>
              <a:t>T1 = </a:t>
            </a:r>
            <a:r>
              <a:rPr lang="en-US" sz="4000" b="1" dirty="0">
                <a:sym typeface="Symbol"/>
              </a:rPr>
              <a:t></a:t>
            </a:r>
            <a:r>
              <a:rPr lang="en-US" sz="3200" b="1" dirty="0">
                <a:sym typeface="Symbol"/>
              </a:rPr>
              <a:t> </a:t>
            </a:r>
            <a:r>
              <a:rPr lang="en-US" sz="3200" b="1" baseline="-25000" dirty="0">
                <a:sym typeface="Symbol"/>
              </a:rPr>
              <a:t>Y</a:t>
            </a:r>
            <a:r>
              <a:rPr lang="en-US" sz="3200" b="1" dirty="0">
                <a:sym typeface="Symbol"/>
              </a:rPr>
              <a:t>(R)</a:t>
            </a:r>
          </a:p>
          <a:p>
            <a:pPr marL="908050" lvl="1" indent="-514350">
              <a:buFont typeface="+mj-lt"/>
              <a:buAutoNum type="arabicPeriod"/>
            </a:pPr>
            <a:r>
              <a:rPr lang="en-US" sz="3200" b="1" dirty="0">
                <a:sym typeface="Symbol"/>
              </a:rPr>
              <a:t>T2 = </a:t>
            </a:r>
            <a:r>
              <a:rPr lang="en-US" sz="4000" b="1" dirty="0">
                <a:sym typeface="Symbol"/>
              </a:rPr>
              <a:t></a:t>
            </a:r>
            <a:r>
              <a:rPr lang="en-US" sz="3200" b="1" dirty="0">
                <a:sym typeface="Symbol"/>
              </a:rPr>
              <a:t> </a:t>
            </a:r>
            <a:r>
              <a:rPr lang="en-US" sz="3200" b="1" baseline="-25000" dirty="0">
                <a:sym typeface="Symbol"/>
              </a:rPr>
              <a:t>Y</a:t>
            </a:r>
            <a:r>
              <a:rPr lang="en-US" sz="3200" b="1" dirty="0">
                <a:sym typeface="Symbol"/>
              </a:rPr>
              <a:t>((S  T1)-R)</a:t>
            </a:r>
          </a:p>
          <a:p>
            <a:pPr marL="908050" lvl="1" indent="-514350">
              <a:buFont typeface="+mj-lt"/>
              <a:buAutoNum type="arabicPeriod"/>
            </a:pPr>
            <a:r>
              <a:rPr lang="en-US" sz="3200" b="1" dirty="0">
                <a:sym typeface="Symbol"/>
              </a:rPr>
              <a:t>T= T1-T2</a:t>
            </a:r>
            <a:endParaRPr lang="en-US" sz="3200" b="1"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33</a:t>
            </a:fld>
            <a:endParaRPr lang="en-US" altLang="en-US"/>
          </a:p>
        </p:txBody>
      </p:sp>
    </p:spTree>
    <p:extLst>
      <p:ext uri="{BB962C8B-B14F-4D97-AF65-F5344CB8AC3E}">
        <p14:creationId xmlns:p14="http://schemas.microsoft.com/office/powerpoint/2010/main" val="127382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pPr marL="533400" indent="-533400"/>
            <a:r>
              <a:rPr lang="en-US" sz="2800" b="1" dirty="0">
                <a:latin typeface="Times New Roman" charset="0"/>
              </a:rPr>
              <a:t>DIVISION Operation</a:t>
            </a:r>
          </a:p>
        </p:txBody>
      </p:sp>
      <p:sp>
        <p:nvSpPr>
          <p:cNvPr id="66563" name="Rectangle 3"/>
          <p:cNvSpPr>
            <a:spLocks noGrp="1" noChangeArrowheads="1"/>
          </p:cNvSpPr>
          <p:nvPr>
            <p:ph idx="1"/>
          </p:nvPr>
        </p:nvSpPr>
        <p:spPr>
          <a:xfrm>
            <a:off x="457200" y="1295400"/>
            <a:ext cx="8229600" cy="5181600"/>
          </a:xfrm>
        </p:spPr>
        <p:txBody>
          <a:bodyPr/>
          <a:lstStyle/>
          <a:p>
            <a:endParaRPr lang="en-US"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34</a:t>
            </a:fld>
            <a:endParaRPr lang="en-US" altLang="en-US"/>
          </a:p>
        </p:txBody>
      </p:sp>
      <p:graphicFrame>
        <p:nvGraphicFramePr>
          <p:cNvPr id="98" name="Table 97"/>
          <p:cNvGraphicFramePr>
            <a:graphicFrameLocks noGrp="1"/>
          </p:cNvGraphicFramePr>
          <p:nvPr/>
        </p:nvGraphicFramePr>
        <p:xfrm>
          <a:off x="4343400" y="2057400"/>
          <a:ext cx="1752600" cy="11125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7084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2057400"/>
          <a:ext cx="2362200" cy="407924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370840">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vMerge="1">
                  <a:txBody>
                    <a:bodyPr/>
                    <a:lstStyle/>
                    <a:p>
                      <a:endParaRPr lang="vi-VN"/>
                    </a:p>
                  </a:txBody>
                  <a:tcPr/>
                </a:tc>
                <a:tc>
                  <a:txBody>
                    <a:bodyPr/>
                    <a:lstStyle/>
                    <a:p>
                      <a:r>
                        <a:rPr lang="en-US"/>
                        <a:t>a3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4495800" y="4267200"/>
            <a:ext cx="3352800" cy="646331"/>
          </a:xfrm>
          <a:prstGeom prst="rect">
            <a:avLst/>
          </a:prstGeom>
          <a:noFill/>
        </p:spPr>
        <p:txBody>
          <a:bodyPr wrap="square" rtlCol="0">
            <a:spAutoFit/>
          </a:bodyPr>
          <a:lstStyle/>
          <a:p>
            <a:r>
              <a:rPr lang="en-US" sz="2800"/>
              <a:t> </a:t>
            </a:r>
            <a:r>
              <a:rPr lang="en-US" sz="3600"/>
              <a:t>T = R </a:t>
            </a:r>
            <a:r>
              <a:rPr lang="en-US" sz="3600">
                <a:sym typeface="Symbol"/>
              </a:rPr>
              <a:t> S   </a:t>
            </a:r>
            <a:r>
              <a:rPr lang="en-US" sz="2800">
                <a:sym typeface="Symbol"/>
              </a:rPr>
              <a:t>? </a:t>
            </a:r>
            <a:endParaRPr lang="vi-VN" sz="2800"/>
          </a:p>
        </p:txBody>
      </p:sp>
    </p:spTree>
    <p:extLst>
      <p:ext uri="{BB962C8B-B14F-4D97-AF65-F5344CB8AC3E}">
        <p14:creationId xmlns:p14="http://schemas.microsoft.com/office/powerpoint/2010/main" val="98701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pPr marL="533400" indent="-533400"/>
            <a:r>
              <a:rPr lang="en-US" sz="2800" b="1" dirty="0">
                <a:latin typeface="Times New Roman" charset="0"/>
              </a:rPr>
              <a:t>DIVISION Operation</a:t>
            </a:r>
          </a:p>
        </p:txBody>
      </p:sp>
      <p:sp>
        <p:nvSpPr>
          <p:cNvPr id="66563" name="Rectangle 3"/>
          <p:cNvSpPr>
            <a:spLocks noGrp="1" noChangeArrowheads="1"/>
          </p:cNvSpPr>
          <p:nvPr>
            <p:ph idx="1"/>
          </p:nvPr>
        </p:nvSpPr>
        <p:spPr>
          <a:xfrm>
            <a:off x="457200" y="1295400"/>
            <a:ext cx="8229600" cy="5181600"/>
          </a:xfrm>
        </p:spPr>
        <p:txBody>
          <a:bodyPr/>
          <a:lstStyle/>
          <a:p>
            <a:endParaRPr lang="en-US"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35</a:t>
            </a:fld>
            <a:endParaRPr lang="en-US" altLang="en-US"/>
          </a:p>
        </p:txBody>
      </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dirty="0"/>
                        <a:t>a3</a:t>
                      </a:r>
                      <a:endParaRPr lang="vi-V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y3</a:t>
                      </a:r>
                      <a:endParaRPr lang="vi-V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257800" y="1752600"/>
            <a:ext cx="3352800" cy="646331"/>
          </a:xfrm>
          <a:prstGeom prst="rect">
            <a:avLst/>
          </a:prstGeom>
          <a:noFill/>
        </p:spPr>
        <p:txBody>
          <a:bodyPr wrap="square" rtlCol="0">
            <a:spAutoFit/>
          </a:bodyPr>
          <a:lstStyle/>
          <a:p>
            <a:r>
              <a:rPr lang="en-US" sz="2000"/>
              <a:t> </a:t>
            </a:r>
            <a:r>
              <a:rPr lang="en-US" sz="2800"/>
              <a:t>1</a:t>
            </a:r>
            <a:r>
              <a:rPr lang="en-US" sz="3600"/>
              <a:t>. Y  = {C,D }</a:t>
            </a:r>
            <a:r>
              <a:rPr lang="en-US" sz="2800">
                <a:sym typeface="Symbol"/>
              </a:rPr>
              <a:t> </a:t>
            </a:r>
            <a:endParaRPr lang="vi-VN" sz="2800"/>
          </a:p>
        </p:txBody>
      </p:sp>
      <p:sp>
        <p:nvSpPr>
          <p:cNvPr id="15" name="TextBox 14"/>
          <p:cNvSpPr txBox="1"/>
          <p:nvPr/>
        </p:nvSpPr>
        <p:spPr>
          <a:xfrm>
            <a:off x="5334000" y="2667000"/>
            <a:ext cx="3352800" cy="646331"/>
          </a:xfrm>
          <a:prstGeom prst="rect">
            <a:avLst/>
          </a:prstGeom>
          <a:noFill/>
        </p:spPr>
        <p:txBody>
          <a:bodyPr wrap="square" rtlCol="0">
            <a:spAutoFit/>
          </a:bodyPr>
          <a:lstStyle/>
          <a:p>
            <a:r>
              <a:rPr lang="en-US" sz="2800"/>
              <a:t> 2</a:t>
            </a:r>
            <a:r>
              <a:rPr lang="en-US" sz="3600"/>
              <a:t>. T1  = </a:t>
            </a:r>
            <a:r>
              <a:rPr lang="en-US" sz="3600">
                <a:sym typeface="Symbol"/>
              </a:rPr>
              <a:t> </a:t>
            </a:r>
            <a:r>
              <a:rPr lang="en-US" sz="3600" baseline="-25000">
                <a:sym typeface="Symbol"/>
              </a:rPr>
              <a:t>Y </a:t>
            </a:r>
            <a:r>
              <a:rPr lang="en-US" sz="3600">
                <a:sym typeface="Symbol"/>
              </a:rPr>
              <a:t>(</a:t>
            </a:r>
            <a:r>
              <a:rPr lang="en-US" sz="3600"/>
              <a:t>R) </a:t>
            </a:r>
            <a:r>
              <a:rPr lang="en-US" sz="2800">
                <a:sym typeface="Symbol"/>
              </a:rPr>
              <a:t> </a:t>
            </a:r>
            <a:endParaRPr lang="vi-VN" sz="2800"/>
          </a:p>
        </p:txBody>
      </p:sp>
      <p:graphicFrame>
        <p:nvGraphicFramePr>
          <p:cNvPr id="16" name="Table 15"/>
          <p:cNvGraphicFramePr>
            <a:graphicFrameLocks noGrp="1"/>
          </p:cNvGraphicFramePr>
          <p:nvPr/>
        </p:nvGraphicFramePr>
        <p:xfrm>
          <a:off x="5562600" y="3581400"/>
          <a:ext cx="3124200" cy="2787748"/>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410308">
                <a:tc>
                  <a:txBody>
                    <a:bodyPr/>
                    <a:lstStyle/>
                    <a:p>
                      <a:r>
                        <a:rPr lang="en-US"/>
                        <a:t>T1</a:t>
                      </a:r>
                      <a:endParaRPr lang="vi-VN"/>
                    </a:p>
                  </a:txBody>
                  <a:tcPr>
                    <a:lnR w="12700" cap="flat" cmpd="sng" algn="ctr">
                      <a:solidFill>
                        <a:schemeClr val="tx1"/>
                      </a:solidFill>
                      <a:prstDash val="solid"/>
                      <a:round/>
                      <a:headEnd type="none" w="med" len="med"/>
                      <a:tailEnd type="none" w="med" len="med"/>
                    </a:lnR>
                  </a:tcPr>
                </a:tc>
                <a:tc>
                  <a:txBody>
                    <a:bodyPr/>
                    <a:lstStyle/>
                    <a:p>
                      <a:pPr algn="ctr"/>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6115">
                <a:tc rowSpan="4">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6115">
                <a:tc vMerge="1">
                  <a:txBody>
                    <a:bodyPr/>
                    <a:lstStyle/>
                    <a:p>
                      <a:endParaRPr lang="vi-VN"/>
                    </a:p>
                  </a:txBody>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6115">
                <a:tc vMerge="1">
                  <a:txBody>
                    <a:bodyPr/>
                    <a:lstStyle/>
                    <a:p>
                      <a:endParaRPr lang="vi-VN"/>
                    </a:p>
                  </a:txBody>
                  <a:tcPr/>
                </a:tc>
                <a:tc>
                  <a:txBody>
                    <a:bodyPr/>
                    <a:lstStyle/>
                    <a:p>
                      <a:pPr algn="ctr"/>
                      <a:r>
                        <a:rPr lang="en-US" sz="200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6115">
                <a:tc vMerge="1">
                  <a:txBody>
                    <a:bodyPr/>
                    <a:lstStyle/>
                    <a:p>
                      <a:endParaRPr lang="vi-VN"/>
                    </a:p>
                  </a:txBody>
                  <a:tcPr/>
                </a:tc>
                <a:tc>
                  <a:txBody>
                    <a:bodyPr/>
                    <a:lstStyle/>
                    <a:p>
                      <a:pPr algn="ctr"/>
                      <a:r>
                        <a:rPr lang="en-US" sz="200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3392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2400" y="141288"/>
            <a:ext cx="8534400" cy="620712"/>
          </a:xfrm>
        </p:spPr>
        <p:txBody>
          <a:bodyPr/>
          <a:lstStyle/>
          <a:p>
            <a:pPr marL="533400" indent="-533400"/>
            <a:r>
              <a:rPr lang="en-US" sz="2800" b="1" dirty="0">
                <a:latin typeface="Times New Roman" charset="0"/>
              </a:rPr>
              <a:t>DIVISION Operation</a:t>
            </a:r>
          </a:p>
        </p:txBody>
      </p:sp>
      <p:sp>
        <p:nvSpPr>
          <p:cNvPr id="66563" name="Rectangle 3"/>
          <p:cNvSpPr>
            <a:spLocks noGrp="1" noChangeArrowheads="1"/>
          </p:cNvSpPr>
          <p:nvPr>
            <p:ph idx="1"/>
          </p:nvPr>
        </p:nvSpPr>
        <p:spPr>
          <a:xfrm>
            <a:off x="457200" y="1295400"/>
            <a:ext cx="8229600" cy="5181600"/>
          </a:xfrm>
        </p:spPr>
        <p:txBody>
          <a:bodyPr/>
          <a:lstStyle/>
          <a:p>
            <a:endParaRPr lang="en-US"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36</a:t>
            </a:fld>
            <a:endParaRPr lang="en-US" altLang="en-US"/>
          </a:p>
        </p:txBody>
      </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y3</a:t>
                      </a:r>
                      <a:endParaRPr lang="vi-V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a:t> </a:t>
            </a:r>
            <a:r>
              <a:rPr lang="en-US" sz="1600"/>
              <a:t>1</a:t>
            </a:r>
            <a:r>
              <a:rPr lang="en-US" sz="2000"/>
              <a:t>. Y  = {C,D }</a:t>
            </a:r>
            <a:r>
              <a:rPr lang="en-US" sz="160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a:t> 2</a:t>
            </a:r>
            <a:r>
              <a:rPr lang="en-US"/>
              <a:t>. T1  = </a:t>
            </a:r>
            <a:r>
              <a:rPr lang="en-US">
                <a:sym typeface="Symbol"/>
              </a:rPr>
              <a:t> </a:t>
            </a:r>
            <a:r>
              <a:rPr lang="en-US" baseline="-25000">
                <a:sym typeface="Symbol"/>
              </a:rPr>
              <a:t>Y </a:t>
            </a:r>
            <a:r>
              <a:rPr lang="en-US">
                <a:sym typeface="Symbol"/>
              </a:rPr>
              <a:t>(</a:t>
            </a:r>
            <a:r>
              <a:rPr lang="en-US"/>
              <a:t>R) </a:t>
            </a:r>
            <a:r>
              <a:rPr lang="en-US" sz="1400">
                <a:sym typeface="Symbol"/>
              </a:rPr>
              <a:t> </a:t>
            </a:r>
            <a:endParaRPr lang="vi-VN" sz="1400"/>
          </a:p>
        </p:txBody>
      </p:sp>
      <p:graphicFrame>
        <p:nvGraphicFramePr>
          <p:cNvPr id="16" name="Table 15"/>
          <p:cNvGraphicFramePr>
            <a:graphicFrameLocks noGrp="1"/>
          </p:cNvGraphicFramePr>
          <p:nvPr/>
        </p:nvGraphicFramePr>
        <p:xfrm>
          <a:off x="3276600" y="3276600"/>
          <a:ext cx="1752600" cy="2133599"/>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283029">
                <a:tc>
                  <a:txBody>
                    <a:bodyPr/>
                    <a:lstStyle/>
                    <a:p>
                      <a:r>
                        <a:rPr lang="en-US" sz="140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3029">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7" name="TextBox 16"/>
          <p:cNvSpPr txBox="1"/>
          <p:nvPr/>
        </p:nvSpPr>
        <p:spPr>
          <a:xfrm>
            <a:off x="5486400" y="1600200"/>
            <a:ext cx="3352800" cy="584775"/>
          </a:xfrm>
          <a:prstGeom prst="rect">
            <a:avLst/>
          </a:prstGeom>
          <a:noFill/>
        </p:spPr>
        <p:txBody>
          <a:bodyPr wrap="square" rtlCol="0">
            <a:spAutoFit/>
          </a:bodyPr>
          <a:lstStyle/>
          <a:p>
            <a:pPr algn="l"/>
            <a:r>
              <a:rPr lang="en-US" sz="1400"/>
              <a:t> 3</a:t>
            </a:r>
            <a:r>
              <a:rPr lang="en-US" sz="2000"/>
              <a:t>. </a:t>
            </a:r>
            <a:r>
              <a:rPr lang="en-US" sz="2000" b="1"/>
              <a:t>T2  = </a:t>
            </a:r>
            <a:r>
              <a:rPr lang="en-US" sz="3200" b="1">
                <a:sym typeface="Symbol"/>
              </a:rPr>
              <a:t></a:t>
            </a:r>
            <a:r>
              <a:rPr lang="en-US" sz="2000" b="1">
                <a:sym typeface="Symbol"/>
              </a:rPr>
              <a:t> </a:t>
            </a:r>
            <a:r>
              <a:rPr lang="en-US" sz="2000" b="1" baseline="-25000">
                <a:sym typeface="Symbol"/>
              </a:rPr>
              <a:t>Y </a:t>
            </a:r>
            <a:r>
              <a:rPr lang="en-US" sz="2000" b="1">
                <a:sym typeface="Symbol"/>
              </a:rPr>
              <a:t>(S  T1) - </a:t>
            </a:r>
            <a:r>
              <a:rPr lang="en-US" sz="2000" b="1"/>
              <a:t>R) </a:t>
            </a:r>
            <a:r>
              <a:rPr lang="en-US" sz="1600" b="1">
                <a:sym typeface="Symbol"/>
              </a:rPr>
              <a:t> </a:t>
            </a:r>
            <a:endParaRPr lang="vi-VN" sz="1600" b="1"/>
          </a:p>
        </p:txBody>
      </p:sp>
      <p:graphicFrame>
        <p:nvGraphicFramePr>
          <p:cNvPr id="18" name="Table 17"/>
          <p:cNvGraphicFramePr>
            <a:graphicFrameLocks noGrp="1"/>
          </p:cNvGraphicFramePr>
          <p:nvPr/>
        </p:nvGraphicFramePr>
        <p:xfrm>
          <a:off x="5486400" y="2286000"/>
          <a:ext cx="2362200" cy="445008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25" name="Straight Arrow Connector 24"/>
          <p:cNvCxnSpPr>
            <a:stCxn id="19" idx="3"/>
          </p:cNvCxnSpPr>
          <p:nvPr/>
        </p:nvCxnSpPr>
        <p:spPr>
          <a:xfrm>
            <a:off x="3124200" y="22860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667000"/>
            <a:ext cx="2819400" cy="2209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24200" y="3352800"/>
            <a:ext cx="2895600" cy="182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124200" y="3124200"/>
            <a:ext cx="28194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48000" y="35052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24200" y="4343400"/>
            <a:ext cx="2819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124200" y="3886200"/>
            <a:ext cx="28194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43600" y="26670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0" name="Rectangle 39"/>
          <p:cNvSpPr/>
          <p:nvPr/>
        </p:nvSpPr>
        <p:spPr>
          <a:xfrm>
            <a:off x="5943600" y="2971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1" name="Rectangle 40"/>
          <p:cNvSpPr/>
          <p:nvPr/>
        </p:nvSpPr>
        <p:spPr>
          <a:xfrm>
            <a:off x="5943600" y="3352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2" name="Rectangle 41"/>
          <p:cNvSpPr/>
          <p:nvPr/>
        </p:nvSpPr>
        <p:spPr>
          <a:xfrm>
            <a:off x="5943600" y="36576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3" name="Rectangle 42"/>
          <p:cNvSpPr/>
          <p:nvPr/>
        </p:nvSpPr>
        <p:spPr>
          <a:xfrm>
            <a:off x="5943600" y="4648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4" name="Rectangle 43"/>
          <p:cNvSpPr/>
          <p:nvPr/>
        </p:nvSpPr>
        <p:spPr>
          <a:xfrm>
            <a:off x="5943600" y="5029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5" name="Rectangle 44"/>
          <p:cNvSpPr/>
          <p:nvPr/>
        </p:nvSpPr>
        <p:spPr>
          <a:xfrm>
            <a:off x="5943600" y="5410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18617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in)">
                                      <p:cBhvr>
                                        <p:cTn id="21" dur="500"/>
                                        <p:tgtEl>
                                          <p:spTgt spid="27"/>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ox(i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ox(in)">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childTnLst>
                          </p:cTn>
                        </p:par>
                        <p:par>
                          <p:cTn id="40" fill="hold">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ox(in)">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ox(in)">
                                      <p:cBhvr>
                                        <p:cTn id="48" dur="500"/>
                                        <p:tgtEl>
                                          <p:spTgt spid="29"/>
                                        </p:tgtEl>
                                      </p:cBhvr>
                                    </p:animEffect>
                                  </p:childTnLst>
                                </p:cTn>
                              </p:par>
                            </p:childTnLst>
                          </p:cTn>
                        </p:par>
                        <p:par>
                          <p:cTn id="49" fill="hold">
                            <p:stCondLst>
                              <p:cond delay="500"/>
                            </p:stCondLst>
                            <p:childTnLst>
                              <p:par>
                                <p:cTn id="50" presetID="4"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ox(in)">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ox(in)">
                                      <p:cBhvr>
                                        <p:cTn id="57" dur="500"/>
                                        <p:tgtEl>
                                          <p:spTgt spid="37"/>
                                        </p:tgtEl>
                                      </p:cBhvr>
                                    </p:animEffect>
                                  </p:childTnLst>
                                </p:cTn>
                              </p:par>
                            </p:childTnLst>
                          </p:cTn>
                        </p:par>
                        <p:par>
                          <p:cTn id="58" fill="hold">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ox(in)">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ox(in)">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9535" y="65088"/>
            <a:ext cx="8534400" cy="620712"/>
          </a:xfrm>
        </p:spPr>
        <p:txBody>
          <a:bodyPr/>
          <a:lstStyle/>
          <a:p>
            <a:pPr marL="533400" indent="-533400"/>
            <a:r>
              <a:rPr lang="en-US" sz="2800" b="1" dirty="0">
                <a:latin typeface="Times New Roman" charset="0"/>
              </a:rPr>
              <a:t>DIVISION Operation</a:t>
            </a:r>
          </a:p>
        </p:txBody>
      </p:sp>
      <p:sp>
        <p:nvSpPr>
          <p:cNvPr id="66563" name="Rectangle 3"/>
          <p:cNvSpPr>
            <a:spLocks noGrp="1" noChangeArrowheads="1"/>
          </p:cNvSpPr>
          <p:nvPr>
            <p:ph idx="1"/>
          </p:nvPr>
        </p:nvSpPr>
        <p:spPr>
          <a:xfrm>
            <a:off x="457200" y="1295400"/>
            <a:ext cx="8229600" cy="5181600"/>
          </a:xfrm>
        </p:spPr>
        <p:txBody>
          <a:bodyPr/>
          <a:lstStyle/>
          <a:p>
            <a:endParaRPr lang="en-US"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37</a:t>
            </a:fld>
            <a:endParaRPr lang="en-US" altLang="en-US"/>
          </a:p>
        </p:txBody>
      </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a:t> </a:t>
            </a:r>
            <a:r>
              <a:rPr lang="en-US" sz="1600"/>
              <a:t>1</a:t>
            </a:r>
            <a:r>
              <a:rPr lang="en-US" sz="2000"/>
              <a:t>. Y  = {C,D }</a:t>
            </a:r>
            <a:r>
              <a:rPr lang="en-US" sz="160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a:t> 2</a:t>
            </a:r>
            <a:r>
              <a:rPr lang="en-US"/>
              <a:t>. T1  = </a:t>
            </a:r>
            <a:r>
              <a:rPr lang="en-US">
                <a:sym typeface="Symbol"/>
              </a:rPr>
              <a:t> </a:t>
            </a:r>
            <a:r>
              <a:rPr lang="en-US" baseline="-25000">
                <a:sym typeface="Symbol"/>
              </a:rPr>
              <a:t>Y </a:t>
            </a:r>
            <a:r>
              <a:rPr lang="en-US">
                <a:sym typeface="Symbol"/>
              </a:rPr>
              <a:t>(</a:t>
            </a:r>
            <a:r>
              <a:rPr lang="en-US"/>
              <a:t>R) </a:t>
            </a:r>
            <a:r>
              <a:rPr lang="en-US" sz="1400">
                <a:sym typeface="Symbol"/>
              </a:rPr>
              <a:t> </a:t>
            </a:r>
            <a:endParaRPr lang="vi-VN" sz="1400"/>
          </a:p>
        </p:txBody>
      </p:sp>
      <p:graphicFrame>
        <p:nvGraphicFramePr>
          <p:cNvPr id="16" name="Table 15"/>
          <p:cNvGraphicFramePr>
            <a:graphicFrameLocks noGrp="1"/>
          </p:cNvGraphicFramePr>
          <p:nvPr>
            <p:extLst>
              <p:ext uri="{D42A27DB-BD31-4B8C-83A1-F6EECF244321}">
                <p14:modId xmlns:p14="http://schemas.microsoft.com/office/powerpoint/2010/main" val="3771847097"/>
              </p:ext>
            </p:extLst>
          </p:nvPr>
        </p:nvGraphicFramePr>
        <p:xfrm>
          <a:off x="3383280" y="2838988"/>
          <a:ext cx="1752600" cy="2133599"/>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283029">
                <a:tc>
                  <a:txBody>
                    <a:bodyPr/>
                    <a:lstStyle/>
                    <a:p>
                      <a:r>
                        <a:rPr lang="en-US" sz="140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3029">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y3</a:t>
                      </a:r>
                      <a:endParaRPr lang="vi-V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7" name="TextBox 16"/>
          <p:cNvSpPr txBox="1"/>
          <p:nvPr/>
        </p:nvSpPr>
        <p:spPr>
          <a:xfrm>
            <a:off x="5486400" y="1600200"/>
            <a:ext cx="3657600" cy="584775"/>
          </a:xfrm>
          <a:prstGeom prst="rect">
            <a:avLst/>
          </a:prstGeom>
          <a:noFill/>
        </p:spPr>
        <p:txBody>
          <a:bodyPr wrap="square" rtlCol="0">
            <a:spAutoFit/>
          </a:bodyPr>
          <a:lstStyle/>
          <a:p>
            <a:pPr algn="l"/>
            <a:r>
              <a:rPr lang="en-US" sz="1400"/>
              <a:t> 3</a:t>
            </a:r>
            <a:r>
              <a:rPr lang="en-US" sz="2000"/>
              <a:t>. </a:t>
            </a:r>
            <a:r>
              <a:rPr lang="en-US" sz="2000" b="1"/>
              <a:t>T2  = </a:t>
            </a:r>
            <a:r>
              <a:rPr lang="en-US" sz="3200" b="1">
                <a:sym typeface="Symbol"/>
              </a:rPr>
              <a:t></a:t>
            </a:r>
            <a:r>
              <a:rPr lang="en-US" sz="2000" b="1">
                <a:sym typeface="Symbol"/>
              </a:rPr>
              <a:t> </a:t>
            </a:r>
            <a:r>
              <a:rPr lang="en-US" sz="2000" b="1" baseline="-25000">
                <a:sym typeface="Symbol"/>
              </a:rPr>
              <a:t>Y </a:t>
            </a:r>
            <a:r>
              <a:rPr lang="en-US" sz="2000" b="1">
                <a:sym typeface="Symbol"/>
              </a:rPr>
              <a:t>((S  T1) - </a:t>
            </a:r>
            <a:r>
              <a:rPr lang="en-US" sz="2000" b="1"/>
              <a:t>R) </a:t>
            </a:r>
            <a:r>
              <a:rPr lang="en-US" sz="1600" b="1">
                <a:sym typeface="Symbol"/>
              </a:rPr>
              <a:t> </a:t>
            </a:r>
            <a:endParaRPr lang="vi-VN" sz="1600" b="1"/>
          </a:p>
        </p:txBody>
      </p:sp>
      <p:graphicFrame>
        <p:nvGraphicFramePr>
          <p:cNvPr id="18" name="Table 17"/>
          <p:cNvGraphicFramePr>
            <a:graphicFrameLocks noGrp="1"/>
          </p:cNvGraphicFramePr>
          <p:nvPr/>
        </p:nvGraphicFramePr>
        <p:xfrm>
          <a:off x="5943600" y="2590800"/>
          <a:ext cx="2362200" cy="210312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graphicFrame>
        <p:nvGraphicFramePr>
          <p:cNvPr id="34" name="Table 33"/>
          <p:cNvGraphicFramePr>
            <a:graphicFrameLocks noGrp="1"/>
          </p:cNvGraphicFramePr>
          <p:nvPr>
            <p:extLst>
              <p:ext uri="{D42A27DB-BD31-4B8C-83A1-F6EECF244321}">
                <p14:modId xmlns:p14="http://schemas.microsoft.com/office/powerpoint/2010/main" val="1733227670"/>
              </p:ext>
            </p:extLst>
          </p:nvPr>
        </p:nvGraphicFramePr>
        <p:xfrm>
          <a:off x="3592914" y="5179243"/>
          <a:ext cx="1417320" cy="1280159"/>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tblGrid>
              <a:tr h="290945">
                <a:tc>
                  <a:txBody>
                    <a:bodyPr/>
                    <a:lstStyle/>
                    <a:p>
                      <a:r>
                        <a:rPr lang="en-US"/>
                        <a:t>T2</a:t>
                      </a:r>
                      <a:endParaRPr lang="vi-VN"/>
                    </a:p>
                  </a:txBody>
                  <a:tcPr>
                    <a:lnR w="12700" cap="flat" cmpd="sng" algn="ctr">
                      <a:solidFill>
                        <a:schemeClr val="tx1"/>
                      </a:solidFill>
                      <a:prstDash val="solid"/>
                      <a:round/>
                      <a:headEnd type="none" w="med" len="med"/>
                      <a:tailEnd type="none" w="med" len="med"/>
                    </a:lnR>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
                      </a:r>
                      <a:endParaRPr lang="vi-V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y2</a:t>
                      </a:r>
                      <a:endParaRPr lang="vi-V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6705600" y="5105400"/>
          <a:ext cx="1752600" cy="148336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70840">
                <a:tc>
                  <a:txBody>
                    <a:bodyPr/>
                    <a:lstStyle/>
                    <a:p>
                      <a:r>
                        <a:rPr lang="en-US"/>
                        <a:t>T</a:t>
                      </a:r>
                      <a:endParaRPr lang="vi-VN"/>
                    </a:p>
                  </a:txBody>
                  <a:tcPr>
                    <a:lnR w="12700" cap="flat" cmpd="sng" algn="ctr">
                      <a:solidFill>
                        <a:schemeClr val="tx1"/>
                      </a:solidFill>
                      <a:prstDash val="solid"/>
                      <a:round/>
                      <a:headEnd type="none" w="med" len="med"/>
                      <a:tailEnd type="none" w="med" len="med"/>
                    </a:lnR>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vi-VN"/>
                    </a:p>
                  </a:txBody>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8" name="TextBox 37"/>
          <p:cNvSpPr txBox="1"/>
          <p:nvPr/>
        </p:nvSpPr>
        <p:spPr>
          <a:xfrm>
            <a:off x="5562600" y="4724400"/>
            <a:ext cx="3352800" cy="400110"/>
          </a:xfrm>
          <a:prstGeom prst="rect">
            <a:avLst/>
          </a:prstGeom>
          <a:noFill/>
        </p:spPr>
        <p:txBody>
          <a:bodyPr wrap="square" rtlCol="0">
            <a:spAutoFit/>
          </a:bodyPr>
          <a:lstStyle/>
          <a:p>
            <a:pPr algn="l"/>
            <a:r>
              <a:rPr lang="en-US" sz="1400"/>
              <a:t> 4</a:t>
            </a:r>
            <a:r>
              <a:rPr lang="en-US" sz="2000"/>
              <a:t>. </a:t>
            </a:r>
            <a:r>
              <a:rPr lang="en-US" sz="2000" b="1"/>
              <a:t>T  = T1-T2 </a:t>
            </a:r>
            <a:r>
              <a:rPr lang="en-US" sz="1600" b="1">
                <a:sym typeface="Symbol"/>
              </a:rPr>
              <a:t> </a:t>
            </a:r>
            <a:endParaRPr lang="vi-VN" sz="1600" b="1"/>
          </a:p>
        </p:txBody>
      </p:sp>
    </p:spTree>
    <p:extLst>
      <p:ext uri="{BB962C8B-B14F-4D97-AF65-F5344CB8AC3E}">
        <p14:creationId xmlns:p14="http://schemas.microsoft.com/office/powerpoint/2010/main" val="83463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ox(in)">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89859" y="90031"/>
            <a:ext cx="8534400" cy="894773"/>
          </a:xfrm>
        </p:spPr>
        <p:txBody>
          <a:bodyPr/>
          <a:lstStyle/>
          <a:p>
            <a:r>
              <a:rPr lang="en-US" sz="2800" dirty="0"/>
              <a:t>Exercise 3</a:t>
            </a:r>
            <a:endParaRPr lang="en-US" sz="2800" b="1" dirty="0"/>
          </a:p>
        </p:txBody>
      </p:sp>
      <p:sp>
        <p:nvSpPr>
          <p:cNvPr id="92" name="Footer Placeholder 91"/>
          <p:cNvSpPr>
            <a:spLocks noGrp="1"/>
          </p:cNvSpPr>
          <p:nvPr>
            <p:ph type="ftr" sz="quarter" idx="11"/>
          </p:nvPr>
        </p:nvSpPr>
        <p:spPr/>
        <p:txBody>
          <a:bodyPr/>
          <a:lstStyle/>
          <a:p>
            <a:pPr>
              <a:defRPr/>
            </a:pPr>
            <a:r>
              <a:rPr lang="en-US" altLang="en-US"/>
              <a:t>source: Bài giảng CSDL - Khoa CNTT</a:t>
            </a:r>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38</a:t>
            </a:fld>
            <a:endParaRPr lang="en-US" altLang="en-US"/>
          </a:p>
        </p:txBody>
      </p:sp>
      <p:grpSp>
        <p:nvGrpSpPr>
          <p:cNvPr id="2" name="Group 84"/>
          <p:cNvGrpSpPr>
            <a:grpSpLocks/>
          </p:cNvGrpSpPr>
          <p:nvPr/>
        </p:nvGrpSpPr>
        <p:grpSpPr bwMode="auto">
          <a:xfrm>
            <a:off x="381000" y="1143000"/>
            <a:ext cx="2743200" cy="2819400"/>
            <a:chOff x="240" y="1392"/>
            <a:chExt cx="1728" cy="1776"/>
          </a:xfrm>
        </p:grpSpPr>
        <p:sp>
          <p:nvSpPr>
            <p:cNvPr id="66593" name="Text Box 27"/>
            <p:cNvSpPr txBox="1">
              <a:spLocks noChangeArrowheads="1"/>
            </p:cNvSpPr>
            <p:nvPr/>
          </p:nvSpPr>
          <p:spPr bwMode="auto">
            <a:xfrm>
              <a:off x="528" y="1392"/>
              <a:ext cx="288" cy="192"/>
            </a:xfrm>
            <a:prstGeom prst="rect">
              <a:avLst/>
            </a:prstGeom>
            <a:noFill/>
            <a:ln w="12700" algn="ctr">
              <a:noFill/>
              <a:miter lim="800000"/>
              <a:headEnd/>
              <a:tailEnd/>
            </a:ln>
          </p:spPr>
          <p:txBody>
            <a:bodyPr>
              <a:spAutoFit/>
            </a:bodyPr>
            <a:lstStyle/>
            <a:p>
              <a:r>
                <a:rPr lang="en-US" sz="1400"/>
                <a:t>A</a:t>
              </a:r>
            </a:p>
          </p:txBody>
        </p:sp>
        <p:sp>
          <p:nvSpPr>
            <p:cNvPr id="66594" name="Text Box 28"/>
            <p:cNvSpPr txBox="1">
              <a:spLocks noChangeArrowheads="1"/>
            </p:cNvSpPr>
            <p:nvPr/>
          </p:nvSpPr>
          <p:spPr bwMode="auto">
            <a:xfrm>
              <a:off x="816" y="1392"/>
              <a:ext cx="288" cy="192"/>
            </a:xfrm>
            <a:prstGeom prst="rect">
              <a:avLst/>
            </a:prstGeom>
            <a:noFill/>
            <a:ln w="12700" algn="ctr">
              <a:noFill/>
              <a:miter lim="800000"/>
              <a:headEnd/>
              <a:tailEnd/>
            </a:ln>
          </p:spPr>
          <p:txBody>
            <a:bodyPr>
              <a:spAutoFit/>
            </a:bodyPr>
            <a:lstStyle/>
            <a:p>
              <a:r>
                <a:rPr lang="en-US" sz="1400"/>
                <a:t>B</a:t>
              </a:r>
            </a:p>
          </p:txBody>
        </p:sp>
        <p:sp>
          <p:nvSpPr>
            <p:cNvPr id="66595" name="Text Box 29"/>
            <p:cNvSpPr txBox="1">
              <a:spLocks noChangeArrowheads="1"/>
            </p:cNvSpPr>
            <p:nvPr/>
          </p:nvSpPr>
          <p:spPr bwMode="auto">
            <a:xfrm>
              <a:off x="52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 name="Group 81"/>
            <p:cNvGrpSpPr>
              <a:grpSpLocks/>
            </p:cNvGrpSpPr>
            <p:nvPr/>
          </p:nvGrpSpPr>
          <p:grpSpPr bwMode="auto">
            <a:xfrm>
              <a:off x="240" y="1392"/>
              <a:ext cx="1728" cy="192"/>
              <a:chOff x="528" y="1392"/>
              <a:chExt cx="1440" cy="192"/>
            </a:xfrm>
          </p:grpSpPr>
          <p:sp>
            <p:nvSpPr>
              <p:cNvPr id="66649" name="Line 26"/>
              <p:cNvSpPr>
                <a:spLocks noChangeShapeType="1"/>
              </p:cNvSpPr>
              <p:nvPr/>
            </p:nvSpPr>
            <p:spPr bwMode="auto">
              <a:xfrm>
                <a:off x="528" y="1584"/>
                <a:ext cx="1440" cy="0"/>
              </a:xfrm>
              <a:prstGeom prst="line">
                <a:avLst/>
              </a:prstGeom>
              <a:noFill/>
              <a:ln w="12700">
                <a:solidFill>
                  <a:schemeClr val="tx1"/>
                </a:solidFill>
                <a:round/>
                <a:headEnd/>
                <a:tailEnd/>
              </a:ln>
            </p:spPr>
            <p:txBody>
              <a:bodyPr anchor="ctr">
                <a:spAutoFit/>
              </a:bodyPr>
              <a:lstStyle/>
              <a:p>
                <a:endParaRPr lang="vi-VN"/>
              </a:p>
            </p:txBody>
          </p:sp>
          <p:sp>
            <p:nvSpPr>
              <p:cNvPr id="66650" name="Line 30"/>
              <p:cNvSpPr>
                <a:spLocks noChangeShapeType="1"/>
              </p:cNvSpPr>
              <p:nvPr/>
            </p:nvSpPr>
            <p:spPr bwMode="auto">
              <a:xfrm>
                <a:off x="528" y="1392"/>
                <a:ext cx="1440" cy="0"/>
              </a:xfrm>
              <a:prstGeom prst="line">
                <a:avLst/>
              </a:prstGeom>
              <a:noFill/>
              <a:ln w="12700">
                <a:solidFill>
                  <a:schemeClr val="tx1"/>
                </a:solidFill>
                <a:round/>
                <a:headEnd/>
                <a:tailEnd/>
              </a:ln>
            </p:spPr>
            <p:txBody>
              <a:bodyPr anchor="ctr">
                <a:spAutoFit/>
              </a:bodyPr>
              <a:lstStyle/>
              <a:p>
                <a:endParaRPr lang="vi-VN"/>
              </a:p>
            </p:txBody>
          </p:sp>
        </p:grpSp>
        <p:sp>
          <p:nvSpPr>
            <p:cNvPr id="66597" name="Line 31"/>
            <p:cNvSpPr>
              <a:spLocks noChangeShapeType="1"/>
            </p:cNvSpPr>
            <p:nvPr/>
          </p:nvSpPr>
          <p:spPr bwMode="auto">
            <a:xfrm>
              <a:off x="528" y="3168"/>
              <a:ext cx="1440" cy="0"/>
            </a:xfrm>
            <a:prstGeom prst="line">
              <a:avLst/>
            </a:prstGeom>
            <a:noFill/>
            <a:ln w="12700">
              <a:solidFill>
                <a:schemeClr val="tx1"/>
              </a:solidFill>
              <a:round/>
              <a:headEnd/>
              <a:tailEnd/>
            </a:ln>
          </p:spPr>
          <p:txBody>
            <a:bodyPr anchor="ctr">
              <a:spAutoFit/>
            </a:bodyPr>
            <a:lstStyle/>
            <a:p>
              <a:endParaRPr lang="vi-VN"/>
            </a:p>
          </p:txBody>
        </p:sp>
        <p:sp>
          <p:nvSpPr>
            <p:cNvPr id="66598" name="Text Box 32"/>
            <p:cNvSpPr txBox="1">
              <a:spLocks noChangeArrowheads="1"/>
            </p:cNvSpPr>
            <p:nvPr/>
          </p:nvSpPr>
          <p:spPr bwMode="auto">
            <a:xfrm>
              <a:off x="528"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599" name="Text Box 33"/>
            <p:cNvSpPr txBox="1">
              <a:spLocks noChangeArrowheads="1"/>
            </p:cNvSpPr>
            <p:nvPr/>
          </p:nvSpPr>
          <p:spPr bwMode="auto">
            <a:xfrm>
              <a:off x="816"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0" name="Text Box 34"/>
            <p:cNvSpPr txBox="1">
              <a:spLocks noChangeArrowheads="1"/>
            </p:cNvSpPr>
            <p:nvPr/>
          </p:nvSpPr>
          <p:spPr bwMode="auto">
            <a:xfrm>
              <a:off x="816" y="2400"/>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grpSp>
          <p:nvGrpSpPr>
            <p:cNvPr id="4" name="Group 35"/>
            <p:cNvGrpSpPr>
              <a:grpSpLocks/>
            </p:cNvGrpSpPr>
            <p:nvPr/>
          </p:nvGrpSpPr>
          <p:grpSpPr bwMode="auto">
            <a:xfrm>
              <a:off x="528" y="1392"/>
              <a:ext cx="1440" cy="1776"/>
              <a:chOff x="3120" y="1968"/>
              <a:chExt cx="1440" cy="624"/>
            </a:xfrm>
          </p:grpSpPr>
          <p:sp>
            <p:nvSpPr>
              <p:cNvPr id="66643" name="Line 3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4" name="Line 3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5" name="Line 3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6" name="Line 3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7" name="Line 4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8" name="Line 4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66602" name="Text Box 42"/>
            <p:cNvSpPr txBox="1">
              <a:spLocks noChangeArrowheads="1"/>
            </p:cNvSpPr>
            <p:nvPr/>
          </p:nvSpPr>
          <p:spPr bwMode="auto">
            <a:xfrm>
              <a:off x="528"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3" name="Text Box 43"/>
            <p:cNvSpPr txBox="1">
              <a:spLocks noChangeArrowheads="1"/>
            </p:cNvSpPr>
            <p:nvPr/>
          </p:nvSpPr>
          <p:spPr bwMode="auto">
            <a:xfrm>
              <a:off x="816"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4" name="Text Box 44"/>
            <p:cNvSpPr txBox="1">
              <a:spLocks noChangeArrowheads="1"/>
            </p:cNvSpPr>
            <p:nvPr/>
          </p:nvSpPr>
          <p:spPr bwMode="auto">
            <a:xfrm>
              <a:off x="528"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5" name="Text Box 45"/>
            <p:cNvSpPr txBox="1">
              <a:spLocks noChangeArrowheads="1"/>
            </p:cNvSpPr>
            <p:nvPr/>
          </p:nvSpPr>
          <p:spPr bwMode="auto">
            <a:xfrm>
              <a:off x="816"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6" name="Text Box 46"/>
            <p:cNvSpPr txBox="1">
              <a:spLocks noChangeArrowheads="1"/>
            </p:cNvSpPr>
            <p:nvPr/>
          </p:nvSpPr>
          <p:spPr bwMode="auto">
            <a:xfrm>
              <a:off x="528"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7" name="Text Box 47"/>
            <p:cNvSpPr txBox="1">
              <a:spLocks noChangeArrowheads="1"/>
            </p:cNvSpPr>
            <p:nvPr/>
          </p:nvSpPr>
          <p:spPr bwMode="auto">
            <a:xfrm>
              <a:off x="816" y="201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8" name="Text Box 48"/>
            <p:cNvSpPr txBox="1">
              <a:spLocks noChangeArrowheads="1"/>
            </p:cNvSpPr>
            <p:nvPr/>
          </p:nvSpPr>
          <p:spPr bwMode="auto">
            <a:xfrm>
              <a:off x="528"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9" name="Text Box 49"/>
            <p:cNvSpPr txBox="1">
              <a:spLocks noChangeArrowheads="1"/>
            </p:cNvSpPr>
            <p:nvPr/>
          </p:nvSpPr>
          <p:spPr bwMode="auto">
            <a:xfrm>
              <a:off x="816"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0" name="Text Box 50"/>
            <p:cNvSpPr txBox="1">
              <a:spLocks noChangeArrowheads="1"/>
            </p:cNvSpPr>
            <p:nvPr/>
          </p:nvSpPr>
          <p:spPr bwMode="auto">
            <a:xfrm>
              <a:off x="528"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1" name="Text Box 51"/>
            <p:cNvSpPr txBox="1">
              <a:spLocks noChangeArrowheads="1"/>
            </p:cNvSpPr>
            <p:nvPr/>
          </p:nvSpPr>
          <p:spPr bwMode="auto">
            <a:xfrm>
              <a:off x="816" y="278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2" name="Text Box 52"/>
            <p:cNvSpPr txBox="1">
              <a:spLocks noChangeArrowheads="1"/>
            </p:cNvSpPr>
            <p:nvPr/>
          </p:nvSpPr>
          <p:spPr bwMode="auto">
            <a:xfrm>
              <a:off x="528"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3" name="Text Box 53"/>
            <p:cNvSpPr txBox="1">
              <a:spLocks noChangeArrowheads="1"/>
            </p:cNvSpPr>
            <p:nvPr/>
          </p:nvSpPr>
          <p:spPr bwMode="auto">
            <a:xfrm>
              <a:off x="816" y="297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4" name="Text Box 54"/>
            <p:cNvSpPr txBox="1">
              <a:spLocks noChangeArrowheads="1"/>
            </p:cNvSpPr>
            <p:nvPr/>
          </p:nvSpPr>
          <p:spPr bwMode="auto">
            <a:xfrm>
              <a:off x="1104" y="1392"/>
              <a:ext cx="288" cy="192"/>
            </a:xfrm>
            <a:prstGeom prst="rect">
              <a:avLst/>
            </a:prstGeom>
            <a:noFill/>
            <a:ln w="12700" algn="ctr">
              <a:noFill/>
              <a:miter lim="800000"/>
              <a:headEnd/>
              <a:tailEnd/>
            </a:ln>
          </p:spPr>
          <p:txBody>
            <a:bodyPr>
              <a:spAutoFit/>
            </a:bodyPr>
            <a:lstStyle/>
            <a:p>
              <a:r>
                <a:rPr lang="en-US" sz="1400"/>
                <a:t>C</a:t>
              </a:r>
            </a:p>
          </p:txBody>
        </p:sp>
        <p:sp>
          <p:nvSpPr>
            <p:cNvPr id="66615" name="Text Box 55"/>
            <p:cNvSpPr txBox="1">
              <a:spLocks noChangeArrowheads="1"/>
            </p:cNvSpPr>
            <p:nvPr/>
          </p:nvSpPr>
          <p:spPr bwMode="auto">
            <a:xfrm>
              <a:off x="1392" y="1392"/>
              <a:ext cx="288" cy="192"/>
            </a:xfrm>
            <a:prstGeom prst="rect">
              <a:avLst/>
            </a:prstGeom>
            <a:noFill/>
            <a:ln w="12700" algn="ctr">
              <a:noFill/>
              <a:miter lim="800000"/>
              <a:headEnd/>
              <a:tailEnd/>
            </a:ln>
          </p:spPr>
          <p:txBody>
            <a:bodyPr>
              <a:spAutoFit/>
            </a:bodyPr>
            <a:lstStyle/>
            <a:p>
              <a:r>
                <a:rPr lang="en-US" sz="1400"/>
                <a:t>D</a:t>
              </a:r>
            </a:p>
          </p:txBody>
        </p:sp>
        <p:sp>
          <p:nvSpPr>
            <p:cNvPr id="66616" name="Text Box 56"/>
            <p:cNvSpPr txBox="1">
              <a:spLocks noChangeArrowheads="1"/>
            </p:cNvSpPr>
            <p:nvPr/>
          </p:nvSpPr>
          <p:spPr bwMode="auto">
            <a:xfrm>
              <a:off x="1104"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7" name="Text Box 57"/>
            <p:cNvSpPr txBox="1">
              <a:spLocks noChangeArrowheads="1"/>
            </p:cNvSpPr>
            <p:nvPr/>
          </p:nvSpPr>
          <p:spPr bwMode="auto">
            <a:xfrm>
              <a:off x="1104"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8" name="Text Box 58"/>
            <p:cNvSpPr txBox="1">
              <a:spLocks noChangeArrowheads="1"/>
            </p:cNvSpPr>
            <p:nvPr/>
          </p:nvSpPr>
          <p:spPr bwMode="auto">
            <a:xfrm>
              <a:off x="1392"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9" name="Text Box 59"/>
            <p:cNvSpPr txBox="1">
              <a:spLocks noChangeArrowheads="1"/>
            </p:cNvSpPr>
            <p:nvPr/>
          </p:nvSpPr>
          <p:spPr bwMode="auto">
            <a:xfrm>
              <a:off x="1392" y="240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0" name="Text Box 60"/>
            <p:cNvSpPr txBox="1">
              <a:spLocks noChangeArrowheads="1"/>
            </p:cNvSpPr>
            <p:nvPr/>
          </p:nvSpPr>
          <p:spPr bwMode="auto">
            <a:xfrm>
              <a:off x="1104"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1" name="Text Box 61"/>
            <p:cNvSpPr txBox="1">
              <a:spLocks noChangeArrowheads="1"/>
            </p:cNvSpPr>
            <p:nvPr/>
          </p:nvSpPr>
          <p:spPr bwMode="auto">
            <a:xfrm>
              <a:off x="1392"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2" name="Text Box 62"/>
            <p:cNvSpPr txBox="1">
              <a:spLocks noChangeArrowheads="1"/>
            </p:cNvSpPr>
            <p:nvPr/>
          </p:nvSpPr>
          <p:spPr bwMode="auto">
            <a:xfrm>
              <a:off x="1104"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3" name="Text Box 63"/>
            <p:cNvSpPr txBox="1">
              <a:spLocks noChangeArrowheads="1"/>
            </p:cNvSpPr>
            <p:nvPr/>
          </p:nvSpPr>
          <p:spPr bwMode="auto">
            <a:xfrm>
              <a:off x="1392"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4" name="Text Box 64"/>
            <p:cNvSpPr txBox="1">
              <a:spLocks noChangeArrowheads="1"/>
            </p:cNvSpPr>
            <p:nvPr/>
          </p:nvSpPr>
          <p:spPr bwMode="auto">
            <a:xfrm>
              <a:off x="1104"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5" name="Text Box 65"/>
            <p:cNvSpPr txBox="1">
              <a:spLocks noChangeArrowheads="1"/>
            </p:cNvSpPr>
            <p:nvPr/>
          </p:nvSpPr>
          <p:spPr bwMode="auto">
            <a:xfrm>
              <a:off x="1392" y="201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6" name="Text Box 66"/>
            <p:cNvSpPr txBox="1">
              <a:spLocks noChangeArrowheads="1"/>
            </p:cNvSpPr>
            <p:nvPr/>
          </p:nvSpPr>
          <p:spPr bwMode="auto">
            <a:xfrm>
              <a:off x="1104"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7" name="Text Box 67"/>
            <p:cNvSpPr txBox="1">
              <a:spLocks noChangeArrowheads="1"/>
            </p:cNvSpPr>
            <p:nvPr/>
          </p:nvSpPr>
          <p:spPr bwMode="auto">
            <a:xfrm>
              <a:off x="1392"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8" name="Text Box 68"/>
            <p:cNvSpPr txBox="1">
              <a:spLocks noChangeArrowheads="1"/>
            </p:cNvSpPr>
            <p:nvPr/>
          </p:nvSpPr>
          <p:spPr bwMode="auto">
            <a:xfrm>
              <a:off x="1104"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9" name="Text Box 69"/>
            <p:cNvSpPr txBox="1">
              <a:spLocks noChangeArrowheads="1"/>
            </p:cNvSpPr>
            <p:nvPr/>
          </p:nvSpPr>
          <p:spPr bwMode="auto">
            <a:xfrm>
              <a:off x="1392" y="2784"/>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0" name="Text Box 70"/>
            <p:cNvSpPr txBox="1">
              <a:spLocks noChangeArrowheads="1"/>
            </p:cNvSpPr>
            <p:nvPr/>
          </p:nvSpPr>
          <p:spPr bwMode="auto">
            <a:xfrm>
              <a:off x="1104"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31" name="Text Box 71"/>
            <p:cNvSpPr txBox="1">
              <a:spLocks noChangeArrowheads="1"/>
            </p:cNvSpPr>
            <p:nvPr/>
          </p:nvSpPr>
          <p:spPr bwMode="auto">
            <a:xfrm>
              <a:off x="1392" y="297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2" name="Text Box 72"/>
            <p:cNvSpPr txBox="1">
              <a:spLocks noChangeArrowheads="1"/>
            </p:cNvSpPr>
            <p:nvPr/>
          </p:nvSpPr>
          <p:spPr bwMode="auto">
            <a:xfrm>
              <a:off x="1680" y="1392"/>
              <a:ext cx="288" cy="192"/>
            </a:xfrm>
            <a:prstGeom prst="rect">
              <a:avLst/>
            </a:prstGeom>
            <a:noFill/>
            <a:ln w="12700" algn="ctr">
              <a:noFill/>
              <a:miter lim="800000"/>
              <a:headEnd/>
              <a:tailEnd/>
            </a:ln>
          </p:spPr>
          <p:txBody>
            <a:bodyPr>
              <a:spAutoFit/>
            </a:bodyPr>
            <a:lstStyle/>
            <a:p>
              <a:r>
                <a:rPr lang="en-US" sz="1400"/>
                <a:t>E</a:t>
              </a:r>
            </a:p>
          </p:txBody>
        </p:sp>
        <p:sp>
          <p:nvSpPr>
            <p:cNvPr id="66633" name="Text Box 73"/>
            <p:cNvSpPr txBox="1">
              <a:spLocks noChangeArrowheads="1"/>
            </p:cNvSpPr>
            <p:nvPr/>
          </p:nvSpPr>
          <p:spPr bwMode="auto">
            <a:xfrm>
              <a:off x="1680"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4" name="Text Box 74"/>
            <p:cNvSpPr txBox="1">
              <a:spLocks noChangeArrowheads="1"/>
            </p:cNvSpPr>
            <p:nvPr/>
          </p:nvSpPr>
          <p:spPr bwMode="auto">
            <a:xfrm>
              <a:off x="1680" y="2400"/>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66635" name="Text Box 75"/>
            <p:cNvSpPr txBox="1">
              <a:spLocks noChangeArrowheads="1"/>
            </p:cNvSpPr>
            <p:nvPr/>
          </p:nvSpPr>
          <p:spPr bwMode="auto">
            <a:xfrm>
              <a:off x="1680" y="259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6" name="Text Box 76"/>
            <p:cNvSpPr txBox="1">
              <a:spLocks noChangeArrowheads="1"/>
            </p:cNvSpPr>
            <p:nvPr/>
          </p:nvSpPr>
          <p:spPr bwMode="auto">
            <a:xfrm>
              <a:off x="1680" y="182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7" name="Text Box 77"/>
            <p:cNvSpPr txBox="1">
              <a:spLocks noChangeArrowheads="1"/>
            </p:cNvSpPr>
            <p:nvPr/>
          </p:nvSpPr>
          <p:spPr bwMode="auto">
            <a:xfrm>
              <a:off x="1680" y="201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8" name="Text Box 78"/>
            <p:cNvSpPr txBox="1">
              <a:spLocks noChangeArrowheads="1"/>
            </p:cNvSpPr>
            <p:nvPr/>
          </p:nvSpPr>
          <p:spPr bwMode="auto">
            <a:xfrm>
              <a:off x="1680" y="220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9" name="Text Box 79"/>
            <p:cNvSpPr txBox="1">
              <a:spLocks noChangeArrowheads="1"/>
            </p:cNvSpPr>
            <p:nvPr/>
          </p:nvSpPr>
          <p:spPr bwMode="auto">
            <a:xfrm>
              <a:off x="1680" y="27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0" name="Text Box 80"/>
            <p:cNvSpPr txBox="1">
              <a:spLocks noChangeArrowheads="1"/>
            </p:cNvSpPr>
            <p:nvPr/>
          </p:nvSpPr>
          <p:spPr bwMode="auto">
            <a:xfrm>
              <a:off x="1680" y="297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1" name="Text Box 82"/>
            <p:cNvSpPr txBox="1">
              <a:spLocks noChangeArrowheads="1"/>
            </p:cNvSpPr>
            <p:nvPr/>
          </p:nvSpPr>
          <p:spPr bwMode="auto">
            <a:xfrm>
              <a:off x="240" y="1392"/>
              <a:ext cx="288" cy="192"/>
            </a:xfrm>
            <a:prstGeom prst="rect">
              <a:avLst/>
            </a:prstGeom>
            <a:noFill/>
            <a:ln w="12700" algn="ctr">
              <a:noFill/>
              <a:miter lim="800000"/>
              <a:headEnd/>
              <a:tailEnd/>
            </a:ln>
          </p:spPr>
          <p:txBody>
            <a:bodyPr>
              <a:spAutoFit/>
            </a:bodyPr>
            <a:lstStyle/>
            <a:p>
              <a:r>
                <a:rPr lang="en-US" sz="1400" b="1"/>
                <a:t>R</a:t>
              </a:r>
            </a:p>
          </p:txBody>
        </p:sp>
        <p:sp>
          <p:nvSpPr>
            <p:cNvPr id="66642" name="Line 83"/>
            <p:cNvSpPr>
              <a:spLocks noChangeShapeType="1"/>
            </p:cNvSpPr>
            <p:nvPr/>
          </p:nvSpPr>
          <p:spPr bwMode="auto">
            <a:xfrm>
              <a:off x="240" y="1392"/>
              <a:ext cx="0" cy="192"/>
            </a:xfrm>
            <a:prstGeom prst="line">
              <a:avLst/>
            </a:prstGeom>
            <a:noFill/>
            <a:ln w="12700">
              <a:solidFill>
                <a:schemeClr val="tx1"/>
              </a:solidFill>
              <a:round/>
              <a:headEnd/>
              <a:tailEnd/>
            </a:ln>
          </p:spPr>
          <p:txBody>
            <a:bodyPr wrap="none" anchor="ctr">
              <a:spAutoFit/>
            </a:bodyPr>
            <a:lstStyle/>
            <a:p>
              <a:endParaRPr lang="vi-VN"/>
            </a:p>
          </p:txBody>
        </p:sp>
      </p:grpSp>
      <p:grpSp>
        <p:nvGrpSpPr>
          <p:cNvPr id="5" name="Group 85"/>
          <p:cNvGrpSpPr>
            <a:grpSpLocks/>
          </p:cNvGrpSpPr>
          <p:nvPr/>
        </p:nvGrpSpPr>
        <p:grpSpPr bwMode="auto">
          <a:xfrm>
            <a:off x="4572000" y="1159809"/>
            <a:ext cx="1447800" cy="990600"/>
            <a:chOff x="528" y="1248"/>
            <a:chExt cx="912" cy="624"/>
          </a:xfrm>
        </p:grpSpPr>
        <p:sp>
          <p:nvSpPr>
            <p:cNvPr id="66578" name="Line 8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66579" name="Text Box 8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66580" name="Text Box 8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66581" name="Text Box 8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dirty="0">
                  <a:sym typeface="Symbol" pitchFamily="18" charset="2"/>
                </a:rPr>
                <a:t>a</a:t>
              </a:r>
            </a:p>
          </p:txBody>
        </p:sp>
        <p:sp>
          <p:nvSpPr>
            <p:cNvPr id="66582" name="Line 9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66583" name="Line 9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66584" name="Text Box 9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66585" name="Line 9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66586" name="Text Box 94"/>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grpSp>
          <p:nvGrpSpPr>
            <p:cNvPr id="6" name="Group 95"/>
            <p:cNvGrpSpPr>
              <a:grpSpLocks/>
            </p:cNvGrpSpPr>
            <p:nvPr/>
          </p:nvGrpSpPr>
          <p:grpSpPr bwMode="auto">
            <a:xfrm>
              <a:off x="864" y="1248"/>
              <a:ext cx="576" cy="624"/>
              <a:chOff x="960" y="2880"/>
              <a:chExt cx="576" cy="1008"/>
            </a:xfrm>
          </p:grpSpPr>
          <p:sp>
            <p:nvSpPr>
              <p:cNvPr id="66590" name="Line 96"/>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1" name="Line 97"/>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2" name="Line 98"/>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66588" name="Text Box 99"/>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dirty="0">
                  <a:sym typeface="Symbol" pitchFamily="18" charset="2"/>
                </a:rPr>
                <a:t>1</a:t>
              </a:r>
            </a:p>
          </p:txBody>
        </p:sp>
        <p:sp>
          <p:nvSpPr>
            <p:cNvPr id="66589" name="Text Box 100"/>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sp>
        <p:nvSpPr>
          <p:cNvPr id="66577" name="Text Box 102"/>
          <p:cNvSpPr txBox="1">
            <a:spLocks noChangeArrowheads="1"/>
          </p:cNvSpPr>
          <p:nvPr/>
        </p:nvSpPr>
        <p:spPr bwMode="auto">
          <a:xfrm>
            <a:off x="4926745" y="3352800"/>
            <a:ext cx="1423030" cy="523220"/>
          </a:xfrm>
          <a:prstGeom prst="rect">
            <a:avLst/>
          </a:prstGeom>
          <a:noFill/>
          <a:ln w="12700" algn="ctr">
            <a:noFill/>
            <a:miter lim="800000"/>
            <a:headEnd/>
            <a:tailEnd/>
          </a:ln>
        </p:spPr>
        <p:txBody>
          <a:bodyPr wrap="square">
            <a:spAutoFit/>
          </a:bodyPr>
          <a:lstStyle/>
          <a:p>
            <a:pPr algn="l"/>
            <a:r>
              <a:rPr lang="en-US" sz="2800" b="1" dirty="0">
                <a:sym typeface="Symbol" pitchFamily="18" charset="2"/>
              </a:rPr>
              <a:t>R  S</a:t>
            </a:r>
          </a:p>
        </p:txBody>
      </p:sp>
    </p:spTree>
    <p:extLst>
      <p:ext uri="{BB962C8B-B14F-4D97-AF65-F5344CB8AC3E}">
        <p14:creationId xmlns:p14="http://schemas.microsoft.com/office/powerpoint/2010/main" val="487612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F8EA267A-1AA9-9A4C-B4A5-28C509FCB537}" type="slidenum">
              <a:rPr lang="en-US"/>
              <a:pPr/>
              <a:t>39</a:t>
            </a:fld>
            <a:endParaRPr lang="en-US"/>
          </a:p>
        </p:txBody>
      </p:sp>
      <p:sp>
        <p:nvSpPr>
          <p:cNvPr id="212994" name="Rectangle 2"/>
          <p:cNvSpPr>
            <a:spLocks noGrp="1" noChangeArrowheads="1"/>
          </p:cNvSpPr>
          <p:nvPr>
            <p:ph type="title"/>
          </p:nvPr>
        </p:nvSpPr>
        <p:spPr>
          <a:xfrm>
            <a:off x="250825" y="303213"/>
            <a:ext cx="8534400" cy="842962"/>
          </a:xfrm>
        </p:spPr>
        <p:txBody>
          <a:bodyPr/>
          <a:lstStyle/>
          <a:p>
            <a:r>
              <a:rPr lang="en-US" sz="3200"/>
              <a:t>Recap of Relational Algebra Operations</a:t>
            </a:r>
          </a:p>
        </p:txBody>
      </p:sp>
      <p:pic>
        <p:nvPicPr>
          <p:cNvPr id="213002" name="Picture 10" descr="&#10;Table0601.tif                                                  0000732BEeyore                         BC0F1D1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146175"/>
            <a:ext cx="6451600" cy="49149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327002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1BBC2EE-42C4-AD40-B265-0BA8878F0E60}" type="slidenum">
              <a:rPr lang="en-US"/>
              <a:pPr/>
              <a:t>4</a:t>
            </a:fld>
            <a:endParaRPr lang="en-US"/>
          </a:p>
        </p:txBody>
      </p:sp>
      <p:sp>
        <p:nvSpPr>
          <p:cNvPr id="251906" name="Rectangle 2"/>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1907" name="Rectangle 3"/>
          <p:cNvSpPr>
            <a:spLocks noGrp="1" noChangeArrowheads="1"/>
          </p:cNvSpPr>
          <p:nvPr>
            <p:ph type="body" idx="1"/>
          </p:nvPr>
        </p:nvSpPr>
        <p:spPr>
          <a:xfrm>
            <a:off x="323850" y="1206500"/>
            <a:ext cx="8439150" cy="5080000"/>
          </a:xfrm>
        </p:spPr>
        <p:txBody>
          <a:bodyPr/>
          <a:lstStyle/>
          <a:p>
            <a:pPr>
              <a:lnSpc>
                <a:spcPct val="80000"/>
              </a:lnSpc>
            </a:pPr>
            <a:r>
              <a:rPr lang="en-US" sz="2400" b="1" dirty="0">
                <a:latin typeface="Times New Roman" charset="0"/>
              </a:rPr>
              <a:t>SELECT Operation </a:t>
            </a:r>
          </a:p>
          <a:p>
            <a:pPr>
              <a:lnSpc>
                <a:spcPct val="80000"/>
              </a:lnSpc>
              <a:buFont typeface="Wingdings" charset="0"/>
              <a:buNone/>
            </a:pPr>
            <a:r>
              <a:rPr lang="en-US" sz="1000" dirty="0"/>
              <a:t>	</a:t>
            </a:r>
          </a:p>
          <a:p>
            <a:pPr>
              <a:lnSpc>
                <a:spcPct val="80000"/>
              </a:lnSpc>
              <a:buFont typeface="Wingdings" charset="0"/>
              <a:buNone/>
            </a:pPr>
            <a:endParaRPr lang="en-US" sz="1000" dirty="0">
              <a:latin typeface="Times New Roman" charset="0"/>
            </a:endParaRPr>
          </a:p>
          <a:p>
            <a:pPr>
              <a:lnSpc>
                <a:spcPct val="80000"/>
              </a:lnSpc>
              <a:buFont typeface="Wingdings" charset="0"/>
              <a:buNone/>
            </a:pPr>
            <a:r>
              <a:rPr lang="en-US" sz="2000" dirty="0">
                <a:latin typeface="Times New Roman" charset="0"/>
              </a:rPr>
              <a:t>	SELECT operation is used to select a </a:t>
            </a:r>
            <a:r>
              <a:rPr lang="en-US" sz="2000" i="1" dirty="0">
                <a:latin typeface="Times New Roman" charset="0"/>
              </a:rPr>
              <a:t>subset </a:t>
            </a:r>
            <a:r>
              <a:rPr lang="en-US" sz="2000" dirty="0">
                <a:latin typeface="Times New Roman" charset="0"/>
              </a:rPr>
              <a:t>of the tuples from a relation that satisfy a </a:t>
            </a:r>
            <a:r>
              <a:rPr lang="en-US" sz="2000" b="1" dirty="0">
                <a:latin typeface="Times New Roman" charset="0"/>
              </a:rPr>
              <a:t>selection condition</a:t>
            </a:r>
            <a:r>
              <a:rPr lang="en-US" sz="2000" dirty="0">
                <a:latin typeface="Times New Roman" charset="0"/>
              </a:rPr>
              <a:t>. It is a filter that keeps only those tuples that satisfy a qualifying condition – those satisfying the condition are selected while others are discarded. </a:t>
            </a:r>
          </a:p>
          <a:p>
            <a:pPr>
              <a:lnSpc>
                <a:spcPct val="80000"/>
              </a:lnSpc>
              <a:buFont typeface="Wingdings" charset="0"/>
              <a:buNone/>
            </a:pPr>
            <a:r>
              <a:rPr lang="en-US" sz="1000" dirty="0">
                <a:latin typeface="Times New Roman" charset="0"/>
              </a:rPr>
              <a:t>	</a:t>
            </a:r>
          </a:p>
          <a:p>
            <a:pPr>
              <a:lnSpc>
                <a:spcPct val="80000"/>
              </a:lnSpc>
              <a:buFont typeface="Wingdings" charset="0"/>
              <a:buNone/>
            </a:pPr>
            <a:r>
              <a:rPr lang="en-US" sz="1800" dirty="0">
                <a:latin typeface="Times New Roman" charset="0"/>
              </a:rPr>
              <a:t>	</a:t>
            </a:r>
            <a:r>
              <a:rPr lang="en-US" sz="2000" b="1" dirty="0">
                <a:latin typeface="Times New Roman" charset="0"/>
              </a:rPr>
              <a:t>Example:</a:t>
            </a:r>
            <a:r>
              <a:rPr lang="en-US" sz="2000" dirty="0">
                <a:latin typeface="Times New Roman" charset="0"/>
              </a:rPr>
              <a:t> </a:t>
            </a:r>
            <a:r>
              <a:rPr lang="en-US" sz="2000" i="1" dirty="0">
                <a:solidFill>
                  <a:srgbClr val="0000FF"/>
                </a:solidFill>
                <a:latin typeface="Times New Roman" charset="0"/>
              </a:rPr>
              <a:t>To select the EMPLOYEE tuples whose department number is four or those whose salary is greater than $30,000 </a:t>
            </a:r>
            <a:r>
              <a:rPr lang="en-US" sz="2000" i="1" dirty="0">
                <a:latin typeface="Times New Roman" charset="0"/>
              </a:rPr>
              <a:t>the following notation is used</a:t>
            </a:r>
            <a:r>
              <a:rPr lang="en-US" sz="2000" dirty="0">
                <a:latin typeface="Times New Roman" charset="0"/>
              </a:rPr>
              <a:t>: </a:t>
            </a:r>
          </a:p>
          <a:p>
            <a:pPr>
              <a:lnSpc>
                <a:spcPct val="80000"/>
              </a:lnSpc>
              <a:buFont typeface="Wingdings" charset="0"/>
              <a:buNone/>
            </a:pPr>
            <a:r>
              <a:rPr lang="en-US" sz="1600" b="1" dirty="0">
                <a:latin typeface="Symbol" charset="0"/>
              </a:rPr>
              <a:t>			</a:t>
            </a:r>
            <a:r>
              <a:rPr lang="en-US" sz="2800" b="1" dirty="0">
                <a:solidFill>
                  <a:srgbClr val="0000FF"/>
                </a:solidFill>
                <a:latin typeface="Symbol" charset="0"/>
              </a:rPr>
              <a:t></a:t>
            </a:r>
            <a:r>
              <a:rPr lang="en-US" sz="1400" b="1" dirty="0">
                <a:solidFill>
                  <a:srgbClr val="0000FF"/>
                </a:solidFill>
                <a:latin typeface="Times New Roman" charset="0"/>
              </a:rPr>
              <a:t>DNO = 4</a:t>
            </a:r>
            <a:r>
              <a:rPr lang="en-US" sz="1600" b="1" dirty="0">
                <a:solidFill>
                  <a:srgbClr val="0000FF"/>
                </a:solidFill>
                <a:latin typeface="Times New Roman" charset="0"/>
              </a:rPr>
              <a:t> </a:t>
            </a:r>
            <a:r>
              <a:rPr lang="en-US" sz="2000" b="1" dirty="0">
                <a:solidFill>
                  <a:srgbClr val="0000FF"/>
                </a:solidFill>
                <a:latin typeface="Times New Roman" charset="0"/>
              </a:rPr>
              <a:t>(EMPLOYEE)</a:t>
            </a:r>
          </a:p>
          <a:p>
            <a:pPr>
              <a:lnSpc>
                <a:spcPct val="80000"/>
              </a:lnSpc>
              <a:buFont typeface="Wingdings" charset="0"/>
              <a:buNone/>
            </a:pPr>
            <a:r>
              <a:rPr lang="en-US" sz="1600" b="1" dirty="0">
                <a:solidFill>
                  <a:srgbClr val="0000FF"/>
                </a:solidFill>
                <a:latin typeface="Times New Roman" charset="0"/>
              </a:rPr>
              <a:t>			</a:t>
            </a:r>
            <a:r>
              <a:rPr lang="en-US" sz="2800" b="1" dirty="0">
                <a:solidFill>
                  <a:srgbClr val="0000FF"/>
                </a:solidFill>
                <a:latin typeface="Symbol" charset="0"/>
              </a:rPr>
              <a:t></a:t>
            </a:r>
            <a:r>
              <a:rPr lang="en-US" sz="1400" b="1" dirty="0">
                <a:solidFill>
                  <a:srgbClr val="0000FF"/>
                </a:solidFill>
                <a:latin typeface="Times New Roman" charset="0"/>
              </a:rPr>
              <a:t>SALARY &gt; 30,000</a:t>
            </a:r>
            <a:r>
              <a:rPr lang="en-US" sz="1600" b="1" dirty="0">
                <a:solidFill>
                  <a:srgbClr val="0000FF"/>
                </a:solidFill>
                <a:latin typeface="Times New Roman" charset="0"/>
              </a:rPr>
              <a:t> </a:t>
            </a:r>
            <a:r>
              <a:rPr lang="en-US" sz="2000" b="1" dirty="0">
                <a:solidFill>
                  <a:srgbClr val="0000FF"/>
                </a:solidFill>
                <a:latin typeface="Times New Roman" charset="0"/>
              </a:rPr>
              <a:t>(EMPLOYEE)</a:t>
            </a:r>
          </a:p>
          <a:p>
            <a:pPr>
              <a:lnSpc>
                <a:spcPct val="80000"/>
              </a:lnSpc>
              <a:buFont typeface="Wingdings" charset="0"/>
              <a:buNone/>
            </a:pPr>
            <a:endParaRPr lang="en-US" sz="1000" b="1" dirty="0">
              <a:latin typeface="Times New Roman" charset="0"/>
            </a:endParaRPr>
          </a:p>
          <a:p>
            <a:pPr>
              <a:lnSpc>
                <a:spcPct val="80000"/>
              </a:lnSpc>
              <a:buFont typeface="Wingdings" charset="0"/>
              <a:buNone/>
            </a:pPr>
            <a:r>
              <a:rPr lang="en-US" sz="1600" b="1" dirty="0"/>
              <a:t>	</a:t>
            </a:r>
            <a:r>
              <a:rPr lang="en-US" sz="2000" dirty="0">
                <a:latin typeface="Times New Roman" charset="0"/>
              </a:rPr>
              <a:t>In general, the select operation is denoted by </a:t>
            </a:r>
            <a:r>
              <a:rPr lang="en-US" sz="2400" b="1" baseline="-16000" dirty="0">
                <a:latin typeface="Symbol" charset="0"/>
              </a:rPr>
              <a:t></a:t>
            </a:r>
            <a:r>
              <a:rPr lang="en-US" sz="2400" baseline="-16000" dirty="0">
                <a:latin typeface="Symbol" charset="0"/>
              </a:rPr>
              <a:t> </a:t>
            </a:r>
            <a:r>
              <a:rPr lang="en-US" sz="2000" baseline="-16000" dirty="0">
                <a:latin typeface="Times New Roman" charset="0"/>
              </a:rPr>
              <a:t>&lt;selection condition&gt;</a:t>
            </a:r>
            <a:r>
              <a:rPr lang="en-US" sz="2000" dirty="0">
                <a:latin typeface="Times New Roman" charset="0"/>
              </a:rPr>
              <a:t>(R) where the </a:t>
            </a:r>
          </a:p>
          <a:p>
            <a:pPr>
              <a:lnSpc>
                <a:spcPct val="80000"/>
              </a:lnSpc>
              <a:buFont typeface="Wingdings" charset="0"/>
              <a:buNone/>
            </a:pPr>
            <a:r>
              <a:rPr lang="en-US" sz="2000" dirty="0">
                <a:latin typeface="Times New Roman" charset="0"/>
              </a:rPr>
              <a:t>	symbol </a:t>
            </a:r>
            <a:r>
              <a:rPr lang="en-US" sz="2400" b="1" dirty="0">
                <a:latin typeface="Symbol" charset="0"/>
              </a:rPr>
              <a:t></a:t>
            </a:r>
            <a:r>
              <a:rPr lang="en-US" sz="2000" dirty="0">
                <a:latin typeface="Times New Roman" charset="0"/>
              </a:rPr>
              <a:t> (sigma) is used to denote the select operator, and the selection condition is a Boolean expression specified on the attributes of relation R</a:t>
            </a:r>
          </a:p>
          <a:p>
            <a:pPr>
              <a:lnSpc>
                <a:spcPct val="80000"/>
              </a:lnSpc>
              <a:buFont typeface="Wingdings" charset="0"/>
              <a:buNone/>
            </a:pPr>
            <a:endParaRPr lang="en-US" sz="2000" dirty="0">
              <a:latin typeface="Times New Roman" charset="0"/>
            </a:endParaRPr>
          </a:p>
          <a:p>
            <a:pPr>
              <a:lnSpc>
                <a:spcPct val="80000"/>
              </a:lnSpc>
              <a:buFont typeface="Wingdings" charset="0"/>
              <a:buNone/>
            </a:pPr>
            <a:endParaRPr lang="en-US" sz="1800" dirty="0">
              <a:solidFill>
                <a:srgbClr val="FF0066"/>
              </a:solidFill>
              <a:latin typeface="Times New Roman" charset="0"/>
            </a:endParaRP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1506835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361D551F-7A78-914A-AA4A-7D36972B0B59}" type="slidenum">
              <a:rPr lang="en-US"/>
              <a:pPr/>
              <a:t>40</a:t>
            </a:fld>
            <a:endParaRPr lang="en-US"/>
          </a:p>
        </p:txBody>
      </p:sp>
      <p:sp>
        <p:nvSpPr>
          <p:cNvPr id="249858" name="Rectangle 2"/>
          <p:cNvSpPr>
            <a:spLocks noGrp="1" noChangeArrowheads="1"/>
          </p:cNvSpPr>
          <p:nvPr>
            <p:ph type="title"/>
          </p:nvPr>
        </p:nvSpPr>
        <p:spPr>
          <a:xfrm>
            <a:off x="250825" y="303213"/>
            <a:ext cx="8534400" cy="842962"/>
          </a:xfrm>
        </p:spPr>
        <p:txBody>
          <a:bodyPr/>
          <a:lstStyle/>
          <a:p>
            <a:r>
              <a:rPr lang="en-US" dirty="0"/>
              <a:t>COMPANY Database</a:t>
            </a:r>
          </a:p>
        </p:txBody>
      </p:sp>
      <p:sp>
        <p:nvSpPr>
          <p:cNvPr id="2" name="Footer Placeholder 1"/>
          <p:cNvSpPr>
            <a:spLocks noGrp="1"/>
          </p:cNvSpPr>
          <p:nvPr>
            <p:ph type="ftr" sz="quarter" idx="11"/>
          </p:nvPr>
        </p:nvSpPr>
        <p:spPr/>
        <p:txBody>
          <a:bodyPr/>
          <a:lstStyle/>
          <a:p>
            <a:r>
              <a:rPr lang="en-US"/>
              <a:t>DBMS - Nguyen Thi Hau</a:t>
            </a:r>
          </a:p>
        </p:txBody>
      </p:sp>
      <p:pic>
        <p:nvPicPr>
          <p:cNvPr id="4" name="Content Placeholder 3" descr="Screen Shot 2020-04-22 at 09.32.47.png"/>
          <p:cNvPicPr>
            <a:picLocks noGrp="1" noChangeAspect="1"/>
          </p:cNvPicPr>
          <p:nvPr>
            <p:ph idx="1"/>
          </p:nvPr>
        </p:nvPicPr>
        <p:blipFill>
          <a:blip r:embed="rId2">
            <a:extLst>
              <a:ext uri="{28A0092B-C50C-407E-A947-70E740481C1C}">
                <a14:useLocalDpi xmlns:a14="http://schemas.microsoft.com/office/drawing/2010/main" val="0"/>
              </a:ext>
            </a:extLst>
          </a:blip>
          <a:srcRect l="-11389" r="-11389"/>
          <a:stretch>
            <a:fillRect/>
          </a:stretch>
        </p:blipFill>
        <p:spPr>
          <a:xfrm>
            <a:off x="457200" y="1347628"/>
            <a:ext cx="8229600" cy="4778535"/>
          </a:xfrm>
        </p:spPr>
      </p:pic>
    </p:spTree>
    <p:extLst>
      <p:ext uri="{BB962C8B-B14F-4D97-AF65-F5344CB8AC3E}">
        <p14:creationId xmlns:p14="http://schemas.microsoft.com/office/powerpoint/2010/main" val="316085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a:bodyPr>
          <a:lstStyle/>
          <a:p>
            <a:r>
              <a:rPr lang="en-US" dirty="0"/>
              <a:t>Retrieve the </a:t>
            </a:r>
            <a:r>
              <a:rPr lang="en-US" i="1" dirty="0"/>
              <a:t>name</a:t>
            </a:r>
            <a:r>
              <a:rPr lang="en-US" dirty="0"/>
              <a:t> and </a:t>
            </a:r>
            <a:r>
              <a:rPr lang="en-US" i="1" dirty="0"/>
              <a:t>addres</a:t>
            </a:r>
            <a:r>
              <a:rPr lang="en-US" dirty="0"/>
              <a:t>s of all </a:t>
            </a:r>
            <a:r>
              <a:rPr lang="en-US" b="1" dirty="0"/>
              <a:t>employee</a:t>
            </a:r>
            <a:r>
              <a:rPr lang="en-US" dirty="0"/>
              <a:t>s who work for the </a:t>
            </a:r>
            <a:r>
              <a:rPr lang="en-US" i="1" dirty="0"/>
              <a:t>‘Research’ </a:t>
            </a:r>
            <a:r>
              <a:rPr lang="en-US" b="1" dirty="0"/>
              <a:t>department</a:t>
            </a:r>
            <a:r>
              <a:rPr lang="en-US" dirty="0"/>
              <a:t>.</a:t>
            </a:r>
          </a:p>
          <a:p>
            <a:pPr marL="0" indent="0">
              <a:buNone/>
            </a:pPr>
            <a:r>
              <a:rPr lang="en-US" sz="2000" dirty="0">
                <a:solidFill>
                  <a:srgbClr val="0000FF"/>
                </a:solidFill>
              </a:rPr>
              <a:t>RESEARCH_DEPT ← </a:t>
            </a:r>
            <a:r>
              <a:rPr lang="en-US" sz="2800" dirty="0" err="1">
                <a:solidFill>
                  <a:srgbClr val="0000FF"/>
                </a:solidFill>
              </a:rPr>
              <a:t>σ</a:t>
            </a:r>
            <a:r>
              <a:rPr lang="en-US" sz="2000" dirty="0">
                <a:solidFill>
                  <a:srgbClr val="0000FF"/>
                </a:solidFill>
              </a:rPr>
              <a:t> </a:t>
            </a:r>
            <a:r>
              <a:rPr lang="en-US" sz="2000" baseline="-25000" dirty="0" err="1">
                <a:solidFill>
                  <a:srgbClr val="0000FF"/>
                </a:solidFill>
              </a:rPr>
              <a:t>Dname</a:t>
            </a:r>
            <a:r>
              <a:rPr lang="en-US" sz="2000" baseline="-25000" dirty="0">
                <a:solidFill>
                  <a:srgbClr val="0000FF"/>
                </a:solidFill>
              </a:rPr>
              <a:t>=‘Research’</a:t>
            </a:r>
            <a:r>
              <a:rPr lang="en-US" sz="2000" dirty="0">
                <a:solidFill>
                  <a:srgbClr val="0000FF"/>
                </a:solidFill>
              </a:rPr>
              <a:t>(DEPARTMENT)</a:t>
            </a:r>
          </a:p>
          <a:p>
            <a:pPr marL="0" indent="0" algn="l">
              <a:buNone/>
            </a:pPr>
            <a:r>
              <a:rPr lang="en-US" sz="2000" dirty="0">
                <a:solidFill>
                  <a:srgbClr val="0000FF"/>
                </a:solidFill>
              </a:rPr>
              <a:t>RESEARCH_EMPS ← (RESEARCH_DEPT       </a:t>
            </a:r>
            <a:r>
              <a:rPr lang="en-US" sz="2000" baseline="-25000" dirty="0" err="1">
                <a:solidFill>
                  <a:srgbClr val="0000FF"/>
                </a:solidFill>
              </a:rPr>
              <a:t>Dnumber</a:t>
            </a:r>
            <a:r>
              <a:rPr lang="en-US" sz="2000" baseline="-25000" dirty="0">
                <a:solidFill>
                  <a:srgbClr val="0000FF"/>
                </a:solidFill>
              </a:rPr>
              <a:t>=</a:t>
            </a:r>
            <a:r>
              <a:rPr lang="en-US" sz="2000" baseline="-25000" dirty="0" err="1">
                <a:solidFill>
                  <a:srgbClr val="0000FF"/>
                </a:solidFill>
              </a:rPr>
              <a:t>Dno</a:t>
            </a:r>
            <a:r>
              <a:rPr lang="en-US" sz="2000" baseline="-25000" dirty="0">
                <a:solidFill>
                  <a:srgbClr val="0000FF"/>
                </a:solidFill>
              </a:rPr>
              <a:t> </a:t>
            </a:r>
            <a:r>
              <a:rPr lang="en-US" sz="2000" dirty="0">
                <a:solidFill>
                  <a:srgbClr val="0000FF"/>
                </a:solidFill>
              </a:rPr>
              <a:t>EMPLOYEE)</a:t>
            </a:r>
          </a:p>
          <a:p>
            <a:pPr marL="0" indent="0" algn="l">
              <a:buNone/>
            </a:pPr>
            <a:r>
              <a:rPr lang="en-US" sz="2000" dirty="0">
                <a:solidFill>
                  <a:srgbClr val="0000FF"/>
                </a:solidFill>
              </a:rPr>
              <a:t>RESULT ← </a:t>
            </a:r>
            <a:r>
              <a:rPr lang="en-US" sz="2800" dirty="0">
                <a:solidFill>
                  <a:srgbClr val="0000FF"/>
                </a:solidFill>
              </a:rPr>
              <a:t>π</a:t>
            </a:r>
            <a:r>
              <a:rPr lang="en-US" sz="2000" dirty="0">
                <a:solidFill>
                  <a:srgbClr val="0000FF"/>
                </a:solidFill>
              </a:rPr>
              <a:t> </a:t>
            </a:r>
            <a:r>
              <a:rPr lang="en-US" sz="2000" baseline="-25000" dirty="0" err="1">
                <a:solidFill>
                  <a:srgbClr val="0000FF"/>
                </a:solidFill>
              </a:rPr>
              <a:t>Fname</a:t>
            </a:r>
            <a:r>
              <a:rPr lang="en-US" sz="2000" baseline="-25000" dirty="0">
                <a:solidFill>
                  <a:srgbClr val="0000FF"/>
                </a:solidFill>
              </a:rPr>
              <a:t>, </a:t>
            </a:r>
            <a:r>
              <a:rPr lang="en-US" sz="2000" baseline="-25000" dirty="0" err="1">
                <a:solidFill>
                  <a:srgbClr val="0000FF"/>
                </a:solidFill>
              </a:rPr>
              <a:t>Lname</a:t>
            </a:r>
            <a:r>
              <a:rPr lang="en-US" sz="2000" baseline="-25000" dirty="0">
                <a:solidFill>
                  <a:srgbClr val="0000FF"/>
                </a:solidFill>
              </a:rPr>
              <a:t>, Address</a:t>
            </a:r>
            <a:r>
              <a:rPr lang="en-US" sz="2000" dirty="0">
                <a:solidFill>
                  <a:srgbClr val="0000FF"/>
                </a:solidFill>
              </a:rPr>
              <a:t>(RESEARCH_EMPS)</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41</a:t>
            </a:fld>
            <a:endParaRPr lang="en-US"/>
          </a:p>
        </p:txBody>
      </p:sp>
      <p:grpSp>
        <p:nvGrpSpPr>
          <p:cNvPr id="6" name="Group 4"/>
          <p:cNvGrpSpPr>
            <a:grpSpLocks/>
          </p:cNvGrpSpPr>
          <p:nvPr/>
        </p:nvGrpSpPr>
        <p:grpSpPr bwMode="auto">
          <a:xfrm>
            <a:off x="5236364" y="3562133"/>
            <a:ext cx="431623" cy="342900"/>
            <a:chOff x="377" y="2904"/>
            <a:chExt cx="154" cy="110"/>
          </a:xfrm>
        </p:grpSpPr>
        <p:sp>
          <p:nvSpPr>
            <p:cNvPr id="7"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71951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92500"/>
          </a:bodyPr>
          <a:lstStyle/>
          <a:p>
            <a:r>
              <a:rPr lang="en-US" dirty="0"/>
              <a:t>For every </a:t>
            </a:r>
            <a:r>
              <a:rPr lang="en-US" b="1" dirty="0"/>
              <a:t>project</a:t>
            </a:r>
            <a:r>
              <a:rPr lang="en-US" dirty="0"/>
              <a:t> located in ‘Hanoi’, list the project number, the controlling department number, and the department manager’s last name, address, and birth date.</a:t>
            </a:r>
          </a:p>
          <a:p>
            <a:endParaRPr lang="en-US" dirty="0"/>
          </a:p>
          <a:p>
            <a:pPr marL="0" indent="0" algn="l">
              <a:buNone/>
            </a:pPr>
            <a:r>
              <a:rPr lang="en-US" sz="2400" dirty="0" err="1">
                <a:solidFill>
                  <a:srgbClr val="0000FF"/>
                </a:solidFill>
              </a:rPr>
              <a:t>Hanoi_PROJS</a:t>
            </a:r>
            <a:r>
              <a:rPr lang="en-US" sz="2400" dirty="0">
                <a:solidFill>
                  <a:srgbClr val="0000FF"/>
                </a:solidFill>
              </a:rPr>
              <a:t> ← </a:t>
            </a:r>
            <a:r>
              <a:rPr lang="en-US" sz="2400" dirty="0" err="1">
                <a:solidFill>
                  <a:srgbClr val="0000FF"/>
                </a:solidFill>
              </a:rPr>
              <a:t>σ</a:t>
            </a:r>
            <a:r>
              <a:rPr lang="en-US" sz="2400" baseline="-25000" dirty="0" err="1">
                <a:solidFill>
                  <a:srgbClr val="0000FF"/>
                </a:solidFill>
              </a:rPr>
              <a:t>Plocation</a:t>
            </a:r>
            <a:r>
              <a:rPr lang="en-US" sz="2400" baseline="-25000" dirty="0">
                <a:solidFill>
                  <a:srgbClr val="0000FF"/>
                </a:solidFill>
              </a:rPr>
              <a:t>=‘Hanoi’</a:t>
            </a:r>
            <a:r>
              <a:rPr lang="en-US" sz="2400" dirty="0">
                <a:solidFill>
                  <a:srgbClr val="0000FF"/>
                </a:solidFill>
              </a:rPr>
              <a:t>(PROJECT)</a:t>
            </a:r>
          </a:p>
          <a:p>
            <a:pPr marL="0" indent="0" algn="l">
              <a:buNone/>
            </a:pPr>
            <a:r>
              <a:rPr lang="en-US" sz="2400" dirty="0">
                <a:solidFill>
                  <a:srgbClr val="0000FF"/>
                </a:solidFill>
              </a:rPr>
              <a:t>CONTR_DEPTS ← (</a:t>
            </a:r>
            <a:r>
              <a:rPr lang="en-US" sz="2400" dirty="0" err="1">
                <a:solidFill>
                  <a:srgbClr val="0000FF"/>
                </a:solidFill>
              </a:rPr>
              <a:t>Hanoi_PROJS</a:t>
            </a:r>
            <a:r>
              <a:rPr lang="en-US" sz="2400" dirty="0">
                <a:solidFill>
                  <a:srgbClr val="0000FF"/>
                </a:solidFill>
              </a:rPr>
              <a:t>          </a:t>
            </a:r>
            <a:r>
              <a:rPr lang="en-US" sz="2400" baseline="-25000" dirty="0" err="1">
                <a:solidFill>
                  <a:srgbClr val="0000FF"/>
                </a:solidFill>
              </a:rPr>
              <a:t>Dnum</a:t>
            </a:r>
            <a:r>
              <a:rPr lang="en-US" sz="2400" baseline="-25000" dirty="0">
                <a:solidFill>
                  <a:srgbClr val="0000FF"/>
                </a:solidFill>
              </a:rPr>
              <a:t>=</a:t>
            </a:r>
            <a:r>
              <a:rPr lang="en-US" sz="2400" baseline="-25000" dirty="0" err="1">
                <a:solidFill>
                  <a:srgbClr val="0000FF"/>
                </a:solidFill>
              </a:rPr>
              <a:t>Dnumber</a:t>
            </a:r>
            <a:r>
              <a:rPr lang="en-US" sz="2400" dirty="0" err="1">
                <a:solidFill>
                  <a:srgbClr val="0000FF"/>
                </a:solidFill>
              </a:rPr>
              <a:t>DEPARTMENT</a:t>
            </a:r>
            <a:r>
              <a:rPr lang="en-US" sz="2400" dirty="0">
                <a:solidFill>
                  <a:srgbClr val="0000FF"/>
                </a:solidFill>
              </a:rPr>
              <a:t>)</a:t>
            </a:r>
          </a:p>
          <a:p>
            <a:pPr marL="0" indent="0" algn="l">
              <a:buNone/>
            </a:pPr>
            <a:r>
              <a:rPr lang="en-US" sz="2400" dirty="0">
                <a:solidFill>
                  <a:srgbClr val="0000FF"/>
                </a:solidFill>
              </a:rPr>
              <a:t>PROJ_DEPT_MGRS ← (CONTR_DEPTS       </a:t>
            </a:r>
            <a:r>
              <a:rPr lang="en-US" sz="2400" baseline="-25000" dirty="0" err="1">
                <a:solidFill>
                  <a:srgbClr val="0000FF"/>
                </a:solidFill>
              </a:rPr>
              <a:t>Mgr_ssn</a:t>
            </a:r>
            <a:r>
              <a:rPr lang="en-US" sz="2400" baseline="-25000" dirty="0">
                <a:solidFill>
                  <a:srgbClr val="0000FF"/>
                </a:solidFill>
              </a:rPr>
              <a:t>=</a:t>
            </a:r>
            <a:r>
              <a:rPr lang="en-US" sz="2400" baseline="-25000" dirty="0" err="1">
                <a:solidFill>
                  <a:srgbClr val="0000FF"/>
                </a:solidFill>
              </a:rPr>
              <a:t>Ssn</a:t>
            </a:r>
            <a:r>
              <a:rPr lang="en-US" sz="2400" dirty="0">
                <a:solidFill>
                  <a:srgbClr val="0000FF"/>
                </a:solidFill>
              </a:rPr>
              <a:t> EMPLOYEE)</a:t>
            </a:r>
          </a:p>
          <a:p>
            <a:pPr marL="0" indent="0" algn="l">
              <a:buNone/>
            </a:pPr>
            <a:r>
              <a:rPr lang="en-US" sz="2400" dirty="0">
                <a:solidFill>
                  <a:srgbClr val="0000FF"/>
                </a:solidFill>
              </a:rPr>
              <a:t>RESULT ← </a:t>
            </a:r>
            <a:r>
              <a:rPr lang="en-US" sz="3000" dirty="0">
                <a:solidFill>
                  <a:srgbClr val="0000FF"/>
                </a:solidFill>
              </a:rPr>
              <a:t>π </a:t>
            </a:r>
            <a:r>
              <a:rPr lang="en-US" sz="2400" baseline="-25000" dirty="0" err="1">
                <a:solidFill>
                  <a:srgbClr val="0000FF"/>
                </a:solidFill>
              </a:rPr>
              <a:t>Pnumber</a:t>
            </a:r>
            <a:r>
              <a:rPr lang="en-US" sz="2400" baseline="-25000" dirty="0">
                <a:solidFill>
                  <a:srgbClr val="0000FF"/>
                </a:solidFill>
              </a:rPr>
              <a:t>, </a:t>
            </a:r>
            <a:r>
              <a:rPr lang="en-US" sz="2400" baseline="-25000" dirty="0" err="1">
                <a:solidFill>
                  <a:srgbClr val="0000FF"/>
                </a:solidFill>
              </a:rPr>
              <a:t>Dnum</a:t>
            </a:r>
            <a:r>
              <a:rPr lang="en-US" sz="2400" baseline="-25000" dirty="0">
                <a:solidFill>
                  <a:srgbClr val="0000FF"/>
                </a:solidFill>
              </a:rPr>
              <a:t>, </a:t>
            </a:r>
            <a:r>
              <a:rPr lang="en-US" sz="2400" baseline="-25000" dirty="0" err="1">
                <a:solidFill>
                  <a:srgbClr val="0000FF"/>
                </a:solidFill>
              </a:rPr>
              <a:t>Lname</a:t>
            </a:r>
            <a:r>
              <a:rPr lang="en-US" sz="2400" baseline="-25000" dirty="0">
                <a:solidFill>
                  <a:srgbClr val="0000FF"/>
                </a:solidFill>
              </a:rPr>
              <a:t>, Address, </a:t>
            </a:r>
            <a:r>
              <a:rPr lang="en-US" sz="2400" baseline="-25000" dirty="0" err="1">
                <a:solidFill>
                  <a:srgbClr val="0000FF"/>
                </a:solidFill>
              </a:rPr>
              <a:t>Bdate</a:t>
            </a:r>
            <a:r>
              <a:rPr lang="en-US" sz="2400" dirty="0">
                <a:solidFill>
                  <a:srgbClr val="0000FF"/>
                </a:solidFill>
              </a:rPr>
              <a:t> (PROJ_DEPT_MGRS)</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42</a:t>
            </a:fld>
            <a:endParaRPr lang="en-US"/>
          </a:p>
        </p:txBody>
      </p:sp>
      <p:grpSp>
        <p:nvGrpSpPr>
          <p:cNvPr id="6" name="Group 4"/>
          <p:cNvGrpSpPr>
            <a:grpSpLocks/>
          </p:cNvGrpSpPr>
          <p:nvPr/>
        </p:nvGrpSpPr>
        <p:grpSpPr bwMode="auto">
          <a:xfrm>
            <a:off x="4804740" y="4507933"/>
            <a:ext cx="431623" cy="342900"/>
            <a:chOff x="377" y="2904"/>
            <a:chExt cx="154" cy="110"/>
          </a:xfrm>
        </p:grpSpPr>
        <p:sp>
          <p:nvSpPr>
            <p:cNvPr id="7"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2" name="Group 4"/>
          <p:cNvGrpSpPr>
            <a:grpSpLocks/>
          </p:cNvGrpSpPr>
          <p:nvPr/>
        </p:nvGrpSpPr>
        <p:grpSpPr bwMode="auto">
          <a:xfrm>
            <a:off x="5433607" y="4850833"/>
            <a:ext cx="431623" cy="342900"/>
            <a:chOff x="377" y="2904"/>
            <a:chExt cx="154" cy="110"/>
          </a:xfrm>
        </p:grpSpPr>
        <p:sp>
          <p:nvSpPr>
            <p:cNvPr id="13"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57917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a:bodyPr>
          <a:lstStyle/>
          <a:p>
            <a:r>
              <a:rPr lang="en-US" dirty="0"/>
              <a:t>Retrieve the names of </a:t>
            </a:r>
            <a:r>
              <a:rPr lang="en-US" b="1" dirty="0"/>
              <a:t>employees</a:t>
            </a:r>
            <a:r>
              <a:rPr lang="en-US" dirty="0"/>
              <a:t> who have no </a:t>
            </a:r>
            <a:r>
              <a:rPr lang="en-US" b="1" dirty="0"/>
              <a:t>dependents</a:t>
            </a:r>
            <a:r>
              <a:rPr lang="en-US" dirty="0"/>
              <a:t>.</a:t>
            </a:r>
          </a:p>
          <a:p>
            <a:pPr marL="0" indent="0">
              <a:buNone/>
            </a:pPr>
            <a:r>
              <a:rPr lang="en-US" sz="2200" dirty="0">
                <a:solidFill>
                  <a:srgbClr val="0000FF"/>
                </a:solidFill>
              </a:rPr>
              <a:t>ALL_EMPS ← π </a:t>
            </a:r>
            <a:r>
              <a:rPr lang="en-US" sz="2200" baseline="-25000" dirty="0" err="1">
                <a:solidFill>
                  <a:srgbClr val="0000FF"/>
                </a:solidFill>
              </a:rPr>
              <a:t>Ssn</a:t>
            </a:r>
            <a:r>
              <a:rPr lang="en-US" sz="2200" dirty="0">
                <a:solidFill>
                  <a:srgbClr val="0000FF"/>
                </a:solidFill>
              </a:rPr>
              <a:t> (EMPLOYEE)</a:t>
            </a:r>
          </a:p>
          <a:p>
            <a:pPr marL="0" indent="0">
              <a:buNone/>
            </a:pPr>
            <a:r>
              <a:rPr lang="en-US" sz="2200" dirty="0">
                <a:solidFill>
                  <a:srgbClr val="0000FF"/>
                </a:solidFill>
              </a:rPr>
              <a:t>EMPS_WITH_DEPS(</a:t>
            </a:r>
            <a:r>
              <a:rPr lang="en-US" sz="2200" dirty="0" err="1">
                <a:solidFill>
                  <a:srgbClr val="0000FF"/>
                </a:solidFill>
              </a:rPr>
              <a:t>Ssn</a:t>
            </a:r>
            <a:r>
              <a:rPr lang="en-US" sz="2200" dirty="0">
                <a:solidFill>
                  <a:srgbClr val="0000FF"/>
                </a:solidFill>
              </a:rPr>
              <a:t>) ← π </a:t>
            </a:r>
            <a:r>
              <a:rPr lang="en-US" sz="2200" baseline="-25000" dirty="0" err="1">
                <a:solidFill>
                  <a:srgbClr val="0000FF"/>
                </a:solidFill>
              </a:rPr>
              <a:t>Essn</a:t>
            </a:r>
            <a:r>
              <a:rPr lang="en-US" sz="2200" dirty="0">
                <a:solidFill>
                  <a:srgbClr val="0000FF"/>
                </a:solidFill>
              </a:rPr>
              <a:t> (DEPENDENT)</a:t>
            </a:r>
          </a:p>
          <a:p>
            <a:pPr marL="0" indent="0">
              <a:buNone/>
            </a:pPr>
            <a:r>
              <a:rPr lang="en-US" sz="2200" dirty="0">
                <a:solidFill>
                  <a:srgbClr val="0000FF"/>
                </a:solidFill>
              </a:rPr>
              <a:t>EMPS_WITHOUT_DEPS ← (</a:t>
            </a:r>
            <a:r>
              <a:rPr lang="en-US" sz="2200" dirty="0">
                <a:solidFill>
                  <a:srgbClr val="FF0000"/>
                </a:solidFill>
              </a:rPr>
              <a:t>ALL_EMPS – EMPS_WITH_DEPS</a:t>
            </a:r>
            <a:r>
              <a:rPr lang="en-US" sz="2200" dirty="0">
                <a:solidFill>
                  <a:srgbClr val="0000FF"/>
                </a:solidFill>
              </a:rPr>
              <a:t>)</a:t>
            </a:r>
          </a:p>
          <a:p>
            <a:pPr marL="0" indent="0">
              <a:buNone/>
            </a:pPr>
            <a:r>
              <a:rPr lang="en-US" sz="2200" dirty="0">
                <a:solidFill>
                  <a:srgbClr val="0000FF"/>
                </a:solidFill>
              </a:rPr>
              <a:t>RESULT ← π </a:t>
            </a:r>
            <a:r>
              <a:rPr lang="en-US" sz="2200" baseline="-25000" dirty="0" err="1">
                <a:solidFill>
                  <a:srgbClr val="0000FF"/>
                </a:solidFill>
              </a:rPr>
              <a:t>Lname</a:t>
            </a:r>
            <a:r>
              <a:rPr lang="en-US" sz="2200" baseline="-25000" dirty="0">
                <a:solidFill>
                  <a:srgbClr val="0000FF"/>
                </a:solidFill>
              </a:rPr>
              <a:t>, </a:t>
            </a:r>
            <a:r>
              <a:rPr lang="en-US" sz="2200" baseline="-25000" dirty="0" err="1">
                <a:solidFill>
                  <a:srgbClr val="0000FF"/>
                </a:solidFill>
              </a:rPr>
              <a:t>Fname</a:t>
            </a:r>
            <a:r>
              <a:rPr lang="en-US" sz="2200" baseline="-25000" dirty="0">
                <a:solidFill>
                  <a:srgbClr val="0000FF"/>
                </a:solidFill>
              </a:rPr>
              <a:t> </a:t>
            </a:r>
            <a:r>
              <a:rPr lang="en-US" sz="2200" dirty="0">
                <a:solidFill>
                  <a:srgbClr val="0000FF"/>
                </a:solidFill>
              </a:rPr>
              <a:t>(EMPS_WITHOUT_DEPS * EMPLOYEE)</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43</a:t>
            </a:fld>
            <a:endParaRPr lang="en-US"/>
          </a:p>
        </p:txBody>
      </p:sp>
    </p:spTree>
    <p:extLst>
      <p:ext uri="{BB962C8B-B14F-4D97-AF65-F5344CB8AC3E}">
        <p14:creationId xmlns:p14="http://schemas.microsoft.com/office/powerpoint/2010/main" val="719427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a:bodyPr>
          <a:lstStyle/>
          <a:p>
            <a:r>
              <a:rPr lang="en-US" dirty="0"/>
              <a:t>List the names of managers who have at least one dependent.</a:t>
            </a:r>
          </a:p>
          <a:p>
            <a:pPr marL="0" indent="0">
              <a:buNone/>
            </a:pPr>
            <a:r>
              <a:rPr lang="mr-IN" sz="2000" dirty="0">
                <a:solidFill>
                  <a:srgbClr val="0000FF"/>
                </a:solidFill>
              </a:rPr>
              <a:t>MGRS(Ssn) ← π</a:t>
            </a:r>
            <a:r>
              <a:rPr lang="en-US" sz="2000" dirty="0">
                <a:solidFill>
                  <a:srgbClr val="0000FF"/>
                </a:solidFill>
              </a:rPr>
              <a:t> </a:t>
            </a:r>
            <a:r>
              <a:rPr lang="mr-IN" sz="2000" baseline="-25000" dirty="0">
                <a:solidFill>
                  <a:srgbClr val="0000FF"/>
                </a:solidFill>
              </a:rPr>
              <a:t>Mgr_ssn</a:t>
            </a:r>
            <a:r>
              <a:rPr lang="en-US" sz="2000" dirty="0">
                <a:solidFill>
                  <a:srgbClr val="0000FF"/>
                </a:solidFill>
              </a:rPr>
              <a:t> </a:t>
            </a:r>
            <a:r>
              <a:rPr lang="mr-IN" sz="2000" dirty="0">
                <a:solidFill>
                  <a:srgbClr val="0000FF"/>
                </a:solidFill>
              </a:rPr>
              <a:t>(DEPARTMENT)</a:t>
            </a:r>
          </a:p>
          <a:p>
            <a:pPr marL="0" indent="0">
              <a:buNone/>
            </a:pPr>
            <a:r>
              <a:rPr lang="en-US" sz="2000" dirty="0">
                <a:solidFill>
                  <a:srgbClr val="0000FF"/>
                </a:solidFill>
              </a:rPr>
              <a:t>EMPS_WITH_DEPS(</a:t>
            </a:r>
            <a:r>
              <a:rPr lang="en-US" sz="2000" dirty="0" err="1">
                <a:solidFill>
                  <a:srgbClr val="0000FF"/>
                </a:solidFill>
              </a:rPr>
              <a:t>Ssn</a:t>
            </a:r>
            <a:r>
              <a:rPr lang="en-US" sz="2000" dirty="0">
                <a:solidFill>
                  <a:srgbClr val="0000FF"/>
                </a:solidFill>
              </a:rPr>
              <a:t>) ← π </a:t>
            </a:r>
            <a:r>
              <a:rPr lang="en-US" sz="2000" baseline="-25000" dirty="0" err="1">
                <a:solidFill>
                  <a:srgbClr val="0000FF"/>
                </a:solidFill>
              </a:rPr>
              <a:t>Essn</a:t>
            </a:r>
            <a:r>
              <a:rPr lang="en-US" sz="2000" dirty="0">
                <a:solidFill>
                  <a:srgbClr val="0000FF"/>
                </a:solidFill>
              </a:rPr>
              <a:t> (DEPENDENT)</a:t>
            </a:r>
          </a:p>
          <a:p>
            <a:pPr marL="0" indent="0">
              <a:buNone/>
            </a:pPr>
            <a:r>
              <a:rPr lang="en-US" sz="2000" dirty="0">
                <a:solidFill>
                  <a:srgbClr val="0000FF"/>
                </a:solidFill>
              </a:rPr>
              <a:t>MGRS_WITH_DEPS ← (MGRS ∩ EMPS_WITH_DEPS)</a:t>
            </a:r>
          </a:p>
          <a:p>
            <a:pPr marL="0" indent="0">
              <a:buNone/>
            </a:pPr>
            <a:r>
              <a:rPr lang="en-US" sz="2000" dirty="0">
                <a:solidFill>
                  <a:srgbClr val="0000FF"/>
                </a:solidFill>
              </a:rPr>
              <a:t>RESULT ← π </a:t>
            </a:r>
            <a:r>
              <a:rPr lang="en-US" sz="2000" baseline="-25000" dirty="0" err="1">
                <a:solidFill>
                  <a:srgbClr val="0000FF"/>
                </a:solidFill>
              </a:rPr>
              <a:t>Lname</a:t>
            </a:r>
            <a:r>
              <a:rPr lang="en-US" sz="2000" baseline="-25000" dirty="0">
                <a:solidFill>
                  <a:srgbClr val="0000FF"/>
                </a:solidFill>
              </a:rPr>
              <a:t>, </a:t>
            </a:r>
            <a:r>
              <a:rPr lang="en-US" sz="2000" baseline="-25000" dirty="0" err="1">
                <a:solidFill>
                  <a:srgbClr val="0000FF"/>
                </a:solidFill>
              </a:rPr>
              <a:t>Fname</a:t>
            </a:r>
            <a:r>
              <a:rPr lang="en-US" sz="2000" baseline="-25000" dirty="0">
                <a:solidFill>
                  <a:srgbClr val="0000FF"/>
                </a:solidFill>
              </a:rPr>
              <a:t> </a:t>
            </a:r>
            <a:r>
              <a:rPr lang="en-US" sz="2000" dirty="0">
                <a:solidFill>
                  <a:srgbClr val="0000FF"/>
                </a:solidFill>
              </a:rPr>
              <a:t>(MGRS_WITH_DEPS * EMPLOYEE)</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44</a:t>
            </a:fld>
            <a:endParaRPr lang="en-US"/>
          </a:p>
        </p:txBody>
      </p:sp>
    </p:spTree>
    <p:extLst>
      <p:ext uri="{BB962C8B-B14F-4D97-AF65-F5344CB8AC3E}">
        <p14:creationId xmlns:p14="http://schemas.microsoft.com/office/powerpoint/2010/main" val="2171024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a:bodyPr>
          <a:lstStyle/>
          <a:p>
            <a:r>
              <a:rPr lang="en-US" dirty="0"/>
              <a:t>Find the names of employees who work on all the projects controlled by department number 5.</a:t>
            </a:r>
          </a:p>
          <a:p>
            <a:endParaRPr lang="en-US" dirty="0"/>
          </a:p>
          <a:p>
            <a:pPr marL="0" indent="0">
              <a:buNone/>
            </a:pPr>
            <a:r>
              <a:rPr lang="mr-IN" sz="2200" dirty="0">
                <a:solidFill>
                  <a:srgbClr val="0000FF"/>
                </a:solidFill>
              </a:rPr>
              <a:t>DEPT5_PROJS ← ρ(Pno)(π</a:t>
            </a:r>
            <a:r>
              <a:rPr lang="mr-IN" sz="2200" baseline="-25000" dirty="0">
                <a:solidFill>
                  <a:srgbClr val="0000FF"/>
                </a:solidFill>
              </a:rPr>
              <a:t>Pnumber</a:t>
            </a:r>
            <a:r>
              <a:rPr lang="mr-IN" sz="2200" dirty="0">
                <a:solidFill>
                  <a:srgbClr val="0000FF"/>
                </a:solidFill>
              </a:rPr>
              <a:t>(σ</a:t>
            </a:r>
            <a:r>
              <a:rPr lang="en-US" sz="2200" dirty="0">
                <a:solidFill>
                  <a:srgbClr val="0000FF"/>
                </a:solidFill>
              </a:rPr>
              <a:t> </a:t>
            </a:r>
            <a:r>
              <a:rPr lang="mr-IN" sz="2200" baseline="-25000" dirty="0">
                <a:solidFill>
                  <a:srgbClr val="0000FF"/>
                </a:solidFill>
              </a:rPr>
              <a:t>Dnum=5</a:t>
            </a:r>
            <a:r>
              <a:rPr lang="en-US" sz="2200" baseline="-25000" dirty="0">
                <a:solidFill>
                  <a:srgbClr val="0000FF"/>
                </a:solidFill>
              </a:rPr>
              <a:t> </a:t>
            </a:r>
            <a:r>
              <a:rPr lang="mr-IN" sz="2200" dirty="0">
                <a:solidFill>
                  <a:srgbClr val="0000FF"/>
                </a:solidFill>
              </a:rPr>
              <a:t>(PROJECT)))</a:t>
            </a:r>
          </a:p>
          <a:p>
            <a:pPr marL="0" indent="0">
              <a:buNone/>
            </a:pPr>
            <a:r>
              <a:rPr lang="mr-IN" sz="2200" dirty="0">
                <a:solidFill>
                  <a:srgbClr val="0000FF"/>
                </a:solidFill>
              </a:rPr>
              <a:t>EMP_PROJ ← ρ(Ssn, Pno)(π</a:t>
            </a:r>
            <a:r>
              <a:rPr lang="en-US" sz="2200" dirty="0">
                <a:solidFill>
                  <a:srgbClr val="0000FF"/>
                </a:solidFill>
              </a:rPr>
              <a:t> </a:t>
            </a:r>
            <a:r>
              <a:rPr lang="mr-IN" sz="2200" baseline="-25000" dirty="0">
                <a:solidFill>
                  <a:srgbClr val="0000FF"/>
                </a:solidFill>
              </a:rPr>
              <a:t>Essn, Pno</a:t>
            </a:r>
            <a:r>
              <a:rPr lang="en-US" sz="2200" baseline="-25000" dirty="0">
                <a:solidFill>
                  <a:srgbClr val="0000FF"/>
                </a:solidFill>
              </a:rPr>
              <a:t> </a:t>
            </a:r>
            <a:r>
              <a:rPr lang="mr-IN" sz="2200" dirty="0">
                <a:solidFill>
                  <a:srgbClr val="0000FF"/>
                </a:solidFill>
              </a:rPr>
              <a:t>(WORKS_ON))</a:t>
            </a:r>
          </a:p>
          <a:p>
            <a:pPr marL="0" indent="0">
              <a:buNone/>
            </a:pPr>
            <a:r>
              <a:rPr lang="cs-CZ" sz="2200" dirty="0">
                <a:solidFill>
                  <a:srgbClr val="0000FF"/>
                </a:solidFill>
              </a:rPr>
              <a:t>RESULT_EMP_SSNS ← </a:t>
            </a:r>
            <a:r>
              <a:rPr lang="cs-CZ" sz="2200" dirty="0">
                <a:solidFill>
                  <a:srgbClr val="FF0000"/>
                </a:solidFill>
              </a:rPr>
              <a:t>EMP_PROJ ÷ DEPT5_PROJS</a:t>
            </a:r>
          </a:p>
          <a:p>
            <a:pPr marL="0" indent="0">
              <a:buNone/>
            </a:pPr>
            <a:r>
              <a:rPr lang="en-US" sz="2200" dirty="0">
                <a:solidFill>
                  <a:srgbClr val="0000FF"/>
                </a:solidFill>
              </a:rPr>
              <a:t>RESULT ← π </a:t>
            </a:r>
            <a:r>
              <a:rPr lang="en-US" sz="2200" baseline="-25000" dirty="0" err="1">
                <a:solidFill>
                  <a:srgbClr val="0000FF"/>
                </a:solidFill>
              </a:rPr>
              <a:t>Lname</a:t>
            </a:r>
            <a:r>
              <a:rPr lang="en-US" sz="2200" baseline="-25000" dirty="0">
                <a:solidFill>
                  <a:srgbClr val="0000FF"/>
                </a:solidFill>
              </a:rPr>
              <a:t>, </a:t>
            </a:r>
            <a:r>
              <a:rPr lang="en-US" sz="2200" baseline="-25000" dirty="0" err="1">
                <a:solidFill>
                  <a:srgbClr val="0000FF"/>
                </a:solidFill>
              </a:rPr>
              <a:t>Fname</a:t>
            </a:r>
            <a:r>
              <a:rPr lang="en-US" sz="2200" baseline="-25000" dirty="0">
                <a:solidFill>
                  <a:srgbClr val="0000FF"/>
                </a:solidFill>
              </a:rPr>
              <a:t> </a:t>
            </a:r>
            <a:r>
              <a:rPr lang="en-US" sz="2200" dirty="0">
                <a:solidFill>
                  <a:srgbClr val="0000FF"/>
                </a:solidFill>
              </a:rPr>
              <a:t>(RESULT_EMP_SSNS * EMPLOYEE)</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45</a:t>
            </a:fld>
            <a:endParaRPr lang="en-US"/>
          </a:p>
        </p:txBody>
      </p:sp>
    </p:spTree>
    <p:extLst>
      <p:ext uri="{BB962C8B-B14F-4D97-AF65-F5344CB8AC3E}">
        <p14:creationId xmlns:p14="http://schemas.microsoft.com/office/powerpoint/2010/main" val="50203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a:xfrm>
            <a:off x="90711" y="1600200"/>
            <a:ext cx="9053289" cy="4525963"/>
          </a:xfrm>
        </p:spPr>
        <p:txBody>
          <a:bodyPr>
            <a:normAutofit lnSpcReduction="10000"/>
          </a:bodyPr>
          <a:lstStyle/>
          <a:p>
            <a:r>
              <a:rPr lang="en-US" dirty="0"/>
              <a:t>Make a list of project numbers for projects that involve an employee whose last name is ‘Smith’, either as a worker or as a manager of the department that controls the project.</a:t>
            </a:r>
          </a:p>
          <a:p>
            <a:endParaRPr lang="en-US" dirty="0"/>
          </a:p>
          <a:p>
            <a:pPr marL="0" indent="0" algn="l">
              <a:buNone/>
            </a:pPr>
            <a:r>
              <a:rPr lang="mr-IN" sz="1800" dirty="0">
                <a:solidFill>
                  <a:srgbClr val="0000FF"/>
                </a:solidFill>
              </a:rPr>
              <a:t>SMITHS(Essn) ← π</a:t>
            </a:r>
            <a:r>
              <a:rPr lang="en-US" sz="1800" dirty="0">
                <a:solidFill>
                  <a:srgbClr val="0000FF"/>
                </a:solidFill>
              </a:rPr>
              <a:t> </a:t>
            </a:r>
            <a:r>
              <a:rPr lang="mr-IN" sz="1800" baseline="-25000" dirty="0">
                <a:solidFill>
                  <a:srgbClr val="0000FF"/>
                </a:solidFill>
              </a:rPr>
              <a:t>Ssn</a:t>
            </a:r>
            <a:r>
              <a:rPr lang="mr-IN" sz="1800" dirty="0">
                <a:solidFill>
                  <a:srgbClr val="0000FF"/>
                </a:solidFill>
              </a:rPr>
              <a:t> (σ</a:t>
            </a:r>
            <a:r>
              <a:rPr lang="en-US" sz="1800" dirty="0">
                <a:solidFill>
                  <a:srgbClr val="0000FF"/>
                </a:solidFill>
              </a:rPr>
              <a:t> </a:t>
            </a:r>
            <a:r>
              <a:rPr lang="mr-IN" sz="1800" baseline="-25000" dirty="0">
                <a:solidFill>
                  <a:srgbClr val="0000FF"/>
                </a:solidFill>
              </a:rPr>
              <a:t>Lname=‘Smith’</a:t>
            </a:r>
            <a:r>
              <a:rPr lang="en-US" sz="1800" baseline="-25000" dirty="0">
                <a:solidFill>
                  <a:srgbClr val="0000FF"/>
                </a:solidFill>
              </a:rPr>
              <a:t> </a:t>
            </a:r>
            <a:r>
              <a:rPr lang="mr-IN" sz="1800" dirty="0">
                <a:solidFill>
                  <a:srgbClr val="0000FF"/>
                </a:solidFill>
              </a:rPr>
              <a:t>(EMPLOYEE))</a:t>
            </a:r>
          </a:p>
          <a:p>
            <a:pPr marL="0" indent="0" algn="l">
              <a:buNone/>
            </a:pPr>
            <a:r>
              <a:rPr lang="en-US" sz="1900" dirty="0">
                <a:solidFill>
                  <a:srgbClr val="0000FF"/>
                </a:solidFill>
              </a:rPr>
              <a:t>SMITH_WORKER_PROJS ← π </a:t>
            </a:r>
            <a:r>
              <a:rPr lang="en-US" sz="1900" baseline="-25000" dirty="0" err="1">
                <a:solidFill>
                  <a:srgbClr val="0000FF"/>
                </a:solidFill>
              </a:rPr>
              <a:t>Pno</a:t>
            </a:r>
            <a:r>
              <a:rPr lang="en-US" sz="1900" dirty="0">
                <a:solidFill>
                  <a:srgbClr val="0000FF"/>
                </a:solidFill>
              </a:rPr>
              <a:t> (WORKS_ON * SMITHS)</a:t>
            </a:r>
          </a:p>
          <a:p>
            <a:pPr marL="0" indent="0" algn="l">
              <a:buNone/>
            </a:pPr>
            <a:r>
              <a:rPr lang="en-US" sz="1900" dirty="0">
                <a:solidFill>
                  <a:srgbClr val="0000FF"/>
                </a:solidFill>
              </a:rPr>
              <a:t>MGRS ← π </a:t>
            </a:r>
            <a:r>
              <a:rPr lang="en-US" sz="1900" baseline="-25000" dirty="0" err="1">
                <a:solidFill>
                  <a:srgbClr val="0000FF"/>
                </a:solidFill>
              </a:rPr>
              <a:t>Lname</a:t>
            </a:r>
            <a:r>
              <a:rPr lang="en-US" sz="1900" baseline="-25000" dirty="0">
                <a:solidFill>
                  <a:srgbClr val="0000FF"/>
                </a:solidFill>
              </a:rPr>
              <a:t>, </a:t>
            </a:r>
            <a:r>
              <a:rPr lang="en-US" sz="1900" baseline="-25000" dirty="0" err="1">
                <a:solidFill>
                  <a:srgbClr val="0000FF"/>
                </a:solidFill>
              </a:rPr>
              <a:t>Dnumber</a:t>
            </a:r>
            <a:r>
              <a:rPr lang="en-US" sz="1900" baseline="-25000" dirty="0">
                <a:solidFill>
                  <a:srgbClr val="0000FF"/>
                </a:solidFill>
              </a:rPr>
              <a:t> </a:t>
            </a:r>
            <a:r>
              <a:rPr lang="en-US" sz="1900" dirty="0">
                <a:solidFill>
                  <a:srgbClr val="0000FF"/>
                </a:solidFill>
              </a:rPr>
              <a:t>(EMPLOYEE </a:t>
            </a:r>
            <a:r>
              <a:rPr lang="en-US" sz="1900" baseline="-25000" dirty="0" err="1">
                <a:solidFill>
                  <a:srgbClr val="0000FF"/>
                </a:solidFill>
              </a:rPr>
              <a:t>Ssn</a:t>
            </a:r>
            <a:r>
              <a:rPr lang="en-US" sz="1900" baseline="-25000" dirty="0">
                <a:solidFill>
                  <a:srgbClr val="0000FF"/>
                </a:solidFill>
              </a:rPr>
              <a:t>=</a:t>
            </a:r>
            <a:r>
              <a:rPr lang="en-US" sz="1900" baseline="-25000" dirty="0" err="1">
                <a:solidFill>
                  <a:srgbClr val="0000FF"/>
                </a:solidFill>
              </a:rPr>
              <a:t>Mgr_ssn</a:t>
            </a:r>
            <a:r>
              <a:rPr lang="en-US" sz="1900" baseline="-25000" dirty="0">
                <a:solidFill>
                  <a:srgbClr val="0000FF"/>
                </a:solidFill>
              </a:rPr>
              <a:t> </a:t>
            </a:r>
            <a:r>
              <a:rPr lang="en-US" sz="1900" dirty="0">
                <a:solidFill>
                  <a:srgbClr val="0000FF"/>
                </a:solidFill>
              </a:rPr>
              <a:t>DEPARTMENT)</a:t>
            </a:r>
          </a:p>
          <a:p>
            <a:pPr marL="0" indent="0" algn="l">
              <a:buNone/>
            </a:pPr>
            <a:r>
              <a:rPr lang="en-US" sz="1900" dirty="0">
                <a:solidFill>
                  <a:srgbClr val="0000FF"/>
                </a:solidFill>
              </a:rPr>
              <a:t>SMITH_MANAGED_DEPTS(</a:t>
            </a:r>
            <a:r>
              <a:rPr lang="en-US" sz="1900" dirty="0" err="1">
                <a:solidFill>
                  <a:srgbClr val="0000FF"/>
                </a:solidFill>
              </a:rPr>
              <a:t>Dnum</a:t>
            </a:r>
            <a:r>
              <a:rPr lang="en-US" sz="1900" dirty="0">
                <a:solidFill>
                  <a:srgbClr val="0000FF"/>
                </a:solidFill>
              </a:rPr>
              <a:t>) ← π </a:t>
            </a:r>
            <a:r>
              <a:rPr lang="en-US" sz="1900" baseline="-25000" dirty="0" err="1">
                <a:solidFill>
                  <a:srgbClr val="0000FF"/>
                </a:solidFill>
              </a:rPr>
              <a:t>Dnumber</a:t>
            </a:r>
            <a:r>
              <a:rPr lang="en-US" sz="1900" dirty="0">
                <a:solidFill>
                  <a:srgbClr val="0000FF"/>
                </a:solidFill>
              </a:rPr>
              <a:t> (</a:t>
            </a:r>
            <a:r>
              <a:rPr lang="en-US" sz="1900" dirty="0" err="1">
                <a:solidFill>
                  <a:srgbClr val="0000FF"/>
                </a:solidFill>
              </a:rPr>
              <a:t>σ</a:t>
            </a:r>
            <a:r>
              <a:rPr lang="en-US" sz="1900" dirty="0">
                <a:solidFill>
                  <a:srgbClr val="0000FF"/>
                </a:solidFill>
              </a:rPr>
              <a:t> </a:t>
            </a:r>
            <a:r>
              <a:rPr lang="en-US" sz="1900" baseline="-25000" dirty="0" err="1">
                <a:solidFill>
                  <a:srgbClr val="0000FF"/>
                </a:solidFill>
              </a:rPr>
              <a:t>Lname</a:t>
            </a:r>
            <a:r>
              <a:rPr lang="en-US" sz="1900" baseline="-25000" dirty="0">
                <a:solidFill>
                  <a:srgbClr val="0000FF"/>
                </a:solidFill>
              </a:rPr>
              <a:t>=‘Smith’ </a:t>
            </a:r>
            <a:r>
              <a:rPr lang="en-US" sz="1900" dirty="0">
                <a:solidFill>
                  <a:srgbClr val="0000FF"/>
                </a:solidFill>
              </a:rPr>
              <a:t>(MGRS))</a:t>
            </a:r>
          </a:p>
          <a:p>
            <a:pPr marL="0" indent="0" algn="l">
              <a:buNone/>
            </a:pPr>
            <a:r>
              <a:rPr lang="en-US" sz="1900" dirty="0">
                <a:solidFill>
                  <a:srgbClr val="0000FF"/>
                </a:solidFill>
              </a:rPr>
              <a:t>SMITH_MGR_PROJS(</a:t>
            </a:r>
            <a:r>
              <a:rPr lang="en-US" sz="1900" dirty="0" err="1">
                <a:solidFill>
                  <a:srgbClr val="0000FF"/>
                </a:solidFill>
              </a:rPr>
              <a:t>Pno</a:t>
            </a:r>
            <a:r>
              <a:rPr lang="en-US" sz="1900" dirty="0">
                <a:solidFill>
                  <a:srgbClr val="0000FF"/>
                </a:solidFill>
              </a:rPr>
              <a:t>) ← π </a:t>
            </a:r>
            <a:r>
              <a:rPr lang="en-US" sz="1900" baseline="-25000" dirty="0" err="1">
                <a:solidFill>
                  <a:srgbClr val="0000FF"/>
                </a:solidFill>
              </a:rPr>
              <a:t>Pnumber</a:t>
            </a:r>
            <a:r>
              <a:rPr lang="en-US" sz="1900" dirty="0">
                <a:solidFill>
                  <a:srgbClr val="0000FF"/>
                </a:solidFill>
              </a:rPr>
              <a:t> (SMITH_MANAGED_DEPTS * </a:t>
            </a:r>
            <a:r>
              <a:rPr lang="mr-IN" sz="1900" dirty="0">
                <a:solidFill>
                  <a:srgbClr val="0000FF"/>
                </a:solidFill>
              </a:rPr>
              <a:t>PROJECT)</a:t>
            </a:r>
            <a:endParaRPr lang="en-US" sz="1900" dirty="0">
              <a:solidFill>
                <a:srgbClr val="0000FF"/>
              </a:solidFill>
            </a:endParaRPr>
          </a:p>
          <a:p>
            <a:pPr marL="0" indent="0" algn="l">
              <a:buNone/>
            </a:pPr>
            <a:r>
              <a:rPr lang="en-US" sz="1900" dirty="0">
                <a:solidFill>
                  <a:srgbClr val="0000FF"/>
                </a:solidFill>
              </a:rPr>
              <a:t>RESULT ← (</a:t>
            </a:r>
            <a:r>
              <a:rPr lang="en-US" sz="1900" dirty="0">
                <a:solidFill>
                  <a:srgbClr val="FF0000"/>
                </a:solidFill>
              </a:rPr>
              <a:t>SMITH_WORKER_PROJS ∪ SMITH_MGR_PROJS</a:t>
            </a:r>
            <a:r>
              <a:rPr lang="en-US" sz="1900" dirty="0">
                <a:solidFill>
                  <a:srgbClr val="0000FF"/>
                </a:solidFill>
              </a:rPr>
              <a:t>)</a:t>
            </a:r>
          </a:p>
          <a:p>
            <a:pPr marL="0" indent="0" algn="l">
              <a:buNone/>
            </a:pPr>
            <a:endParaRPr lang="en-US" sz="2600" dirty="0">
              <a:solidFill>
                <a:srgbClr val="0000FF"/>
              </a:solidFill>
            </a:endParaRP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46</a:t>
            </a:fld>
            <a:endParaRPr lang="en-US"/>
          </a:p>
        </p:txBody>
      </p:sp>
    </p:spTree>
    <p:extLst>
      <p:ext uri="{BB962C8B-B14F-4D97-AF65-F5344CB8AC3E}">
        <p14:creationId xmlns:p14="http://schemas.microsoft.com/office/powerpoint/2010/main" val="3660135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a:xfrm>
            <a:off x="90711" y="1600200"/>
            <a:ext cx="9053289" cy="4525963"/>
          </a:xfrm>
        </p:spPr>
        <p:txBody>
          <a:bodyPr>
            <a:normAutofit/>
          </a:bodyPr>
          <a:lstStyle/>
          <a:p>
            <a:r>
              <a:rPr lang="en-US" dirty="0"/>
              <a:t>List the names of managers who have at least one dependent.</a:t>
            </a:r>
          </a:p>
          <a:p>
            <a:endParaRPr lang="en-US" dirty="0"/>
          </a:p>
          <a:p>
            <a:pPr marL="0" indent="0" algn="l">
              <a:buNone/>
            </a:pPr>
            <a:r>
              <a:rPr lang="mr-IN" sz="2000" dirty="0">
                <a:solidFill>
                  <a:srgbClr val="0000FF"/>
                </a:solidFill>
              </a:rPr>
              <a:t>MGRS(Ssn) ← π</a:t>
            </a:r>
            <a:r>
              <a:rPr lang="en-US" sz="2000" dirty="0">
                <a:solidFill>
                  <a:srgbClr val="0000FF"/>
                </a:solidFill>
              </a:rPr>
              <a:t> </a:t>
            </a:r>
            <a:r>
              <a:rPr lang="mr-IN" sz="2000" baseline="-25000" dirty="0">
                <a:solidFill>
                  <a:srgbClr val="0000FF"/>
                </a:solidFill>
              </a:rPr>
              <a:t>Mgr_ssn</a:t>
            </a:r>
            <a:r>
              <a:rPr lang="en-US" sz="2000" dirty="0">
                <a:solidFill>
                  <a:srgbClr val="0000FF"/>
                </a:solidFill>
              </a:rPr>
              <a:t> </a:t>
            </a:r>
            <a:r>
              <a:rPr lang="mr-IN" sz="2000" dirty="0">
                <a:solidFill>
                  <a:srgbClr val="0000FF"/>
                </a:solidFill>
              </a:rPr>
              <a:t>(DEPARTMENT)</a:t>
            </a:r>
          </a:p>
          <a:p>
            <a:pPr marL="0" indent="0" algn="l">
              <a:buNone/>
            </a:pPr>
            <a:r>
              <a:rPr lang="en-US" sz="2000" dirty="0">
                <a:solidFill>
                  <a:srgbClr val="0000FF"/>
                </a:solidFill>
              </a:rPr>
              <a:t>EMPS_WITH_DEPS(</a:t>
            </a:r>
            <a:r>
              <a:rPr lang="en-US" sz="2000" dirty="0" err="1">
                <a:solidFill>
                  <a:srgbClr val="0000FF"/>
                </a:solidFill>
              </a:rPr>
              <a:t>Ssn</a:t>
            </a:r>
            <a:r>
              <a:rPr lang="en-US" sz="2000" dirty="0">
                <a:solidFill>
                  <a:srgbClr val="0000FF"/>
                </a:solidFill>
              </a:rPr>
              <a:t>) ← π </a:t>
            </a:r>
            <a:r>
              <a:rPr lang="en-US" sz="2000" baseline="-25000" dirty="0" err="1">
                <a:solidFill>
                  <a:srgbClr val="0000FF"/>
                </a:solidFill>
              </a:rPr>
              <a:t>Essn</a:t>
            </a:r>
            <a:r>
              <a:rPr lang="en-US" sz="2000" dirty="0">
                <a:solidFill>
                  <a:srgbClr val="0000FF"/>
                </a:solidFill>
              </a:rPr>
              <a:t> (DEPENDENT)</a:t>
            </a:r>
          </a:p>
          <a:p>
            <a:pPr marL="0" indent="0" algn="l">
              <a:buNone/>
            </a:pPr>
            <a:r>
              <a:rPr lang="en-US" sz="2000" dirty="0">
                <a:solidFill>
                  <a:srgbClr val="0000FF"/>
                </a:solidFill>
              </a:rPr>
              <a:t>MGRS_WITH_DEPS ← </a:t>
            </a:r>
            <a:r>
              <a:rPr lang="en-US" sz="2000" dirty="0">
                <a:solidFill>
                  <a:srgbClr val="FF0000"/>
                </a:solidFill>
              </a:rPr>
              <a:t>(MGRS ∩ EMPS_WITH_DEPS)</a:t>
            </a:r>
          </a:p>
          <a:p>
            <a:pPr marL="0" indent="0" algn="l">
              <a:buNone/>
            </a:pPr>
            <a:r>
              <a:rPr lang="en-US" sz="2000" dirty="0">
                <a:solidFill>
                  <a:srgbClr val="0000FF"/>
                </a:solidFill>
              </a:rPr>
              <a:t>RESULT ← π </a:t>
            </a:r>
            <a:r>
              <a:rPr lang="en-US" sz="2000" baseline="-25000" dirty="0" err="1">
                <a:solidFill>
                  <a:srgbClr val="0000FF"/>
                </a:solidFill>
              </a:rPr>
              <a:t>Lname</a:t>
            </a:r>
            <a:r>
              <a:rPr lang="en-US" sz="2000" baseline="-25000" dirty="0">
                <a:solidFill>
                  <a:srgbClr val="0000FF"/>
                </a:solidFill>
              </a:rPr>
              <a:t>, </a:t>
            </a:r>
            <a:r>
              <a:rPr lang="en-US" sz="2000" baseline="-25000" dirty="0" err="1">
                <a:solidFill>
                  <a:srgbClr val="0000FF"/>
                </a:solidFill>
              </a:rPr>
              <a:t>Fname</a:t>
            </a:r>
            <a:r>
              <a:rPr lang="en-US" sz="2000" baseline="-25000" dirty="0">
                <a:solidFill>
                  <a:srgbClr val="0000FF"/>
                </a:solidFill>
              </a:rPr>
              <a:t> </a:t>
            </a:r>
            <a:r>
              <a:rPr lang="en-US" sz="2000" dirty="0">
                <a:solidFill>
                  <a:srgbClr val="0000FF"/>
                </a:solidFill>
              </a:rPr>
              <a:t>(MGRS_WITH_DEPS * EMPLOYEE)</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47</a:t>
            </a:fld>
            <a:endParaRPr lang="en-US"/>
          </a:p>
        </p:txBody>
      </p:sp>
    </p:spTree>
    <p:extLst>
      <p:ext uri="{BB962C8B-B14F-4D97-AF65-F5344CB8AC3E}">
        <p14:creationId xmlns:p14="http://schemas.microsoft.com/office/powerpoint/2010/main" val="544134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BB370799-D4D9-4940-9FA4-476F5124E2D6}" type="slidenum">
              <a:rPr lang="en-US"/>
              <a:pPr/>
              <a:t>48</a:t>
            </a:fld>
            <a:endParaRPr lang="en-US"/>
          </a:p>
        </p:txBody>
      </p:sp>
      <p:sp>
        <p:nvSpPr>
          <p:cNvPr id="246786" name="Rectangle 2"/>
          <p:cNvSpPr>
            <a:spLocks noGrp="1" noChangeArrowheads="1"/>
          </p:cNvSpPr>
          <p:nvPr>
            <p:ph type="title"/>
          </p:nvPr>
        </p:nvSpPr>
        <p:spPr>
          <a:xfrm>
            <a:off x="250825" y="303213"/>
            <a:ext cx="8534400" cy="842962"/>
          </a:xfrm>
        </p:spPr>
        <p:txBody>
          <a:bodyPr/>
          <a:lstStyle/>
          <a:p>
            <a:r>
              <a:rPr lang="en-US"/>
              <a:t>Chapter Outline</a:t>
            </a:r>
          </a:p>
        </p:txBody>
      </p:sp>
      <p:sp>
        <p:nvSpPr>
          <p:cNvPr id="246787" name="Rectangle 3"/>
          <p:cNvSpPr>
            <a:spLocks noGrp="1" noChangeArrowheads="1"/>
          </p:cNvSpPr>
          <p:nvPr>
            <p:ph type="body" idx="1"/>
          </p:nvPr>
        </p:nvSpPr>
        <p:spPr>
          <a:xfrm>
            <a:off x="685800" y="1389063"/>
            <a:ext cx="8458200" cy="4719637"/>
          </a:xfrm>
        </p:spPr>
        <p:txBody>
          <a:bodyPr/>
          <a:lstStyle/>
          <a:p>
            <a:pPr>
              <a:lnSpc>
                <a:spcPct val="90000"/>
              </a:lnSpc>
            </a:pPr>
            <a:r>
              <a:rPr lang="en-US" sz="2800" dirty="0">
                <a:solidFill>
                  <a:schemeClr val="bg2">
                    <a:lumMod val="90000"/>
                  </a:schemeClr>
                </a:solidFill>
              </a:rPr>
              <a:t>Example Database Application (COMPANY)</a:t>
            </a:r>
          </a:p>
          <a:p>
            <a:pPr>
              <a:lnSpc>
                <a:spcPct val="90000"/>
              </a:lnSpc>
            </a:pPr>
            <a:r>
              <a:rPr lang="en-US" sz="2800" dirty="0">
                <a:solidFill>
                  <a:schemeClr val="bg2">
                    <a:lumMod val="90000"/>
                  </a:schemeClr>
                </a:solidFill>
              </a:rPr>
              <a:t>Relational Algebra</a:t>
            </a:r>
          </a:p>
          <a:p>
            <a:pPr lvl="1">
              <a:lnSpc>
                <a:spcPct val="90000"/>
              </a:lnSpc>
            </a:pPr>
            <a:r>
              <a:rPr lang="en-US" sz="2400" dirty="0">
                <a:solidFill>
                  <a:schemeClr val="bg2">
                    <a:lumMod val="90000"/>
                  </a:schemeClr>
                </a:solidFill>
              </a:rPr>
              <a:t>Unary Relational Operations </a:t>
            </a:r>
          </a:p>
          <a:p>
            <a:pPr lvl="1">
              <a:lnSpc>
                <a:spcPct val="90000"/>
              </a:lnSpc>
            </a:pPr>
            <a:r>
              <a:rPr lang="en-US" sz="2400" dirty="0">
                <a:solidFill>
                  <a:schemeClr val="bg2"/>
                </a:solidFill>
              </a:rPr>
              <a:t>Relational Algebra Operations From Set Theory</a:t>
            </a:r>
          </a:p>
          <a:p>
            <a:pPr lvl="1">
              <a:lnSpc>
                <a:spcPct val="90000"/>
              </a:lnSpc>
            </a:pPr>
            <a:r>
              <a:rPr lang="en-US" sz="2400" dirty="0">
                <a:solidFill>
                  <a:srgbClr val="DDD9C3"/>
                </a:solidFill>
              </a:rPr>
              <a:t>Binary Relational Operations</a:t>
            </a:r>
          </a:p>
          <a:p>
            <a:pPr lvl="1">
              <a:lnSpc>
                <a:spcPct val="90000"/>
              </a:lnSpc>
            </a:pPr>
            <a:r>
              <a:rPr lang="en-US" sz="2400" dirty="0"/>
              <a:t>Additional Relational Operations</a:t>
            </a:r>
          </a:p>
          <a:p>
            <a:pPr lvl="1">
              <a:lnSpc>
                <a:spcPct val="90000"/>
              </a:lnSpc>
            </a:pPr>
            <a:r>
              <a:rPr lang="en-US" sz="2400" dirty="0">
                <a:solidFill>
                  <a:srgbClr val="DDD9C3"/>
                </a:solidFill>
              </a:rPr>
              <a:t>Examples of Queries in Relational Algebra</a:t>
            </a:r>
          </a:p>
          <a:p>
            <a:pPr>
              <a:lnSpc>
                <a:spcPct val="90000"/>
              </a:lnSpc>
            </a:pPr>
            <a:r>
              <a:rPr lang="en-US" sz="2800" dirty="0">
                <a:solidFill>
                  <a:srgbClr val="DDD9C3"/>
                </a:solidFill>
              </a:rPr>
              <a:t>Relational Calculus</a:t>
            </a:r>
          </a:p>
          <a:p>
            <a:pPr lvl="1">
              <a:lnSpc>
                <a:spcPct val="90000"/>
              </a:lnSpc>
            </a:pPr>
            <a:r>
              <a:rPr lang="en-US" sz="2400" dirty="0">
                <a:solidFill>
                  <a:srgbClr val="DDD9C3"/>
                </a:solidFill>
              </a:rPr>
              <a:t>Tuple Relational Calculus</a:t>
            </a:r>
          </a:p>
          <a:p>
            <a:pPr lvl="1">
              <a:lnSpc>
                <a:spcPct val="90000"/>
              </a:lnSpc>
            </a:pPr>
            <a:r>
              <a:rPr lang="en-US" sz="2400" dirty="0">
                <a:solidFill>
                  <a:srgbClr val="DDD9C3"/>
                </a:solidFill>
              </a:rPr>
              <a:t>Domain Relational Calculus</a:t>
            </a:r>
          </a:p>
          <a:p>
            <a:pPr>
              <a:lnSpc>
                <a:spcPct val="90000"/>
              </a:lnSpc>
            </a:pPr>
            <a:r>
              <a:rPr lang="en-US" sz="2800" dirty="0">
                <a:solidFill>
                  <a:srgbClr val="DDD9C3"/>
                </a:solidFill>
              </a:rPr>
              <a:t> Overview of the QBE language (appendix D)</a:t>
            </a:r>
          </a:p>
          <a:p>
            <a:pPr>
              <a:lnSpc>
                <a:spcPct val="90000"/>
              </a:lnSpc>
              <a:buFont typeface="Wingdings" charset="0"/>
              <a:buNone/>
            </a:pPr>
            <a:endParaRPr lang="en-US" sz="2400" dirty="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3258976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5F854556-9023-CA4B-8095-E1D28D260F1E}" type="slidenum">
              <a:rPr lang="en-US"/>
              <a:pPr/>
              <a:t>49</a:t>
            </a:fld>
            <a:endParaRPr lang="en-US"/>
          </a:p>
        </p:txBody>
      </p:sp>
      <p:sp>
        <p:nvSpPr>
          <p:cNvPr id="252930" name="Rectangle 2"/>
          <p:cNvSpPr>
            <a:spLocks noGrp="1" noChangeArrowheads="1"/>
          </p:cNvSpPr>
          <p:nvPr>
            <p:ph type="title"/>
          </p:nvPr>
        </p:nvSpPr>
        <p:spPr>
          <a:xfrm>
            <a:off x="250825" y="303213"/>
            <a:ext cx="8534400" cy="649287"/>
          </a:xfrm>
        </p:spPr>
        <p:txBody>
          <a:bodyPr/>
          <a:lstStyle/>
          <a:p>
            <a:r>
              <a:rPr lang="en-US" sz="3200" b="1" dirty="0">
                <a:latin typeface="Times New Roman" charset="0"/>
              </a:rPr>
              <a:t>Aggregate Functions and Grouping</a:t>
            </a:r>
          </a:p>
        </p:txBody>
      </p:sp>
      <p:sp>
        <p:nvSpPr>
          <p:cNvPr id="252931" name="Rectangle 3"/>
          <p:cNvSpPr>
            <a:spLocks noGrp="1" noChangeArrowheads="1"/>
          </p:cNvSpPr>
          <p:nvPr>
            <p:ph type="body" idx="1"/>
          </p:nvPr>
        </p:nvSpPr>
        <p:spPr>
          <a:xfrm>
            <a:off x="406400" y="1058804"/>
            <a:ext cx="8378825" cy="4775200"/>
          </a:xfrm>
        </p:spPr>
        <p:txBody>
          <a:bodyPr/>
          <a:lstStyle/>
          <a:p>
            <a:pPr marL="0" indent="0">
              <a:buNone/>
            </a:pPr>
            <a:endParaRPr lang="en-US" sz="1000" b="1" dirty="0">
              <a:latin typeface="Times New Roman" charset="0"/>
            </a:endParaRPr>
          </a:p>
          <a:p>
            <a:pPr lvl="1"/>
            <a:r>
              <a:rPr lang="en-US" sz="2000" dirty="0"/>
              <a:t>A type of request that cannot be expressed in the basic relational algebra is to specify mathematical </a:t>
            </a:r>
            <a:r>
              <a:rPr lang="en-US" sz="2000" b="1" dirty="0"/>
              <a:t>aggregate functions</a:t>
            </a:r>
            <a:r>
              <a:rPr lang="en-US" sz="2000" dirty="0"/>
              <a:t> on collections of values from the database. </a:t>
            </a:r>
          </a:p>
          <a:p>
            <a:pPr lvl="1"/>
            <a:endParaRPr lang="en-US" sz="1200" dirty="0"/>
          </a:p>
          <a:p>
            <a:pPr lvl="1"/>
            <a:r>
              <a:rPr lang="en-US" sz="2000" dirty="0"/>
              <a:t>Examples of such functions include retrieving the average or total salary of all employees or the total number of employee tuples. These functions are used in simple statistical queries that summarize information from the database tuples.</a:t>
            </a:r>
          </a:p>
          <a:p>
            <a:pPr lvl="1"/>
            <a:endParaRPr lang="en-US" sz="1200" dirty="0"/>
          </a:p>
          <a:p>
            <a:pPr lvl="1"/>
            <a:r>
              <a:rPr lang="en-US" sz="2000" dirty="0"/>
              <a:t>Common functions applied to collections of numeric values include </a:t>
            </a:r>
            <a:r>
              <a:rPr lang="en-US" sz="2000" b="1" dirty="0">
                <a:solidFill>
                  <a:srgbClr val="0000FF"/>
                </a:solidFill>
              </a:rPr>
              <a:t>SUM, AVERAGE, MAXIMUM, and MINIMUM. </a:t>
            </a:r>
            <a:r>
              <a:rPr lang="en-US" sz="2000" dirty="0"/>
              <a:t>The</a:t>
            </a:r>
            <a:r>
              <a:rPr lang="en-US" sz="2000" b="1" dirty="0">
                <a:solidFill>
                  <a:srgbClr val="0000FF"/>
                </a:solidFill>
              </a:rPr>
              <a:t> COUNT </a:t>
            </a:r>
            <a:r>
              <a:rPr lang="en-US" sz="2000" dirty="0"/>
              <a:t>function is used for counting tuples or values.</a:t>
            </a:r>
          </a:p>
          <a:p>
            <a:pPr>
              <a:buFont typeface="Wingdings" charset="0"/>
              <a:buNone/>
            </a:pPr>
            <a:r>
              <a:rPr lang="en-US" sz="1200" dirty="0">
                <a:latin typeface="Times New Roman" charset="0"/>
              </a:rPr>
              <a:t>	</a:t>
            </a:r>
          </a:p>
        </p:txBody>
      </p:sp>
      <p:sp>
        <p:nvSpPr>
          <p:cNvPr id="2" name="Footer Placeholder 1"/>
          <p:cNvSpPr>
            <a:spLocks noGrp="1"/>
          </p:cNvSpPr>
          <p:nvPr>
            <p:ph type="ftr" sz="quarter" idx="11"/>
          </p:nvPr>
        </p:nvSpPr>
        <p:spPr/>
        <p:txBody>
          <a:bodyPr/>
          <a:lstStyle/>
          <a:p>
            <a:r>
              <a:rPr lang="en-US"/>
              <a:t>DBMS - Nguyen Thi Hau</a:t>
            </a:r>
          </a:p>
        </p:txBody>
      </p:sp>
      <p:pic>
        <p:nvPicPr>
          <p:cNvPr id="5" name="Picture 4" descr="Screen Shot 2020-04-22 at 09.54.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09" y="5351219"/>
            <a:ext cx="5325052" cy="842685"/>
          </a:xfrm>
          <a:prstGeom prst="rect">
            <a:avLst/>
          </a:prstGeom>
        </p:spPr>
      </p:pic>
    </p:spTree>
    <p:extLst>
      <p:ext uri="{BB962C8B-B14F-4D97-AF65-F5344CB8AC3E}">
        <p14:creationId xmlns:p14="http://schemas.microsoft.com/office/powerpoint/2010/main" val="63932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38EC7C38-72E3-ED48-AAF2-877AAEE873E6}" type="slidenum">
              <a:rPr lang="en-US"/>
              <a:pPr/>
              <a:t>5</a:t>
            </a:fld>
            <a:endParaRPr lang="en-US"/>
          </a:p>
        </p:txBody>
      </p:sp>
      <p:sp>
        <p:nvSpPr>
          <p:cNvPr id="254978" name="Rectangle 1026"/>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4979" name="Rectangle 1027"/>
          <p:cNvSpPr>
            <a:spLocks noGrp="1" noChangeArrowheads="1"/>
          </p:cNvSpPr>
          <p:nvPr>
            <p:ph type="body" idx="1"/>
          </p:nvPr>
        </p:nvSpPr>
        <p:spPr>
          <a:xfrm>
            <a:off x="323850" y="1025525"/>
            <a:ext cx="8439150" cy="5080000"/>
          </a:xfrm>
        </p:spPr>
        <p:txBody>
          <a:bodyPr/>
          <a:lstStyle/>
          <a:p>
            <a:pPr>
              <a:lnSpc>
                <a:spcPct val="80000"/>
              </a:lnSpc>
              <a:buFont typeface="Wingdings" charset="0"/>
              <a:buNone/>
            </a:pPr>
            <a:r>
              <a:rPr lang="en-US" sz="2400" b="1">
                <a:latin typeface="Times New Roman" charset="0"/>
              </a:rPr>
              <a:t>SELECT Operation Properties</a:t>
            </a:r>
          </a:p>
          <a:p>
            <a:pPr>
              <a:lnSpc>
                <a:spcPct val="80000"/>
              </a:lnSpc>
              <a:buFont typeface="Wingdings" charset="0"/>
              <a:buNone/>
            </a:pPr>
            <a:r>
              <a:rPr lang="en-US" sz="1000"/>
              <a:t>	</a:t>
            </a:r>
          </a:p>
          <a:p>
            <a:pPr>
              <a:lnSpc>
                <a:spcPct val="80000"/>
              </a:lnSpc>
              <a:buFont typeface="Wingdings" charset="0"/>
              <a:buNone/>
            </a:pPr>
            <a:endParaRPr lang="en-US" sz="1000">
              <a:latin typeface="Times New Roman" charset="0"/>
            </a:endParaRPr>
          </a:p>
          <a:p>
            <a:pPr lvl="1">
              <a:lnSpc>
                <a:spcPct val="80000"/>
              </a:lnSpc>
            </a:pPr>
            <a:r>
              <a:rPr lang="en-US" sz="1800"/>
              <a:t>	</a:t>
            </a:r>
            <a:r>
              <a:rPr lang="en-US" sz="2000"/>
              <a:t>The SELECT operation </a:t>
            </a:r>
            <a:r>
              <a:rPr lang="en-US" sz="2000" b="1">
                <a:latin typeface="Symbol" charset="0"/>
              </a:rPr>
              <a:t></a:t>
            </a:r>
            <a:r>
              <a:rPr lang="en-US" sz="2000" baseline="-16000">
                <a:latin typeface="Symbol" charset="0"/>
              </a:rPr>
              <a:t> </a:t>
            </a:r>
            <a:r>
              <a:rPr lang="en-US" sz="2000" baseline="-16000"/>
              <a:t>&lt;selection condition&gt;</a:t>
            </a:r>
            <a:r>
              <a:rPr lang="en-US" sz="2000"/>
              <a:t>(R) produces a relation S that has the same schema as R</a:t>
            </a:r>
          </a:p>
          <a:p>
            <a:pPr lvl="1">
              <a:lnSpc>
                <a:spcPct val="80000"/>
              </a:lnSpc>
              <a:buFontTx/>
              <a:buNone/>
            </a:pPr>
            <a:endParaRPr lang="en-US" sz="2000"/>
          </a:p>
          <a:p>
            <a:pPr lvl="1">
              <a:lnSpc>
                <a:spcPct val="80000"/>
              </a:lnSpc>
            </a:pPr>
            <a:r>
              <a:rPr lang="en-US" sz="2000"/>
              <a:t> The SELECT operation </a:t>
            </a:r>
            <a:r>
              <a:rPr lang="en-US" sz="2000" b="1">
                <a:latin typeface="Symbol" charset="0"/>
              </a:rPr>
              <a:t> </a:t>
            </a:r>
            <a:r>
              <a:rPr lang="en-US" sz="2000"/>
              <a:t>is</a:t>
            </a:r>
            <a:r>
              <a:rPr lang="en-US" sz="2000" b="1"/>
              <a:t> commutative; </a:t>
            </a:r>
            <a:r>
              <a:rPr lang="en-US" sz="2000"/>
              <a:t>i.e.,</a:t>
            </a:r>
            <a:r>
              <a:rPr lang="en-US" sz="2000" b="1"/>
              <a:t> </a:t>
            </a:r>
          </a:p>
          <a:p>
            <a:pPr lvl="1">
              <a:lnSpc>
                <a:spcPct val="80000"/>
              </a:lnSpc>
              <a:buFont typeface="Symbol" charset="0"/>
              <a:buChar char=" "/>
            </a:pPr>
            <a:r>
              <a:rPr lang="en-US" sz="2000" b="1">
                <a:latin typeface="Symbol" charset="0"/>
              </a:rPr>
              <a:t></a:t>
            </a:r>
            <a:r>
              <a:rPr lang="en-US" sz="2000" baseline="-16000">
                <a:latin typeface="Symbol" charset="0"/>
              </a:rPr>
              <a:t> </a:t>
            </a:r>
            <a:r>
              <a:rPr lang="en-US" sz="2000" baseline="-16000"/>
              <a:t>&lt;condition1&gt;</a:t>
            </a:r>
            <a:r>
              <a:rPr lang="en-US" sz="2000"/>
              <a:t>(</a:t>
            </a:r>
            <a:r>
              <a:rPr lang="en-US" sz="2000" b="1">
                <a:latin typeface="Symbol" charset="0"/>
              </a:rPr>
              <a:t></a:t>
            </a:r>
            <a:r>
              <a:rPr lang="en-US" sz="2000" baseline="-16000">
                <a:latin typeface="Symbol" charset="0"/>
              </a:rPr>
              <a:t> </a:t>
            </a:r>
            <a:r>
              <a:rPr lang="en-US" sz="2000" baseline="-16000"/>
              <a:t>&lt; condition2&gt; </a:t>
            </a:r>
            <a:r>
              <a:rPr lang="en-US" sz="2000"/>
              <a:t>(</a:t>
            </a:r>
            <a:r>
              <a:rPr lang="en-US" sz="2000" baseline="-16000"/>
              <a:t> </a:t>
            </a:r>
            <a:r>
              <a:rPr lang="en-US" sz="2000"/>
              <a:t>R)) = </a:t>
            </a:r>
            <a:r>
              <a:rPr lang="en-US" sz="2000" b="1">
                <a:latin typeface="Symbol" charset="0"/>
              </a:rPr>
              <a:t></a:t>
            </a:r>
            <a:r>
              <a:rPr lang="en-US" sz="2000" baseline="-16000">
                <a:latin typeface="Symbol" charset="0"/>
              </a:rPr>
              <a:t> </a:t>
            </a:r>
            <a:r>
              <a:rPr lang="en-US" sz="2000" baseline="-16000"/>
              <a:t>&lt;condition2&gt; </a:t>
            </a:r>
            <a:r>
              <a:rPr lang="en-US" sz="2000"/>
              <a:t>(</a:t>
            </a:r>
            <a:r>
              <a:rPr lang="en-US" sz="2000" b="1">
                <a:latin typeface="Symbol" charset="0"/>
              </a:rPr>
              <a:t></a:t>
            </a:r>
            <a:r>
              <a:rPr lang="en-US" sz="2000" baseline="-16000">
                <a:latin typeface="Symbol" charset="0"/>
              </a:rPr>
              <a:t> </a:t>
            </a:r>
            <a:r>
              <a:rPr lang="en-US" sz="2000" baseline="-16000"/>
              <a:t>&lt; condition1&gt; </a:t>
            </a:r>
            <a:r>
              <a:rPr lang="en-US" sz="2000"/>
              <a:t>( R))</a:t>
            </a:r>
          </a:p>
          <a:p>
            <a:pPr lvl="1">
              <a:lnSpc>
                <a:spcPct val="80000"/>
              </a:lnSpc>
              <a:buFont typeface="Symbol" charset="0"/>
              <a:buChar char=" "/>
            </a:pPr>
            <a:endParaRPr lang="en-US" sz="2000"/>
          </a:p>
          <a:p>
            <a:pPr lvl="1">
              <a:lnSpc>
                <a:spcPct val="80000"/>
              </a:lnSpc>
            </a:pPr>
            <a:r>
              <a:rPr lang="en-US" sz="2000"/>
              <a:t>A cascaded SELECT operation </a:t>
            </a:r>
            <a:r>
              <a:rPr lang="en-US" sz="2000" b="1"/>
              <a:t>may be applied in any order; </a:t>
            </a:r>
            <a:r>
              <a:rPr lang="en-US" sz="2000"/>
              <a:t>i.e.,</a:t>
            </a:r>
            <a:r>
              <a:rPr lang="en-US" sz="2000" b="1"/>
              <a:t> </a:t>
            </a:r>
          </a:p>
          <a:p>
            <a:pPr lvl="1">
              <a:lnSpc>
                <a:spcPct val="80000"/>
              </a:lnSpc>
              <a:buFont typeface="Symbol" charset="0"/>
              <a:buChar char=" "/>
            </a:pPr>
            <a:r>
              <a:rPr lang="en-US" sz="2000" b="1">
                <a:latin typeface="Symbol" charset="0"/>
              </a:rPr>
              <a:t></a:t>
            </a:r>
            <a:r>
              <a:rPr lang="en-US" sz="2000" baseline="-16000">
                <a:latin typeface="Symbol" charset="0"/>
              </a:rPr>
              <a:t> </a:t>
            </a:r>
            <a:r>
              <a:rPr lang="en-US" sz="2000" baseline="-16000"/>
              <a:t>&lt;condition1&gt;</a:t>
            </a:r>
            <a:r>
              <a:rPr lang="en-US" sz="2000"/>
              <a:t>(</a:t>
            </a:r>
            <a:r>
              <a:rPr lang="en-US" sz="2000" b="1">
                <a:latin typeface="Symbol" charset="0"/>
              </a:rPr>
              <a:t></a:t>
            </a:r>
            <a:r>
              <a:rPr lang="en-US" sz="2000" baseline="-16000">
                <a:latin typeface="Symbol" charset="0"/>
              </a:rPr>
              <a:t> </a:t>
            </a:r>
            <a:r>
              <a:rPr lang="en-US" sz="2000" baseline="-16000"/>
              <a:t>&lt; condition2&gt; </a:t>
            </a:r>
            <a:r>
              <a:rPr lang="en-US" sz="2000"/>
              <a:t>(</a:t>
            </a:r>
            <a:r>
              <a:rPr lang="en-US" sz="2000" b="1">
                <a:latin typeface="Symbol" charset="0"/>
              </a:rPr>
              <a:t></a:t>
            </a:r>
            <a:r>
              <a:rPr lang="en-US" sz="2000" baseline="-16000">
                <a:latin typeface="Symbol" charset="0"/>
              </a:rPr>
              <a:t> </a:t>
            </a:r>
            <a:r>
              <a:rPr lang="en-US" sz="2000" baseline="-16000"/>
              <a:t>&lt;condition3&gt;</a:t>
            </a:r>
            <a:r>
              <a:rPr lang="en-US" sz="2000"/>
              <a:t> (</a:t>
            </a:r>
            <a:r>
              <a:rPr lang="en-US" sz="2000" baseline="-16000"/>
              <a:t> </a:t>
            </a:r>
            <a:r>
              <a:rPr lang="en-US" sz="2000"/>
              <a:t>R)) </a:t>
            </a:r>
          </a:p>
          <a:p>
            <a:pPr lvl="1">
              <a:lnSpc>
                <a:spcPct val="80000"/>
              </a:lnSpc>
              <a:buFont typeface="Symbol" charset="0"/>
              <a:buChar char=" "/>
            </a:pPr>
            <a:r>
              <a:rPr lang="en-US" sz="2000"/>
              <a:t>= </a:t>
            </a:r>
            <a:r>
              <a:rPr lang="en-US" sz="2000" b="1">
                <a:latin typeface="Symbol" charset="0"/>
              </a:rPr>
              <a:t></a:t>
            </a:r>
            <a:r>
              <a:rPr lang="en-US" sz="2000" baseline="-16000">
                <a:latin typeface="Symbol" charset="0"/>
              </a:rPr>
              <a:t> </a:t>
            </a:r>
            <a:r>
              <a:rPr lang="en-US" sz="2000" baseline="-16000"/>
              <a:t>&lt;condition2&gt; </a:t>
            </a:r>
            <a:r>
              <a:rPr lang="en-US" sz="2000"/>
              <a:t>(</a:t>
            </a:r>
            <a:r>
              <a:rPr lang="en-US" sz="2000" b="1">
                <a:latin typeface="Symbol" charset="0"/>
              </a:rPr>
              <a:t></a:t>
            </a:r>
            <a:r>
              <a:rPr lang="en-US" sz="2000" baseline="-16000">
                <a:latin typeface="Symbol" charset="0"/>
              </a:rPr>
              <a:t> </a:t>
            </a:r>
            <a:r>
              <a:rPr lang="en-US" sz="2000" baseline="-16000"/>
              <a:t>&lt; condition3&gt; </a:t>
            </a:r>
            <a:r>
              <a:rPr lang="en-US" sz="2000"/>
              <a:t>(</a:t>
            </a:r>
            <a:r>
              <a:rPr lang="en-US" sz="2000" b="1">
                <a:latin typeface="Symbol" charset="0"/>
              </a:rPr>
              <a:t></a:t>
            </a:r>
            <a:r>
              <a:rPr lang="en-US" sz="2000" baseline="-16000">
                <a:latin typeface="Symbol" charset="0"/>
              </a:rPr>
              <a:t> </a:t>
            </a:r>
            <a:r>
              <a:rPr lang="en-US" sz="2000" baseline="-16000"/>
              <a:t>&lt; condition1&gt; </a:t>
            </a:r>
            <a:r>
              <a:rPr lang="en-US" sz="2000"/>
              <a:t>( R)))</a:t>
            </a:r>
          </a:p>
          <a:p>
            <a:pPr lvl="1">
              <a:lnSpc>
                <a:spcPct val="80000"/>
              </a:lnSpc>
              <a:buFont typeface="Symbol" charset="0"/>
              <a:buChar char=" "/>
            </a:pPr>
            <a:endParaRPr lang="en-US" sz="2000"/>
          </a:p>
          <a:p>
            <a:pPr lvl="1">
              <a:lnSpc>
                <a:spcPct val="80000"/>
              </a:lnSpc>
            </a:pPr>
            <a:r>
              <a:rPr lang="en-US" sz="2000"/>
              <a:t>A cascaded SELECT operation may be replaced by a single selection with a conjunction of all the conditions</a:t>
            </a:r>
            <a:r>
              <a:rPr lang="en-US" sz="2000" b="1"/>
              <a:t>; </a:t>
            </a:r>
            <a:r>
              <a:rPr lang="en-US" sz="2000"/>
              <a:t>i.e.,</a:t>
            </a:r>
            <a:r>
              <a:rPr lang="en-US" sz="2000" b="1"/>
              <a:t> </a:t>
            </a:r>
          </a:p>
          <a:p>
            <a:pPr lvl="1">
              <a:lnSpc>
                <a:spcPct val="80000"/>
              </a:lnSpc>
              <a:buFont typeface="Symbol" charset="0"/>
              <a:buChar char=" "/>
            </a:pPr>
            <a:r>
              <a:rPr lang="en-US" sz="2000" b="1">
                <a:latin typeface="Symbol" charset="0"/>
              </a:rPr>
              <a:t></a:t>
            </a:r>
            <a:r>
              <a:rPr lang="en-US" sz="2000" baseline="-16000">
                <a:latin typeface="Symbol" charset="0"/>
              </a:rPr>
              <a:t> </a:t>
            </a:r>
            <a:r>
              <a:rPr lang="en-US" sz="2000" baseline="-16000"/>
              <a:t>&lt;condition1&gt;</a:t>
            </a:r>
            <a:r>
              <a:rPr lang="en-US" sz="2000"/>
              <a:t>(</a:t>
            </a:r>
            <a:r>
              <a:rPr lang="en-US" sz="2000" b="1">
                <a:latin typeface="Symbol" charset="0"/>
              </a:rPr>
              <a:t></a:t>
            </a:r>
            <a:r>
              <a:rPr lang="en-US" sz="2000" baseline="-16000">
                <a:latin typeface="Symbol" charset="0"/>
              </a:rPr>
              <a:t> </a:t>
            </a:r>
            <a:r>
              <a:rPr lang="en-US" sz="2000" baseline="-16000"/>
              <a:t>&lt; condition2&gt; </a:t>
            </a:r>
            <a:r>
              <a:rPr lang="en-US" sz="2000"/>
              <a:t>(</a:t>
            </a:r>
            <a:r>
              <a:rPr lang="en-US" sz="2000" b="1">
                <a:latin typeface="Symbol" charset="0"/>
              </a:rPr>
              <a:t></a:t>
            </a:r>
            <a:r>
              <a:rPr lang="en-US" sz="2000" baseline="-16000">
                <a:latin typeface="Symbol" charset="0"/>
              </a:rPr>
              <a:t> </a:t>
            </a:r>
            <a:r>
              <a:rPr lang="en-US" sz="2000" baseline="-16000"/>
              <a:t>&lt;condition3&gt;</a:t>
            </a:r>
            <a:r>
              <a:rPr lang="en-US" sz="2000"/>
              <a:t> (</a:t>
            </a:r>
            <a:r>
              <a:rPr lang="en-US" sz="2000" baseline="-16000"/>
              <a:t> </a:t>
            </a:r>
            <a:r>
              <a:rPr lang="en-US" sz="2000"/>
              <a:t>R)) </a:t>
            </a:r>
          </a:p>
          <a:p>
            <a:pPr lvl="1">
              <a:lnSpc>
                <a:spcPct val="80000"/>
              </a:lnSpc>
              <a:buFont typeface="Symbol" charset="0"/>
              <a:buChar char=" "/>
            </a:pPr>
            <a:r>
              <a:rPr lang="en-US" sz="2000"/>
              <a:t>= </a:t>
            </a:r>
            <a:r>
              <a:rPr lang="en-US" sz="2000" b="1">
                <a:latin typeface="Symbol" charset="0"/>
              </a:rPr>
              <a:t></a:t>
            </a:r>
            <a:r>
              <a:rPr lang="en-US" sz="2000" baseline="-16000">
                <a:latin typeface="Symbol" charset="0"/>
              </a:rPr>
              <a:t> </a:t>
            </a:r>
            <a:r>
              <a:rPr lang="en-US" sz="2000" baseline="-16000"/>
              <a:t>&lt;condition1&gt; AND &lt; condition2&gt;  AND &lt; condition3&gt; </a:t>
            </a:r>
            <a:r>
              <a:rPr lang="en-US" sz="2000"/>
              <a:t>( R)))</a:t>
            </a:r>
          </a:p>
          <a:p>
            <a:pPr lvl="1">
              <a:lnSpc>
                <a:spcPct val="80000"/>
              </a:lnSpc>
              <a:buFont typeface="Symbol" charset="0"/>
              <a:buChar char=" "/>
            </a:pPr>
            <a:endParaRPr lang="en-US" sz="2000"/>
          </a:p>
          <a:p>
            <a:pPr lvl="2">
              <a:lnSpc>
                <a:spcPct val="80000"/>
              </a:lnSpc>
              <a:buFont typeface="Symbol" charset="0"/>
              <a:buChar char=" "/>
            </a:pPr>
            <a:endParaRPr lang="en-US" sz="1800"/>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923573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0216F6D6-5FA1-174A-9D6F-81E3B621A39E}" type="slidenum">
              <a:rPr lang="en-US"/>
              <a:pPr/>
              <a:t>50</a:t>
            </a:fld>
            <a:endParaRPr lang="en-US"/>
          </a:p>
        </p:txBody>
      </p:sp>
      <p:sp>
        <p:nvSpPr>
          <p:cNvPr id="239619" name="Rectangle 3"/>
          <p:cNvSpPr>
            <a:spLocks noGrp="1" noChangeArrowheads="1"/>
          </p:cNvSpPr>
          <p:nvPr>
            <p:ph type="body" idx="1"/>
          </p:nvPr>
        </p:nvSpPr>
        <p:spPr>
          <a:xfrm>
            <a:off x="685800" y="1587500"/>
            <a:ext cx="7772400" cy="4508500"/>
          </a:xfrm>
        </p:spPr>
        <p:txBody>
          <a:bodyPr/>
          <a:lstStyle/>
          <a:p>
            <a:pPr lvl="2">
              <a:buFont typeface="Wingdings" charset="0"/>
              <a:buNone/>
            </a:pPr>
            <a:endParaRPr lang="en-US"/>
          </a:p>
          <a:p>
            <a:pPr lvl="2">
              <a:buFont typeface="Wingdings" charset="0"/>
              <a:buNone/>
            </a:pPr>
            <a:endParaRPr lang="en-US"/>
          </a:p>
        </p:txBody>
      </p:sp>
      <p:sp>
        <p:nvSpPr>
          <p:cNvPr id="239620" name="Rectangle 4"/>
          <p:cNvSpPr>
            <a:spLocks noGrp="1" noChangeArrowheads="1"/>
          </p:cNvSpPr>
          <p:nvPr>
            <p:ph type="title"/>
          </p:nvPr>
        </p:nvSpPr>
        <p:spPr>
          <a:xfrm>
            <a:off x="685800" y="266700"/>
            <a:ext cx="8051800" cy="812800"/>
          </a:xfrm>
          <a:noFill/>
          <a:ln/>
        </p:spPr>
        <p:txBody>
          <a:bodyPr/>
          <a:lstStyle/>
          <a:p>
            <a:r>
              <a:rPr lang="en-US" sz="3200" b="1" dirty="0">
                <a:latin typeface="Times New Roman" charset="0"/>
              </a:rPr>
              <a:t>Aggregate Functions and Grouping</a:t>
            </a:r>
          </a:p>
        </p:txBody>
      </p:sp>
      <p:pic>
        <p:nvPicPr>
          <p:cNvPr id="239621" name="Picture 5" descr="31755_FIG0716.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587500"/>
            <a:ext cx="5926138"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1"/>
          </p:nvPr>
        </p:nvSpPr>
        <p:spPr/>
        <p:txBody>
          <a:bodyPr/>
          <a:lstStyle/>
          <a:p>
            <a:r>
              <a:rPr lang="en-US"/>
              <a:t>DBMS - Nguyen Thi Hau</a:t>
            </a:r>
          </a:p>
        </p:txBody>
      </p:sp>
      <p:pic>
        <p:nvPicPr>
          <p:cNvPr id="3" name="Picture 2" descr="Screen Shot 2020-04-22 at 09.5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825" y="2824834"/>
            <a:ext cx="4610100" cy="486469"/>
          </a:xfrm>
          <a:prstGeom prst="rect">
            <a:avLst/>
          </a:prstGeom>
        </p:spPr>
      </p:pic>
      <p:pic>
        <p:nvPicPr>
          <p:cNvPr id="4" name="Picture 3" descr="Screen Shot 2020-04-22 at 09.55.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825" y="4546795"/>
            <a:ext cx="4178300" cy="495300"/>
          </a:xfrm>
          <a:prstGeom prst="rect">
            <a:avLst/>
          </a:prstGeom>
        </p:spPr>
      </p:pic>
      <p:pic>
        <p:nvPicPr>
          <p:cNvPr id="6" name="Picture 5" descr="Screen Shot 2020-04-22 at 09.59.3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615" y="1057573"/>
            <a:ext cx="7772400" cy="457200"/>
          </a:xfrm>
          <a:prstGeom prst="rect">
            <a:avLst/>
          </a:prstGeom>
        </p:spPr>
      </p:pic>
    </p:spTree>
    <p:extLst>
      <p:ext uri="{BB962C8B-B14F-4D97-AF65-F5344CB8AC3E}">
        <p14:creationId xmlns:p14="http://schemas.microsoft.com/office/powerpoint/2010/main" val="1371966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76F614A1-AA68-2246-86A0-C0D8E42130EA}" type="slidenum">
              <a:rPr lang="en-US"/>
              <a:pPr/>
              <a:t>51</a:t>
            </a:fld>
            <a:endParaRPr lang="en-US"/>
          </a:p>
        </p:txBody>
      </p:sp>
      <p:sp>
        <p:nvSpPr>
          <p:cNvPr id="253954" name="Rectangle 2"/>
          <p:cNvSpPr>
            <a:spLocks noGrp="1" noChangeArrowheads="1"/>
          </p:cNvSpPr>
          <p:nvPr>
            <p:ph type="body" idx="1"/>
          </p:nvPr>
        </p:nvSpPr>
        <p:spPr>
          <a:xfrm>
            <a:off x="685800" y="1587500"/>
            <a:ext cx="7772400" cy="4508500"/>
          </a:xfrm>
        </p:spPr>
        <p:txBody>
          <a:bodyPr/>
          <a:lstStyle/>
          <a:p>
            <a:pPr lvl="2">
              <a:lnSpc>
                <a:spcPct val="90000"/>
              </a:lnSpc>
              <a:buFont typeface="Wingdings" charset="0"/>
              <a:buNone/>
            </a:pPr>
            <a:r>
              <a:rPr lang="en-US" sz="2000" b="1" dirty="0">
                <a:cs typeface="Lucida Sans Unicode" charset="0"/>
              </a:rPr>
              <a:t>Use of the Functional operator </a:t>
            </a:r>
            <a:r>
              <a:rPr lang="en-US" sz="2000" dirty="0" err="1">
                <a:cs typeface="Lucida Sans Unicode" charset="0"/>
              </a:rPr>
              <a:t>ℱ</a:t>
            </a:r>
            <a:endParaRPr lang="en-US" sz="2000" b="1" dirty="0">
              <a:cs typeface="Lucida Sans Unicode" charset="0"/>
            </a:endParaRPr>
          </a:p>
          <a:p>
            <a:pPr lvl="2">
              <a:lnSpc>
                <a:spcPct val="90000"/>
              </a:lnSpc>
              <a:buFont typeface="Wingdings" charset="0"/>
              <a:buNone/>
            </a:pPr>
            <a:endParaRPr lang="en-US" sz="2000" b="1" dirty="0">
              <a:cs typeface="Lucida Sans Unicode" charset="0"/>
            </a:endParaRPr>
          </a:p>
          <a:p>
            <a:pPr lvl="2">
              <a:lnSpc>
                <a:spcPct val="90000"/>
              </a:lnSpc>
              <a:buFont typeface="Wingdings" charset="0"/>
              <a:buNone/>
            </a:pPr>
            <a:r>
              <a:rPr lang="en-US" sz="2000" dirty="0">
                <a:solidFill>
                  <a:srgbClr val="0000FF"/>
                </a:solidFill>
                <a:cs typeface="Lucida Sans Unicode" charset="0"/>
              </a:rPr>
              <a:t>ℱ</a:t>
            </a:r>
            <a:r>
              <a:rPr lang="en-US" sz="2000" baseline="-30000" dirty="0">
                <a:solidFill>
                  <a:srgbClr val="0000FF"/>
                </a:solidFill>
                <a:cs typeface="Courier New" charset="0"/>
              </a:rPr>
              <a:t>MAX </a:t>
            </a:r>
            <a:r>
              <a:rPr lang="en-US" sz="2000" i="1" baseline="-30000" dirty="0">
                <a:solidFill>
                  <a:srgbClr val="0000FF"/>
                </a:solidFill>
                <a:cs typeface="Courier New" charset="0"/>
              </a:rPr>
              <a:t>Salary</a:t>
            </a:r>
            <a:r>
              <a:rPr lang="en-US" sz="2000" dirty="0">
                <a:solidFill>
                  <a:srgbClr val="0000FF"/>
                </a:solidFill>
                <a:latin typeface="Courier New" charset="0"/>
                <a:cs typeface="Courier New" charset="0"/>
              </a:rPr>
              <a:t> </a:t>
            </a:r>
            <a:r>
              <a:rPr lang="en-US" sz="2000" b="1" dirty="0">
                <a:solidFill>
                  <a:srgbClr val="0000FF"/>
                </a:solidFill>
                <a:cs typeface="Courier New" charset="0"/>
              </a:rPr>
              <a:t>(Employee</a:t>
            </a:r>
            <a:r>
              <a:rPr lang="en-US" sz="2000" dirty="0">
                <a:solidFill>
                  <a:srgbClr val="0000FF"/>
                </a:solidFill>
              </a:rPr>
              <a:t>) </a:t>
            </a:r>
            <a:r>
              <a:rPr lang="en-US" sz="2000" dirty="0"/>
              <a:t>retrieves the maximum salary value from the Employee relation</a:t>
            </a:r>
          </a:p>
          <a:p>
            <a:pPr lvl="2">
              <a:lnSpc>
                <a:spcPct val="90000"/>
              </a:lnSpc>
              <a:buFont typeface="Wingdings" charset="0"/>
              <a:buNone/>
            </a:pPr>
            <a:endParaRPr lang="en-US" sz="2000" dirty="0"/>
          </a:p>
          <a:p>
            <a:pPr lvl="2">
              <a:lnSpc>
                <a:spcPct val="90000"/>
              </a:lnSpc>
              <a:buFont typeface="Wingdings" charset="0"/>
              <a:buNone/>
            </a:pPr>
            <a:r>
              <a:rPr lang="en-US" sz="2000" dirty="0">
                <a:solidFill>
                  <a:srgbClr val="0000FF"/>
                </a:solidFill>
                <a:cs typeface="Lucida Sans Unicode" charset="0"/>
              </a:rPr>
              <a:t>ℱ</a:t>
            </a:r>
            <a:r>
              <a:rPr lang="en-US" sz="2000" baseline="-30000" dirty="0">
                <a:solidFill>
                  <a:srgbClr val="0000FF"/>
                </a:solidFill>
                <a:cs typeface="Courier New" charset="0"/>
              </a:rPr>
              <a:t>MIN </a:t>
            </a:r>
            <a:r>
              <a:rPr lang="en-US" sz="2000" i="1" baseline="-30000" dirty="0">
                <a:solidFill>
                  <a:srgbClr val="0000FF"/>
                </a:solidFill>
                <a:cs typeface="Courier New" charset="0"/>
              </a:rPr>
              <a:t>Salary</a:t>
            </a:r>
            <a:r>
              <a:rPr lang="en-US" sz="2000" dirty="0">
                <a:solidFill>
                  <a:srgbClr val="0000FF"/>
                </a:solidFill>
                <a:latin typeface="Courier New" charset="0"/>
                <a:cs typeface="Courier New" charset="0"/>
              </a:rPr>
              <a:t> </a:t>
            </a:r>
            <a:r>
              <a:rPr lang="en-US" sz="2000" b="1" dirty="0">
                <a:solidFill>
                  <a:srgbClr val="0000FF"/>
                </a:solidFill>
                <a:cs typeface="Courier New" charset="0"/>
              </a:rPr>
              <a:t>(Employee</a:t>
            </a:r>
            <a:r>
              <a:rPr lang="en-US" sz="2000" dirty="0">
                <a:solidFill>
                  <a:srgbClr val="0000FF"/>
                </a:solidFill>
              </a:rPr>
              <a:t>) </a:t>
            </a:r>
            <a:r>
              <a:rPr lang="en-US" sz="2000" dirty="0"/>
              <a:t>retrieves the minimum Salary value from the Employee relation</a:t>
            </a:r>
          </a:p>
          <a:p>
            <a:pPr lvl="2">
              <a:lnSpc>
                <a:spcPct val="90000"/>
              </a:lnSpc>
              <a:buFont typeface="Wingdings" charset="0"/>
              <a:buNone/>
            </a:pPr>
            <a:r>
              <a:rPr lang="en-US" sz="2000" dirty="0">
                <a:solidFill>
                  <a:srgbClr val="0000FF"/>
                </a:solidFill>
                <a:cs typeface="Lucida Sans Unicode" charset="0"/>
              </a:rPr>
              <a:t>ℱ</a:t>
            </a:r>
            <a:r>
              <a:rPr lang="en-US" sz="2000" baseline="-30000" dirty="0">
                <a:solidFill>
                  <a:srgbClr val="0000FF"/>
                </a:solidFill>
                <a:cs typeface="Courier New" charset="0"/>
              </a:rPr>
              <a:t>SUM</a:t>
            </a:r>
            <a:r>
              <a:rPr lang="en-US" sz="2000" i="1" baseline="-30000" dirty="0">
                <a:solidFill>
                  <a:srgbClr val="0000FF"/>
                </a:solidFill>
                <a:cs typeface="Courier New" charset="0"/>
              </a:rPr>
              <a:t> Salary</a:t>
            </a:r>
            <a:r>
              <a:rPr lang="en-US" sz="2800" dirty="0">
                <a:solidFill>
                  <a:srgbClr val="0000FF"/>
                </a:solidFill>
              </a:rPr>
              <a:t> </a:t>
            </a:r>
            <a:r>
              <a:rPr lang="en-US" sz="2000" b="1" dirty="0">
                <a:solidFill>
                  <a:srgbClr val="0000FF"/>
                </a:solidFill>
                <a:cs typeface="Courier New" charset="0"/>
              </a:rPr>
              <a:t>(Employee</a:t>
            </a:r>
            <a:r>
              <a:rPr lang="en-US" sz="2000" dirty="0">
                <a:solidFill>
                  <a:srgbClr val="0000FF"/>
                </a:solidFill>
              </a:rPr>
              <a:t>)</a:t>
            </a:r>
            <a:r>
              <a:rPr lang="en-US" sz="2800" dirty="0">
                <a:solidFill>
                  <a:srgbClr val="0000FF"/>
                </a:solidFill>
              </a:rPr>
              <a:t> </a:t>
            </a:r>
            <a:r>
              <a:rPr lang="en-US" sz="2000" dirty="0"/>
              <a:t>retrieves the sum of the Salary from the Employee relation</a:t>
            </a:r>
          </a:p>
          <a:p>
            <a:pPr lvl="2">
              <a:lnSpc>
                <a:spcPct val="90000"/>
              </a:lnSpc>
              <a:buFont typeface="Wingdings" charset="0"/>
              <a:buNone/>
            </a:pPr>
            <a:r>
              <a:rPr lang="en-US" sz="2000" baseline="-25000" dirty="0">
                <a:solidFill>
                  <a:srgbClr val="0000FF"/>
                </a:solidFill>
                <a:cs typeface="Lucida Sans Unicode" charset="0"/>
              </a:rPr>
              <a:t>DNO</a:t>
            </a:r>
            <a:r>
              <a:rPr lang="en-US" sz="2000" dirty="0">
                <a:solidFill>
                  <a:srgbClr val="0000FF"/>
                </a:solidFill>
                <a:cs typeface="Lucida Sans Unicode" charset="0"/>
              </a:rPr>
              <a:t> ℱ</a:t>
            </a:r>
            <a:r>
              <a:rPr lang="en-US" sz="2000" i="1" baseline="-30000" dirty="0">
                <a:solidFill>
                  <a:srgbClr val="0000FF"/>
                </a:solidFill>
                <a:cs typeface="Courier New" charset="0"/>
              </a:rPr>
              <a:t>COUNT SSN, AVERAGE Salary</a:t>
            </a:r>
            <a:r>
              <a:rPr lang="en-US" sz="2800" dirty="0">
                <a:solidFill>
                  <a:srgbClr val="0000FF"/>
                </a:solidFill>
              </a:rPr>
              <a:t> </a:t>
            </a:r>
            <a:r>
              <a:rPr lang="en-US" sz="2000" b="1" dirty="0">
                <a:solidFill>
                  <a:srgbClr val="0000FF"/>
                </a:solidFill>
                <a:cs typeface="Courier New" charset="0"/>
              </a:rPr>
              <a:t>(Employee</a:t>
            </a:r>
            <a:r>
              <a:rPr lang="en-US" sz="2000" dirty="0">
                <a:solidFill>
                  <a:srgbClr val="0000FF"/>
                </a:solidFill>
              </a:rPr>
              <a:t>)</a:t>
            </a:r>
            <a:r>
              <a:rPr lang="en-US" sz="2800" dirty="0">
                <a:solidFill>
                  <a:srgbClr val="0000FF"/>
                </a:solidFill>
              </a:rPr>
              <a:t> </a:t>
            </a:r>
            <a:r>
              <a:rPr lang="en-US" sz="2000" dirty="0"/>
              <a:t>groups employees by DNO (department number) and computes the count of employees and average salary per department.[ Note: count just counts the number of rows, without removing duplicates]</a:t>
            </a:r>
          </a:p>
        </p:txBody>
      </p:sp>
      <p:sp>
        <p:nvSpPr>
          <p:cNvPr id="253955" name="Rectangle 3"/>
          <p:cNvSpPr>
            <a:spLocks noGrp="1" noChangeArrowheads="1"/>
          </p:cNvSpPr>
          <p:nvPr>
            <p:ph type="title"/>
          </p:nvPr>
        </p:nvSpPr>
        <p:spPr>
          <a:xfrm>
            <a:off x="685800" y="266700"/>
            <a:ext cx="8051800" cy="812800"/>
          </a:xfrm>
          <a:noFill/>
          <a:ln/>
        </p:spPr>
        <p:txBody>
          <a:bodyPr/>
          <a:lstStyle/>
          <a:p>
            <a:r>
              <a:rPr lang="en-US" sz="3200" b="1" dirty="0">
                <a:latin typeface="Times New Roman" charset="0"/>
              </a:rPr>
              <a:t>Aggregate Functions and Grouping</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916764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a:t>
            </a:r>
          </a:p>
        </p:txBody>
      </p:sp>
      <p:sp>
        <p:nvSpPr>
          <p:cNvPr id="3" name="Content Placeholder 2"/>
          <p:cNvSpPr>
            <a:spLocks noGrp="1"/>
          </p:cNvSpPr>
          <p:nvPr>
            <p:ph idx="1"/>
          </p:nvPr>
        </p:nvSpPr>
        <p:spPr/>
        <p:txBody>
          <a:bodyPr>
            <a:normAutofit/>
          </a:bodyPr>
          <a:lstStyle/>
          <a:p>
            <a:r>
              <a:rPr lang="en-US" sz="2400" dirty="0"/>
              <a:t>List the names of all employees with </a:t>
            </a:r>
            <a:r>
              <a:rPr lang="en-US" sz="2400" b="1" dirty="0"/>
              <a:t>two or more dependents</a:t>
            </a:r>
            <a:r>
              <a:rPr lang="en-US" sz="2400" dirty="0"/>
              <a:t>. </a:t>
            </a:r>
          </a:p>
          <a:p>
            <a:pPr marL="0" indent="0" algn="l">
              <a:buNone/>
            </a:pPr>
            <a:endParaRPr lang="en-US" sz="2200" dirty="0">
              <a:solidFill>
                <a:srgbClr val="0000FF"/>
              </a:solidFill>
            </a:endParaRPr>
          </a:p>
          <a:p>
            <a:pPr marL="0" indent="0" algn="l">
              <a:buNone/>
            </a:pPr>
            <a:r>
              <a:rPr lang="en-US" sz="2000" dirty="0">
                <a:solidFill>
                  <a:srgbClr val="0000FF"/>
                </a:solidFill>
              </a:rPr>
              <a:t>T1(</a:t>
            </a:r>
            <a:r>
              <a:rPr lang="en-US" sz="2000" dirty="0" err="1">
                <a:solidFill>
                  <a:srgbClr val="0000FF"/>
                </a:solidFill>
              </a:rPr>
              <a:t>Ssn</a:t>
            </a:r>
            <a:r>
              <a:rPr lang="en-US" sz="2000" dirty="0">
                <a:solidFill>
                  <a:srgbClr val="0000FF"/>
                </a:solidFill>
              </a:rPr>
              <a:t>, </a:t>
            </a:r>
            <a:r>
              <a:rPr lang="en-US" sz="2000" dirty="0" err="1">
                <a:solidFill>
                  <a:srgbClr val="0000FF"/>
                </a:solidFill>
              </a:rPr>
              <a:t>No_of_dependents</a:t>
            </a:r>
            <a:r>
              <a:rPr lang="en-US" sz="2000" dirty="0">
                <a:solidFill>
                  <a:srgbClr val="0000FF"/>
                </a:solidFill>
              </a:rPr>
              <a:t>) ← </a:t>
            </a:r>
            <a:r>
              <a:rPr lang="en-US" sz="2000" baseline="-25000" dirty="0" err="1">
                <a:solidFill>
                  <a:srgbClr val="FF0000"/>
                </a:solidFill>
              </a:rPr>
              <a:t>Essn</a:t>
            </a:r>
            <a:r>
              <a:rPr lang="en-US" sz="2000" dirty="0">
                <a:solidFill>
                  <a:srgbClr val="FF0000"/>
                </a:solidFill>
              </a:rPr>
              <a:t> ℑ </a:t>
            </a:r>
            <a:r>
              <a:rPr lang="en-US" sz="2000" baseline="-25000" dirty="0">
                <a:solidFill>
                  <a:srgbClr val="FF0000"/>
                </a:solidFill>
              </a:rPr>
              <a:t>COUNT(</a:t>
            </a:r>
            <a:r>
              <a:rPr lang="en-US" sz="2000" baseline="-25000" dirty="0" err="1">
                <a:solidFill>
                  <a:srgbClr val="FF0000"/>
                </a:solidFill>
              </a:rPr>
              <a:t>Dependent_name</a:t>
            </a:r>
            <a:r>
              <a:rPr lang="en-US" sz="2000" baseline="-25000" dirty="0">
                <a:solidFill>
                  <a:srgbClr val="FF0000"/>
                </a:solidFill>
              </a:rPr>
              <a:t>)</a:t>
            </a:r>
            <a:r>
              <a:rPr lang="en-US" sz="2000" dirty="0">
                <a:solidFill>
                  <a:srgbClr val="FF0000"/>
                </a:solidFill>
              </a:rPr>
              <a:t> </a:t>
            </a:r>
            <a:r>
              <a:rPr lang="en-US" sz="2000" dirty="0">
                <a:solidFill>
                  <a:srgbClr val="0000FF"/>
                </a:solidFill>
              </a:rPr>
              <a:t>(DEPENDENT)</a:t>
            </a:r>
          </a:p>
          <a:p>
            <a:pPr marL="0" indent="0" algn="l">
              <a:buNone/>
            </a:pPr>
            <a:r>
              <a:rPr lang="en-US" sz="2000" dirty="0">
                <a:solidFill>
                  <a:srgbClr val="0000FF"/>
                </a:solidFill>
              </a:rPr>
              <a:t>T2 ← </a:t>
            </a:r>
            <a:r>
              <a:rPr lang="en-US" sz="2000" dirty="0" err="1">
                <a:solidFill>
                  <a:srgbClr val="0000FF"/>
                </a:solidFill>
              </a:rPr>
              <a:t>σ</a:t>
            </a:r>
            <a:r>
              <a:rPr lang="en-US" sz="2000" dirty="0">
                <a:solidFill>
                  <a:srgbClr val="0000FF"/>
                </a:solidFill>
              </a:rPr>
              <a:t> </a:t>
            </a:r>
            <a:r>
              <a:rPr lang="en-US" sz="2000" baseline="-25000" dirty="0" err="1">
                <a:solidFill>
                  <a:srgbClr val="0000FF"/>
                </a:solidFill>
              </a:rPr>
              <a:t>No_of_dependents</a:t>
            </a:r>
            <a:r>
              <a:rPr lang="en-US" sz="2000" baseline="-25000" dirty="0">
                <a:solidFill>
                  <a:srgbClr val="0000FF"/>
                </a:solidFill>
              </a:rPr>
              <a:t>&gt;=2 </a:t>
            </a:r>
            <a:r>
              <a:rPr lang="en-US" sz="2000" dirty="0">
                <a:solidFill>
                  <a:srgbClr val="0000FF"/>
                </a:solidFill>
              </a:rPr>
              <a:t>(T1)</a:t>
            </a:r>
          </a:p>
          <a:p>
            <a:pPr marL="0" indent="0" algn="l">
              <a:buNone/>
            </a:pPr>
            <a:r>
              <a:rPr lang="en-US" sz="2000" dirty="0">
                <a:solidFill>
                  <a:srgbClr val="0000FF"/>
                </a:solidFill>
              </a:rPr>
              <a:t>RESULT ← π </a:t>
            </a:r>
            <a:r>
              <a:rPr lang="en-US" sz="2000" baseline="-25000" dirty="0" err="1">
                <a:solidFill>
                  <a:srgbClr val="0000FF"/>
                </a:solidFill>
              </a:rPr>
              <a:t>Lname</a:t>
            </a:r>
            <a:r>
              <a:rPr lang="en-US" sz="2000" baseline="-25000" dirty="0">
                <a:solidFill>
                  <a:srgbClr val="0000FF"/>
                </a:solidFill>
              </a:rPr>
              <a:t>, </a:t>
            </a:r>
            <a:r>
              <a:rPr lang="en-US" sz="2000" baseline="-25000" dirty="0" err="1">
                <a:solidFill>
                  <a:srgbClr val="0000FF"/>
                </a:solidFill>
              </a:rPr>
              <a:t>Fname</a:t>
            </a:r>
            <a:r>
              <a:rPr lang="en-US" sz="2000" baseline="-25000" dirty="0">
                <a:solidFill>
                  <a:srgbClr val="0000FF"/>
                </a:solidFill>
              </a:rPr>
              <a:t> </a:t>
            </a:r>
            <a:r>
              <a:rPr lang="en-US" sz="2000" dirty="0">
                <a:solidFill>
                  <a:srgbClr val="0000FF"/>
                </a:solidFill>
              </a:rPr>
              <a:t>(T2 * EMPLOYEE)</a:t>
            </a: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52</a:t>
            </a:fld>
            <a:endParaRPr lang="en-US"/>
          </a:p>
        </p:txBody>
      </p:sp>
    </p:spTree>
    <p:extLst>
      <p:ext uri="{BB962C8B-B14F-4D97-AF65-F5344CB8AC3E}">
        <p14:creationId xmlns:p14="http://schemas.microsoft.com/office/powerpoint/2010/main" val="608579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Closure Operations</a:t>
            </a:r>
          </a:p>
        </p:txBody>
      </p:sp>
      <p:sp>
        <p:nvSpPr>
          <p:cNvPr id="3" name="Content Placeholder 2"/>
          <p:cNvSpPr>
            <a:spLocks noGrp="1"/>
          </p:cNvSpPr>
          <p:nvPr>
            <p:ph idx="1"/>
          </p:nvPr>
        </p:nvSpPr>
        <p:spPr/>
        <p:txBody>
          <a:bodyPr>
            <a:normAutofit fontScale="92500"/>
          </a:bodyPr>
          <a:lstStyle/>
          <a:p>
            <a:r>
              <a:rPr lang="en-US" sz="2400" dirty="0"/>
              <a:t>This operation is applied to a recursive relationship between tuples of the same type, such as the relationship between </a:t>
            </a:r>
            <a:r>
              <a:rPr lang="en-US" sz="2400" dirty="0">
                <a:solidFill>
                  <a:srgbClr val="0000FF"/>
                </a:solidFill>
              </a:rPr>
              <a:t>an employee and a supervisor</a:t>
            </a:r>
            <a:endParaRPr lang="en-US" sz="2200" dirty="0">
              <a:solidFill>
                <a:srgbClr val="0000FF"/>
              </a:solidFill>
            </a:endParaRPr>
          </a:p>
          <a:p>
            <a:r>
              <a:rPr lang="en-US" sz="2200" dirty="0"/>
              <a:t>To specify the </a:t>
            </a:r>
            <a:r>
              <a:rPr lang="en-US" sz="2200" dirty="0" err="1"/>
              <a:t>Ssn</a:t>
            </a:r>
            <a:r>
              <a:rPr lang="en-US" sz="2200" dirty="0"/>
              <a:t> of all employees e’ directly supervised—at level one—by the employee e whose name is ‘James Borg’, we can apply the following operation:</a:t>
            </a:r>
          </a:p>
          <a:p>
            <a:pPr marL="0" indent="0" algn="l">
              <a:buNone/>
            </a:pPr>
            <a:r>
              <a:rPr lang="mr-IN" sz="2200" dirty="0">
                <a:solidFill>
                  <a:srgbClr val="0000FF"/>
                </a:solidFill>
              </a:rPr>
              <a:t>BORG_SSN ← π</a:t>
            </a:r>
            <a:r>
              <a:rPr lang="en-US" sz="2200" dirty="0">
                <a:solidFill>
                  <a:srgbClr val="0000FF"/>
                </a:solidFill>
              </a:rPr>
              <a:t> </a:t>
            </a:r>
            <a:r>
              <a:rPr lang="mr-IN" sz="2200" baseline="-25000" dirty="0">
                <a:solidFill>
                  <a:srgbClr val="0000FF"/>
                </a:solidFill>
              </a:rPr>
              <a:t>Ssn</a:t>
            </a:r>
            <a:r>
              <a:rPr lang="en-US" sz="2200" dirty="0">
                <a:solidFill>
                  <a:srgbClr val="0000FF"/>
                </a:solidFill>
              </a:rPr>
              <a:t> </a:t>
            </a:r>
            <a:r>
              <a:rPr lang="mr-IN" sz="2200" dirty="0">
                <a:solidFill>
                  <a:srgbClr val="0000FF"/>
                </a:solidFill>
              </a:rPr>
              <a:t>(σ</a:t>
            </a:r>
            <a:r>
              <a:rPr lang="en-US" sz="2200" dirty="0">
                <a:solidFill>
                  <a:srgbClr val="0000FF"/>
                </a:solidFill>
              </a:rPr>
              <a:t> </a:t>
            </a:r>
            <a:r>
              <a:rPr lang="mr-IN" sz="2200" baseline="-25000" dirty="0">
                <a:solidFill>
                  <a:srgbClr val="0000FF"/>
                </a:solidFill>
              </a:rPr>
              <a:t>Fname=‘James’ ANDLname=‘Borg’</a:t>
            </a:r>
            <a:r>
              <a:rPr lang="mr-IN" sz="2200" dirty="0">
                <a:solidFill>
                  <a:srgbClr val="0000FF"/>
                </a:solidFill>
              </a:rPr>
              <a:t>(EMPLOYEE))</a:t>
            </a:r>
          </a:p>
          <a:p>
            <a:pPr marL="0" indent="0" algn="l">
              <a:buNone/>
            </a:pPr>
            <a:r>
              <a:rPr lang="en-US" sz="2200" dirty="0">
                <a:solidFill>
                  <a:srgbClr val="0000FF"/>
                </a:solidFill>
              </a:rPr>
              <a:t>SUPERVISION(Ssn1, Ssn2) ← π </a:t>
            </a:r>
            <a:r>
              <a:rPr lang="en-US" sz="2200" baseline="-25000" dirty="0" err="1">
                <a:solidFill>
                  <a:srgbClr val="0000FF"/>
                </a:solidFill>
              </a:rPr>
              <a:t>Ssn,Super_ssn</a:t>
            </a:r>
            <a:r>
              <a:rPr lang="en-US" sz="2200" baseline="-25000" dirty="0">
                <a:solidFill>
                  <a:srgbClr val="0000FF"/>
                </a:solidFill>
              </a:rPr>
              <a:t> </a:t>
            </a:r>
            <a:r>
              <a:rPr lang="en-US" sz="2200" dirty="0">
                <a:solidFill>
                  <a:srgbClr val="0000FF"/>
                </a:solidFill>
              </a:rPr>
              <a:t>(EMPLOYEE)</a:t>
            </a:r>
          </a:p>
          <a:p>
            <a:pPr marL="0" indent="0" algn="l">
              <a:buNone/>
            </a:pPr>
            <a:r>
              <a:rPr lang="mr-IN" sz="2200" dirty="0">
                <a:solidFill>
                  <a:srgbClr val="0000FF"/>
                </a:solidFill>
              </a:rPr>
              <a:t>RESULT1(Ssn) ← π</a:t>
            </a:r>
            <a:r>
              <a:rPr lang="en-US" sz="2200" dirty="0">
                <a:solidFill>
                  <a:srgbClr val="0000FF"/>
                </a:solidFill>
              </a:rPr>
              <a:t> </a:t>
            </a:r>
            <a:r>
              <a:rPr lang="mr-IN" sz="2200" baseline="-25000" dirty="0">
                <a:solidFill>
                  <a:srgbClr val="0000FF"/>
                </a:solidFill>
              </a:rPr>
              <a:t>Ssn1</a:t>
            </a:r>
            <a:r>
              <a:rPr lang="mr-IN" sz="2200" dirty="0">
                <a:solidFill>
                  <a:srgbClr val="0000FF"/>
                </a:solidFill>
              </a:rPr>
              <a:t>(SUPERVISION</a:t>
            </a:r>
            <a:r>
              <a:rPr lang="en-US" sz="2200" dirty="0">
                <a:solidFill>
                  <a:srgbClr val="0000FF"/>
                </a:solidFill>
              </a:rPr>
              <a:t>     </a:t>
            </a:r>
            <a:r>
              <a:rPr lang="mr-IN" sz="2200" dirty="0">
                <a:solidFill>
                  <a:srgbClr val="0000FF"/>
                </a:solidFill>
              </a:rPr>
              <a:t> </a:t>
            </a:r>
            <a:r>
              <a:rPr lang="en-US" sz="2200" dirty="0">
                <a:solidFill>
                  <a:srgbClr val="0000FF"/>
                </a:solidFill>
              </a:rPr>
              <a:t>  </a:t>
            </a:r>
            <a:r>
              <a:rPr lang="mr-IN" sz="2200" baseline="-25000" dirty="0">
                <a:solidFill>
                  <a:srgbClr val="0000FF"/>
                </a:solidFill>
              </a:rPr>
              <a:t>Ssn2=Ssn</a:t>
            </a:r>
            <a:r>
              <a:rPr lang="en-US" sz="2200" baseline="-25000" dirty="0">
                <a:solidFill>
                  <a:srgbClr val="0000FF"/>
                </a:solidFill>
              </a:rPr>
              <a:t> </a:t>
            </a:r>
            <a:r>
              <a:rPr lang="mr-IN" sz="2200" dirty="0">
                <a:solidFill>
                  <a:srgbClr val="0000FF"/>
                </a:solidFill>
              </a:rPr>
              <a:t>BORG_SSN)</a:t>
            </a:r>
            <a:endParaRPr lang="en-US" sz="2200" dirty="0">
              <a:solidFill>
                <a:srgbClr val="0000FF"/>
              </a:solidFill>
            </a:endParaRPr>
          </a:p>
          <a:p>
            <a:r>
              <a:rPr lang="en-US" sz="2000" dirty="0"/>
              <a:t>To retrieve all employees supervised by Borg at level 2—that is, all employees e’’ supervised by some employee e’ who is directly supervised by Borg—we can apply another JOIN to the result of the first query, as follows:</a:t>
            </a:r>
          </a:p>
          <a:p>
            <a:pPr marL="0" indent="0">
              <a:buNone/>
            </a:pPr>
            <a:r>
              <a:rPr lang="mr-IN" sz="2000" dirty="0">
                <a:solidFill>
                  <a:srgbClr val="0000FF"/>
                </a:solidFill>
              </a:rPr>
              <a:t>RESULT2(Ssn) ← π</a:t>
            </a:r>
            <a:r>
              <a:rPr lang="en-US" sz="2000" dirty="0">
                <a:solidFill>
                  <a:srgbClr val="0000FF"/>
                </a:solidFill>
              </a:rPr>
              <a:t> </a:t>
            </a:r>
            <a:r>
              <a:rPr lang="mr-IN" sz="2000" baseline="-25000" dirty="0">
                <a:solidFill>
                  <a:srgbClr val="0000FF"/>
                </a:solidFill>
              </a:rPr>
              <a:t>Ssn1</a:t>
            </a:r>
            <a:r>
              <a:rPr lang="en-US" sz="2000" dirty="0">
                <a:solidFill>
                  <a:srgbClr val="0000FF"/>
                </a:solidFill>
              </a:rPr>
              <a:t> </a:t>
            </a:r>
            <a:r>
              <a:rPr lang="mr-IN" sz="2000" dirty="0">
                <a:solidFill>
                  <a:srgbClr val="0000FF"/>
                </a:solidFill>
              </a:rPr>
              <a:t>(SUPERVISION </a:t>
            </a:r>
            <a:r>
              <a:rPr lang="en-US" sz="2000" dirty="0">
                <a:solidFill>
                  <a:srgbClr val="0000FF"/>
                </a:solidFill>
              </a:rPr>
              <a:t>        </a:t>
            </a:r>
            <a:r>
              <a:rPr lang="mr-IN" sz="2000" dirty="0">
                <a:solidFill>
                  <a:srgbClr val="0000FF"/>
                </a:solidFill>
              </a:rPr>
              <a:t>Ssn2=Ssn</a:t>
            </a:r>
            <a:r>
              <a:rPr lang="en-US" sz="2000" dirty="0">
                <a:solidFill>
                  <a:srgbClr val="0000FF"/>
                </a:solidFill>
              </a:rPr>
              <a:t> </a:t>
            </a:r>
            <a:r>
              <a:rPr lang="mr-IN" sz="2000" dirty="0">
                <a:solidFill>
                  <a:srgbClr val="0000FF"/>
                </a:solidFill>
              </a:rPr>
              <a:t>RESULT1)</a:t>
            </a:r>
            <a:endParaRPr lang="en-US" sz="2000" dirty="0">
              <a:solidFill>
                <a:srgbClr val="0000FF"/>
              </a:solidFill>
            </a:endParaRPr>
          </a:p>
        </p:txBody>
      </p:sp>
      <p:sp>
        <p:nvSpPr>
          <p:cNvPr id="4" name="Footer Placeholder 3"/>
          <p:cNvSpPr>
            <a:spLocks noGrp="1"/>
          </p:cNvSpPr>
          <p:nvPr>
            <p:ph type="ftr" sz="quarter" idx="11"/>
          </p:nvPr>
        </p:nvSpPr>
        <p:spPr/>
        <p:txBody>
          <a:bodyPr/>
          <a:lstStyle/>
          <a:p>
            <a:r>
              <a:rPr lang="en-US"/>
              <a:t>DBMS - Nguyen Thi Hau</a:t>
            </a:r>
          </a:p>
        </p:txBody>
      </p:sp>
      <p:sp>
        <p:nvSpPr>
          <p:cNvPr id="5" name="Slide Number Placeholder 4"/>
          <p:cNvSpPr>
            <a:spLocks noGrp="1"/>
          </p:cNvSpPr>
          <p:nvPr>
            <p:ph type="sldNum" sz="quarter" idx="12"/>
          </p:nvPr>
        </p:nvSpPr>
        <p:spPr/>
        <p:txBody>
          <a:bodyPr/>
          <a:lstStyle/>
          <a:p>
            <a:fld id="{67B0C5E3-38EE-624E-A356-E6BB078D3D7A}" type="slidenum">
              <a:rPr lang="en-US" smtClean="0"/>
              <a:t>53</a:t>
            </a:fld>
            <a:endParaRPr lang="en-US"/>
          </a:p>
        </p:txBody>
      </p:sp>
      <p:grpSp>
        <p:nvGrpSpPr>
          <p:cNvPr id="6" name="Group 4"/>
          <p:cNvGrpSpPr>
            <a:grpSpLocks/>
          </p:cNvGrpSpPr>
          <p:nvPr/>
        </p:nvGrpSpPr>
        <p:grpSpPr bwMode="auto">
          <a:xfrm>
            <a:off x="4822721" y="4368393"/>
            <a:ext cx="431623" cy="342900"/>
            <a:chOff x="377" y="2904"/>
            <a:chExt cx="154" cy="110"/>
          </a:xfrm>
        </p:grpSpPr>
        <p:sp>
          <p:nvSpPr>
            <p:cNvPr id="7"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 name="Group 4"/>
          <p:cNvGrpSpPr>
            <a:grpSpLocks/>
          </p:cNvGrpSpPr>
          <p:nvPr/>
        </p:nvGrpSpPr>
        <p:grpSpPr bwMode="auto">
          <a:xfrm>
            <a:off x="4651754" y="5661093"/>
            <a:ext cx="431623" cy="342900"/>
            <a:chOff x="377" y="2904"/>
            <a:chExt cx="154" cy="110"/>
          </a:xfrm>
        </p:grpSpPr>
        <p:sp>
          <p:nvSpPr>
            <p:cNvPr id="12" name="Line 5"/>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6"/>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7"/>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8"/>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26791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2A0020DC-3545-7F43-9447-3A27FA07C9BF}" type="slidenum">
              <a:rPr lang="en-US"/>
              <a:pPr/>
              <a:t>54</a:t>
            </a:fld>
            <a:endParaRPr lang="en-US"/>
          </a:p>
        </p:txBody>
      </p:sp>
      <p:sp>
        <p:nvSpPr>
          <p:cNvPr id="240643" name="Rectangle 3"/>
          <p:cNvSpPr>
            <a:spLocks noGrp="1" noChangeArrowheads="1"/>
          </p:cNvSpPr>
          <p:nvPr>
            <p:ph type="body" idx="1"/>
          </p:nvPr>
        </p:nvSpPr>
        <p:spPr>
          <a:xfrm>
            <a:off x="1152314" y="6161085"/>
            <a:ext cx="7772400" cy="390530"/>
          </a:xfrm>
        </p:spPr>
        <p:txBody>
          <a:bodyPr>
            <a:normAutofit fontScale="55000" lnSpcReduction="20000"/>
          </a:bodyPr>
          <a:lstStyle/>
          <a:p>
            <a:pPr>
              <a:buFont typeface="Wingdings" charset="0"/>
              <a:buNone/>
            </a:pPr>
            <a:r>
              <a:rPr lang="en-US" dirty="0"/>
              <a:t>To get both sets of employees supervised at levels 1 and 2 by ‘James Borg’</a:t>
            </a:r>
            <a:endParaRPr lang="en-US" sz="2800" dirty="0">
              <a:latin typeface="Times New Roman" charset="0"/>
            </a:endParaRPr>
          </a:p>
        </p:txBody>
      </p:sp>
      <p:sp>
        <p:nvSpPr>
          <p:cNvPr id="240644" name="Rectangle 4"/>
          <p:cNvSpPr>
            <a:spLocks noGrp="1" noChangeArrowheads="1"/>
          </p:cNvSpPr>
          <p:nvPr>
            <p:ph type="title"/>
          </p:nvPr>
        </p:nvSpPr>
        <p:spPr>
          <a:xfrm>
            <a:off x="520700" y="266700"/>
            <a:ext cx="8153400" cy="914400"/>
          </a:xfrm>
          <a:noFill/>
          <a:ln/>
        </p:spPr>
        <p:txBody>
          <a:bodyPr/>
          <a:lstStyle/>
          <a:p>
            <a:r>
              <a:rPr lang="en-US" sz="3200" dirty="0"/>
              <a:t>Recursive Closure Operations</a:t>
            </a:r>
          </a:p>
        </p:txBody>
      </p:sp>
      <p:pic>
        <p:nvPicPr>
          <p:cNvPr id="240645" name="Picture 5" descr="31755_FIG0717.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55700"/>
            <a:ext cx="6972300" cy="497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4190569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r>
              <a:rPr lang="en-US"/>
              <a:t>Chapter 6-</a:t>
            </a:r>
            <a:fld id="{D345826D-6C99-F94B-8BF0-2D48E88BA0B1}" type="slidenum">
              <a:rPr lang="en-US"/>
              <a:pPr/>
              <a:t>55</a:t>
            </a:fld>
            <a:endParaRPr lang="en-US"/>
          </a:p>
        </p:txBody>
      </p:sp>
      <p:sp>
        <p:nvSpPr>
          <p:cNvPr id="241666" name="Rectangle 2"/>
          <p:cNvSpPr>
            <a:spLocks noGrp="1" noChangeArrowheads="1"/>
          </p:cNvSpPr>
          <p:nvPr>
            <p:ph type="title"/>
          </p:nvPr>
        </p:nvSpPr>
        <p:spPr>
          <a:xfrm>
            <a:off x="250825" y="303213"/>
            <a:ext cx="8534400" cy="649287"/>
          </a:xfrm>
        </p:spPr>
        <p:txBody>
          <a:bodyPr/>
          <a:lstStyle/>
          <a:p>
            <a:pPr marL="609600" indent="-609600">
              <a:lnSpc>
                <a:spcPct val="90000"/>
              </a:lnSpc>
            </a:pPr>
            <a:r>
              <a:rPr lang="en-US" sz="3200" b="1" dirty="0">
                <a:latin typeface="Times New Roman" charset="0"/>
              </a:rPr>
              <a:t>The OUTER JOIN Operation</a:t>
            </a:r>
          </a:p>
        </p:txBody>
      </p:sp>
      <p:sp>
        <p:nvSpPr>
          <p:cNvPr id="241667" name="Rectangle 3"/>
          <p:cNvSpPr>
            <a:spLocks noGrp="1" noChangeArrowheads="1"/>
          </p:cNvSpPr>
          <p:nvPr>
            <p:ph type="body" idx="1"/>
          </p:nvPr>
        </p:nvSpPr>
        <p:spPr>
          <a:xfrm>
            <a:off x="406400" y="1206500"/>
            <a:ext cx="8572500" cy="5207000"/>
          </a:xfrm>
        </p:spPr>
        <p:txBody>
          <a:bodyPr/>
          <a:lstStyle/>
          <a:p>
            <a:pPr marL="609600" indent="-609600">
              <a:lnSpc>
                <a:spcPct val="90000"/>
              </a:lnSpc>
              <a:buFont typeface="Wingdings" charset="0"/>
              <a:buNone/>
            </a:pPr>
            <a:endParaRPr lang="en-US" sz="800" b="1" dirty="0">
              <a:latin typeface="Times New Roman" charset="0"/>
            </a:endParaRPr>
          </a:p>
          <a:p>
            <a:pPr marL="990600" lvl="1" indent="-533400">
              <a:lnSpc>
                <a:spcPct val="90000"/>
              </a:lnSpc>
            </a:pPr>
            <a:r>
              <a:rPr lang="en-US" sz="1800" dirty="0"/>
              <a:t>In NATURAL JOIN tuples without a </a:t>
            </a:r>
            <a:r>
              <a:rPr lang="en-US" sz="1800" i="1" dirty="0"/>
              <a:t>matching</a:t>
            </a:r>
            <a:r>
              <a:rPr lang="en-US" sz="1800" dirty="0"/>
              <a:t> (or </a:t>
            </a:r>
            <a:r>
              <a:rPr lang="en-US" sz="1800" i="1" dirty="0"/>
              <a:t>related</a:t>
            </a:r>
            <a:r>
              <a:rPr lang="en-US" sz="1800" dirty="0"/>
              <a:t>) tuple are eliminated from the join result. Tuples with null in the join attributes are also eliminated. This amounts to loss of information.</a:t>
            </a:r>
          </a:p>
          <a:p>
            <a:pPr marL="990600" lvl="1" indent="-533400">
              <a:lnSpc>
                <a:spcPct val="90000"/>
              </a:lnSpc>
            </a:pPr>
            <a:endParaRPr lang="en-US" sz="800" dirty="0"/>
          </a:p>
          <a:p>
            <a:pPr marL="990600" lvl="1" indent="-533400">
              <a:lnSpc>
                <a:spcPct val="90000"/>
              </a:lnSpc>
            </a:pPr>
            <a:r>
              <a:rPr lang="en-US" sz="1800" dirty="0"/>
              <a:t>A set of operations, called outer joins, can be used when we want to keep all the tuples in R, or all those in S, or all those in both relations in the result of the join, regardless of whether or not they have matching tuples in the other relation.</a:t>
            </a:r>
          </a:p>
          <a:p>
            <a:pPr marL="990600" lvl="1" indent="-533400">
              <a:lnSpc>
                <a:spcPct val="90000"/>
              </a:lnSpc>
            </a:pPr>
            <a:endParaRPr lang="en-US" sz="800" dirty="0"/>
          </a:p>
          <a:p>
            <a:pPr marL="990600" lvl="1" indent="-533400">
              <a:lnSpc>
                <a:spcPct val="90000"/>
              </a:lnSpc>
            </a:pPr>
            <a:r>
              <a:rPr lang="en-US" sz="1800" dirty="0"/>
              <a:t>The left outer join operation </a:t>
            </a:r>
            <a:r>
              <a:rPr lang="en-US" sz="1800" dirty="0">
                <a:solidFill>
                  <a:srgbClr val="0000FF"/>
                </a:solidFill>
              </a:rPr>
              <a:t>keeps every tuple in the </a:t>
            </a:r>
            <a:r>
              <a:rPr lang="en-US" sz="1800" i="1" dirty="0">
                <a:solidFill>
                  <a:srgbClr val="0000FF"/>
                </a:solidFill>
              </a:rPr>
              <a:t>first</a:t>
            </a:r>
            <a:r>
              <a:rPr lang="en-US" sz="1800" dirty="0">
                <a:solidFill>
                  <a:srgbClr val="0000FF"/>
                </a:solidFill>
              </a:rPr>
              <a:t> or </a:t>
            </a:r>
            <a:r>
              <a:rPr lang="en-US" sz="1800" i="1" dirty="0">
                <a:solidFill>
                  <a:srgbClr val="0000FF"/>
                </a:solidFill>
              </a:rPr>
              <a:t>left</a:t>
            </a:r>
            <a:r>
              <a:rPr lang="en-US" sz="1800" dirty="0">
                <a:solidFill>
                  <a:srgbClr val="0000FF"/>
                </a:solidFill>
              </a:rPr>
              <a:t> relation R </a:t>
            </a:r>
            <a:r>
              <a:rPr lang="en-US" sz="1800" dirty="0"/>
              <a:t>in    </a:t>
            </a:r>
            <a:r>
              <a:rPr lang="en-US" sz="1800" dirty="0">
                <a:solidFill>
                  <a:srgbClr val="0000FF"/>
                </a:solidFill>
              </a:rPr>
              <a:t>R          S</a:t>
            </a:r>
            <a:r>
              <a:rPr lang="en-US" sz="1800" dirty="0"/>
              <a:t>; if </a:t>
            </a:r>
            <a:r>
              <a:rPr lang="en-US" sz="1800" dirty="0">
                <a:solidFill>
                  <a:srgbClr val="0000FF"/>
                </a:solidFill>
              </a:rPr>
              <a:t>no matching tuple is found in S</a:t>
            </a:r>
            <a:r>
              <a:rPr lang="en-US" sz="1800" dirty="0"/>
              <a:t>, then the attributes of S in the join result </a:t>
            </a:r>
            <a:r>
              <a:rPr lang="en-US" sz="1800" dirty="0">
                <a:solidFill>
                  <a:srgbClr val="0000FF"/>
                </a:solidFill>
              </a:rPr>
              <a:t>are filled or </a:t>
            </a:r>
            <a:r>
              <a:rPr lang="ja-JP" altLang="en-US" sz="1800" dirty="0">
                <a:solidFill>
                  <a:srgbClr val="0000FF"/>
                </a:solidFill>
                <a:latin typeface="Arial"/>
              </a:rPr>
              <a:t>“</a:t>
            </a:r>
            <a:r>
              <a:rPr lang="en-US" sz="1800" dirty="0">
                <a:solidFill>
                  <a:srgbClr val="0000FF"/>
                </a:solidFill>
              </a:rPr>
              <a:t>padded</a:t>
            </a:r>
            <a:r>
              <a:rPr lang="ja-JP" altLang="en-US" sz="1800" dirty="0">
                <a:solidFill>
                  <a:srgbClr val="0000FF"/>
                </a:solidFill>
                <a:latin typeface="Arial"/>
              </a:rPr>
              <a:t>”</a:t>
            </a:r>
            <a:r>
              <a:rPr lang="en-US" sz="1800" dirty="0">
                <a:solidFill>
                  <a:srgbClr val="0000FF"/>
                </a:solidFill>
              </a:rPr>
              <a:t> with null values</a:t>
            </a:r>
            <a:r>
              <a:rPr lang="en-US" sz="1800" dirty="0"/>
              <a:t>.</a:t>
            </a:r>
          </a:p>
          <a:p>
            <a:pPr marL="990600" lvl="1" indent="-533400">
              <a:lnSpc>
                <a:spcPct val="90000"/>
              </a:lnSpc>
              <a:buFontTx/>
              <a:buNone/>
            </a:pPr>
            <a:endParaRPr lang="en-US" sz="800" dirty="0"/>
          </a:p>
          <a:p>
            <a:pPr marL="990600" lvl="1" indent="-533400">
              <a:lnSpc>
                <a:spcPct val="90000"/>
              </a:lnSpc>
            </a:pPr>
            <a:r>
              <a:rPr lang="en-US" sz="1800" dirty="0"/>
              <a:t>A similar operation, right outer join, </a:t>
            </a:r>
            <a:r>
              <a:rPr lang="en-US" sz="1800" dirty="0">
                <a:solidFill>
                  <a:srgbClr val="0000FF"/>
                </a:solidFill>
              </a:rPr>
              <a:t>keeps every tuple in the </a:t>
            </a:r>
            <a:r>
              <a:rPr lang="en-US" sz="1800" i="1" dirty="0">
                <a:solidFill>
                  <a:srgbClr val="0000FF"/>
                </a:solidFill>
              </a:rPr>
              <a:t>second</a:t>
            </a:r>
            <a:r>
              <a:rPr lang="en-US" sz="1800" dirty="0">
                <a:solidFill>
                  <a:srgbClr val="0000FF"/>
                </a:solidFill>
              </a:rPr>
              <a:t> or right relation S</a:t>
            </a:r>
            <a:r>
              <a:rPr lang="en-US" sz="1800" dirty="0"/>
              <a:t> in the result of </a:t>
            </a:r>
            <a:r>
              <a:rPr lang="en-US" sz="1800" dirty="0">
                <a:solidFill>
                  <a:srgbClr val="0000FF"/>
                </a:solidFill>
              </a:rPr>
              <a:t>R            S</a:t>
            </a:r>
            <a:r>
              <a:rPr lang="en-US" sz="1800" dirty="0"/>
              <a:t>.</a:t>
            </a:r>
          </a:p>
          <a:p>
            <a:pPr marL="990600" lvl="1" indent="-533400">
              <a:lnSpc>
                <a:spcPct val="90000"/>
              </a:lnSpc>
              <a:buFontTx/>
              <a:buNone/>
            </a:pPr>
            <a:endParaRPr lang="en-US" sz="800" dirty="0"/>
          </a:p>
          <a:p>
            <a:pPr marL="990600" lvl="1" indent="-533400">
              <a:lnSpc>
                <a:spcPct val="90000"/>
              </a:lnSpc>
            </a:pPr>
            <a:r>
              <a:rPr lang="en-US" sz="1800" dirty="0"/>
              <a:t>A third operation, full outer join, denoted by               keeps </a:t>
            </a:r>
            <a:r>
              <a:rPr lang="en-US" sz="1800" dirty="0">
                <a:solidFill>
                  <a:srgbClr val="0000FF"/>
                </a:solidFill>
              </a:rPr>
              <a:t>all tuples in both the left and the right relations</a:t>
            </a:r>
            <a:r>
              <a:rPr lang="en-US" sz="1800" dirty="0"/>
              <a:t> when no matching tuples are found, padding them with null values as needed.</a:t>
            </a:r>
            <a:r>
              <a:rPr lang="en-US" sz="2000" dirty="0"/>
              <a:t> </a:t>
            </a:r>
          </a:p>
        </p:txBody>
      </p:sp>
      <p:sp>
        <p:nvSpPr>
          <p:cNvPr id="241695" name="Line 31"/>
          <p:cNvSpPr>
            <a:spLocks noChangeShapeType="1"/>
          </p:cNvSpPr>
          <p:nvPr/>
        </p:nvSpPr>
        <p:spPr bwMode="auto">
          <a:xfrm>
            <a:off x="6157913" y="5245100"/>
            <a:ext cx="203200" cy="0"/>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241696" name="Line 32"/>
          <p:cNvSpPr>
            <a:spLocks noChangeShapeType="1"/>
          </p:cNvSpPr>
          <p:nvPr/>
        </p:nvSpPr>
        <p:spPr bwMode="auto">
          <a:xfrm>
            <a:off x="6157913" y="5511800"/>
            <a:ext cx="203200" cy="0"/>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241697" name="Line 33"/>
          <p:cNvSpPr>
            <a:spLocks noChangeShapeType="1"/>
          </p:cNvSpPr>
          <p:nvPr/>
        </p:nvSpPr>
        <p:spPr bwMode="auto">
          <a:xfrm>
            <a:off x="5664200" y="5257800"/>
            <a:ext cx="203200" cy="0"/>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241698" name="Line 34"/>
          <p:cNvSpPr>
            <a:spLocks noChangeShapeType="1"/>
          </p:cNvSpPr>
          <p:nvPr/>
        </p:nvSpPr>
        <p:spPr bwMode="auto">
          <a:xfrm>
            <a:off x="5664200" y="5511800"/>
            <a:ext cx="203200" cy="0"/>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2" name="Footer Placeholder 1"/>
          <p:cNvSpPr>
            <a:spLocks noGrp="1"/>
          </p:cNvSpPr>
          <p:nvPr>
            <p:ph type="ftr" sz="quarter" idx="11"/>
          </p:nvPr>
        </p:nvSpPr>
        <p:spPr/>
        <p:txBody>
          <a:bodyPr/>
          <a:lstStyle/>
          <a:p>
            <a:r>
              <a:rPr lang="en-US"/>
              <a:t>DBMS - Nguyen Thi Hau</a:t>
            </a:r>
          </a:p>
        </p:txBody>
      </p:sp>
      <p:pic>
        <p:nvPicPr>
          <p:cNvPr id="3" name="Picture 2" descr="Screen Shot 2020-04-22 at 10.12.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167" y="3492500"/>
            <a:ext cx="381000" cy="368300"/>
          </a:xfrm>
          <a:prstGeom prst="rect">
            <a:avLst/>
          </a:prstGeom>
        </p:spPr>
      </p:pic>
      <p:pic>
        <p:nvPicPr>
          <p:cNvPr id="4" name="Picture 3" descr="Screen Shot 2020-04-22 at 10.1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488" y="4467499"/>
            <a:ext cx="406400" cy="342900"/>
          </a:xfrm>
          <a:prstGeom prst="rect">
            <a:avLst/>
          </a:prstGeom>
        </p:spPr>
      </p:pic>
      <p:pic>
        <p:nvPicPr>
          <p:cNvPr id="5" name="Picture 4" descr="Screen Shot 2020-04-22 at 10.12.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4596" y="4863104"/>
            <a:ext cx="381000" cy="381000"/>
          </a:xfrm>
          <a:prstGeom prst="rect">
            <a:avLst/>
          </a:prstGeom>
        </p:spPr>
      </p:pic>
    </p:spTree>
    <p:extLst>
      <p:ext uri="{BB962C8B-B14F-4D97-AF65-F5344CB8AC3E}">
        <p14:creationId xmlns:p14="http://schemas.microsoft.com/office/powerpoint/2010/main" val="338702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115650"/>
            <a:ext cx="8534400" cy="457200"/>
          </a:xfrm>
        </p:spPr>
        <p:txBody>
          <a:bodyPr>
            <a:normAutofit fontScale="90000"/>
          </a:bodyPr>
          <a:lstStyle/>
          <a:p>
            <a:r>
              <a:rPr lang="en-US" sz="2800" b="1" dirty="0">
                <a:latin typeface="Times New Roman" charset="0"/>
              </a:rPr>
              <a:t>The LEFT OUTER JOIN Operation</a:t>
            </a:r>
            <a:endParaRPr lang="en-US" sz="2800" b="1" dirty="0"/>
          </a:p>
        </p:txBody>
      </p:sp>
      <p:sp>
        <p:nvSpPr>
          <p:cNvPr id="22" name="Footer Placeholder 21"/>
          <p:cNvSpPr>
            <a:spLocks noGrp="1"/>
          </p:cNvSpPr>
          <p:nvPr>
            <p:ph type="ftr" sz="quarter" idx="11"/>
          </p:nvPr>
        </p:nvSpPr>
        <p:spPr/>
        <p:txBody>
          <a:bodyPr/>
          <a:lstStyle/>
          <a:p>
            <a:pPr>
              <a:defRPr/>
            </a:pPr>
            <a:r>
              <a:rPr lang="en-US" altLang="en-US"/>
              <a:t>source: Bài giảng CSDL - Khoa CNTT</a:t>
            </a:r>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56</a:t>
            </a:fld>
            <a:endParaRPr lang="en-US" altLang="en-US"/>
          </a:p>
        </p:txBody>
      </p:sp>
      <p:graphicFrame>
        <p:nvGraphicFramePr>
          <p:cNvPr id="29" name="Table 28"/>
          <p:cNvGraphicFramePr>
            <a:graphicFrameLocks noGrp="1"/>
          </p:cNvGraphicFramePr>
          <p:nvPr>
            <p:extLst>
              <p:ext uri="{D42A27DB-BD31-4B8C-83A1-F6EECF244321}">
                <p14:modId xmlns:p14="http://schemas.microsoft.com/office/powerpoint/2010/main" val="1876551593"/>
              </p:ext>
            </p:extLst>
          </p:nvPr>
        </p:nvGraphicFramePr>
        <p:xfrm>
          <a:off x="321747" y="1295400"/>
          <a:ext cx="3428999" cy="1767839"/>
        </p:xfrm>
        <a:graphic>
          <a:graphicData uri="http://schemas.openxmlformats.org/drawingml/2006/table">
            <a:tbl>
              <a:tblPr/>
              <a:tblGrid>
                <a:gridCol w="819162">
                  <a:extLst>
                    <a:ext uri="{9D8B030D-6E8A-4147-A177-3AD203B41FA5}">
                      <a16:colId xmlns:a16="http://schemas.microsoft.com/office/drawing/2014/main" val="20000"/>
                    </a:ext>
                  </a:extLst>
                </a:gridCol>
                <a:gridCol w="873257">
                  <a:extLst>
                    <a:ext uri="{9D8B030D-6E8A-4147-A177-3AD203B41FA5}">
                      <a16:colId xmlns:a16="http://schemas.microsoft.com/office/drawing/2014/main" val="20001"/>
                    </a:ext>
                  </a:extLst>
                </a:gridCol>
                <a:gridCol w="930666">
                  <a:extLst>
                    <a:ext uri="{9D8B030D-6E8A-4147-A177-3AD203B41FA5}">
                      <a16:colId xmlns:a16="http://schemas.microsoft.com/office/drawing/2014/main" val="20002"/>
                    </a:ext>
                  </a:extLst>
                </a:gridCol>
                <a:gridCol w="805914">
                  <a:extLst>
                    <a:ext uri="{9D8B030D-6E8A-4147-A177-3AD203B41FA5}">
                      <a16:colId xmlns:a16="http://schemas.microsoft.com/office/drawing/2014/main" val="20003"/>
                    </a:ext>
                  </a:extLst>
                </a:gridCol>
              </a:tblGrid>
              <a:tr h="209550">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dirty="0">
                          <a:latin typeface="Arial"/>
                          <a:ea typeface="Arial"/>
                          <a:cs typeface="Times New Roman"/>
                        </a:rPr>
                        <a:t>Ho</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09550">
                <a:tc>
                  <a:txBody>
                    <a:bodyPr/>
                    <a:lstStyle/>
                    <a:p>
                      <a:pPr algn="ctr">
                        <a:lnSpc>
                          <a:spcPct val="100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An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550">
                <a:tc>
                  <a:txBody>
                    <a:bodyPr/>
                    <a:lstStyle/>
                    <a:p>
                      <a:pPr algn="ctr">
                        <a:lnSpc>
                          <a:spcPct val="100000"/>
                        </a:lnSpc>
                        <a:spcAft>
                          <a:spcPts val="0"/>
                        </a:spcAft>
                      </a:pPr>
                      <a:r>
                        <a:rPr lang="en-US" sz="1400">
                          <a:latin typeface="Arial"/>
                          <a:ea typeface="Arial"/>
                          <a:cs typeface="Times New Roman"/>
                        </a:rPr>
                        <a:t>C1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r>
                        <a:rPr lang="en-US" sz="1400" baseline="0">
                          <a:latin typeface="Arial"/>
                          <a:ea typeface="Arial"/>
                          <a:cs typeface="Times New Roman"/>
                        </a:rPr>
                        <a:t> </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a:lnSpc>
                          <a:spcPct val="100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Đình</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Bắc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a:lnSpc>
                          <a:spcPct val="100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Hảo</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a:lnSpc>
                          <a:spcPct val="100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Vũ</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Lâm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9550">
                <a:tc>
                  <a:txBody>
                    <a:bodyPr/>
                    <a:lstStyle/>
                    <a:p>
                      <a:pPr algn="ctr">
                        <a:lnSpc>
                          <a:spcPct val="100000"/>
                        </a:lnSpc>
                        <a:spcAft>
                          <a:spcPts val="0"/>
                        </a:spcAft>
                      </a:pPr>
                      <a:r>
                        <a:rPr lang="en-US" sz="1400">
                          <a:latin typeface="Arial"/>
                          <a:ea typeface="Arial"/>
                          <a:cs typeface="Times New Roman"/>
                        </a:rPr>
                        <a:t>C3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Phạm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Hải</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Ngọc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50">
                <a:tc>
                  <a:txBody>
                    <a:bodyPr/>
                    <a:lstStyle/>
                    <a:p>
                      <a:pPr algn="ctr">
                        <a:lnSpc>
                          <a:spcPct val="100000"/>
                        </a:lnSpc>
                        <a:spcAft>
                          <a:spcPts val="0"/>
                        </a:spcAft>
                      </a:pPr>
                      <a:r>
                        <a:rPr lang="en-US" sz="1400">
                          <a:latin typeface="Arial"/>
                          <a:ea typeface="Arial"/>
                          <a:cs typeface="Times New Roman"/>
                        </a:rPr>
                        <a:t>T2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Hà</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025935407"/>
              </p:ext>
            </p:extLst>
          </p:nvPr>
        </p:nvGraphicFramePr>
        <p:xfrm>
          <a:off x="4647076" y="1181975"/>
          <a:ext cx="2514599" cy="1296924"/>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latin typeface="Arial"/>
                          <a:ea typeface="Arial"/>
                          <a:cs typeface="Times New Roman"/>
                        </a:rPr>
                        <a:t>Int1003</a:t>
                      </a:r>
                      <a:endParaRPr lang="vi-VN" sz="1400" dirty="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7</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10</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latin typeface="Arial"/>
                          <a:ea typeface="Arial"/>
                          <a:cs typeface="Times New Roman"/>
                        </a:rPr>
                        <a:t>8</a:t>
                      </a:r>
                      <a:endParaRPr lang="vi-VN" sz="1400" dirty="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TextBox 30"/>
          <p:cNvSpPr txBox="1"/>
          <p:nvPr/>
        </p:nvSpPr>
        <p:spPr>
          <a:xfrm>
            <a:off x="5350091" y="735112"/>
            <a:ext cx="905792" cy="369332"/>
          </a:xfrm>
          <a:prstGeom prst="rect">
            <a:avLst/>
          </a:prstGeom>
          <a:noFill/>
        </p:spPr>
        <p:txBody>
          <a:bodyPr wrap="none" rtlCol="0">
            <a:spAutoFit/>
          </a:bodyPr>
          <a:lstStyle/>
          <a:p>
            <a:r>
              <a:rPr lang="en-US" dirty="0"/>
              <a:t>SV_LOP</a:t>
            </a:r>
            <a:endParaRPr lang="vi-VN" dirty="0"/>
          </a:p>
        </p:txBody>
      </p:sp>
      <p:sp>
        <p:nvSpPr>
          <p:cNvPr id="32" name="TextBox 31"/>
          <p:cNvSpPr txBox="1"/>
          <p:nvPr/>
        </p:nvSpPr>
        <p:spPr>
          <a:xfrm>
            <a:off x="381000" y="3124200"/>
            <a:ext cx="6102769" cy="584776"/>
          </a:xfrm>
          <a:prstGeom prst="rect">
            <a:avLst/>
          </a:prstGeom>
          <a:noFill/>
        </p:spPr>
        <p:txBody>
          <a:bodyPr wrap="none" rtlCol="0">
            <a:spAutoFit/>
          </a:bodyPr>
          <a:lstStyle/>
          <a:p>
            <a:r>
              <a:rPr lang="en-US" dirty="0"/>
              <a:t>R = </a:t>
            </a:r>
            <a:r>
              <a:rPr lang="en-US" sz="3200" dirty="0">
                <a:sym typeface="Symbol"/>
              </a:rPr>
              <a:t></a:t>
            </a:r>
            <a:r>
              <a:rPr lang="en-US" sz="1600" baseline="-25000" dirty="0" err="1">
                <a:sym typeface="Symbol"/>
              </a:rPr>
              <a:t>SINHVIEN.</a:t>
            </a:r>
            <a:r>
              <a:rPr lang="en-US" sz="2000" baseline="-25000" dirty="0" err="1">
                <a:sym typeface="Symbol"/>
              </a:rPr>
              <a:t>Masv,Ho,Dem,Ten,Malop,Diem</a:t>
            </a:r>
            <a:r>
              <a:rPr lang="en-US" sz="3200" dirty="0">
                <a:sym typeface="Symbol"/>
              </a:rPr>
              <a:t> </a:t>
            </a:r>
            <a:r>
              <a:rPr lang="en-US" sz="2000" dirty="0">
                <a:sym typeface="Symbol"/>
              </a:rPr>
              <a:t>(</a:t>
            </a:r>
            <a:r>
              <a:rPr lang="en-US" dirty="0"/>
              <a:t>SINHVIEN             </a:t>
            </a:r>
            <a:r>
              <a:rPr lang="en-US" baseline="-25000" dirty="0"/>
              <a:t>f</a:t>
            </a:r>
            <a:r>
              <a:rPr lang="en-US" dirty="0"/>
              <a:t> SV_LOP)</a:t>
            </a:r>
            <a:endParaRPr lang="vi-VN" dirty="0"/>
          </a:p>
        </p:txBody>
      </p:sp>
      <p:graphicFrame>
        <p:nvGraphicFramePr>
          <p:cNvPr id="33" name="Table 32"/>
          <p:cNvGraphicFramePr>
            <a:graphicFrameLocks noGrp="1"/>
          </p:cNvGraphicFramePr>
          <p:nvPr/>
        </p:nvGraphicFramePr>
        <p:xfrm>
          <a:off x="1904999" y="4114800"/>
          <a:ext cx="6705600" cy="2194560"/>
        </p:xfrm>
        <a:graphic>
          <a:graphicData uri="http://schemas.openxmlformats.org/drawingml/2006/table">
            <a:tbl>
              <a:tblPr/>
              <a:tblGrid>
                <a:gridCol w="15240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50977">
                  <a:extLst>
                    <a:ext uri="{9D8B030D-6E8A-4147-A177-3AD203B41FA5}">
                      <a16:colId xmlns:a16="http://schemas.microsoft.com/office/drawing/2014/main" val="20002"/>
                    </a:ext>
                  </a:extLst>
                </a:gridCol>
                <a:gridCol w="1072074">
                  <a:extLst>
                    <a:ext uri="{9D8B030D-6E8A-4147-A177-3AD203B41FA5}">
                      <a16:colId xmlns:a16="http://schemas.microsoft.com/office/drawing/2014/main" val="20003"/>
                    </a:ext>
                  </a:extLst>
                </a:gridCol>
                <a:gridCol w="1225574">
                  <a:extLst>
                    <a:ext uri="{9D8B030D-6E8A-4147-A177-3AD203B41FA5}">
                      <a16:colId xmlns:a16="http://schemas.microsoft.com/office/drawing/2014/main" val="20004"/>
                    </a:ext>
                  </a:extLst>
                </a:gridCol>
                <a:gridCol w="918574">
                  <a:extLst>
                    <a:ext uri="{9D8B030D-6E8A-4147-A177-3AD203B41FA5}">
                      <a16:colId xmlns:a16="http://schemas.microsoft.com/office/drawing/2014/main" val="20005"/>
                    </a:ext>
                  </a:extLst>
                </a:gridCol>
              </a:tblGrid>
              <a:tr h="272399">
                <a:tc>
                  <a:txBody>
                    <a:bodyPr/>
                    <a:lstStyle/>
                    <a:p>
                      <a:pPr algn="ctr">
                        <a:lnSpc>
                          <a:spcPct val="100000"/>
                        </a:lnSpc>
                        <a:spcAft>
                          <a:spcPts val="0"/>
                        </a:spcAft>
                      </a:pPr>
                      <a:r>
                        <a:rPr lang="en-US" sz="1200" dirty="0" err="1">
                          <a:latin typeface="Arial"/>
                          <a:ea typeface="Arial"/>
                          <a:cs typeface="Times New Roman"/>
                        </a:rPr>
                        <a:t>SINHVIEN.</a:t>
                      </a:r>
                      <a:r>
                        <a:rPr lang="en-US" sz="1800" dirty="0" err="1">
                          <a:latin typeface="Arial"/>
                          <a:ea typeface="Arial"/>
                          <a:cs typeface="Times New Roman"/>
                        </a:rPr>
                        <a:t>Masv</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C1</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Trần</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Văn</a:t>
                      </a:r>
                      <a:r>
                        <a:rPr lang="en-US" sz="1800" baseline="0">
                          <a:solidFill>
                            <a:srgbClr val="FFFF00"/>
                          </a:solidFill>
                          <a:latin typeface="Arial"/>
                          <a:ea typeface="Arial"/>
                          <a:cs typeface="Times New Roman"/>
                        </a:rPr>
                        <a:t> </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Đức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5"/>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C3</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Phạm</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Hải</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Ngọc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6"/>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T2</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Lê</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Thị</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Hà</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dirty="0">
                          <a:solidFill>
                            <a:srgbClr val="FFFF00"/>
                          </a:solidFill>
                          <a:latin typeface="Arial"/>
                          <a:ea typeface="Arial"/>
                          <a:cs typeface="Times New Roman"/>
                        </a:rPr>
                        <a:t>null</a:t>
                      </a:r>
                      <a:endParaRPr lang="vi-VN" sz="1800" dirty="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7"/>
                  </a:ext>
                </a:extLst>
              </a:tr>
            </a:tbl>
          </a:graphicData>
        </a:graphic>
      </p:graphicFrame>
      <p:sp>
        <p:nvSpPr>
          <p:cNvPr id="34" name="Right Arrow 33"/>
          <p:cNvSpPr/>
          <p:nvPr/>
        </p:nvSpPr>
        <p:spPr>
          <a:xfrm>
            <a:off x="457200" y="49530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1" name="Group 40"/>
          <p:cNvGrpSpPr/>
          <p:nvPr/>
        </p:nvGrpSpPr>
        <p:grpSpPr>
          <a:xfrm>
            <a:off x="4896587" y="3374390"/>
            <a:ext cx="538658" cy="223412"/>
            <a:chOff x="4572001" y="986236"/>
            <a:chExt cx="538658" cy="223412"/>
          </a:xfrm>
        </p:grpSpPr>
        <p:sp>
          <p:nvSpPr>
            <p:cNvPr id="35" name="AutoShape 5"/>
            <p:cNvSpPr>
              <a:spLocks noChangeArrowheads="1"/>
            </p:cNvSpPr>
            <p:nvPr/>
          </p:nvSpPr>
          <p:spPr bwMode="auto">
            <a:xfrm rot="16200000">
              <a:off x="4848484" y="942716"/>
              <a:ext cx="214292" cy="310059"/>
            </a:xfrm>
            <a:prstGeom prst="flowChartCollate">
              <a:avLst/>
            </a:prstGeom>
            <a:noFill/>
            <a:ln w="12700">
              <a:solidFill>
                <a:schemeClr val="tx1"/>
              </a:solidFill>
              <a:miter lim="800000"/>
              <a:headEnd/>
              <a:tailEnd/>
            </a:ln>
          </p:spPr>
          <p:txBody>
            <a:bodyPr anchor="ctr">
              <a:spAutoFit/>
            </a:bodyPr>
            <a:lstStyle/>
            <a:p>
              <a:endParaRPr lang="vi-VN"/>
            </a:p>
          </p:txBody>
        </p:sp>
        <p:cxnSp>
          <p:nvCxnSpPr>
            <p:cNvPr id="39" name="Straight Connector 38"/>
            <p:cNvCxnSpPr/>
            <p:nvPr/>
          </p:nvCxnSpPr>
          <p:spPr>
            <a:xfrm rot="11460000" flipV="1">
              <a:off x="4572001" y="986236"/>
              <a:ext cx="228601" cy="45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60000" flipV="1">
              <a:off x="4574218" y="1164394"/>
              <a:ext cx="228601" cy="452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4114800" y="3657600"/>
            <a:ext cx="2593979" cy="261610"/>
          </a:xfrm>
          <a:prstGeom prst="rect">
            <a:avLst/>
          </a:prstGeom>
          <a:noFill/>
        </p:spPr>
        <p:txBody>
          <a:bodyPr wrap="none" rtlCol="0">
            <a:spAutoFit/>
          </a:bodyPr>
          <a:lstStyle/>
          <a:p>
            <a:r>
              <a:rPr lang="en-US" sz="1100"/>
              <a:t>với f là SINHVIEN.Masv=SV_LOP.Masv</a:t>
            </a:r>
            <a:endParaRPr lang="vi-VN" sz="1100"/>
          </a:p>
        </p:txBody>
      </p:sp>
      <p:sp>
        <p:nvSpPr>
          <p:cNvPr id="38" name="TextBox 37"/>
          <p:cNvSpPr txBox="1"/>
          <p:nvPr/>
        </p:nvSpPr>
        <p:spPr>
          <a:xfrm>
            <a:off x="1358722" y="757536"/>
            <a:ext cx="1092554" cy="369332"/>
          </a:xfrm>
          <a:prstGeom prst="rect">
            <a:avLst/>
          </a:prstGeom>
          <a:noFill/>
        </p:spPr>
        <p:txBody>
          <a:bodyPr wrap="none" rtlCol="0">
            <a:spAutoFit/>
          </a:bodyPr>
          <a:lstStyle/>
          <a:p>
            <a:r>
              <a:rPr lang="en-US" dirty="0"/>
              <a:t>SINHVIEN</a:t>
            </a:r>
            <a:endParaRPr lang="vi-VN" dirty="0"/>
          </a:p>
        </p:txBody>
      </p:sp>
    </p:spTree>
    <p:extLst>
      <p:ext uri="{BB962C8B-B14F-4D97-AF65-F5344CB8AC3E}">
        <p14:creationId xmlns:p14="http://schemas.microsoft.com/office/powerpoint/2010/main" val="4880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ox(in)">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ox(i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ox(in)">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37902"/>
            <a:ext cx="8534400" cy="457200"/>
          </a:xfrm>
        </p:spPr>
        <p:txBody>
          <a:bodyPr>
            <a:normAutofit fontScale="90000"/>
          </a:bodyPr>
          <a:lstStyle/>
          <a:p>
            <a:r>
              <a:rPr lang="en-US" sz="2800" b="1" dirty="0">
                <a:latin typeface="Times New Roman" charset="0"/>
              </a:rPr>
              <a:t>The RIGHT OUTER JOIN Operation</a:t>
            </a:r>
            <a:endParaRPr lang="en-US" sz="2800" b="1" dirty="0"/>
          </a:p>
        </p:txBody>
      </p:sp>
      <p:sp>
        <p:nvSpPr>
          <p:cNvPr id="22" name="Footer Placeholder 21"/>
          <p:cNvSpPr>
            <a:spLocks noGrp="1"/>
          </p:cNvSpPr>
          <p:nvPr>
            <p:ph type="ftr" sz="quarter" idx="11"/>
          </p:nvPr>
        </p:nvSpPr>
        <p:spPr/>
        <p:txBody>
          <a:bodyPr/>
          <a:lstStyle/>
          <a:p>
            <a:pPr>
              <a:defRPr/>
            </a:pPr>
            <a:r>
              <a:rPr lang="en-US" altLang="en-US"/>
              <a:t>source: Bài giảng CSDL - Khoa CNTT</a:t>
            </a:r>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57</a:t>
            </a:fld>
            <a:endParaRPr lang="en-US" altLang="en-US"/>
          </a:p>
        </p:txBody>
      </p:sp>
      <p:graphicFrame>
        <p:nvGraphicFramePr>
          <p:cNvPr id="29" name="Table 28"/>
          <p:cNvGraphicFramePr>
            <a:graphicFrameLocks noGrp="1"/>
          </p:cNvGraphicFramePr>
          <p:nvPr>
            <p:extLst>
              <p:ext uri="{D42A27DB-BD31-4B8C-83A1-F6EECF244321}">
                <p14:modId xmlns:p14="http://schemas.microsoft.com/office/powerpoint/2010/main" val="741429128"/>
              </p:ext>
            </p:extLst>
          </p:nvPr>
        </p:nvGraphicFramePr>
        <p:xfrm>
          <a:off x="533401" y="1391033"/>
          <a:ext cx="3428999" cy="1767839"/>
        </p:xfrm>
        <a:graphic>
          <a:graphicData uri="http://schemas.openxmlformats.org/drawingml/2006/table">
            <a:tbl>
              <a:tblPr/>
              <a:tblGrid>
                <a:gridCol w="819162">
                  <a:extLst>
                    <a:ext uri="{9D8B030D-6E8A-4147-A177-3AD203B41FA5}">
                      <a16:colId xmlns:a16="http://schemas.microsoft.com/office/drawing/2014/main" val="20000"/>
                    </a:ext>
                  </a:extLst>
                </a:gridCol>
                <a:gridCol w="873257">
                  <a:extLst>
                    <a:ext uri="{9D8B030D-6E8A-4147-A177-3AD203B41FA5}">
                      <a16:colId xmlns:a16="http://schemas.microsoft.com/office/drawing/2014/main" val="20001"/>
                    </a:ext>
                  </a:extLst>
                </a:gridCol>
                <a:gridCol w="930666">
                  <a:extLst>
                    <a:ext uri="{9D8B030D-6E8A-4147-A177-3AD203B41FA5}">
                      <a16:colId xmlns:a16="http://schemas.microsoft.com/office/drawing/2014/main" val="20002"/>
                    </a:ext>
                  </a:extLst>
                </a:gridCol>
                <a:gridCol w="805914">
                  <a:extLst>
                    <a:ext uri="{9D8B030D-6E8A-4147-A177-3AD203B41FA5}">
                      <a16:colId xmlns:a16="http://schemas.microsoft.com/office/drawing/2014/main" val="20003"/>
                    </a:ext>
                  </a:extLst>
                </a:gridCol>
              </a:tblGrid>
              <a:tr h="209550">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09550">
                <a:tc>
                  <a:txBody>
                    <a:bodyPr/>
                    <a:lstStyle/>
                    <a:p>
                      <a:pPr algn="ctr">
                        <a:lnSpc>
                          <a:spcPct val="100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An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550">
                <a:tc>
                  <a:txBody>
                    <a:bodyPr/>
                    <a:lstStyle/>
                    <a:p>
                      <a:pPr algn="ctr">
                        <a:lnSpc>
                          <a:spcPct val="100000"/>
                        </a:lnSpc>
                        <a:spcAft>
                          <a:spcPts val="0"/>
                        </a:spcAft>
                      </a:pPr>
                      <a:r>
                        <a:rPr lang="en-US" sz="1400">
                          <a:latin typeface="Arial"/>
                          <a:ea typeface="Arial"/>
                          <a:cs typeface="Times New Roman"/>
                        </a:rPr>
                        <a:t>C1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Trần</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Văn</a:t>
                      </a:r>
                      <a:r>
                        <a:rPr lang="en-US" sz="1400" baseline="0" dirty="0">
                          <a:latin typeface="Arial"/>
                          <a:ea typeface="Arial"/>
                          <a:cs typeface="Times New Roman"/>
                        </a:rPr>
                        <a:t> </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Đức</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a:lnSpc>
                          <a:spcPct val="100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Đình</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Bắc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a:lnSpc>
                          <a:spcPct val="100000"/>
                        </a:lnSpc>
                        <a:spcAft>
                          <a:spcPts val="0"/>
                        </a:spcAft>
                      </a:pPr>
                      <a:r>
                        <a:rPr lang="en-US" sz="1400" dirty="0">
                          <a:latin typeface="Arial"/>
                          <a:ea typeface="Arial"/>
                          <a:cs typeface="Times New Roman"/>
                        </a:rPr>
                        <a:t>T3</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Hảo</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a:lnSpc>
                          <a:spcPct val="100000"/>
                        </a:lnSpc>
                        <a:spcAft>
                          <a:spcPts val="0"/>
                        </a:spcAft>
                      </a:pPr>
                      <a:r>
                        <a:rPr lang="en-US" sz="1400" dirty="0">
                          <a:latin typeface="Arial"/>
                          <a:ea typeface="Arial"/>
                          <a:cs typeface="Times New Roman"/>
                        </a:rPr>
                        <a:t>T4</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Vũ</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Lâm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9550">
                <a:tc>
                  <a:txBody>
                    <a:bodyPr/>
                    <a:lstStyle/>
                    <a:p>
                      <a:pPr algn="ctr">
                        <a:lnSpc>
                          <a:spcPct val="100000"/>
                        </a:lnSpc>
                        <a:spcAft>
                          <a:spcPts val="0"/>
                        </a:spcAft>
                      </a:pPr>
                      <a:r>
                        <a:rPr lang="en-US" sz="1400" dirty="0">
                          <a:latin typeface="Arial"/>
                          <a:ea typeface="Arial"/>
                          <a:cs typeface="Times New Roman"/>
                        </a:rPr>
                        <a:t>C3</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Phạm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Hải</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Ngọc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50">
                <a:tc>
                  <a:txBody>
                    <a:bodyPr/>
                    <a:lstStyle/>
                    <a:p>
                      <a:pPr algn="ctr">
                        <a:lnSpc>
                          <a:spcPct val="100000"/>
                        </a:lnSpc>
                        <a:spcAft>
                          <a:spcPts val="0"/>
                        </a:spcAft>
                      </a:pPr>
                      <a:r>
                        <a:rPr lang="en-US" sz="1400" dirty="0">
                          <a:latin typeface="Arial"/>
                          <a:ea typeface="Arial"/>
                          <a:cs typeface="Times New Roman"/>
                        </a:rPr>
                        <a:t>T2</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Lê</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Thị</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dirty="0" err="1">
                          <a:latin typeface="Arial"/>
                          <a:ea typeface="Arial"/>
                          <a:cs typeface="Times New Roman"/>
                        </a:rPr>
                        <a:t>Hà</a:t>
                      </a:r>
                      <a:endParaRPr lang="vi-VN" sz="14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627641631"/>
              </p:ext>
            </p:extLst>
          </p:nvPr>
        </p:nvGraphicFramePr>
        <p:xfrm>
          <a:off x="4762500" y="1452221"/>
          <a:ext cx="2514599" cy="1296924"/>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dirty="0" err="1">
                          <a:latin typeface="Arial"/>
                          <a:ea typeface="Arial"/>
                          <a:cs typeface="Times New Roman"/>
                        </a:rPr>
                        <a:t>Malop</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7</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10</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latin typeface="Arial"/>
                          <a:ea typeface="Arial"/>
                          <a:cs typeface="Times New Roman"/>
                        </a:rPr>
                        <a:t>Int1002</a:t>
                      </a:r>
                      <a:endParaRPr lang="vi-VN" sz="1400" dirty="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latin typeface="Arial"/>
                          <a:ea typeface="Arial"/>
                          <a:cs typeface="Times New Roman"/>
                        </a:rPr>
                        <a:t>8</a:t>
                      </a:r>
                      <a:endParaRPr lang="vi-VN" sz="1400" dirty="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2" name="TextBox 31"/>
          <p:cNvSpPr txBox="1"/>
          <p:nvPr/>
        </p:nvSpPr>
        <p:spPr>
          <a:xfrm>
            <a:off x="381000" y="3124200"/>
            <a:ext cx="6234339" cy="584776"/>
          </a:xfrm>
          <a:prstGeom prst="rect">
            <a:avLst/>
          </a:prstGeom>
          <a:noFill/>
        </p:spPr>
        <p:txBody>
          <a:bodyPr wrap="none" rtlCol="0">
            <a:spAutoFit/>
          </a:bodyPr>
          <a:lstStyle/>
          <a:p>
            <a:r>
              <a:rPr lang="en-US" dirty="0"/>
              <a:t>R = </a:t>
            </a:r>
            <a:r>
              <a:rPr lang="en-US" sz="3200" dirty="0">
                <a:sym typeface="Symbol"/>
              </a:rPr>
              <a:t></a:t>
            </a:r>
            <a:r>
              <a:rPr lang="en-US" sz="1600" baseline="-25000" dirty="0" err="1">
                <a:sym typeface="Symbol"/>
              </a:rPr>
              <a:t>SINHVIEN.</a:t>
            </a:r>
            <a:r>
              <a:rPr lang="en-US" sz="2000" baseline="-25000" dirty="0" err="1">
                <a:sym typeface="Symbol"/>
              </a:rPr>
              <a:t>Masv,Ho,Dem,Ten</a:t>
            </a:r>
            <a:r>
              <a:rPr lang="en-US" sz="2000" baseline="-25000" dirty="0">
                <a:sym typeface="Symbol"/>
              </a:rPr>
              <a:t>, </a:t>
            </a:r>
            <a:r>
              <a:rPr lang="en-US" sz="2000" baseline="-25000" dirty="0" err="1">
                <a:sym typeface="Symbol"/>
              </a:rPr>
              <a:t>Malop,Diem</a:t>
            </a:r>
            <a:r>
              <a:rPr lang="en-US" sz="2000" baseline="-25000" dirty="0">
                <a:sym typeface="Symbol"/>
              </a:rPr>
              <a:t>, </a:t>
            </a:r>
            <a:r>
              <a:rPr lang="en-US" sz="2000" dirty="0">
                <a:sym typeface="Symbol"/>
              </a:rPr>
              <a:t>(</a:t>
            </a:r>
            <a:r>
              <a:rPr lang="en-US" dirty="0"/>
              <a:t>SINHVIEN            </a:t>
            </a:r>
            <a:r>
              <a:rPr lang="en-US" baseline="-25000" dirty="0"/>
              <a:t>f   </a:t>
            </a:r>
            <a:r>
              <a:rPr lang="en-US" dirty="0"/>
              <a:t> SV_LOP)</a:t>
            </a:r>
            <a:endParaRPr lang="vi-VN" dirty="0"/>
          </a:p>
        </p:txBody>
      </p:sp>
      <p:sp>
        <p:nvSpPr>
          <p:cNvPr id="34" name="Right Arrow 33"/>
          <p:cNvSpPr/>
          <p:nvPr/>
        </p:nvSpPr>
        <p:spPr>
          <a:xfrm>
            <a:off x="159149" y="4953000"/>
            <a:ext cx="553581"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TextBox 41"/>
          <p:cNvSpPr txBox="1"/>
          <p:nvPr/>
        </p:nvSpPr>
        <p:spPr>
          <a:xfrm>
            <a:off x="4114800" y="3657600"/>
            <a:ext cx="2593979" cy="261610"/>
          </a:xfrm>
          <a:prstGeom prst="rect">
            <a:avLst/>
          </a:prstGeom>
          <a:noFill/>
        </p:spPr>
        <p:txBody>
          <a:bodyPr wrap="none" rtlCol="0">
            <a:spAutoFit/>
          </a:bodyPr>
          <a:lstStyle/>
          <a:p>
            <a:r>
              <a:rPr lang="en-US" sz="1100" dirty="0" err="1"/>
              <a:t>với</a:t>
            </a:r>
            <a:r>
              <a:rPr lang="en-US" sz="1100" dirty="0"/>
              <a:t> f </a:t>
            </a:r>
            <a:r>
              <a:rPr lang="en-US" sz="1100" dirty="0" err="1"/>
              <a:t>là</a:t>
            </a:r>
            <a:r>
              <a:rPr lang="en-US" sz="1100" dirty="0"/>
              <a:t> </a:t>
            </a:r>
            <a:r>
              <a:rPr lang="en-US" sz="1100" dirty="0" err="1"/>
              <a:t>SINHVIEN.Masv</a:t>
            </a:r>
            <a:r>
              <a:rPr lang="en-US" sz="1100" dirty="0"/>
              <a:t>=</a:t>
            </a:r>
            <a:r>
              <a:rPr lang="en-US" sz="1100" dirty="0" err="1"/>
              <a:t>SV_LOP.Masv</a:t>
            </a:r>
            <a:endParaRPr lang="vi-VN" sz="1100" dirty="0"/>
          </a:p>
        </p:txBody>
      </p:sp>
      <p:pic>
        <p:nvPicPr>
          <p:cNvPr id="38" name="Picture 37" descr="Screen Shot 2020-04-22 at 10.1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72" y="3236560"/>
            <a:ext cx="559900" cy="472416"/>
          </a:xfrm>
          <a:prstGeom prst="rect">
            <a:avLst/>
          </a:prstGeom>
        </p:spPr>
      </p:pic>
      <p:sp>
        <p:nvSpPr>
          <p:cNvPr id="3" name="TextBox 2"/>
          <p:cNvSpPr txBox="1"/>
          <p:nvPr/>
        </p:nvSpPr>
        <p:spPr>
          <a:xfrm>
            <a:off x="1225072" y="867726"/>
            <a:ext cx="1477294" cy="369332"/>
          </a:xfrm>
          <a:prstGeom prst="rect">
            <a:avLst/>
          </a:prstGeom>
          <a:noFill/>
        </p:spPr>
        <p:txBody>
          <a:bodyPr wrap="square" rtlCol="0">
            <a:spAutoFit/>
          </a:bodyPr>
          <a:lstStyle/>
          <a:p>
            <a:r>
              <a:rPr lang="en-US" dirty="0"/>
              <a:t>SINHVIEN</a:t>
            </a:r>
          </a:p>
        </p:txBody>
      </p:sp>
      <p:sp>
        <p:nvSpPr>
          <p:cNvPr id="43" name="TextBox 42"/>
          <p:cNvSpPr txBox="1"/>
          <p:nvPr/>
        </p:nvSpPr>
        <p:spPr>
          <a:xfrm>
            <a:off x="5126039" y="683060"/>
            <a:ext cx="1477294" cy="369332"/>
          </a:xfrm>
          <a:prstGeom prst="rect">
            <a:avLst/>
          </a:prstGeom>
          <a:noFill/>
        </p:spPr>
        <p:txBody>
          <a:bodyPr wrap="square" rtlCol="0">
            <a:spAutoFit/>
          </a:bodyPr>
          <a:lstStyle/>
          <a:p>
            <a:r>
              <a:rPr lang="en-US" dirty="0"/>
              <a:t>SV_LOP</a:t>
            </a:r>
          </a:p>
        </p:txBody>
      </p:sp>
      <p:graphicFrame>
        <p:nvGraphicFramePr>
          <p:cNvPr id="44" name="Table 43"/>
          <p:cNvGraphicFramePr>
            <a:graphicFrameLocks noGrp="1"/>
          </p:cNvGraphicFramePr>
          <p:nvPr>
            <p:extLst>
              <p:ext uri="{D42A27DB-BD31-4B8C-83A1-F6EECF244321}">
                <p14:modId xmlns:p14="http://schemas.microsoft.com/office/powerpoint/2010/main" val="2153861965"/>
              </p:ext>
            </p:extLst>
          </p:nvPr>
        </p:nvGraphicFramePr>
        <p:xfrm>
          <a:off x="1503278" y="4348979"/>
          <a:ext cx="6705600" cy="1371600"/>
        </p:xfrm>
        <a:graphic>
          <a:graphicData uri="http://schemas.openxmlformats.org/drawingml/2006/table">
            <a:tbl>
              <a:tblPr/>
              <a:tblGrid>
                <a:gridCol w="15240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50977">
                  <a:extLst>
                    <a:ext uri="{9D8B030D-6E8A-4147-A177-3AD203B41FA5}">
                      <a16:colId xmlns:a16="http://schemas.microsoft.com/office/drawing/2014/main" val="20002"/>
                    </a:ext>
                  </a:extLst>
                </a:gridCol>
                <a:gridCol w="1072074">
                  <a:extLst>
                    <a:ext uri="{9D8B030D-6E8A-4147-A177-3AD203B41FA5}">
                      <a16:colId xmlns:a16="http://schemas.microsoft.com/office/drawing/2014/main" val="20003"/>
                    </a:ext>
                  </a:extLst>
                </a:gridCol>
                <a:gridCol w="1225574">
                  <a:extLst>
                    <a:ext uri="{9D8B030D-6E8A-4147-A177-3AD203B41FA5}">
                      <a16:colId xmlns:a16="http://schemas.microsoft.com/office/drawing/2014/main" val="20004"/>
                    </a:ext>
                  </a:extLst>
                </a:gridCol>
                <a:gridCol w="918574">
                  <a:extLst>
                    <a:ext uri="{9D8B030D-6E8A-4147-A177-3AD203B41FA5}">
                      <a16:colId xmlns:a16="http://schemas.microsoft.com/office/drawing/2014/main" val="20005"/>
                    </a:ext>
                  </a:extLst>
                </a:gridCol>
              </a:tblGrid>
              <a:tr h="272399">
                <a:tc>
                  <a:txBody>
                    <a:bodyPr/>
                    <a:lstStyle/>
                    <a:p>
                      <a:pPr algn="ctr">
                        <a:lnSpc>
                          <a:spcPct val="100000"/>
                        </a:lnSpc>
                        <a:spcAft>
                          <a:spcPts val="0"/>
                        </a:spcAft>
                      </a:pPr>
                      <a:r>
                        <a:rPr lang="en-US" sz="1200" dirty="0" err="1">
                          <a:latin typeface="Arial"/>
                          <a:ea typeface="Arial"/>
                          <a:cs typeface="Times New Roman"/>
                        </a:rPr>
                        <a:t>SINHVIEN.</a:t>
                      </a:r>
                      <a:r>
                        <a:rPr lang="en-US" sz="1800" dirty="0" err="1">
                          <a:latin typeface="Arial"/>
                          <a:ea typeface="Arial"/>
                          <a:cs typeface="Times New Roman"/>
                        </a:rPr>
                        <a:t>Masv</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dirty="0">
                          <a:latin typeface="Arial"/>
                          <a:ea typeface="Arial"/>
                          <a:cs typeface="Times New Roman"/>
                        </a:rPr>
                        <a:t>Dem</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dirty="0">
                          <a:latin typeface="Arial"/>
                          <a:ea typeface="Arial"/>
                          <a:cs typeface="Times New Roman"/>
                        </a:rPr>
                        <a:t>T1</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dirty="0">
                          <a:latin typeface="Arial"/>
                          <a:ea typeface="Arial"/>
                          <a:cs typeface="Times New Roman"/>
                        </a:rPr>
                        <a:t>T3</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dirty="0">
                          <a:latin typeface="Arial"/>
                          <a:ea typeface="Arial"/>
                          <a:cs typeface="Times New Roman"/>
                        </a:rPr>
                        <a:t>T4</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dirty="0">
                          <a:latin typeface="Arial"/>
                          <a:ea typeface="Arial"/>
                          <a:cs typeface="Times New Roman"/>
                        </a:rPr>
                        <a:t>8</a:t>
                      </a:r>
                      <a:endParaRPr lang="vi-VN" sz="18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86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ox(in)">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ox(i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ox(in)">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E6AA58BF-F45D-4F42-B5FA-CDCECDDC9D77}" type="slidenum">
              <a:rPr lang="en-US"/>
              <a:pPr/>
              <a:t>58</a:t>
            </a:fld>
            <a:endParaRPr lang="en-US"/>
          </a:p>
        </p:txBody>
      </p:sp>
      <p:sp>
        <p:nvSpPr>
          <p:cNvPr id="243714" name="Rectangle 2"/>
          <p:cNvSpPr>
            <a:spLocks noGrp="1" noChangeArrowheads="1"/>
          </p:cNvSpPr>
          <p:nvPr>
            <p:ph type="title"/>
          </p:nvPr>
        </p:nvSpPr>
        <p:spPr>
          <a:xfrm>
            <a:off x="250825" y="303213"/>
            <a:ext cx="8534400" cy="649287"/>
          </a:xfrm>
        </p:spPr>
        <p:txBody>
          <a:bodyPr/>
          <a:lstStyle/>
          <a:p>
            <a:r>
              <a:rPr lang="en-US" sz="3200" b="1" dirty="0">
                <a:latin typeface="Times New Roman" charset="0"/>
              </a:rPr>
              <a:t>The OUTER JOIN Operation</a:t>
            </a:r>
            <a:endParaRPr lang="en-US" sz="3200" dirty="0"/>
          </a:p>
        </p:txBody>
      </p:sp>
      <p:sp>
        <p:nvSpPr>
          <p:cNvPr id="243715" name="Rectangle 3"/>
          <p:cNvSpPr>
            <a:spLocks noGrp="1" noChangeArrowheads="1"/>
          </p:cNvSpPr>
          <p:nvPr>
            <p:ph type="body" idx="1"/>
          </p:nvPr>
        </p:nvSpPr>
        <p:spPr>
          <a:xfrm>
            <a:off x="250825" y="1117600"/>
            <a:ext cx="8728075" cy="5295900"/>
          </a:xfrm>
        </p:spPr>
        <p:txBody>
          <a:bodyPr/>
          <a:lstStyle/>
          <a:p>
            <a:pPr marL="609600" indent="-609600">
              <a:lnSpc>
                <a:spcPct val="90000"/>
              </a:lnSpc>
            </a:pPr>
            <a:r>
              <a:rPr lang="en-US" sz="2000" b="1">
                <a:latin typeface="Times New Roman" charset="0"/>
              </a:rPr>
              <a:t>OUTER UNION Operations</a:t>
            </a:r>
          </a:p>
          <a:p>
            <a:pPr marL="609600" indent="-609600">
              <a:lnSpc>
                <a:spcPct val="90000"/>
              </a:lnSpc>
              <a:buFont typeface="Wingdings" charset="0"/>
              <a:buNone/>
            </a:pPr>
            <a:r>
              <a:rPr lang="en-US" sz="700" b="1">
                <a:latin typeface="Times New Roman" charset="0"/>
              </a:rPr>
              <a:t>	</a:t>
            </a:r>
            <a:endParaRPr lang="en-US" sz="700">
              <a:latin typeface="Times New Roman" charset="0"/>
            </a:endParaRPr>
          </a:p>
          <a:p>
            <a:pPr marL="990600" lvl="1" indent="-533400">
              <a:lnSpc>
                <a:spcPct val="90000"/>
              </a:lnSpc>
            </a:pPr>
            <a:r>
              <a:rPr lang="en-US" sz="1800"/>
              <a:t>The outer union operation was developed to take the union of tuples from two relations if the relations are </a:t>
            </a:r>
            <a:r>
              <a:rPr lang="en-US" sz="1800" i="1"/>
              <a:t>not union compatible.</a:t>
            </a:r>
            <a:r>
              <a:rPr lang="en-US" sz="1800"/>
              <a:t> </a:t>
            </a:r>
          </a:p>
          <a:p>
            <a:pPr marL="990600" lvl="1" indent="-533400">
              <a:lnSpc>
                <a:spcPct val="90000"/>
              </a:lnSpc>
              <a:buFontTx/>
              <a:buNone/>
            </a:pPr>
            <a:endParaRPr lang="en-US" sz="800"/>
          </a:p>
          <a:p>
            <a:pPr marL="990600" lvl="1" indent="-533400">
              <a:lnSpc>
                <a:spcPct val="90000"/>
              </a:lnSpc>
            </a:pPr>
            <a:r>
              <a:rPr lang="en-US" sz="1800"/>
              <a:t>This operation will take the union of tuples in two relations R(X, Y) and S(X, Z) that are </a:t>
            </a:r>
            <a:r>
              <a:rPr lang="en-US" sz="1800" b="1"/>
              <a:t>partially compatible</a:t>
            </a:r>
            <a:r>
              <a:rPr lang="en-US" sz="1800"/>
              <a:t>, meaning that only some of their attributes, say X, are union compatible. </a:t>
            </a:r>
          </a:p>
          <a:p>
            <a:pPr marL="990600" lvl="1" indent="-533400">
              <a:lnSpc>
                <a:spcPct val="90000"/>
              </a:lnSpc>
              <a:buFontTx/>
              <a:buNone/>
            </a:pPr>
            <a:endParaRPr lang="en-US" sz="700"/>
          </a:p>
          <a:p>
            <a:pPr marL="990600" lvl="1" indent="-533400">
              <a:lnSpc>
                <a:spcPct val="90000"/>
              </a:lnSpc>
            </a:pPr>
            <a:r>
              <a:rPr lang="en-US" sz="1800"/>
              <a:t>The attributes that are union compatible are represented only once in the result, and those attributes that are not union compatible from either relation are also kept in the result relation T(X, Y, Z).</a:t>
            </a:r>
          </a:p>
          <a:p>
            <a:pPr marL="990600" lvl="1" indent="-533400">
              <a:lnSpc>
                <a:spcPct val="90000"/>
              </a:lnSpc>
              <a:buFontTx/>
              <a:buNone/>
            </a:pPr>
            <a:endParaRPr lang="en-US" sz="700"/>
          </a:p>
          <a:p>
            <a:pPr marL="990600" lvl="1" indent="-533400">
              <a:lnSpc>
                <a:spcPct val="90000"/>
              </a:lnSpc>
            </a:pPr>
            <a:r>
              <a:rPr lang="en-US" sz="1800" b="1"/>
              <a:t>Example:</a:t>
            </a:r>
            <a:r>
              <a:rPr lang="en-US" sz="1800"/>
              <a:t> An outer union can be applied to two relations whose schemas are STUDENT(Name, SSN, Department, Advisor) and INSTRUCTOR(Name, SSN, Department, Rank). Tuples from the two relations are matched based on having the same combination of values of the shared attributes—Name, SSN, Department. If a student is also an instructor, both Advisor and Rank will have a value; otherwise, one of these two attributes will be null.</a:t>
            </a:r>
          </a:p>
          <a:p>
            <a:pPr marL="990600" lvl="1" indent="-533400">
              <a:lnSpc>
                <a:spcPct val="90000"/>
              </a:lnSpc>
              <a:buFontTx/>
              <a:buNone/>
            </a:pPr>
            <a:r>
              <a:rPr lang="en-US" sz="1800"/>
              <a:t>	The result relation STUDENT_OR_INSTRUCTOR will have the following attributes:</a:t>
            </a:r>
          </a:p>
          <a:p>
            <a:pPr marL="990600" lvl="1" indent="-533400">
              <a:lnSpc>
                <a:spcPct val="90000"/>
              </a:lnSpc>
              <a:buFontTx/>
              <a:buNone/>
            </a:pPr>
            <a:r>
              <a:rPr lang="en-US" sz="1800"/>
              <a:t>	</a:t>
            </a:r>
            <a:r>
              <a:rPr lang="en-US" sz="1800" b="1"/>
              <a:t>STUDENT_OR_INSTRUCTOR (Name, SSN, Department, Advisor, Rank)</a:t>
            </a:r>
            <a:r>
              <a:rPr lang="en-US" sz="1800"/>
              <a:t> </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1761334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1413"/>
            <a:ext cx="6858000" cy="457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322172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EB61DB99-7507-A54D-9E97-25C3AD01EAC0}" type="slidenum">
              <a:rPr lang="en-US"/>
              <a:pPr/>
              <a:t>6</a:t>
            </a:fld>
            <a:endParaRPr lang="en-US"/>
          </a:p>
        </p:txBody>
      </p:sp>
      <p:sp>
        <p:nvSpPr>
          <p:cNvPr id="225282" name="Rectangle 2"/>
          <p:cNvSpPr>
            <a:spLocks noGrp="1" noChangeArrowheads="1"/>
          </p:cNvSpPr>
          <p:nvPr>
            <p:ph type="title"/>
          </p:nvPr>
        </p:nvSpPr>
        <p:spPr>
          <a:xfrm>
            <a:off x="1054100" y="444500"/>
            <a:ext cx="7173913" cy="762000"/>
          </a:xfrm>
        </p:spPr>
        <p:txBody>
          <a:bodyPr/>
          <a:lstStyle/>
          <a:p>
            <a:r>
              <a:rPr lang="en-US" sz="3200"/>
              <a:t>Unary Relational Operations (cont.)</a:t>
            </a:r>
          </a:p>
        </p:txBody>
      </p:sp>
      <p:sp>
        <p:nvSpPr>
          <p:cNvPr id="225286" name="Rectangle 6"/>
          <p:cNvSpPr>
            <a:spLocks noChangeArrowheads="1"/>
          </p:cNvSpPr>
          <p:nvPr/>
        </p:nvSpPr>
        <p:spPr bwMode="auto">
          <a:xfrm>
            <a:off x="1833563"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225285" name="Picture 5" descr="ch07_elmasri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31" y="1063048"/>
            <a:ext cx="6510338" cy="503713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302550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24903C5C-6740-CE49-B449-EB113E50CF09}" type="slidenum">
              <a:rPr lang="en-US"/>
              <a:pPr/>
              <a:t>7</a:t>
            </a:fld>
            <a:endParaRPr lang="en-US"/>
          </a:p>
        </p:txBody>
      </p:sp>
      <p:sp>
        <p:nvSpPr>
          <p:cNvPr id="227330" name="Rectangle 2"/>
          <p:cNvSpPr>
            <a:spLocks noGrp="1" noChangeArrowheads="1"/>
          </p:cNvSpPr>
          <p:nvPr>
            <p:ph type="title"/>
          </p:nvPr>
        </p:nvSpPr>
        <p:spPr>
          <a:xfrm>
            <a:off x="685800" y="258763"/>
            <a:ext cx="7772400" cy="766762"/>
          </a:xfrm>
        </p:spPr>
        <p:txBody>
          <a:bodyPr/>
          <a:lstStyle/>
          <a:p>
            <a:r>
              <a:rPr lang="en-US" sz="3200"/>
              <a:t>Unary Relational Operations (cont.)</a:t>
            </a:r>
          </a:p>
        </p:txBody>
      </p:sp>
      <p:sp>
        <p:nvSpPr>
          <p:cNvPr id="227331" name="Rectangle 3"/>
          <p:cNvSpPr>
            <a:spLocks noGrp="1" noChangeArrowheads="1"/>
          </p:cNvSpPr>
          <p:nvPr>
            <p:ph type="body" idx="1"/>
          </p:nvPr>
        </p:nvSpPr>
        <p:spPr>
          <a:xfrm>
            <a:off x="323850" y="1206500"/>
            <a:ext cx="8439150" cy="5080000"/>
          </a:xfrm>
        </p:spPr>
        <p:txBody>
          <a:bodyPr/>
          <a:lstStyle/>
          <a:p>
            <a:pPr>
              <a:lnSpc>
                <a:spcPct val="80000"/>
              </a:lnSpc>
            </a:pPr>
            <a:r>
              <a:rPr lang="en-US" sz="2400" b="1" dirty="0">
                <a:latin typeface="Times New Roman" charset="0"/>
              </a:rPr>
              <a:t>PROJECT Operation</a:t>
            </a:r>
          </a:p>
          <a:p>
            <a:pPr>
              <a:lnSpc>
                <a:spcPct val="80000"/>
              </a:lnSpc>
              <a:buFont typeface="Wingdings" charset="0"/>
              <a:buNone/>
            </a:pPr>
            <a:endParaRPr lang="en-US" sz="800" dirty="0">
              <a:latin typeface="Times New Roman" charset="0"/>
            </a:endParaRPr>
          </a:p>
          <a:p>
            <a:pPr>
              <a:lnSpc>
                <a:spcPct val="80000"/>
              </a:lnSpc>
              <a:buFont typeface="Wingdings" charset="0"/>
              <a:buNone/>
            </a:pPr>
            <a:r>
              <a:rPr lang="en-US" sz="1600" dirty="0">
                <a:latin typeface="Times New Roman" charset="0"/>
              </a:rPr>
              <a:t>	</a:t>
            </a:r>
            <a:r>
              <a:rPr lang="en-US" sz="2000" dirty="0">
                <a:latin typeface="Times New Roman" charset="0"/>
              </a:rPr>
              <a:t>This operation selects certain </a:t>
            </a:r>
            <a:r>
              <a:rPr lang="en-US" sz="2000" i="1" dirty="0">
                <a:latin typeface="Times New Roman" charset="0"/>
              </a:rPr>
              <a:t>columns</a:t>
            </a:r>
            <a:r>
              <a:rPr lang="en-US" sz="2000" dirty="0">
                <a:latin typeface="Times New Roman" charset="0"/>
              </a:rPr>
              <a:t> from the table and discards the other columns. The PROJECT creates a vertical partitioning – one with the needed columns (attributes) containing results of the operation and other containing the discarded Columns.</a:t>
            </a:r>
          </a:p>
          <a:p>
            <a:pPr>
              <a:lnSpc>
                <a:spcPct val="80000"/>
              </a:lnSpc>
              <a:buFont typeface="Wingdings" charset="0"/>
              <a:buNone/>
            </a:pPr>
            <a:r>
              <a:rPr lang="en-US" sz="800" dirty="0">
                <a:latin typeface="Times New Roman" charset="0"/>
              </a:rPr>
              <a:t>	</a:t>
            </a:r>
          </a:p>
          <a:p>
            <a:pPr>
              <a:lnSpc>
                <a:spcPct val="80000"/>
              </a:lnSpc>
              <a:buFont typeface="Wingdings" charset="0"/>
              <a:buNone/>
            </a:pPr>
            <a:r>
              <a:rPr lang="en-US" sz="1400" dirty="0">
                <a:latin typeface="Times New Roman" charset="0"/>
              </a:rPr>
              <a:t>	</a:t>
            </a:r>
            <a:r>
              <a:rPr lang="en-US" sz="2000" b="1" dirty="0">
                <a:latin typeface="Times New Roman" charset="0"/>
              </a:rPr>
              <a:t>Example:</a:t>
            </a:r>
            <a:r>
              <a:rPr lang="en-US" sz="2000" dirty="0">
                <a:latin typeface="Times New Roman" charset="0"/>
              </a:rPr>
              <a:t> </a:t>
            </a:r>
            <a:r>
              <a:rPr lang="en-US" sz="2000" i="1" dirty="0">
                <a:solidFill>
                  <a:srgbClr val="0000FF"/>
                </a:solidFill>
                <a:latin typeface="Times New Roman" charset="0"/>
              </a:rPr>
              <a:t>To list each employee</a:t>
            </a:r>
            <a:r>
              <a:rPr lang="ja-JP" altLang="en-US" sz="2000" i="1" dirty="0">
                <a:solidFill>
                  <a:srgbClr val="0000FF"/>
                </a:solidFill>
                <a:latin typeface="Arial"/>
              </a:rPr>
              <a:t>’</a:t>
            </a:r>
            <a:r>
              <a:rPr lang="en-US" sz="2000" i="1" dirty="0">
                <a:solidFill>
                  <a:srgbClr val="0000FF"/>
                </a:solidFill>
                <a:latin typeface="Times New Roman" charset="0"/>
              </a:rPr>
              <a:t>s first and last name and salary</a:t>
            </a:r>
            <a:r>
              <a:rPr lang="en-US" sz="2000" i="1" dirty="0">
                <a:latin typeface="Times New Roman" charset="0"/>
              </a:rPr>
              <a:t>, the following is used:</a:t>
            </a:r>
          </a:p>
          <a:p>
            <a:pPr lvl="1">
              <a:lnSpc>
                <a:spcPct val="80000"/>
              </a:lnSpc>
              <a:buSzPct val="150000"/>
              <a:buFontTx/>
              <a:buNone/>
            </a:pPr>
            <a:r>
              <a:rPr lang="en-US" sz="700" dirty="0"/>
              <a:t>		</a:t>
            </a:r>
            <a:r>
              <a:rPr lang="en-US" sz="1600" dirty="0"/>
              <a:t>	</a:t>
            </a:r>
            <a:r>
              <a:rPr lang="en-US" sz="1600" dirty="0">
                <a:solidFill>
                  <a:srgbClr val="0000FF"/>
                </a:solidFill>
                <a:latin typeface="Symbol" charset="0"/>
              </a:rPr>
              <a:t></a:t>
            </a:r>
            <a:r>
              <a:rPr lang="en-US" sz="3200" dirty="0">
                <a:solidFill>
                  <a:srgbClr val="0000FF"/>
                </a:solidFill>
                <a:latin typeface="Symbol" charset="0"/>
              </a:rPr>
              <a:t></a:t>
            </a:r>
            <a:r>
              <a:rPr lang="en-US" sz="1800" b="1" baseline="-25000" dirty="0">
                <a:solidFill>
                  <a:srgbClr val="0000FF"/>
                </a:solidFill>
              </a:rPr>
              <a:t>LNAME, FNAME,SALARY</a:t>
            </a:r>
            <a:r>
              <a:rPr lang="en-US" sz="2000" b="1" dirty="0">
                <a:solidFill>
                  <a:srgbClr val="0000FF"/>
                </a:solidFill>
              </a:rPr>
              <a:t>(EMPLOYEE)</a:t>
            </a:r>
            <a:endParaRPr lang="en-US" sz="1600" b="1" dirty="0">
              <a:solidFill>
                <a:srgbClr val="0000FF"/>
              </a:solidFill>
            </a:endParaRPr>
          </a:p>
          <a:p>
            <a:pPr>
              <a:lnSpc>
                <a:spcPct val="80000"/>
              </a:lnSpc>
              <a:buFont typeface="Wingdings" charset="0"/>
              <a:buNone/>
            </a:pPr>
            <a:r>
              <a:rPr lang="en-US" sz="2400" dirty="0"/>
              <a:t>	</a:t>
            </a:r>
            <a:r>
              <a:rPr lang="en-US" sz="2000" dirty="0">
                <a:latin typeface="Times New Roman" charset="0"/>
              </a:rPr>
              <a:t>The general form of the project operation is </a:t>
            </a:r>
            <a:r>
              <a:rPr lang="en-US" sz="3600" dirty="0">
                <a:latin typeface="Symbol" charset="0"/>
              </a:rPr>
              <a:t></a:t>
            </a:r>
            <a:r>
              <a:rPr lang="en-US" sz="2000" dirty="0">
                <a:latin typeface="Times New Roman" charset="0"/>
              </a:rPr>
              <a:t>&lt;attribute list&gt;(R) where </a:t>
            </a:r>
            <a:r>
              <a:rPr lang="en-US" sz="3600" dirty="0">
                <a:latin typeface="Symbol" charset="0"/>
              </a:rPr>
              <a:t></a:t>
            </a:r>
            <a:r>
              <a:rPr lang="en-US" sz="2000" dirty="0">
                <a:latin typeface="Times New Roman" charset="0"/>
              </a:rPr>
              <a:t> (pi) is the symbol used to represent the project operation and &lt;attribute list&gt; is the desired list of attributes from the attributes of relation R. </a:t>
            </a:r>
          </a:p>
          <a:p>
            <a:pPr>
              <a:lnSpc>
                <a:spcPct val="80000"/>
              </a:lnSpc>
              <a:buFont typeface="Wingdings" charset="0"/>
              <a:buNone/>
            </a:pPr>
            <a:endParaRPr lang="en-US" sz="1000" dirty="0">
              <a:latin typeface="Times New Roman" charset="0"/>
            </a:endParaRPr>
          </a:p>
          <a:p>
            <a:pPr>
              <a:lnSpc>
                <a:spcPct val="80000"/>
              </a:lnSpc>
              <a:buFont typeface="Wingdings" charset="0"/>
              <a:buNone/>
            </a:pPr>
            <a:r>
              <a:rPr lang="en-US" sz="2000" dirty="0">
                <a:latin typeface="Times New Roman" charset="0"/>
              </a:rPr>
              <a:t>	The project operation </a:t>
            </a:r>
            <a:r>
              <a:rPr lang="en-US" sz="2000" i="1" dirty="0">
                <a:latin typeface="Times New Roman" charset="0"/>
              </a:rPr>
              <a:t>removes any duplicate tuples,</a:t>
            </a:r>
            <a:r>
              <a:rPr lang="en-US" sz="2000" dirty="0">
                <a:latin typeface="Times New Roman" charset="0"/>
              </a:rPr>
              <a:t> so the result of the project operation is a set of tuples and hence a valid relation.</a:t>
            </a:r>
            <a:endParaRPr lang="en-US" sz="1400" dirty="0">
              <a:solidFill>
                <a:srgbClr val="FF0066"/>
              </a:solidFill>
              <a:latin typeface="Times New Roman" charset="0"/>
            </a:endParaRPr>
          </a:p>
          <a:p>
            <a:pPr>
              <a:lnSpc>
                <a:spcPct val="80000"/>
              </a:lnSpc>
              <a:buFont typeface="Wingdings" charset="0"/>
              <a:buNone/>
            </a:pPr>
            <a:endParaRPr lang="en-US" sz="1400" dirty="0">
              <a:solidFill>
                <a:srgbClr val="FF0066"/>
              </a:solidFill>
              <a:latin typeface="Times New Roman" charset="0"/>
            </a:endParaRPr>
          </a:p>
          <a:p>
            <a:pPr>
              <a:lnSpc>
                <a:spcPct val="80000"/>
              </a:lnSpc>
              <a:buFont typeface="Wingdings" charset="0"/>
              <a:buNone/>
            </a:pPr>
            <a:endParaRPr lang="en-US" sz="1400" dirty="0">
              <a:solidFill>
                <a:srgbClr val="FF0066"/>
              </a:solidFill>
              <a:latin typeface="Times New Roman" charset="0"/>
            </a:endParaRP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397865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54A96A42-2556-764C-B662-EFB6268F3E55}" type="slidenum">
              <a:rPr lang="en-US"/>
              <a:pPr/>
              <a:t>8</a:t>
            </a:fld>
            <a:endParaRPr lang="en-US"/>
          </a:p>
        </p:txBody>
      </p:sp>
      <p:sp>
        <p:nvSpPr>
          <p:cNvPr id="256002" name="Rectangle 1026"/>
          <p:cNvSpPr>
            <a:spLocks noGrp="1" noChangeArrowheads="1"/>
          </p:cNvSpPr>
          <p:nvPr>
            <p:ph type="title"/>
          </p:nvPr>
        </p:nvSpPr>
        <p:spPr>
          <a:xfrm>
            <a:off x="685800" y="258763"/>
            <a:ext cx="7772400" cy="766762"/>
          </a:xfrm>
        </p:spPr>
        <p:txBody>
          <a:bodyPr/>
          <a:lstStyle/>
          <a:p>
            <a:r>
              <a:rPr lang="en-US" sz="3200"/>
              <a:t>Unary Relational Operations (cont.)</a:t>
            </a:r>
          </a:p>
        </p:txBody>
      </p:sp>
      <p:sp>
        <p:nvSpPr>
          <p:cNvPr id="256003" name="Rectangle 1027"/>
          <p:cNvSpPr>
            <a:spLocks noGrp="1" noChangeArrowheads="1"/>
          </p:cNvSpPr>
          <p:nvPr>
            <p:ph type="body" idx="1"/>
          </p:nvPr>
        </p:nvSpPr>
        <p:spPr>
          <a:xfrm>
            <a:off x="323850" y="1206500"/>
            <a:ext cx="8439150" cy="5080000"/>
          </a:xfrm>
        </p:spPr>
        <p:txBody>
          <a:bodyPr/>
          <a:lstStyle/>
          <a:p>
            <a:pPr>
              <a:lnSpc>
                <a:spcPct val="80000"/>
              </a:lnSpc>
              <a:buFont typeface="Wingdings" charset="0"/>
              <a:buNone/>
            </a:pPr>
            <a:r>
              <a:rPr lang="en-US" sz="2400" b="1">
                <a:latin typeface="Times New Roman" charset="0"/>
              </a:rPr>
              <a:t>PROJECT Operation Properties</a:t>
            </a:r>
          </a:p>
          <a:p>
            <a:pPr>
              <a:lnSpc>
                <a:spcPct val="80000"/>
              </a:lnSpc>
              <a:buFont typeface="Wingdings" charset="0"/>
              <a:buNone/>
            </a:pPr>
            <a:endParaRPr lang="en-US" sz="800">
              <a:latin typeface="Times New Roman" charset="0"/>
            </a:endParaRPr>
          </a:p>
          <a:p>
            <a:pPr lvl="1">
              <a:lnSpc>
                <a:spcPct val="80000"/>
              </a:lnSpc>
            </a:pPr>
            <a:r>
              <a:rPr lang="en-US" sz="1400"/>
              <a:t>	</a:t>
            </a:r>
            <a:r>
              <a:rPr lang="en-US" sz="2000"/>
              <a:t>The number of tuples in the result of projection </a:t>
            </a:r>
            <a:r>
              <a:rPr lang="en-US" sz="3600">
                <a:latin typeface="Symbol" charset="0"/>
              </a:rPr>
              <a:t> </a:t>
            </a:r>
            <a:r>
              <a:rPr lang="en-US" sz="2000" b="1" baseline="-25000"/>
              <a:t>&lt;list&gt; </a:t>
            </a:r>
            <a:r>
              <a:rPr lang="en-US" sz="2400">
                <a:latin typeface="Symbol" charset="0"/>
              </a:rPr>
              <a:t>(</a:t>
            </a:r>
            <a:r>
              <a:rPr lang="en-US" sz="2400"/>
              <a:t>R</a:t>
            </a:r>
            <a:r>
              <a:rPr lang="en-US" sz="2400">
                <a:latin typeface="Symbol" charset="0"/>
              </a:rPr>
              <a:t>)</a:t>
            </a:r>
            <a:r>
              <a:rPr lang="en-US" sz="2000"/>
              <a:t>is always less or equal to the number of tuples in R. </a:t>
            </a:r>
          </a:p>
          <a:p>
            <a:pPr>
              <a:lnSpc>
                <a:spcPct val="80000"/>
              </a:lnSpc>
              <a:buFont typeface="Wingdings" charset="0"/>
              <a:buNone/>
            </a:pPr>
            <a:endParaRPr lang="en-US" sz="2400">
              <a:latin typeface="Times New Roman" charset="0"/>
            </a:endParaRPr>
          </a:p>
          <a:p>
            <a:pPr lvl="1">
              <a:lnSpc>
                <a:spcPct val="80000"/>
              </a:lnSpc>
            </a:pPr>
            <a:r>
              <a:rPr lang="en-US" sz="2000"/>
              <a:t>	If the list of attributes includes a key of R, then the number of tuples is equal to the number of tuples in R. </a:t>
            </a:r>
          </a:p>
          <a:p>
            <a:pPr>
              <a:lnSpc>
                <a:spcPct val="80000"/>
              </a:lnSpc>
              <a:buFont typeface="Wingdings" charset="0"/>
              <a:buNone/>
            </a:pPr>
            <a:endParaRPr lang="en-US" sz="2400">
              <a:latin typeface="Times New Roman" charset="0"/>
            </a:endParaRPr>
          </a:p>
          <a:p>
            <a:pPr lvl="1">
              <a:lnSpc>
                <a:spcPct val="80000"/>
              </a:lnSpc>
            </a:pPr>
            <a:r>
              <a:rPr lang="en-US" sz="800"/>
              <a:t>	 </a:t>
            </a:r>
            <a:r>
              <a:rPr lang="en-US" sz="3600">
                <a:latin typeface="Symbol" charset="0"/>
              </a:rPr>
              <a:t> </a:t>
            </a:r>
            <a:r>
              <a:rPr lang="en-US" sz="2000" b="1" baseline="-25000"/>
              <a:t>&lt;list1&gt; </a:t>
            </a:r>
            <a:r>
              <a:rPr lang="en-US" sz="2400">
                <a:latin typeface="Symbol" charset="0"/>
              </a:rPr>
              <a:t>(</a:t>
            </a:r>
            <a:r>
              <a:rPr lang="en-US" sz="3600">
                <a:latin typeface="Symbol" charset="0"/>
              </a:rPr>
              <a:t> </a:t>
            </a:r>
            <a:r>
              <a:rPr lang="en-US" sz="2000" b="1" baseline="-25000"/>
              <a:t>&lt;list2&gt; </a:t>
            </a:r>
            <a:r>
              <a:rPr lang="en-US" sz="2400">
                <a:latin typeface="Symbol" charset="0"/>
              </a:rPr>
              <a:t>(</a:t>
            </a:r>
            <a:r>
              <a:rPr lang="en-US" sz="2400"/>
              <a:t>R</a:t>
            </a:r>
            <a:r>
              <a:rPr lang="en-US" sz="2400">
                <a:latin typeface="Symbol" charset="0"/>
              </a:rPr>
              <a:t>) </a:t>
            </a:r>
            <a:r>
              <a:rPr lang="en-US" sz="2400"/>
              <a:t>)</a:t>
            </a:r>
            <a:r>
              <a:rPr lang="en-US" sz="2400">
                <a:latin typeface="Symbol" charset="0"/>
              </a:rPr>
              <a:t> = </a:t>
            </a:r>
            <a:r>
              <a:rPr lang="en-US" sz="3600">
                <a:latin typeface="Symbol" charset="0"/>
              </a:rPr>
              <a:t> </a:t>
            </a:r>
            <a:r>
              <a:rPr lang="en-US" sz="2000" b="1" baseline="-25000"/>
              <a:t>&lt;list1&gt; </a:t>
            </a:r>
            <a:r>
              <a:rPr lang="en-US" sz="2400">
                <a:latin typeface="Symbol" charset="0"/>
              </a:rPr>
              <a:t>(</a:t>
            </a:r>
            <a:r>
              <a:rPr lang="en-US" sz="2400"/>
              <a:t>R</a:t>
            </a:r>
            <a:r>
              <a:rPr lang="en-US" sz="2400">
                <a:latin typeface="Symbol" charset="0"/>
              </a:rPr>
              <a:t>) </a:t>
            </a:r>
            <a:r>
              <a:rPr lang="en-US" sz="2400"/>
              <a:t>as long as</a:t>
            </a:r>
            <a:r>
              <a:rPr lang="en-US" sz="2400">
                <a:latin typeface="Symbol" charset="0"/>
              </a:rPr>
              <a:t> </a:t>
            </a:r>
            <a:r>
              <a:rPr lang="en-US" sz="1600"/>
              <a:t>&lt;list2&gt;</a:t>
            </a:r>
            <a:r>
              <a:rPr lang="en-US" sz="2400">
                <a:latin typeface="Symbol" charset="0"/>
              </a:rPr>
              <a:t> </a:t>
            </a:r>
            <a:r>
              <a:rPr lang="en-US" sz="2400"/>
              <a:t>contains the</a:t>
            </a:r>
            <a:r>
              <a:rPr lang="en-US" sz="2400">
                <a:latin typeface="Symbol" charset="0"/>
              </a:rPr>
              <a:t> </a:t>
            </a:r>
            <a:r>
              <a:rPr lang="en-US" sz="2400"/>
              <a:t>attributes in</a:t>
            </a:r>
            <a:r>
              <a:rPr lang="en-US" sz="2400">
                <a:latin typeface="Symbol" charset="0"/>
              </a:rPr>
              <a:t> </a:t>
            </a:r>
            <a:r>
              <a:rPr lang="en-US" sz="1600"/>
              <a:t>&lt;list2&gt;</a:t>
            </a:r>
            <a:r>
              <a:rPr lang="en-US" sz="2400">
                <a:latin typeface="Symbol" charset="0"/>
              </a:rPr>
              <a:t> </a:t>
            </a:r>
            <a:endParaRPr lang="en-US" sz="800"/>
          </a:p>
          <a:p>
            <a:pPr>
              <a:lnSpc>
                <a:spcPct val="80000"/>
              </a:lnSpc>
              <a:buFont typeface="Wingdings" charset="0"/>
              <a:buNone/>
            </a:pPr>
            <a:r>
              <a:rPr lang="en-US" sz="1600">
                <a:latin typeface="Times New Roman" charset="0"/>
              </a:rPr>
              <a:t>	</a:t>
            </a:r>
          </a:p>
        </p:txBody>
      </p:sp>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80252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50CAAC25-D3F9-884C-92EF-903992152CF1}" type="slidenum">
              <a:rPr lang="en-US"/>
              <a:pPr/>
              <a:t>9</a:t>
            </a:fld>
            <a:endParaRPr lang="en-US"/>
          </a:p>
        </p:txBody>
      </p:sp>
      <p:sp>
        <p:nvSpPr>
          <p:cNvPr id="226306" name="Rectangle 1026"/>
          <p:cNvSpPr>
            <a:spLocks noGrp="1" noChangeArrowheads="1"/>
          </p:cNvSpPr>
          <p:nvPr>
            <p:ph type="title"/>
          </p:nvPr>
        </p:nvSpPr>
        <p:spPr>
          <a:xfrm>
            <a:off x="1131888" y="241300"/>
            <a:ext cx="7173912" cy="952500"/>
          </a:xfrm>
        </p:spPr>
        <p:txBody>
          <a:bodyPr/>
          <a:lstStyle/>
          <a:p>
            <a:r>
              <a:rPr lang="en-US" sz="3200"/>
              <a:t>Unary Relational Operations (cont.)</a:t>
            </a:r>
          </a:p>
        </p:txBody>
      </p:sp>
      <p:pic>
        <p:nvPicPr>
          <p:cNvPr id="226309" name="Picture 1029" descr="ch07_elmasri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296988"/>
            <a:ext cx="6510338" cy="503713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a:t>DBMS - Nguyen Thi Hau</a:t>
            </a:r>
          </a:p>
        </p:txBody>
      </p:sp>
    </p:spTree>
    <p:extLst>
      <p:ext uri="{BB962C8B-B14F-4D97-AF65-F5344CB8AC3E}">
        <p14:creationId xmlns:p14="http://schemas.microsoft.com/office/powerpoint/2010/main" val="2003727458"/>
      </p:ext>
    </p:extLst>
  </p:cSld>
  <p:clrMapOvr>
    <a:masterClrMapping/>
  </p:clrMapOvr>
</p:sld>
</file>

<file path=ppt/theme/theme1.xml><?xml version="1.0" encoding="utf-8"?>
<a:theme xmlns:a="http://schemas.openxmlformats.org/drawingml/2006/main" name="DBMS-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BMS-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DBMS-3.thmx</Template>
  <TotalTime>205</TotalTime>
  <Words>3457</Words>
  <Application>Microsoft Office PowerPoint</Application>
  <PresentationFormat>Trình chiếu Trên màn hình (4:3)</PresentationFormat>
  <Paragraphs>1128</Paragraphs>
  <Slides>59</Slides>
  <Notes>9</Notes>
  <HiddenSlides>0</HiddenSlides>
  <MMClips>0</MMClips>
  <ScaleCrop>false</ScaleCrop>
  <HeadingPairs>
    <vt:vector size="4" baseType="variant">
      <vt:variant>
        <vt:lpstr>Chủ đề</vt:lpstr>
      </vt:variant>
      <vt:variant>
        <vt:i4>2</vt:i4>
      </vt:variant>
      <vt:variant>
        <vt:lpstr>Tiêu đề Bản chiếu</vt:lpstr>
      </vt:variant>
      <vt:variant>
        <vt:i4>59</vt:i4>
      </vt:variant>
    </vt:vector>
  </HeadingPairs>
  <TitlesOfParts>
    <vt:vector size="61" baseType="lpstr">
      <vt:lpstr>DBMS-3</vt:lpstr>
      <vt:lpstr>1_DBMS-3</vt:lpstr>
      <vt:lpstr>FUNDAMENTALS OF DATABASE SYSTEMS  LESSON 7: The Relational Algebra and Calculus</vt:lpstr>
      <vt:lpstr>Chapter Outline</vt:lpstr>
      <vt:lpstr>Relational Algebra</vt:lpstr>
      <vt:lpstr>Unary Relational Operations</vt:lpstr>
      <vt:lpstr>Unary Relational Operations</vt:lpstr>
      <vt:lpstr>Unary Relational Operations (cont.)</vt:lpstr>
      <vt:lpstr>Unary Relational Operations (cont.)</vt:lpstr>
      <vt:lpstr>Unary Relational Operations (cont.)</vt:lpstr>
      <vt:lpstr>Unary Relational Operations (cont.)</vt:lpstr>
      <vt:lpstr>Unary Relational Operations (cont.)</vt:lpstr>
      <vt:lpstr>Unary Relational Operations (cont.)</vt:lpstr>
      <vt:lpstr>Unary Relational Operations (cont.)</vt:lpstr>
      <vt:lpstr>Chapter Outline</vt:lpstr>
      <vt:lpstr>Relational Algebra Operations From Set Theory </vt:lpstr>
      <vt:lpstr>Relational Algebra Operations From Set Theory </vt:lpstr>
      <vt:lpstr>Relational Algebra Operations From Set Theory </vt:lpstr>
      <vt:lpstr>Relational Algebra Operations From Set Theory (cont.)</vt:lpstr>
      <vt:lpstr>Relational Algebra Operations From Set Theory (cont.) </vt:lpstr>
      <vt:lpstr>Relational Algebra Operations From Set Theory (cont.)</vt:lpstr>
      <vt:lpstr>Relational Algebra Operations From Set Theory (cont.)</vt:lpstr>
      <vt:lpstr>CARTESIAN PRODUCT OPERATION </vt:lpstr>
      <vt:lpstr>Relational Algebra Operations From Set Theory (cont.)</vt:lpstr>
      <vt:lpstr>Exercise 1</vt:lpstr>
      <vt:lpstr>Chapter Outline</vt:lpstr>
      <vt:lpstr>Binary Relational Operations</vt:lpstr>
      <vt:lpstr>Binary Relational Operations (cont.)</vt:lpstr>
      <vt:lpstr>Binary Relational Operations (cont.)</vt:lpstr>
      <vt:lpstr>Binary Relational Operations (cont.)</vt:lpstr>
      <vt:lpstr>Binary Relational Operations (cont.)</vt:lpstr>
      <vt:lpstr>Exercise 2</vt:lpstr>
      <vt:lpstr>Complete Set of Relational Operations</vt:lpstr>
      <vt:lpstr>Binary Relational Operations (cont.)</vt:lpstr>
      <vt:lpstr>DIVISION Operation</vt:lpstr>
      <vt:lpstr>DIVISION Operation</vt:lpstr>
      <vt:lpstr>DIVISION Operation</vt:lpstr>
      <vt:lpstr>DIVISION Operation</vt:lpstr>
      <vt:lpstr>DIVISION Operation</vt:lpstr>
      <vt:lpstr>Exercise 3</vt:lpstr>
      <vt:lpstr>Recap of Relational Algebra Operations</vt:lpstr>
      <vt:lpstr>COMPANY Database</vt:lpstr>
      <vt:lpstr>QUERY EXAMPLES</vt:lpstr>
      <vt:lpstr>QUERY EXAMPLES</vt:lpstr>
      <vt:lpstr>QUERY EXAMPLES</vt:lpstr>
      <vt:lpstr>QUERY EXAMPLES</vt:lpstr>
      <vt:lpstr>QUERY EXAMPLES</vt:lpstr>
      <vt:lpstr>QUERY EXAMPLES</vt:lpstr>
      <vt:lpstr>QUERY EXAMPLES</vt:lpstr>
      <vt:lpstr>Chapter Outline</vt:lpstr>
      <vt:lpstr>Aggregate Functions and Grouping</vt:lpstr>
      <vt:lpstr>Aggregate Functions and Grouping</vt:lpstr>
      <vt:lpstr>Aggregate Functions and Grouping</vt:lpstr>
      <vt:lpstr>Query example</vt:lpstr>
      <vt:lpstr>Recursive Closure Operations</vt:lpstr>
      <vt:lpstr>Recursive Closure Operations</vt:lpstr>
      <vt:lpstr>The OUTER JOIN Operation</vt:lpstr>
      <vt:lpstr>The LEFT OUTER JOIN Operation</vt:lpstr>
      <vt:lpstr>The RIGHT OUTER JOIN Operation</vt:lpstr>
      <vt:lpstr>The OUTER JOIN Operation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6  The Relational Algebra and Calculus</dc:title>
  <dc:creator>Hau</dc:creator>
  <cp:lastModifiedBy>Mai Nguyễn</cp:lastModifiedBy>
  <cp:revision>247</cp:revision>
  <dcterms:created xsi:type="dcterms:W3CDTF">2020-04-18T02:22:43Z</dcterms:created>
  <dcterms:modified xsi:type="dcterms:W3CDTF">2023-10-11T07:04:18Z</dcterms:modified>
</cp:coreProperties>
</file>