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6"/>
  </p:notesMasterIdLst>
  <p:sldIdLst>
    <p:sldId id="257" r:id="rId2"/>
    <p:sldId id="261" r:id="rId3"/>
    <p:sldId id="308" r:id="rId4"/>
    <p:sldId id="263" r:id="rId5"/>
    <p:sldId id="264" r:id="rId6"/>
    <p:sldId id="265" r:id="rId7"/>
    <p:sldId id="266" r:id="rId8"/>
    <p:sldId id="267" r:id="rId9"/>
    <p:sldId id="268" r:id="rId10"/>
    <p:sldId id="269" r:id="rId11"/>
    <p:sldId id="311" r:id="rId12"/>
    <p:sldId id="312" r:id="rId13"/>
    <p:sldId id="313" r:id="rId14"/>
    <p:sldId id="270" r:id="rId15"/>
    <p:sldId id="271" r:id="rId16"/>
    <p:sldId id="272" r:id="rId17"/>
    <p:sldId id="273" r:id="rId18"/>
    <p:sldId id="274" r:id="rId19"/>
    <p:sldId id="275" r:id="rId20"/>
    <p:sldId id="309" r:id="rId21"/>
    <p:sldId id="276" r:id="rId22"/>
    <p:sldId id="277" r:id="rId23"/>
    <p:sldId id="278" r:id="rId24"/>
    <p:sldId id="279" r:id="rId25"/>
    <p:sldId id="280" r:id="rId26"/>
    <p:sldId id="281" r:id="rId27"/>
    <p:sldId id="314" r:id="rId28"/>
    <p:sldId id="282" r:id="rId29"/>
    <p:sldId id="316" r:id="rId30"/>
    <p:sldId id="317" r:id="rId31"/>
    <p:sldId id="318" r:id="rId32"/>
    <p:sldId id="319" r:id="rId33"/>
    <p:sldId id="320" r:id="rId34"/>
    <p:sldId id="321" r:id="rId35"/>
    <p:sldId id="322" r:id="rId36"/>
    <p:sldId id="323" r:id="rId37"/>
    <p:sldId id="283" r:id="rId38"/>
    <p:sldId id="324" r:id="rId39"/>
    <p:sldId id="325" r:id="rId40"/>
    <p:sldId id="326" r:id="rId41"/>
    <p:sldId id="327" r:id="rId42"/>
    <p:sldId id="284" r:id="rId43"/>
    <p:sldId id="285" r:id="rId44"/>
    <p:sldId id="25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6D5B2-D766-418E-8AF0-42CF1F75F193}"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E609A-3824-4357-8B0A-119CE1BE516C}" type="slidenum">
              <a:rPr lang="en-US" smtClean="0"/>
              <a:t>‹#›</a:t>
            </a:fld>
            <a:endParaRPr lang="en-US"/>
          </a:p>
        </p:txBody>
      </p:sp>
    </p:spTree>
    <p:extLst>
      <p:ext uri="{BB962C8B-B14F-4D97-AF65-F5344CB8AC3E}">
        <p14:creationId xmlns:p14="http://schemas.microsoft.com/office/powerpoint/2010/main" val="289622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cs typeface="+mn-cs"/>
            </a:endParaRPr>
          </a:p>
        </p:txBody>
      </p:sp>
      <p:sp>
        <p:nvSpPr>
          <p:cNvPr id="4" name="Slide Number Placeholder 3"/>
          <p:cNvSpPr>
            <a:spLocks noGrp="1"/>
          </p:cNvSpPr>
          <p:nvPr>
            <p:ph type="sldNum" sz="quarter" idx="5"/>
          </p:nvPr>
        </p:nvSpPr>
        <p:spPr/>
        <p:txBody>
          <a:bodyPr/>
          <a:lstStyle/>
          <a:p>
            <a:pPr>
              <a:defRPr/>
            </a:pPr>
            <a:fld id="{1B8B861A-9D18-F341-8665-2C2683C56864}" type="slidenum">
              <a:rPr lang="en-US">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76796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38031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8648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27101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4459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90088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78267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14429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37001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904100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62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E609A-3824-4357-8B0A-119CE1BE516C}" type="slidenum">
              <a:rPr lang="en-US" smtClean="0"/>
              <a:t>2</a:t>
            </a:fld>
            <a:endParaRPr lang="en-US"/>
          </a:p>
        </p:txBody>
      </p:sp>
    </p:spTree>
    <p:extLst>
      <p:ext uri="{BB962C8B-B14F-4D97-AF65-F5344CB8AC3E}">
        <p14:creationId xmlns:p14="http://schemas.microsoft.com/office/powerpoint/2010/main" val="239840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86466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993578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E609A-3824-4357-8B0A-119CE1BE516C}" type="slidenum">
              <a:rPr lang="en-US" smtClean="0"/>
              <a:t>42</a:t>
            </a:fld>
            <a:endParaRPr lang="en-US"/>
          </a:p>
        </p:txBody>
      </p:sp>
    </p:spTree>
    <p:extLst>
      <p:ext uri="{BB962C8B-B14F-4D97-AF65-F5344CB8AC3E}">
        <p14:creationId xmlns:p14="http://schemas.microsoft.com/office/powerpoint/2010/main" val="24562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E609A-3824-4357-8B0A-119CE1BE516C}" type="slidenum">
              <a:rPr lang="en-US" smtClean="0"/>
              <a:t>3</a:t>
            </a:fld>
            <a:endParaRPr lang="en-US"/>
          </a:p>
        </p:txBody>
      </p:sp>
    </p:spTree>
    <p:extLst>
      <p:ext uri="{BB962C8B-B14F-4D97-AF65-F5344CB8AC3E}">
        <p14:creationId xmlns:p14="http://schemas.microsoft.com/office/powerpoint/2010/main" val="277835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E609A-3824-4357-8B0A-119CE1BE516C}" type="slidenum">
              <a:rPr lang="en-US" smtClean="0"/>
              <a:t>5</a:t>
            </a:fld>
            <a:endParaRPr lang="en-US"/>
          </a:p>
        </p:txBody>
      </p:sp>
    </p:spTree>
    <p:extLst>
      <p:ext uri="{BB962C8B-B14F-4D97-AF65-F5344CB8AC3E}">
        <p14:creationId xmlns:p14="http://schemas.microsoft.com/office/powerpoint/2010/main" val="260366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62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71051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55268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E609A-3824-4357-8B0A-119CE1BE516C}" type="slidenum">
              <a:rPr lang="en-US" smtClean="0"/>
              <a:t>20</a:t>
            </a:fld>
            <a:endParaRPr lang="en-US"/>
          </a:p>
        </p:txBody>
      </p:sp>
    </p:spTree>
    <p:extLst>
      <p:ext uri="{BB962C8B-B14F-4D97-AF65-F5344CB8AC3E}">
        <p14:creationId xmlns:p14="http://schemas.microsoft.com/office/powerpoint/2010/main" val="147826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16785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C92C61-597A-43DF-8A0A-9D73E508074B}" type="datetime1">
              <a:rPr lang="en-US" smtClean="0"/>
              <a:t>10/11/2022</a:t>
            </a:fld>
            <a:endParaRPr lang="en-US"/>
          </a:p>
        </p:txBody>
      </p:sp>
      <p:sp>
        <p:nvSpPr>
          <p:cNvPr id="5" name="Footer Placeholder 4"/>
          <p:cNvSpPr>
            <a:spLocks noGrp="1"/>
          </p:cNvSpPr>
          <p:nvPr>
            <p:ph type="ftr" sz="quarter" idx="11"/>
          </p:nvPr>
        </p:nvSpPr>
        <p:spPr/>
        <p:txBody>
          <a:bodyPr/>
          <a:lstStyle/>
          <a:p>
            <a:r>
              <a:rPr lang="en-US" smtClean="0"/>
              <a:t>DBMS-Nguyen Thi Hau</a:t>
            </a:r>
            <a:endParaRPr lang="en-US"/>
          </a:p>
        </p:txBody>
      </p:sp>
      <p:sp>
        <p:nvSpPr>
          <p:cNvPr id="6" name="Slide Number Placeholder 5"/>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130500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F2176-F8F8-49E7-AC80-10E5B7DAF4D8}" type="datetime1">
              <a:rPr lang="en-US" smtClean="0"/>
              <a:t>10/11/2022</a:t>
            </a:fld>
            <a:endParaRPr lang="en-US"/>
          </a:p>
        </p:txBody>
      </p:sp>
      <p:sp>
        <p:nvSpPr>
          <p:cNvPr id="5" name="Footer Placeholder 4"/>
          <p:cNvSpPr>
            <a:spLocks noGrp="1"/>
          </p:cNvSpPr>
          <p:nvPr>
            <p:ph type="ftr" sz="quarter" idx="11"/>
          </p:nvPr>
        </p:nvSpPr>
        <p:spPr/>
        <p:txBody>
          <a:bodyPr/>
          <a:lstStyle/>
          <a:p>
            <a:r>
              <a:rPr lang="en-US" smtClean="0"/>
              <a:t>DBMS-Nguyen Thi Hau</a:t>
            </a:r>
            <a:endParaRPr lang="en-US"/>
          </a:p>
        </p:txBody>
      </p:sp>
      <p:sp>
        <p:nvSpPr>
          <p:cNvPr id="6" name="Slide Number Placeholder 5"/>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337464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641D9-EB68-4748-965C-2A772678F02F}" type="datetime1">
              <a:rPr lang="en-US" smtClean="0"/>
              <a:t>10/11/2022</a:t>
            </a:fld>
            <a:endParaRPr lang="en-US"/>
          </a:p>
        </p:txBody>
      </p:sp>
      <p:sp>
        <p:nvSpPr>
          <p:cNvPr id="5" name="Footer Placeholder 4"/>
          <p:cNvSpPr>
            <a:spLocks noGrp="1"/>
          </p:cNvSpPr>
          <p:nvPr>
            <p:ph type="ftr" sz="quarter" idx="11"/>
          </p:nvPr>
        </p:nvSpPr>
        <p:spPr/>
        <p:txBody>
          <a:bodyPr/>
          <a:lstStyle/>
          <a:p>
            <a:r>
              <a:rPr lang="en-US" smtClean="0"/>
              <a:t>DBMS-Nguyen Thi Hau</a:t>
            </a:r>
            <a:endParaRPr lang="en-US"/>
          </a:p>
        </p:txBody>
      </p:sp>
      <p:sp>
        <p:nvSpPr>
          <p:cNvPr id="6" name="Slide Number Placeholder 5"/>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909545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712384" y="609600"/>
            <a:ext cx="9565216"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14400" y="1981200"/>
            <a:ext cx="10363200" cy="4114800"/>
          </a:xfrm>
        </p:spPr>
        <p:txBody>
          <a:bodyPr/>
          <a:lstStyle/>
          <a:p>
            <a:r>
              <a:rPr lang="en-US" smtClean="0"/>
              <a:t>Click icon to add chart</a:t>
            </a:r>
            <a:endParaRPr lang="en-US"/>
          </a:p>
        </p:txBody>
      </p:sp>
      <p:sp>
        <p:nvSpPr>
          <p:cNvPr id="4" name="Slide Number Placeholder 3"/>
          <p:cNvSpPr>
            <a:spLocks noGrp="1"/>
          </p:cNvSpPr>
          <p:nvPr>
            <p:ph type="sldNum" sz="quarter" idx="10"/>
          </p:nvPr>
        </p:nvSpPr>
        <p:spPr>
          <a:xfrm>
            <a:off x="9537700" y="6386513"/>
            <a:ext cx="2540000" cy="387350"/>
          </a:xfrm>
        </p:spPr>
        <p:txBody>
          <a:bodyPr/>
          <a:lstStyle>
            <a:lvl1pPr>
              <a:defRPr/>
            </a:lvl1pPr>
          </a:lstStyle>
          <a:p>
            <a:r>
              <a:rPr lang="en-US" altLang="en-US" smtClean="0"/>
              <a:t>Chapter 10-</a:t>
            </a:r>
            <a:fld id="{31BB2A3E-5AB2-4E98-A713-CA970C72E3B7}" type="slidenum">
              <a:rPr lang="en-US" altLang="en-US" smtClean="0"/>
              <a:pPr/>
              <a:t>‹#›</a:t>
            </a:fld>
            <a:endParaRPr lang="en-US" altLang="en-US"/>
          </a:p>
        </p:txBody>
      </p:sp>
    </p:spTree>
    <p:extLst>
      <p:ext uri="{BB962C8B-B14F-4D97-AF65-F5344CB8AC3E}">
        <p14:creationId xmlns:p14="http://schemas.microsoft.com/office/powerpoint/2010/main" val="211177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5403C3-EA5F-47FC-B841-F711569DD46A}" type="datetime1">
              <a:rPr lang="en-US" smtClean="0"/>
              <a:t>10/11/2022</a:t>
            </a:fld>
            <a:endParaRPr lang="en-US"/>
          </a:p>
        </p:txBody>
      </p:sp>
      <p:sp>
        <p:nvSpPr>
          <p:cNvPr id="5" name="Footer Placeholder 4"/>
          <p:cNvSpPr>
            <a:spLocks noGrp="1"/>
          </p:cNvSpPr>
          <p:nvPr>
            <p:ph type="ftr" sz="quarter" idx="11"/>
          </p:nvPr>
        </p:nvSpPr>
        <p:spPr/>
        <p:txBody>
          <a:bodyPr/>
          <a:lstStyle/>
          <a:p>
            <a:r>
              <a:rPr lang="en-US" smtClean="0"/>
              <a:t>DBMS-Nguyen Thi Hau</a:t>
            </a:r>
            <a:endParaRPr lang="en-US"/>
          </a:p>
        </p:txBody>
      </p:sp>
      <p:sp>
        <p:nvSpPr>
          <p:cNvPr id="6" name="Slide Number Placeholder 5"/>
          <p:cNvSpPr>
            <a:spLocks noGrp="1"/>
          </p:cNvSpPr>
          <p:nvPr>
            <p:ph type="sldNum" sz="quarter" idx="12"/>
          </p:nvPr>
        </p:nvSpPr>
        <p:spPr/>
        <p:txBody>
          <a:bodyPr/>
          <a:lstStyle/>
          <a:p>
            <a:fld id="{7764CA28-BCDB-4FA9-B5EC-DB7A0C554278}" type="slidenum">
              <a:rPr lang="en-US" smtClean="0"/>
              <a:t>‹#›</a:t>
            </a:fld>
            <a:endParaRPr lang="en-US" dirty="0"/>
          </a:p>
        </p:txBody>
      </p:sp>
    </p:spTree>
    <p:extLst>
      <p:ext uri="{BB962C8B-B14F-4D97-AF65-F5344CB8AC3E}">
        <p14:creationId xmlns:p14="http://schemas.microsoft.com/office/powerpoint/2010/main" val="149850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59557-BA73-44D2-8BE5-98B7AE8678A1}" type="datetime1">
              <a:rPr lang="en-US" smtClean="0"/>
              <a:t>10/11/2022</a:t>
            </a:fld>
            <a:endParaRPr lang="en-US"/>
          </a:p>
        </p:txBody>
      </p:sp>
      <p:sp>
        <p:nvSpPr>
          <p:cNvPr id="5" name="Footer Placeholder 4"/>
          <p:cNvSpPr>
            <a:spLocks noGrp="1"/>
          </p:cNvSpPr>
          <p:nvPr>
            <p:ph type="ftr" sz="quarter" idx="11"/>
          </p:nvPr>
        </p:nvSpPr>
        <p:spPr/>
        <p:txBody>
          <a:bodyPr/>
          <a:lstStyle/>
          <a:p>
            <a:r>
              <a:rPr lang="en-US" smtClean="0"/>
              <a:t>DBMS-Nguyen Thi Hau</a:t>
            </a:r>
            <a:endParaRPr lang="en-US"/>
          </a:p>
        </p:txBody>
      </p:sp>
      <p:sp>
        <p:nvSpPr>
          <p:cNvPr id="6" name="Slide Number Placeholder 5"/>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178886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5B408A-F5C7-4CBE-8C77-1A07225CC771}" type="datetime1">
              <a:rPr lang="en-US" smtClean="0"/>
              <a:t>10/11/2022</a:t>
            </a:fld>
            <a:endParaRPr lang="en-US"/>
          </a:p>
        </p:txBody>
      </p:sp>
      <p:sp>
        <p:nvSpPr>
          <p:cNvPr id="6" name="Footer Placeholder 5"/>
          <p:cNvSpPr>
            <a:spLocks noGrp="1"/>
          </p:cNvSpPr>
          <p:nvPr>
            <p:ph type="ftr" sz="quarter" idx="11"/>
          </p:nvPr>
        </p:nvSpPr>
        <p:spPr/>
        <p:txBody>
          <a:bodyPr/>
          <a:lstStyle/>
          <a:p>
            <a:r>
              <a:rPr lang="en-US" smtClean="0"/>
              <a:t>DBMS-Nguyen Thi Hau</a:t>
            </a:r>
            <a:endParaRPr lang="en-US"/>
          </a:p>
        </p:txBody>
      </p:sp>
      <p:sp>
        <p:nvSpPr>
          <p:cNvPr id="7" name="Slide Number Placeholder 6"/>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322548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E45BB-F3E5-4CC1-BACD-3B2D57FE48C7}" type="datetime1">
              <a:rPr lang="en-US" smtClean="0"/>
              <a:t>10/11/2022</a:t>
            </a:fld>
            <a:endParaRPr lang="en-US"/>
          </a:p>
        </p:txBody>
      </p:sp>
      <p:sp>
        <p:nvSpPr>
          <p:cNvPr id="8" name="Footer Placeholder 7"/>
          <p:cNvSpPr>
            <a:spLocks noGrp="1"/>
          </p:cNvSpPr>
          <p:nvPr>
            <p:ph type="ftr" sz="quarter" idx="11"/>
          </p:nvPr>
        </p:nvSpPr>
        <p:spPr/>
        <p:txBody>
          <a:bodyPr/>
          <a:lstStyle/>
          <a:p>
            <a:r>
              <a:rPr lang="en-US" smtClean="0"/>
              <a:t>DBMS-Nguyen Thi Hau</a:t>
            </a:r>
            <a:endParaRPr lang="en-US"/>
          </a:p>
        </p:txBody>
      </p:sp>
      <p:sp>
        <p:nvSpPr>
          <p:cNvPr id="9" name="Slide Number Placeholder 8"/>
          <p:cNvSpPr>
            <a:spLocks noGrp="1"/>
          </p:cNvSpPr>
          <p:nvPr>
            <p:ph type="sldNum" sz="quarter" idx="12"/>
          </p:nvPr>
        </p:nvSpPr>
        <p:spPr/>
        <p:txBody>
          <a:bodyPr/>
          <a:lstStyle/>
          <a:p>
            <a:fld id="{7764CA28-BCDB-4FA9-B5EC-DB7A0C554278}" type="slidenum">
              <a:rPr lang="en-US" smtClean="0"/>
              <a:t>‹#›</a:t>
            </a:fld>
            <a:endParaRPr lang="en-US" dirty="0"/>
          </a:p>
        </p:txBody>
      </p:sp>
    </p:spTree>
    <p:extLst>
      <p:ext uri="{BB962C8B-B14F-4D97-AF65-F5344CB8AC3E}">
        <p14:creationId xmlns:p14="http://schemas.microsoft.com/office/powerpoint/2010/main" val="364066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945F88-5C94-46DE-8338-B76123574E08}" type="datetime1">
              <a:rPr lang="en-US" smtClean="0"/>
              <a:t>10/11/2022</a:t>
            </a:fld>
            <a:endParaRPr lang="en-US"/>
          </a:p>
        </p:txBody>
      </p:sp>
      <p:sp>
        <p:nvSpPr>
          <p:cNvPr id="4" name="Footer Placeholder 3"/>
          <p:cNvSpPr>
            <a:spLocks noGrp="1"/>
          </p:cNvSpPr>
          <p:nvPr>
            <p:ph type="ftr" sz="quarter" idx="11"/>
          </p:nvPr>
        </p:nvSpPr>
        <p:spPr/>
        <p:txBody>
          <a:bodyPr/>
          <a:lstStyle/>
          <a:p>
            <a:r>
              <a:rPr lang="en-US" smtClean="0"/>
              <a:t>DBMS-Nguyen Thi Hau</a:t>
            </a:r>
            <a:endParaRPr lang="en-US"/>
          </a:p>
        </p:txBody>
      </p:sp>
      <p:sp>
        <p:nvSpPr>
          <p:cNvPr id="5" name="Slide Number Placeholder 4"/>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104085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9E025-8619-4B50-BC2F-7A38EE4E2141}" type="datetime1">
              <a:rPr lang="en-US" smtClean="0"/>
              <a:t>10/11/2022</a:t>
            </a:fld>
            <a:endParaRPr lang="en-US"/>
          </a:p>
        </p:txBody>
      </p:sp>
      <p:sp>
        <p:nvSpPr>
          <p:cNvPr id="3" name="Footer Placeholder 2"/>
          <p:cNvSpPr>
            <a:spLocks noGrp="1"/>
          </p:cNvSpPr>
          <p:nvPr>
            <p:ph type="ftr" sz="quarter" idx="11"/>
          </p:nvPr>
        </p:nvSpPr>
        <p:spPr/>
        <p:txBody>
          <a:bodyPr/>
          <a:lstStyle/>
          <a:p>
            <a:r>
              <a:rPr lang="en-US" smtClean="0"/>
              <a:t>DBMS-Nguyen Thi Hau</a:t>
            </a:r>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343811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B78C6-8976-4B22-B62F-E4342D8BC2FE}" type="datetime1">
              <a:rPr lang="en-US" smtClean="0"/>
              <a:t>10/11/2022</a:t>
            </a:fld>
            <a:endParaRPr lang="en-US"/>
          </a:p>
        </p:txBody>
      </p:sp>
      <p:sp>
        <p:nvSpPr>
          <p:cNvPr id="6" name="Footer Placeholder 5"/>
          <p:cNvSpPr>
            <a:spLocks noGrp="1"/>
          </p:cNvSpPr>
          <p:nvPr>
            <p:ph type="ftr" sz="quarter" idx="11"/>
          </p:nvPr>
        </p:nvSpPr>
        <p:spPr/>
        <p:txBody>
          <a:bodyPr/>
          <a:lstStyle/>
          <a:p>
            <a:r>
              <a:rPr lang="en-US" smtClean="0"/>
              <a:t>DBMS-Nguyen Thi Hau</a:t>
            </a:r>
            <a:endParaRPr lang="en-US"/>
          </a:p>
        </p:txBody>
      </p:sp>
      <p:sp>
        <p:nvSpPr>
          <p:cNvPr id="7" name="Slide Number Placeholder 6"/>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61932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50647-114D-4C6C-A685-DBBFAD60ECAD}" type="datetime1">
              <a:rPr lang="en-US" smtClean="0"/>
              <a:t>10/11/2022</a:t>
            </a:fld>
            <a:endParaRPr lang="en-US"/>
          </a:p>
        </p:txBody>
      </p:sp>
      <p:sp>
        <p:nvSpPr>
          <p:cNvPr id="6" name="Footer Placeholder 5"/>
          <p:cNvSpPr>
            <a:spLocks noGrp="1"/>
          </p:cNvSpPr>
          <p:nvPr>
            <p:ph type="ftr" sz="quarter" idx="11"/>
          </p:nvPr>
        </p:nvSpPr>
        <p:spPr/>
        <p:txBody>
          <a:bodyPr/>
          <a:lstStyle/>
          <a:p>
            <a:r>
              <a:rPr lang="en-US" smtClean="0"/>
              <a:t>DBMS-Nguyen Thi Hau</a:t>
            </a:r>
            <a:endParaRPr lang="en-US"/>
          </a:p>
        </p:txBody>
      </p:sp>
      <p:sp>
        <p:nvSpPr>
          <p:cNvPr id="7" name="Slide Number Placeholder 6"/>
          <p:cNvSpPr>
            <a:spLocks noGrp="1"/>
          </p:cNvSpPr>
          <p:nvPr>
            <p:ph type="sldNum" sz="quarter" idx="12"/>
          </p:nvPr>
        </p:nvSpPr>
        <p:spPr/>
        <p:txBody>
          <a:bodyPr/>
          <a:lstStyle/>
          <a:p>
            <a:fld id="{7764CA28-BCDB-4FA9-B5EC-DB7A0C554278}" type="slidenum">
              <a:rPr lang="en-US" smtClean="0"/>
              <a:t>‹#›</a:t>
            </a:fld>
            <a:endParaRPr lang="en-US"/>
          </a:p>
        </p:txBody>
      </p:sp>
    </p:spTree>
    <p:extLst>
      <p:ext uri="{BB962C8B-B14F-4D97-AF65-F5344CB8AC3E}">
        <p14:creationId xmlns:p14="http://schemas.microsoft.com/office/powerpoint/2010/main" val="104390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A8760-9EDD-4B2E-832F-75573B76BDBB}" type="datetime1">
              <a:rPr lang="en-US" smtClean="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DBMS-Nguyen Thi Hau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4CA28-BCDB-4FA9-B5EC-DB7A0C554278}" type="slidenum">
              <a:rPr lang="en-US" smtClean="0"/>
              <a:t>‹#›</a:t>
            </a:fld>
            <a:endParaRPr lang="en-US"/>
          </a:p>
        </p:txBody>
      </p:sp>
    </p:spTree>
    <p:extLst>
      <p:ext uri="{BB962C8B-B14F-4D97-AF65-F5344CB8AC3E}">
        <p14:creationId xmlns:p14="http://schemas.microsoft.com/office/powerpoint/2010/main" val="20190872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31244" y="2347913"/>
            <a:ext cx="7129462" cy="2736850"/>
          </a:xfrm>
        </p:spPr>
        <p:txBody>
          <a:bodyPr rtlCol="0">
            <a:normAutofit fontScale="90000"/>
          </a:bodyPr>
          <a:lstStyle/>
          <a:p>
            <a:pPr>
              <a:defRPr/>
            </a:pPr>
            <a:r>
              <a:rPr lang="en-US" b="1" dirty="0" smtClean="0">
                <a:solidFill>
                  <a:srgbClr val="4F81BD"/>
                </a:solidFill>
                <a:latin typeface="Verdana" charset="0"/>
                <a:ea typeface="+mj-ea"/>
                <a:cs typeface="+mj-cs"/>
              </a:rPr>
              <a:t>FUNDAMENTALS OF DATABASE SYSTEMS</a:t>
            </a:r>
            <a:br>
              <a:rPr lang="en-US" b="1" dirty="0" smtClean="0">
                <a:solidFill>
                  <a:srgbClr val="4F81BD"/>
                </a:solidFill>
                <a:latin typeface="Verdana" charset="0"/>
                <a:ea typeface="+mj-ea"/>
                <a:cs typeface="+mj-cs"/>
              </a:rPr>
            </a:br>
            <a:r>
              <a:rPr lang="en-US" b="1" dirty="0" smtClean="0">
                <a:solidFill>
                  <a:srgbClr val="4F81BD"/>
                </a:solidFill>
                <a:latin typeface="Verdana" charset="0"/>
                <a:ea typeface="+mj-ea"/>
                <a:cs typeface="+mj-cs"/>
              </a:rPr>
              <a:t/>
            </a:r>
            <a:br>
              <a:rPr lang="en-US" b="1" dirty="0" smtClean="0">
                <a:solidFill>
                  <a:srgbClr val="4F81BD"/>
                </a:solidFill>
                <a:latin typeface="Verdana" charset="0"/>
                <a:ea typeface="+mj-ea"/>
                <a:cs typeface="+mj-cs"/>
              </a:rPr>
            </a:br>
            <a:r>
              <a:rPr lang="en-US" sz="2000" b="1" dirty="0">
                <a:solidFill>
                  <a:srgbClr val="4F81BD"/>
                </a:solidFill>
                <a:latin typeface="Verdana" charset="0"/>
              </a:rPr>
              <a:t>LESSON </a:t>
            </a:r>
            <a:r>
              <a:rPr lang="en-US" sz="2000" b="1" dirty="0" smtClean="0">
                <a:solidFill>
                  <a:srgbClr val="4F81BD"/>
                </a:solidFill>
                <a:latin typeface="Verdana" charset="0"/>
              </a:rPr>
              <a:t>8: </a:t>
            </a:r>
            <a:r>
              <a:rPr lang="en-US" altLang="en-US" sz="2800" b="1" dirty="0">
                <a:cs typeface="Times New Roman" panose="02020603050405020304" pitchFamily="18" charset="0"/>
              </a:rPr>
              <a:t>Functional Dependencies and Normalization for Relational Databases</a:t>
            </a:r>
            <a:endParaRPr lang="en-US" sz="2700" b="1" dirty="0">
              <a:solidFill>
                <a:srgbClr val="4F81BD"/>
              </a:solidFill>
              <a:effectLst>
                <a:outerShdw blurRad="38100" dist="38100" dir="2700000" algn="tl">
                  <a:srgbClr val="C0C0C0"/>
                </a:outerShdw>
              </a:effectLst>
              <a:latin typeface="Verdana" pitchFamily="34" charset="0"/>
            </a:endParaRPr>
          </a:p>
        </p:txBody>
      </p:sp>
      <p:sp>
        <p:nvSpPr>
          <p:cNvPr id="3075" name="Rectangle 3"/>
          <p:cNvSpPr>
            <a:spLocks noGrp="1" noChangeArrowheads="1"/>
          </p:cNvSpPr>
          <p:nvPr>
            <p:ph type="subTitle" idx="1"/>
          </p:nvPr>
        </p:nvSpPr>
        <p:spPr bwMode="black">
          <a:xfrm>
            <a:off x="2711450" y="5084763"/>
            <a:ext cx="7094538" cy="728662"/>
          </a:xfrm>
        </p:spPr>
        <p:txBody>
          <a:bodyPr rtlCol="0">
            <a:noAutofit/>
          </a:bodyPr>
          <a:lstStyle/>
          <a:p>
            <a:pPr>
              <a:defRPr/>
            </a:pPr>
            <a:r>
              <a:rPr lang="en-US" sz="1400" b="1" smtClean="0">
                <a:solidFill>
                  <a:schemeClr val="accent2">
                    <a:lumMod val="50000"/>
                  </a:schemeClr>
                </a:solidFill>
                <a:latin typeface="Verdana" charset="0"/>
              </a:rPr>
              <a:t>Department of Information Systems</a:t>
            </a:r>
            <a:endParaRPr lang="en-US" sz="1400" b="1" dirty="0">
              <a:solidFill>
                <a:schemeClr val="accent2">
                  <a:lumMod val="50000"/>
                </a:schemeClr>
              </a:solidFill>
              <a:latin typeface="Verdana" charset="0"/>
            </a:endParaRPr>
          </a:p>
          <a:p>
            <a:pPr>
              <a:defRPr/>
            </a:pPr>
            <a:r>
              <a:rPr lang="en-US" sz="1400" b="1" dirty="0">
                <a:solidFill>
                  <a:schemeClr val="accent2">
                    <a:lumMod val="50000"/>
                  </a:schemeClr>
                </a:solidFill>
                <a:latin typeface="Verdana" charset="0"/>
              </a:rPr>
              <a:t>University of Engineering and Technology, </a:t>
            </a:r>
          </a:p>
          <a:p>
            <a:pPr>
              <a:defRPr/>
            </a:pPr>
            <a:r>
              <a:rPr lang="en-US" sz="1400" b="1" dirty="0">
                <a:solidFill>
                  <a:schemeClr val="accent2">
                    <a:lumMod val="50000"/>
                  </a:schemeClr>
                </a:solidFill>
                <a:latin typeface="Verdana" charset="0"/>
              </a:rPr>
              <a:t>Vietnam National University in Hanoi (UET-VNU)</a:t>
            </a:r>
          </a:p>
          <a:p>
            <a:pPr>
              <a:defRPr/>
            </a:pPr>
            <a:endParaRPr lang="en-US" sz="1400" dirty="0">
              <a:latin typeface="Verdana" charset="0"/>
            </a:endParaRPr>
          </a:p>
        </p:txBody>
      </p:sp>
      <p:pic>
        <p:nvPicPr>
          <p:cNvPr id="132099" name="Picture 1" descr="logo-UE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33338"/>
            <a:ext cx="14732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69228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sz="3600" b="1" dirty="0">
                <a:cs typeface="Times New Roman" panose="02020603050405020304" pitchFamily="18" charset="0"/>
              </a:rPr>
              <a:t>EXAMPLE OF AN UPDATE </a:t>
            </a:r>
            <a:r>
              <a:rPr lang="en-US" altLang="en-US" sz="3600" b="1" dirty="0" smtClean="0">
                <a:cs typeface="Times New Roman" panose="02020603050405020304" pitchFamily="18" charset="0"/>
              </a:rPr>
              <a:t>ANOMALY</a:t>
            </a:r>
            <a:endParaRPr lang="en-US" altLang="en-US" sz="3600" b="1" dirty="0">
              <a:cs typeface="Times New Roman" panose="02020603050405020304" pitchFamily="18" charset="0"/>
            </a:endParaRPr>
          </a:p>
        </p:txBody>
      </p:sp>
      <p:sp>
        <p:nvSpPr>
          <p:cNvPr id="211971" name="Rectangle 3"/>
          <p:cNvSpPr>
            <a:spLocks noGrp="1" noChangeArrowheads="1"/>
          </p:cNvSpPr>
          <p:nvPr>
            <p:ph idx="1"/>
          </p:nvPr>
        </p:nvSpPr>
        <p:spPr>
          <a:xfrm>
            <a:off x="838199" y="1825625"/>
            <a:ext cx="10961077" cy="4351338"/>
          </a:xfrm>
        </p:spPr>
        <p:txBody>
          <a:bodyPr/>
          <a:lstStyle/>
          <a:p>
            <a:r>
              <a:rPr lang="en-US" altLang="en-US" b="1" dirty="0">
                <a:cs typeface="Times New Roman" panose="02020603050405020304" pitchFamily="18" charset="0"/>
              </a:rPr>
              <a:t>Insert  Anomaly:</a:t>
            </a:r>
            <a:r>
              <a:rPr lang="en-US" altLang="en-US" dirty="0">
                <a:cs typeface="Times New Roman" panose="02020603050405020304" pitchFamily="18" charset="0"/>
              </a:rPr>
              <a:t> Cannot insert a project unless an employee is assigned to .</a:t>
            </a:r>
          </a:p>
          <a:p>
            <a:pPr>
              <a:buFont typeface="Wingdings" panose="05000000000000000000" pitchFamily="2" charset="2"/>
              <a:buNone/>
            </a:pPr>
            <a:r>
              <a:rPr lang="en-US" altLang="en-US" b="1" dirty="0">
                <a:cs typeface="Times New Roman" panose="02020603050405020304" pitchFamily="18" charset="0"/>
              </a:rPr>
              <a:t>      </a:t>
            </a:r>
            <a:r>
              <a:rPr lang="en-US" altLang="en-US" b="1" i="1" dirty="0">
                <a:cs typeface="Times New Roman" panose="02020603050405020304" pitchFamily="18" charset="0"/>
              </a:rPr>
              <a:t>Inversely </a:t>
            </a:r>
            <a:r>
              <a:rPr lang="en-US" altLang="en-US" dirty="0">
                <a:cs typeface="Times New Roman" panose="02020603050405020304" pitchFamily="18" charset="0"/>
              </a:rPr>
              <a:t>- Cannot insert an employee unless an he/she is assigned to a project. </a:t>
            </a:r>
          </a:p>
          <a:p>
            <a:r>
              <a:rPr lang="en-US" altLang="en-US" dirty="0">
                <a:cs typeface="Times New Roman" panose="02020603050405020304" pitchFamily="18" charset="0"/>
              </a:rPr>
              <a:t> </a:t>
            </a:r>
            <a:r>
              <a:rPr lang="en-US" altLang="en-US" b="1" dirty="0">
                <a:cs typeface="Times New Roman" panose="02020603050405020304" pitchFamily="18" charset="0"/>
              </a:rPr>
              <a:t>Delete Anomaly:</a:t>
            </a:r>
            <a:r>
              <a:rPr lang="en-US" altLang="en-US" dirty="0">
                <a:cs typeface="Times New Roman" panose="02020603050405020304" pitchFamily="18" charset="0"/>
              </a:rPr>
              <a:t> When a project is deleted, it will result in deleting all the employees who work on that project. Alternately, if an employee is the sole employee on a project, deleting that employee would result in deleting the corresponding project.</a:t>
            </a:r>
          </a:p>
          <a:p>
            <a:pPr>
              <a:buFont typeface="Wingdings" panose="05000000000000000000" pitchFamily="2" charset="2"/>
              <a:buNone/>
            </a:pPr>
            <a:endParaRPr lang="en-US" altLang="en-US" dirty="0"/>
          </a:p>
        </p:txBody>
      </p:sp>
      <p:sp>
        <p:nvSpPr>
          <p:cNvPr id="4" name="Slide Number Placeholder 3"/>
          <p:cNvSpPr>
            <a:spLocks noGrp="1"/>
          </p:cNvSpPr>
          <p:nvPr>
            <p:ph type="sldNum" sz="quarter" idx="12"/>
          </p:nvPr>
        </p:nvSpPr>
        <p:spPr/>
        <p:txBody>
          <a:bodyPr/>
          <a:lstStyle/>
          <a:p>
            <a:fld id="{7764CA28-BCDB-4FA9-B5EC-DB7A0C554278}" type="slidenum">
              <a:rPr lang="en-US" smtClean="0"/>
              <a:t>10</a:t>
            </a:fld>
            <a:endParaRPr lang="en-US" dirty="0"/>
          </a:p>
        </p:txBody>
      </p:sp>
    </p:spTree>
    <p:extLst>
      <p:ext uri="{BB962C8B-B14F-4D97-AF65-F5344CB8AC3E}">
        <p14:creationId xmlns:p14="http://schemas.microsoft.com/office/powerpoint/2010/main" val="39442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751527" y="1393794"/>
            <a:ext cx="2076209" cy="369332"/>
          </a:xfrm>
          <a:prstGeom prst="rect">
            <a:avLst/>
          </a:prstGeom>
          <a:noFill/>
        </p:spPr>
        <p:txBody>
          <a:bodyPr wrap="none" rtlCol="0">
            <a:spAutoFit/>
          </a:bodyPr>
          <a:lstStyle/>
          <a:p>
            <a:r>
              <a:rPr lang="en-US" b="1" dirty="0" smtClean="0"/>
              <a:t>NHANVIEN_PHONG</a:t>
            </a:r>
            <a:endParaRPr lang="vi-VN" b="1" dirty="0"/>
          </a:p>
        </p:txBody>
      </p:sp>
      <p:graphicFrame>
        <p:nvGraphicFramePr>
          <p:cNvPr id="17" name="Table 16"/>
          <p:cNvGraphicFramePr>
            <a:graphicFrameLocks noGrp="1"/>
          </p:cNvGraphicFramePr>
          <p:nvPr>
            <p:extLst>
              <p:ext uri="{D42A27DB-BD31-4B8C-83A1-F6EECF244321}">
                <p14:modId xmlns:p14="http://schemas.microsoft.com/office/powerpoint/2010/main" val="408431573"/>
              </p:ext>
            </p:extLst>
          </p:nvPr>
        </p:nvGraphicFramePr>
        <p:xfrm>
          <a:off x="1142998" y="2133601"/>
          <a:ext cx="9618786" cy="3367861"/>
        </p:xfrm>
        <a:graphic>
          <a:graphicData uri="http://schemas.openxmlformats.org/drawingml/2006/table">
            <a:tbl>
              <a:tblPr firstRow="1" bandRow="1">
                <a:tableStyleId>{3B4B98B0-60AC-42C2-AFA5-B58CD77FA1E5}</a:tableStyleId>
              </a:tblPr>
              <a:tblGrid>
                <a:gridCol w="1230310">
                  <a:extLst>
                    <a:ext uri="{9D8B030D-6E8A-4147-A177-3AD203B41FA5}">
                      <a16:colId xmlns:a16="http://schemas.microsoft.com/office/drawing/2014/main" val="20000"/>
                    </a:ext>
                  </a:extLst>
                </a:gridCol>
                <a:gridCol w="1454003">
                  <a:extLst>
                    <a:ext uri="{9D8B030D-6E8A-4147-A177-3AD203B41FA5}">
                      <a16:colId xmlns:a16="http://schemas.microsoft.com/office/drawing/2014/main" val="20001"/>
                    </a:ext>
                  </a:extLst>
                </a:gridCol>
                <a:gridCol w="1677695">
                  <a:extLst>
                    <a:ext uri="{9D8B030D-6E8A-4147-A177-3AD203B41FA5}">
                      <a16:colId xmlns:a16="http://schemas.microsoft.com/office/drawing/2014/main" val="20002"/>
                    </a:ext>
                  </a:extLst>
                </a:gridCol>
                <a:gridCol w="1342156">
                  <a:extLst>
                    <a:ext uri="{9D8B030D-6E8A-4147-A177-3AD203B41FA5}">
                      <a16:colId xmlns:a16="http://schemas.microsoft.com/office/drawing/2014/main" val="20003"/>
                    </a:ext>
                  </a:extLst>
                </a:gridCol>
                <a:gridCol w="2013234">
                  <a:extLst>
                    <a:ext uri="{9D8B030D-6E8A-4147-A177-3AD203B41FA5}">
                      <a16:colId xmlns:a16="http://schemas.microsoft.com/office/drawing/2014/main" val="20004"/>
                    </a:ext>
                  </a:extLst>
                </a:gridCol>
                <a:gridCol w="1901388">
                  <a:extLst>
                    <a:ext uri="{9D8B030D-6E8A-4147-A177-3AD203B41FA5}">
                      <a16:colId xmlns:a16="http://schemas.microsoft.com/office/drawing/2014/main" val="20005"/>
                    </a:ext>
                  </a:extLst>
                </a:gridCol>
              </a:tblGrid>
              <a:tr h="486871">
                <a:tc>
                  <a:txBody>
                    <a:bodyPr/>
                    <a:lstStyle/>
                    <a:p>
                      <a:pPr algn="ctr">
                        <a:lnSpc>
                          <a:spcPct val="115000"/>
                        </a:lnSpc>
                        <a:spcAft>
                          <a:spcPts val="0"/>
                        </a:spcAft>
                      </a:pPr>
                      <a:r>
                        <a:rPr lang="en-US" sz="1800" dirty="0" err="1" smtClean="0"/>
                        <a:t>Manv</a:t>
                      </a:r>
                      <a:endParaRPr lang="vi-VN" sz="1800" b="1" dirty="0">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dirty="0"/>
                        <a:t>Ho</a:t>
                      </a:r>
                      <a:endParaRPr lang="vi-VN" sz="1800" b="1" dirty="0">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Dem</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Ten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Donvi</a:t>
                      </a:r>
                      <a:endParaRPr lang="vi-VN" sz="18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Maql</a:t>
                      </a:r>
                      <a:endParaRPr lang="vi-VN" sz="1800" b="1">
                        <a:latin typeface="Arial"/>
                        <a:ea typeface="Arial"/>
                        <a:cs typeface="Aharoni" pitchFamily="2" charset="-79"/>
                      </a:endParaRPr>
                    </a:p>
                  </a:txBody>
                  <a:tcPr marL="68580" marR="68580" marT="0" marB="0" anchor="ctr"/>
                </a:tc>
                <a:extLst>
                  <a:ext uri="{0D108BD9-81ED-4DB2-BD59-A6C34878D82A}">
                    <a16:rowId xmlns:a16="http://schemas.microsoft.com/office/drawing/2014/main" val="10000"/>
                  </a:ext>
                </a:extLst>
              </a:tr>
              <a:tr h="411570">
                <a:tc>
                  <a:txBody>
                    <a:bodyPr/>
                    <a:lstStyle/>
                    <a:p>
                      <a:pPr algn="ctr">
                        <a:lnSpc>
                          <a:spcPct val="115000"/>
                        </a:lnSpc>
                        <a:spcAft>
                          <a:spcPts val="0"/>
                        </a:spcAft>
                      </a:pPr>
                      <a:r>
                        <a:rPr lang="en-US" sz="1800" smtClean="0"/>
                        <a:t>11001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Nghiên</a:t>
                      </a:r>
                      <a:r>
                        <a:rPr lang="en-US" sz="1800" baseline="0" smtClean="0"/>
                        <a:t> cứu</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11001</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1"/>
                  </a:ext>
                </a:extLst>
              </a:tr>
              <a:tr h="411570">
                <a:tc>
                  <a:txBody>
                    <a:bodyPr/>
                    <a:lstStyle/>
                    <a:p>
                      <a:pPr algn="ctr">
                        <a:lnSpc>
                          <a:spcPct val="115000"/>
                        </a:lnSpc>
                        <a:spcAft>
                          <a:spcPts val="0"/>
                        </a:spcAft>
                      </a:pPr>
                      <a:r>
                        <a:rPr lang="en-US" sz="1800" smtClean="0"/>
                        <a:t>11002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dirty="0" err="1"/>
                        <a:t>Lê</a:t>
                      </a:r>
                      <a:endParaRPr lang="vi-VN" sz="1800" dirty="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Đào</a:t>
                      </a:r>
                      <a:r>
                        <a:rPr lang="en-US" sz="1800" baseline="0" smtClean="0"/>
                        <a:t> tạo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11002</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2"/>
                  </a:ext>
                </a:extLst>
              </a:tr>
              <a:tr h="411570">
                <a:tc>
                  <a:txBody>
                    <a:bodyPr/>
                    <a:lstStyle/>
                    <a:p>
                      <a:pPr algn="ctr">
                        <a:lnSpc>
                          <a:spcPct val="115000"/>
                        </a:lnSpc>
                        <a:spcAft>
                          <a:spcPts val="0"/>
                        </a:spcAft>
                      </a:pPr>
                      <a:r>
                        <a:rPr lang="en-US" sz="1800" smtClean="0"/>
                        <a:t>11003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Thị</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Hảo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Đào</a:t>
                      </a:r>
                      <a:r>
                        <a:rPr lang="en-US" sz="1800" baseline="0" smtClean="0"/>
                        <a:t> tạo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11002</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3"/>
                  </a:ext>
                </a:extLst>
              </a:tr>
              <a:tr h="411570">
                <a:tc>
                  <a:txBody>
                    <a:bodyPr/>
                    <a:lstStyle/>
                    <a:p>
                      <a:pPr algn="ctr">
                        <a:lnSpc>
                          <a:spcPct val="115000"/>
                        </a:lnSpc>
                        <a:spcAft>
                          <a:spcPts val="0"/>
                        </a:spcAft>
                      </a:pPr>
                      <a:r>
                        <a:rPr lang="en-US" sz="1800" smtClean="0"/>
                        <a:t>11004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Hành</a:t>
                      </a:r>
                      <a:r>
                        <a:rPr lang="en-US" sz="1800" baseline="0" smtClean="0"/>
                        <a:t> chính</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11005</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4"/>
                  </a:ext>
                </a:extLst>
              </a:tr>
              <a:tr h="411570">
                <a:tc>
                  <a:txBody>
                    <a:bodyPr/>
                    <a:lstStyle/>
                    <a:p>
                      <a:pPr algn="ctr">
                        <a:lnSpc>
                          <a:spcPct val="115000"/>
                        </a:lnSpc>
                        <a:spcAft>
                          <a:spcPts val="0"/>
                        </a:spcAft>
                      </a:pPr>
                      <a:r>
                        <a:rPr lang="en-US" sz="1800" smtClean="0"/>
                        <a:t>11005</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Phạm</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Hải</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Ngọc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Hành</a:t>
                      </a:r>
                      <a:r>
                        <a:rPr lang="en-US" sz="1800" baseline="0" smtClean="0"/>
                        <a:t> chính</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11005</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5"/>
                  </a:ext>
                </a:extLst>
              </a:tr>
              <a:tr h="411570">
                <a:tc>
                  <a:txBody>
                    <a:bodyPr/>
                    <a:lstStyle/>
                    <a:p>
                      <a:pPr algn="ctr">
                        <a:lnSpc>
                          <a:spcPct val="115000"/>
                        </a:lnSpc>
                        <a:spcAft>
                          <a:spcPts val="0"/>
                        </a:spcAft>
                      </a:pPr>
                      <a:r>
                        <a:rPr lang="en-US" sz="1800" smtClean="0"/>
                        <a:t>11006</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t>Cường</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Nghiên</a:t>
                      </a:r>
                      <a:r>
                        <a:rPr lang="en-US" sz="1800" baseline="0" smtClean="0"/>
                        <a:t> cứu</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11001</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6"/>
                  </a:ext>
                </a:extLst>
              </a:tr>
              <a:tr h="411570">
                <a:tc>
                  <a:txBody>
                    <a:bodyPr/>
                    <a:lstStyle/>
                    <a:p>
                      <a:pPr algn="ctr">
                        <a:lnSpc>
                          <a:spcPct val="115000"/>
                        </a:lnSpc>
                        <a:spcAft>
                          <a:spcPts val="0"/>
                        </a:spcAft>
                      </a:pPr>
                      <a:r>
                        <a:rPr lang="en-US" sz="1800" smtClean="0"/>
                        <a:t>11007</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t>Vũ</a:t>
                      </a:r>
                      <a:r>
                        <a:rPr lang="en-US" sz="1800" baseline="0" smtClean="0"/>
                        <a:t> </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t>Vân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t>Long</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Đào</a:t>
                      </a:r>
                      <a:r>
                        <a:rPr lang="en-US" sz="1800" baseline="0" smtClean="0"/>
                        <a:t> tạo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dirty="0" smtClean="0"/>
                        <a:t>11002</a:t>
                      </a:r>
                      <a:endParaRPr lang="vi-VN" sz="1800" dirty="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
        <p:nvSpPr>
          <p:cNvPr id="18" name="TextBox 17"/>
          <p:cNvSpPr txBox="1"/>
          <p:nvPr/>
        </p:nvSpPr>
        <p:spPr>
          <a:xfrm>
            <a:off x="6787662" y="5926679"/>
            <a:ext cx="4876800" cy="369332"/>
          </a:xfrm>
          <a:prstGeom prst="rect">
            <a:avLst/>
          </a:prstGeom>
          <a:noFill/>
        </p:spPr>
        <p:txBody>
          <a:bodyPr wrap="square" rtlCol="0">
            <a:spAutoFit/>
          </a:bodyPr>
          <a:lstStyle/>
          <a:p>
            <a:r>
              <a:rPr lang="en-US" dirty="0" err="1"/>
              <a:t>Dư</a:t>
            </a:r>
            <a:r>
              <a:rPr lang="en-US" dirty="0"/>
              <a:t> </a:t>
            </a:r>
            <a:r>
              <a:rPr lang="en-US" dirty="0" err="1"/>
              <a:t>thừa</a:t>
            </a:r>
            <a:r>
              <a:rPr lang="en-US" dirty="0"/>
              <a:t> </a:t>
            </a:r>
            <a:r>
              <a:rPr lang="en-US" dirty="0" err="1"/>
              <a:t>về</a:t>
            </a:r>
            <a:r>
              <a:rPr lang="en-US" dirty="0"/>
              <a:t> </a:t>
            </a:r>
            <a:r>
              <a:rPr lang="en-US" dirty="0" err="1"/>
              <a:t>Đơn</a:t>
            </a:r>
            <a:r>
              <a:rPr lang="en-US" dirty="0"/>
              <a:t> </a:t>
            </a:r>
            <a:r>
              <a:rPr lang="en-US" dirty="0" err="1"/>
              <a:t>vị</a:t>
            </a:r>
            <a:r>
              <a:rPr lang="en-US" dirty="0"/>
              <a:t> / </a:t>
            </a:r>
            <a:r>
              <a:rPr lang="en-US" dirty="0" err="1"/>
              <a:t>Người</a:t>
            </a:r>
            <a:r>
              <a:rPr lang="en-US" dirty="0"/>
              <a:t> </a:t>
            </a:r>
            <a:r>
              <a:rPr lang="en-US" dirty="0" err="1"/>
              <a:t>quản</a:t>
            </a:r>
            <a:r>
              <a:rPr lang="en-US" dirty="0"/>
              <a:t> </a:t>
            </a:r>
            <a:r>
              <a:rPr lang="en-US" dirty="0" err="1"/>
              <a:t>lý</a:t>
            </a:r>
            <a:endParaRPr lang="vi-VN" dirty="0"/>
          </a:p>
        </p:txBody>
      </p:sp>
      <p:sp>
        <p:nvSpPr>
          <p:cNvPr id="19" name="Right Brace 18"/>
          <p:cNvSpPr/>
          <p:nvPr/>
        </p:nvSpPr>
        <p:spPr>
          <a:xfrm rot="5400000">
            <a:off x="8554955" y="4018044"/>
            <a:ext cx="199212" cy="34407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11</a:t>
            </a:fld>
            <a:endParaRPr lang="en-US" dirty="0"/>
          </a:p>
        </p:txBody>
      </p:sp>
    </p:spTree>
    <p:extLst>
      <p:ext uri="{BB962C8B-B14F-4D97-AF65-F5344CB8AC3E}">
        <p14:creationId xmlns:p14="http://schemas.microsoft.com/office/powerpoint/2010/main" val="7743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990977736"/>
              </p:ext>
            </p:extLst>
          </p:nvPr>
        </p:nvGraphicFramePr>
        <p:xfrm>
          <a:off x="2362200" y="2057400"/>
          <a:ext cx="7543800" cy="4191001"/>
        </p:xfrm>
        <a:graphic>
          <a:graphicData uri="http://schemas.openxmlformats.org/drawingml/2006/table">
            <a:tbl>
              <a:tblPr firstRow="1" bandRow="1">
                <a:tableStyleId>{3B4B98B0-60AC-42C2-AFA5-B58CD77FA1E5}</a:tableStyleId>
              </a:tblPr>
              <a:tblGrid>
                <a:gridCol w="838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486871">
                <a:tc>
                  <a:txBody>
                    <a:bodyPr/>
                    <a:lstStyle/>
                    <a:p>
                      <a:pPr algn="ctr">
                        <a:lnSpc>
                          <a:spcPct val="115000"/>
                        </a:lnSpc>
                        <a:spcAft>
                          <a:spcPts val="0"/>
                        </a:spcAft>
                      </a:pPr>
                      <a:r>
                        <a:rPr lang="en-US" sz="1800"/>
                        <a:t>Masv</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Ho</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Dem</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Ten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Mamon</a:t>
                      </a:r>
                      <a:endParaRPr lang="vi-VN" sz="18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Tenmon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Diem</a:t>
                      </a:r>
                      <a:endParaRPr lang="vi-VN" sz="1800" b="1">
                        <a:latin typeface="Arial"/>
                        <a:ea typeface="Arial"/>
                        <a:cs typeface="Aharoni" pitchFamily="2" charset="-79"/>
                      </a:endParaRPr>
                    </a:p>
                  </a:txBody>
                  <a:tcPr marL="68580" marR="68580" marT="0" marB="0" anchor="ctr"/>
                </a:tc>
                <a:extLst>
                  <a:ext uri="{0D108BD9-81ED-4DB2-BD59-A6C34878D82A}">
                    <a16:rowId xmlns:a16="http://schemas.microsoft.com/office/drawing/2014/main" val="10000"/>
                  </a:ext>
                </a:extLst>
              </a:tr>
              <a:tr h="411570">
                <a:tc>
                  <a:txBody>
                    <a:bodyPr/>
                    <a:lstStyle/>
                    <a:p>
                      <a:pPr algn="ctr">
                        <a:lnSpc>
                          <a:spcPct val="115000"/>
                        </a:lnSpc>
                        <a:spcAft>
                          <a:spcPts val="0"/>
                        </a:spcAft>
                      </a:pPr>
                      <a:r>
                        <a:rPr lang="en-US" sz="1800"/>
                        <a:t>T1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Int1001</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CSDL</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8</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1"/>
                  </a:ext>
                </a:extLst>
              </a:tr>
              <a:tr h="411570">
                <a:tc>
                  <a:txBody>
                    <a:bodyPr/>
                    <a:lstStyle/>
                    <a:p>
                      <a:pPr algn="ctr">
                        <a:lnSpc>
                          <a:spcPct val="115000"/>
                        </a:lnSpc>
                        <a:spcAft>
                          <a:spcPts val="0"/>
                        </a:spcAft>
                      </a:pPr>
                      <a:r>
                        <a:rPr lang="en-US" sz="1800"/>
                        <a:t>T1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Int1002</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NNLT</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9</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2"/>
                  </a:ext>
                </a:extLst>
              </a:tr>
              <a:tr h="411570">
                <a:tc>
                  <a:txBody>
                    <a:bodyPr/>
                    <a:lstStyle/>
                    <a:p>
                      <a:pPr algn="ctr">
                        <a:lnSpc>
                          <a:spcPct val="115000"/>
                        </a:lnSpc>
                        <a:spcAft>
                          <a:spcPts val="0"/>
                        </a:spcAft>
                      </a:pPr>
                      <a:r>
                        <a:rPr lang="en-US" sz="1800"/>
                        <a:t>C2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TRR</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7</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3"/>
                  </a:ext>
                </a:extLst>
              </a:tr>
              <a:tr h="411570">
                <a:tc>
                  <a:txBody>
                    <a:bodyPr/>
                    <a:lstStyle/>
                    <a:p>
                      <a:pPr algn="ctr">
                        <a:lnSpc>
                          <a:spcPct val="115000"/>
                        </a:lnSpc>
                        <a:spcAft>
                          <a:spcPts val="0"/>
                        </a:spcAft>
                      </a:pPr>
                      <a:r>
                        <a:rPr lang="en-US" sz="1800"/>
                        <a:t>C2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Int1002</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NNLT</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3</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4"/>
                  </a:ext>
                </a:extLst>
              </a:tr>
              <a:tr h="411570">
                <a:tc>
                  <a:txBody>
                    <a:bodyPr/>
                    <a:lstStyle/>
                    <a:p>
                      <a:pPr algn="ctr">
                        <a:lnSpc>
                          <a:spcPct val="115000"/>
                        </a:lnSpc>
                        <a:spcAft>
                          <a:spcPts val="0"/>
                        </a:spcAft>
                      </a:pPr>
                      <a:r>
                        <a:rPr lang="en-US" sz="1800"/>
                        <a:t>T3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Thị</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Hảo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TRR</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10</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5"/>
                  </a:ext>
                </a:extLst>
              </a:tr>
              <a:tr h="411570">
                <a:tc>
                  <a:txBody>
                    <a:bodyPr/>
                    <a:lstStyle/>
                    <a:p>
                      <a:pPr algn="ctr">
                        <a:lnSpc>
                          <a:spcPct val="115000"/>
                        </a:lnSpc>
                        <a:spcAft>
                          <a:spcPts val="0"/>
                        </a:spcAft>
                      </a:pPr>
                      <a:r>
                        <a:rPr lang="en-US" sz="1800"/>
                        <a:t>T4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Int1002</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NNLT</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8</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6"/>
                  </a:ext>
                </a:extLst>
              </a:tr>
              <a:tr h="411570">
                <a:tc>
                  <a:txBody>
                    <a:bodyPr/>
                    <a:lstStyle/>
                    <a:p>
                      <a:pPr algn="ctr">
                        <a:lnSpc>
                          <a:spcPct val="115000"/>
                        </a:lnSpc>
                        <a:spcAft>
                          <a:spcPts val="0"/>
                        </a:spcAft>
                      </a:pPr>
                      <a:r>
                        <a:rPr lang="en-US" sz="1800"/>
                        <a:t>C2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Int1001</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CSDL</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8</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7"/>
                  </a:ext>
                </a:extLst>
              </a:tr>
              <a:tr h="411570">
                <a:tc>
                  <a:txBody>
                    <a:bodyPr/>
                    <a:lstStyle/>
                    <a:p>
                      <a:pPr algn="ctr">
                        <a:lnSpc>
                          <a:spcPct val="115000"/>
                        </a:lnSpc>
                        <a:spcAft>
                          <a:spcPts val="0"/>
                        </a:spcAft>
                      </a:pPr>
                      <a:r>
                        <a:rPr lang="en-US" sz="1800"/>
                        <a:t>T4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Int1001</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CSDL</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7</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8"/>
                  </a:ext>
                </a:extLst>
              </a:tr>
              <a:tr h="411570">
                <a:tc>
                  <a:txBody>
                    <a:bodyPr/>
                    <a:lstStyle/>
                    <a:p>
                      <a:pPr algn="ctr">
                        <a:lnSpc>
                          <a:spcPct val="115000"/>
                        </a:lnSpc>
                        <a:spcAft>
                          <a:spcPts val="0"/>
                        </a:spcAft>
                      </a:pPr>
                      <a:r>
                        <a:rPr lang="en-US" sz="1800"/>
                        <a:t>C3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Phạm</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Hải</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Ngọc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Int1003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TRR</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dirty="0"/>
                        <a:t>6</a:t>
                      </a:r>
                      <a:endParaRPr lang="vi-VN" sz="1800" dirty="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9"/>
                  </a:ext>
                </a:extLst>
              </a:tr>
            </a:tbl>
          </a:graphicData>
        </a:graphic>
      </p:graphicFrame>
      <p:sp>
        <p:nvSpPr>
          <p:cNvPr id="14" name="Rectangle 13"/>
          <p:cNvSpPr/>
          <p:nvPr/>
        </p:nvSpPr>
        <p:spPr>
          <a:xfrm>
            <a:off x="2362200" y="29718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p:cNvSpPr/>
          <p:nvPr/>
        </p:nvSpPr>
        <p:spPr>
          <a:xfrm>
            <a:off x="2362200" y="38100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p:cNvSpPr/>
          <p:nvPr/>
        </p:nvSpPr>
        <p:spPr>
          <a:xfrm>
            <a:off x="2362200" y="50292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p:cNvSpPr/>
          <p:nvPr/>
        </p:nvSpPr>
        <p:spPr>
          <a:xfrm>
            <a:off x="2362200" y="54864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1" name="Straight Arrow Connector 20"/>
          <p:cNvCxnSpPr/>
          <p:nvPr/>
        </p:nvCxnSpPr>
        <p:spPr>
          <a:xfrm flipV="1">
            <a:off x="4953000" y="1447800"/>
            <a:ext cx="3048000" cy="1836000"/>
          </a:xfrm>
          <a:prstGeom prst="straightConnector1">
            <a:avLst/>
          </a:prstGeom>
          <a:ln w="82550" cmpd="db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153400" y="1066800"/>
            <a:ext cx="1676400" cy="914400"/>
          </a:xfrm>
          <a:prstGeom prst="rect">
            <a:avLst/>
          </a:prstGeom>
          <a:solidFill>
            <a:schemeClr val="lt1">
              <a:alpha val="39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1"/>
                </a:solidFill>
              </a:rPr>
              <a:t>Dư thừa </a:t>
            </a:r>
            <a:endParaRPr lang="vi-VN">
              <a:solidFill>
                <a:schemeClr val="tx1"/>
              </a:solidFill>
            </a:endParaRPr>
          </a:p>
        </p:txBody>
      </p:sp>
      <p:sp>
        <p:nvSpPr>
          <p:cNvPr id="3" name="Rectangle 2"/>
          <p:cNvSpPr/>
          <p:nvPr/>
        </p:nvSpPr>
        <p:spPr>
          <a:xfrm>
            <a:off x="5057895" y="1209160"/>
            <a:ext cx="1475917" cy="369332"/>
          </a:xfrm>
          <a:prstGeom prst="rect">
            <a:avLst/>
          </a:prstGeom>
        </p:spPr>
        <p:txBody>
          <a:bodyPr wrap="none">
            <a:spAutoFit/>
          </a:bodyPr>
          <a:lstStyle/>
          <a:p>
            <a:r>
              <a:rPr lang="en-US" b="1" dirty="0" smtClean="0"/>
              <a:t>SV_MONHOC</a:t>
            </a:r>
            <a:endParaRPr lang="vi-VN" b="1" dirty="0"/>
          </a:p>
        </p:txBody>
      </p:sp>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7764CA28-BCDB-4FA9-B5EC-DB7A0C554278}" type="slidenum">
              <a:rPr lang="en-US" smtClean="0"/>
              <a:t>12</a:t>
            </a:fld>
            <a:endParaRPr lang="en-US" dirty="0"/>
          </a:p>
        </p:txBody>
      </p:sp>
    </p:spTree>
    <p:extLst>
      <p:ext uri="{BB962C8B-B14F-4D97-AF65-F5344CB8AC3E}">
        <p14:creationId xmlns:p14="http://schemas.microsoft.com/office/powerpoint/2010/main" val="72698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ox(in)">
                                      <p:cBhvr>
                                        <p:cTn id="23" dur="500"/>
                                        <p:tgtEl>
                                          <p:spTgt spid="21"/>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486800400"/>
              </p:ext>
            </p:extLst>
          </p:nvPr>
        </p:nvGraphicFramePr>
        <p:xfrm>
          <a:off x="1905000" y="2057401"/>
          <a:ext cx="8382000" cy="2133151"/>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43686">
                  <a:extLst>
                    <a:ext uri="{9D8B030D-6E8A-4147-A177-3AD203B41FA5}">
                      <a16:colId xmlns:a16="http://schemas.microsoft.com/office/drawing/2014/main" val="20002"/>
                    </a:ext>
                  </a:extLst>
                </a:gridCol>
                <a:gridCol w="775412">
                  <a:extLst>
                    <a:ext uri="{9D8B030D-6E8A-4147-A177-3AD203B41FA5}">
                      <a16:colId xmlns:a16="http://schemas.microsoft.com/office/drawing/2014/main" val="20003"/>
                    </a:ext>
                  </a:extLst>
                </a:gridCol>
                <a:gridCol w="1163117">
                  <a:extLst>
                    <a:ext uri="{9D8B030D-6E8A-4147-A177-3AD203B41FA5}">
                      <a16:colId xmlns:a16="http://schemas.microsoft.com/office/drawing/2014/main" val="20004"/>
                    </a:ext>
                  </a:extLst>
                </a:gridCol>
                <a:gridCol w="1098500">
                  <a:extLst>
                    <a:ext uri="{9D8B030D-6E8A-4147-A177-3AD203B41FA5}">
                      <a16:colId xmlns:a16="http://schemas.microsoft.com/office/drawing/2014/main" val="20005"/>
                    </a:ext>
                  </a:extLst>
                </a:gridCol>
                <a:gridCol w="840029">
                  <a:extLst>
                    <a:ext uri="{9D8B030D-6E8A-4147-A177-3AD203B41FA5}">
                      <a16:colId xmlns:a16="http://schemas.microsoft.com/office/drawing/2014/main" val="20006"/>
                    </a:ext>
                  </a:extLst>
                </a:gridCol>
                <a:gridCol w="840029">
                  <a:extLst>
                    <a:ext uri="{9D8B030D-6E8A-4147-A177-3AD203B41FA5}">
                      <a16:colId xmlns:a16="http://schemas.microsoft.com/office/drawing/2014/main" val="20007"/>
                    </a:ext>
                  </a:extLst>
                </a:gridCol>
                <a:gridCol w="1144827">
                  <a:extLst>
                    <a:ext uri="{9D8B030D-6E8A-4147-A177-3AD203B41FA5}">
                      <a16:colId xmlns:a16="http://schemas.microsoft.com/office/drawing/2014/main" val="20008"/>
                    </a:ext>
                  </a:extLst>
                </a:gridCol>
              </a:tblGrid>
              <a:tr h="486871">
                <a:tc>
                  <a:txBody>
                    <a:bodyPr/>
                    <a:lstStyle/>
                    <a:p>
                      <a:pPr algn="ctr">
                        <a:lnSpc>
                          <a:spcPct val="115000"/>
                        </a:lnSpc>
                        <a:spcAft>
                          <a:spcPts val="0"/>
                        </a:spcAft>
                      </a:pPr>
                      <a:r>
                        <a:rPr lang="en-US" sz="1800"/>
                        <a:t>Masv</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Ho</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Dem</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a:t>Ten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TRR</a:t>
                      </a:r>
                      <a:endParaRPr lang="vi-VN" sz="18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CSDL</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NNLT</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TB</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smtClean="0"/>
                        <a:t>Xeploai</a:t>
                      </a:r>
                      <a:endParaRPr lang="vi-VN" sz="1800" b="1">
                        <a:latin typeface="Arial"/>
                        <a:ea typeface="Arial"/>
                        <a:cs typeface="Aharoni" pitchFamily="2" charset="-79"/>
                      </a:endParaRPr>
                    </a:p>
                  </a:txBody>
                  <a:tcPr marL="68580" marR="68580" marT="0" marB="0" anchor="ctr"/>
                </a:tc>
                <a:extLst>
                  <a:ext uri="{0D108BD9-81ED-4DB2-BD59-A6C34878D82A}">
                    <a16:rowId xmlns:a16="http://schemas.microsoft.com/office/drawing/2014/main" val="10000"/>
                  </a:ext>
                </a:extLst>
              </a:tr>
              <a:tr h="411570">
                <a:tc>
                  <a:txBody>
                    <a:bodyPr/>
                    <a:lstStyle/>
                    <a:p>
                      <a:pPr algn="ctr">
                        <a:lnSpc>
                          <a:spcPct val="115000"/>
                        </a:lnSpc>
                        <a:spcAft>
                          <a:spcPts val="0"/>
                        </a:spcAft>
                      </a:pPr>
                      <a:r>
                        <a:rPr lang="en-US" sz="1800"/>
                        <a:t>T1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7</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6</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7.0</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Khá</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1"/>
                  </a:ext>
                </a:extLst>
              </a:tr>
              <a:tr h="411570">
                <a:tc>
                  <a:txBody>
                    <a:bodyPr/>
                    <a:lstStyle/>
                    <a:p>
                      <a:pPr algn="ctr">
                        <a:lnSpc>
                          <a:spcPct val="115000"/>
                        </a:lnSpc>
                        <a:spcAft>
                          <a:spcPts val="0"/>
                        </a:spcAft>
                      </a:pPr>
                      <a:r>
                        <a:rPr lang="en-US" sz="1800" smtClean="0"/>
                        <a:t>T2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Thị</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Hảo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10</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8.7</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Giỏi</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2"/>
                  </a:ext>
                </a:extLst>
              </a:tr>
              <a:tr h="411570">
                <a:tc>
                  <a:txBody>
                    <a:bodyPr/>
                    <a:lstStyle/>
                    <a:p>
                      <a:pPr algn="ctr">
                        <a:lnSpc>
                          <a:spcPct val="115000"/>
                        </a:lnSpc>
                        <a:spcAft>
                          <a:spcPts val="0"/>
                        </a:spcAft>
                      </a:pPr>
                      <a:r>
                        <a:rPr lang="en-US" sz="1800" smtClean="0"/>
                        <a:t>T3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5</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9</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7.3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Khá</a:t>
                      </a:r>
                      <a:endParaRPr lang="vi-VN" sz="180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3"/>
                  </a:ext>
                </a:extLst>
              </a:tr>
              <a:tr h="411570">
                <a:tc>
                  <a:txBody>
                    <a:bodyPr/>
                    <a:lstStyle/>
                    <a:p>
                      <a:pPr algn="ctr">
                        <a:lnSpc>
                          <a:spcPct val="115000"/>
                        </a:lnSpc>
                        <a:spcAft>
                          <a:spcPts val="0"/>
                        </a:spcAft>
                      </a:pPr>
                      <a:r>
                        <a:rPr lang="en-US" sz="1800" smtClean="0"/>
                        <a:t>T4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Phạm</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Hải</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t>Ngọc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6</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5</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t>6</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t>5.7</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dirty="0" err="1" smtClean="0"/>
                        <a:t>T</a:t>
                      </a:r>
                      <a:r>
                        <a:rPr lang="en-US" sz="1800" baseline="0" dirty="0" err="1" smtClean="0"/>
                        <a:t>bình</a:t>
                      </a:r>
                      <a:endParaRPr lang="vi-VN" sz="1800" dirty="0">
                        <a:latin typeface="Times New Roman" pitchFamily="18" charset="0"/>
                        <a:ea typeface="Arial"/>
                        <a:cs typeface="Times New Roman"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20" name="Right Brace 19"/>
          <p:cNvSpPr/>
          <p:nvPr/>
        </p:nvSpPr>
        <p:spPr>
          <a:xfrm rot="5400000">
            <a:off x="9201150" y="3676650"/>
            <a:ext cx="3429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TextBox 22"/>
          <p:cNvSpPr txBox="1"/>
          <p:nvPr/>
        </p:nvSpPr>
        <p:spPr>
          <a:xfrm>
            <a:off x="8763001" y="4876800"/>
            <a:ext cx="968535" cy="369332"/>
          </a:xfrm>
          <a:prstGeom prst="rect">
            <a:avLst/>
          </a:prstGeom>
          <a:noFill/>
        </p:spPr>
        <p:txBody>
          <a:bodyPr wrap="none" rtlCol="0">
            <a:spAutoFit/>
          </a:bodyPr>
          <a:lstStyle/>
          <a:p>
            <a:r>
              <a:rPr lang="en-US"/>
              <a:t>Dư thừa</a:t>
            </a:r>
            <a:endParaRPr lang="vi-VN"/>
          </a:p>
        </p:txBody>
      </p:sp>
      <p:sp>
        <p:nvSpPr>
          <p:cNvPr id="14" name="Rectangle 13"/>
          <p:cNvSpPr/>
          <p:nvPr/>
        </p:nvSpPr>
        <p:spPr>
          <a:xfrm>
            <a:off x="5057895" y="1209160"/>
            <a:ext cx="1063946" cy="369332"/>
          </a:xfrm>
          <a:prstGeom prst="rect">
            <a:avLst/>
          </a:prstGeom>
        </p:spPr>
        <p:txBody>
          <a:bodyPr wrap="none">
            <a:spAutoFit/>
          </a:bodyPr>
          <a:lstStyle/>
          <a:p>
            <a:r>
              <a:rPr lang="en-US" b="1" dirty="0" smtClean="0"/>
              <a:t>SV_DIEM</a:t>
            </a:r>
            <a:endParaRPr lang="vi-VN" b="1" dirty="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13</a:t>
            </a:fld>
            <a:endParaRPr lang="en-US" dirty="0"/>
          </a:p>
        </p:txBody>
      </p:sp>
    </p:spTree>
    <p:extLst>
      <p:ext uri="{BB962C8B-B14F-4D97-AF65-F5344CB8AC3E}">
        <p14:creationId xmlns:p14="http://schemas.microsoft.com/office/powerpoint/2010/main" val="1019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ox(in)">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sz="3200" dirty="0"/>
              <a:t>Figure </a:t>
            </a:r>
            <a:r>
              <a:rPr lang="en-US" altLang="en-US" sz="3200" dirty="0" smtClean="0"/>
              <a:t>Two </a:t>
            </a:r>
            <a:r>
              <a:rPr lang="en-US" altLang="en-US" sz="3200" dirty="0"/>
              <a:t>relation schemas suffering from update anomalies</a:t>
            </a:r>
          </a:p>
        </p:txBody>
      </p:sp>
      <p:sp>
        <p:nvSpPr>
          <p:cNvPr id="213002" name="Rectangle 10"/>
          <p:cNvSpPr>
            <a:spLocks noChangeArrowheads="1"/>
          </p:cNvSpPr>
          <p:nvPr/>
        </p:nvSpPr>
        <p:spPr bwMode="auto">
          <a:xfrm>
            <a:off x="3352800" y="13096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3001" name="Picture 9" descr="ch14_elmasr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333" y="1679020"/>
            <a:ext cx="7610287" cy="46773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764CA28-BCDB-4FA9-B5EC-DB7A0C554278}" type="slidenum">
              <a:rPr lang="en-US" smtClean="0"/>
              <a:t>14</a:t>
            </a:fld>
            <a:endParaRPr lang="en-US" dirty="0"/>
          </a:p>
        </p:txBody>
      </p:sp>
    </p:spTree>
    <p:extLst>
      <p:ext uri="{BB962C8B-B14F-4D97-AF65-F5344CB8AC3E}">
        <p14:creationId xmlns:p14="http://schemas.microsoft.com/office/powerpoint/2010/main" val="57888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2209800" y="444500"/>
            <a:ext cx="8178800" cy="1143000"/>
          </a:xfrm>
        </p:spPr>
        <p:txBody>
          <a:bodyPr/>
          <a:lstStyle/>
          <a:p>
            <a:r>
              <a:rPr lang="en-US" altLang="en-US" sz="3200" dirty="0"/>
              <a:t>Figure </a:t>
            </a:r>
            <a:r>
              <a:rPr lang="en-US" altLang="en-US" sz="3200" dirty="0" smtClean="0"/>
              <a:t>Example </a:t>
            </a:r>
            <a:r>
              <a:rPr lang="en-US" altLang="en-US" sz="3200" dirty="0"/>
              <a:t>States for </a:t>
            </a:r>
            <a:r>
              <a:rPr lang="en-US" altLang="en-US" sz="2800" dirty="0"/>
              <a:t>EMP_DEPT</a:t>
            </a:r>
            <a:r>
              <a:rPr lang="en-US" altLang="en-US" sz="3200" dirty="0"/>
              <a:t> and </a:t>
            </a:r>
            <a:r>
              <a:rPr lang="en-US" altLang="en-US" sz="2800" dirty="0"/>
              <a:t>EMP_PROJ</a:t>
            </a:r>
            <a:endParaRPr lang="en-US" altLang="en-US" dirty="0"/>
          </a:p>
        </p:txBody>
      </p:sp>
      <p:pic>
        <p:nvPicPr>
          <p:cNvPr id="254980" name="Picture 4" descr="D:\BMP\ch14_elmasri04.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587500"/>
            <a:ext cx="8763000"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764CA28-BCDB-4FA9-B5EC-DB7A0C554278}" type="slidenum">
              <a:rPr lang="en-US" smtClean="0"/>
              <a:t>15</a:t>
            </a:fld>
            <a:endParaRPr lang="en-US" dirty="0"/>
          </a:p>
        </p:txBody>
      </p:sp>
    </p:spTree>
    <p:extLst>
      <p:ext uri="{BB962C8B-B14F-4D97-AF65-F5344CB8AC3E}">
        <p14:creationId xmlns:p14="http://schemas.microsoft.com/office/powerpoint/2010/main" val="378215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sz="3200" b="1">
                <a:cs typeface="Times New Roman" panose="02020603050405020304" pitchFamily="18" charset="0"/>
              </a:rPr>
              <a:t>Guideline to Redundant Information in Tuples and Update Anomalies</a:t>
            </a:r>
          </a:p>
        </p:txBody>
      </p:sp>
      <p:sp>
        <p:nvSpPr>
          <p:cNvPr id="214019" name="Rectangle 3"/>
          <p:cNvSpPr>
            <a:spLocks noGrp="1" noChangeArrowheads="1"/>
          </p:cNvSpPr>
          <p:nvPr>
            <p:ph idx="1"/>
          </p:nvPr>
        </p:nvSpPr>
        <p:spPr/>
        <p:txBody>
          <a:bodyPr/>
          <a:lstStyle/>
          <a:p>
            <a:pPr algn="just"/>
            <a:r>
              <a:rPr lang="en-US" altLang="en-US" b="1" dirty="0">
                <a:cs typeface="Times New Roman" panose="02020603050405020304" pitchFamily="18" charset="0"/>
              </a:rPr>
              <a:t>GUIDELINE 2: </a:t>
            </a:r>
            <a:r>
              <a:rPr lang="en-US" altLang="en-US" i="1" dirty="0">
                <a:solidFill>
                  <a:srgbClr val="7030A0"/>
                </a:solidFill>
                <a:cs typeface="Times New Roman" panose="02020603050405020304" pitchFamily="18" charset="0"/>
              </a:rPr>
              <a:t>Design a schema that does not suffer from the insertion, deletion and update anomalies. If there are any present, then note them so that applications can be made to take them into account</a:t>
            </a:r>
            <a:r>
              <a:rPr lang="en-US" altLang="en-US" i="1" dirty="0">
                <a:solidFill>
                  <a:srgbClr val="7030A0"/>
                </a:solidFill>
              </a:rPr>
              <a:t> </a:t>
            </a:r>
          </a:p>
        </p:txBody>
      </p:sp>
      <p:sp>
        <p:nvSpPr>
          <p:cNvPr id="4" name="Slide Number Placeholder 3"/>
          <p:cNvSpPr>
            <a:spLocks noGrp="1"/>
          </p:cNvSpPr>
          <p:nvPr>
            <p:ph type="sldNum" sz="quarter" idx="12"/>
          </p:nvPr>
        </p:nvSpPr>
        <p:spPr/>
        <p:txBody>
          <a:bodyPr/>
          <a:lstStyle/>
          <a:p>
            <a:fld id="{7764CA28-BCDB-4FA9-B5EC-DB7A0C554278}" type="slidenum">
              <a:rPr lang="en-US" smtClean="0"/>
              <a:t>16</a:t>
            </a:fld>
            <a:endParaRPr lang="en-US" dirty="0"/>
          </a:p>
        </p:txBody>
      </p:sp>
    </p:spTree>
    <p:extLst>
      <p:ext uri="{BB962C8B-B14F-4D97-AF65-F5344CB8AC3E}">
        <p14:creationId xmlns:p14="http://schemas.microsoft.com/office/powerpoint/2010/main" val="365093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sz="3200" b="1" dirty="0" smtClean="0">
                <a:cs typeface="Times New Roman" panose="02020603050405020304" pitchFamily="18" charset="0"/>
              </a:rPr>
              <a:t>Null </a:t>
            </a:r>
            <a:r>
              <a:rPr lang="en-US" altLang="en-US" sz="3200" b="1" dirty="0">
                <a:cs typeface="Times New Roman" panose="02020603050405020304" pitchFamily="18" charset="0"/>
              </a:rPr>
              <a:t>Values in Tuples</a:t>
            </a:r>
            <a:r>
              <a:rPr lang="en-US" altLang="en-US" dirty="0"/>
              <a:t> </a:t>
            </a:r>
          </a:p>
        </p:txBody>
      </p:sp>
      <p:sp>
        <p:nvSpPr>
          <p:cNvPr id="215043"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en-US" b="1" dirty="0">
                <a:cs typeface="Times New Roman" panose="02020603050405020304" pitchFamily="18" charset="0"/>
              </a:rPr>
              <a:t>GUIDELINE 3: </a:t>
            </a:r>
            <a:r>
              <a:rPr lang="en-US" altLang="en-US" i="1" dirty="0">
                <a:solidFill>
                  <a:srgbClr val="7030A0"/>
                </a:solidFill>
                <a:cs typeface="Times New Roman" panose="02020603050405020304" pitchFamily="18" charset="0"/>
              </a:rPr>
              <a:t>Relations should be designed such that their tuples will have as few NULL values as possible</a:t>
            </a:r>
          </a:p>
          <a:p>
            <a:pPr>
              <a:lnSpc>
                <a:spcPct val="90000"/>
              </a:lnSpc>
            </a:pPr>
            <a:r>
              <a:rPr lang="en-US" altLang="en-US" dirty="0">
                <a:cs typeface="Times New Roman" panose="02020603050405020304" pitchFamily="18" charset="0"/>
              </a:rPr>
              <a:t> Attributes that are NULL frequently could be placed in separate relations (with the primary key)</a:t>
            </a:r>
          </a:p>
          <a:p>
            <a:pPr>
              <a:lnSpc>
                <a:spcPct val="90000"/>
              </a:lnSpc>
            </a:pPr>
            <a:r>
              <a:rPr lang="en-US" altLang="en-US" dirty="0">
                <a:cs typeface="Times New Roman" panose="02020603050405020304" pitchFamily="18" charset="0"/>
              </a:rPr>
              <a:t> Reasons for nulls:</a:t>
            </a:r>
          </a:p>
          <a:p>
            <a:pPr lvl="1">
              <a:lnSpc>
                <a:spcPct val="90000"/>
              </a:lnSpc>
            </a:pPr>
            <a:r>
              <a:rPr lang="en-US" altLang="en-US" dirty="0">
                <a:cs typeface="Times New Roman" panose="02020603050405020304" pitchFamily="18" charset="0"/>
              </a:rPr>
              <a:t>attribute not applicable or invalid</a:t>
            </a:r>
          </a:p>
          <a:p>
            <a:pPr lvl="1">
              <a:lnSpc>
                <a:spcPct val="90000"/>
              </a:lnSpc>
            </a:pPr>
            <a:r>
              <a:rPr lang="en-US" altLang="en-US" dirty="0">
                <a:cs typeface="Times New Roman" panose="02020603050405020304" pitchFamily="18" charset="0"/>
              </a:rPr>
              <a:t>attribute value unknown  (may exist)</a:t>
            </a:r>
          </a:p>
          <a:p>
            <a:pPr lvl="1">
              <a:lnSpc>
                <a:spcPct val="90000"/>
              </a:lnSpc>
            </a:pPr>
            <a:r>
              <a:rPr lang="en-US" altLang="en-US" dirty="0">
                <a:cs typeface="Times New Roman" panose="02020603050405020304" pitchFamily="18" charset="0"/>
              </a:rPr>
              <a:t>value known to exist, but unavailable</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17</a:t>
            </a:fld>
            <a:endParaRPr lang="en-US" dirty="0"/>
          </a:p>
        </p:txBody>
      </p:sp>
    </p:spTree>
    <p:extLst>
      <p:ext uri="{BB962C8B-B14F-4D97-AF65-F5344CB8AC3E}">
        <p14:creationId xmlns:p14="http://schemas.microsoft.com/office/powerpoint/2010/main" val="48617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z="3200" b="1" dirty="0" smtClean="0">
                <a:cs typeface="Times New Roman" panose="02020603050405020304" pitchFamily="18" charset="0"/>
              </a:rPr>
              <a:t>Spurious </a:t>
            </a:r>
            <a:r>
              <a:rPr lang="en-US" altLang="en-US" sz="3200" b="1" dirty="0">
                <a:cs typeface="Times New Roman" panose="02020603050405020304" pitchFamily="18" charset="0"/>
              </a:rPr>
              <a:t>Tuples</a:t>
            </a:r>
            <a:r>
              <a:rPr lang="en-US" altLang="en-US" dirty="0"/>
              <a:t> </a:t>
            </a:r>
          </a:p>
        </p:txBody>
      </p:sp>
      <p:sp>
        <p:nvSpPr>
          <p:cNvPr id="216067" name="Rectangle 3"/>
          <p:cNvSpPr>
            <a:spLocks noGrp="1" noChangeArrowheads="1"/>
          </p:cNvSpPr>
          <p:nvPr>
            <p:ph idx="1"/>
          </p:nvPr>
        </p:nvSpPr>
        <p:spPr/>
        <p:txBody>
          <a:bodyPr/>
          <a:lstStyle/>
          <a:p>
            <a:pPr>
              <a:lnSpc>
                <a:spcPct val="90000"/>
              </a:lnSpc>
            </a:pPr>
            <a:r>
              <a:rPr lang="en-US" altLang="en-US" dirty="0">
                <a:cs typeface="Times New Roman" panose="02020603050405020304" pitchFamily="18" charset="0"/>
              </a:rPr>
              <a:t>Bad designs for a relational database may result in erroneous results for certain JOIN operations</a:t>
            </a:r>
          </a:p>
          <a:p>
            <a:pPr>
              <a:lnSpc>
                <a:spcPct val="90000"/>
              </a:lnSpc>
            </a:pPr>
            <a:r>
              <a:rPr lang="en-US" altLang="en-US" dirty="0">
                <a:cs typeface="Times New Roman" panose="02020603050405020304" pitchFamily="18" charset="0"/>
              </a:rPr>
              <a:t>The "lossless join" property is used to guarantee meaningful results for join operations</a:t>
            </a:r>
            <a:r>
              <a:rPr lang="en-US" altLang="en-US" dirty="0"/>
              <a:t> </a:t>
            </a:r>
          </a:p>
          <a:p>
            <a:pPr>
              <a:lnSpc>
                <a:spcPct val="90000"/>
              </a:lnSpc>
              <a:buFont typeface="Wingdings" panose="05000000000000000000" pitchFamily="2" charset="2"/>
              <a:buNone/>
            </a:pPr>
            <a:endParaRPr lang="en-US" altLang="en-US" dirty="0"/>
          </a:p>
          <a:p>
            <a:pPr algn="just">
              <a:lnSpc>
                <a:spcPct val="90000"/>
              </a:lnSpc>
              <a:buFont typeface="Wingdings" panose="05000000000000000000" pitchFamily="2" charset="2"/>
              <a:buNone/>
            </a:pPr>
            <a:r>
              <a:rPr lang="en-US" altLang="en-US" b="1" dirty="0">
                <a:cs typeface="Times New Roman" panose="02020603050405020304" pitchFamily="18" charset="0"/>
              </a:rPr>
              <a:t>GUIDELINE 4: </a:t>
            </a:r>
            <a:r>
              <a:rPr lang="en-US" altLang="en-US" i="1" dirty="0">
                <a:solidFill>
                  <a:srgbClr val="7030A0"/>
                </a:solidFill>
                <a:cs typeface="Times New Roman" panose="02020603050405020304" pitchFamily="18" charset="0"/>
              </a:rPr>
              <a:t>The relations should be designed to satisfy the lossless join condition. No spurious tuples should be generated by doing a natural-join of any relations.</a:t>
            </a:r>
          </a:p>
          <a:p>
            <a:pPr>
              <a:lnSpc>
                <a:spcPct val="90000"/>
              </a:lnSpc>
              <a:buFont typeface="Wingdings" panose="05000000000000000000" pitchFamily="2" charset="2"/>
              <a:buNone/>
            </a:pPr>
            <a:endParaRPr lang="en-US" altLang="en-US" dirty="0"/>
          </a:p>
        </p:txBody>
      </p:sp>
      <p:sp>
        <p:nvSpPr>
          <p:cNvPr id="4" name="Slide Number Placeholder 3"/>
          <p:cNvSpPr>
            <a:spLocks noGrp="1"/>
          </p:cNvSpPr>
          <p:nvPr>
            <p:ph type="sldNum" sz="quarter" idx="12"/>
          </p:nvPr>
        </p:nvSpPr>
        <p:spPr/>
        <p:txBody>
          <a:bodyPr/>
          <a:lstStyle/>
          <a:p>
            <a:fld id="{7764CA28-BCDB-4FA9-B5EC-DB7A0C554278}" type="slidenum">
              <a:rPr lang="en-US" smtClean="0"/>
              <a:t>18</a:t>
            </a:fld>
            <a:endParaRPr lang="en-US" dirty="0"/>
          </a:p>
        </p:txBody>
      </p:sp>
    </p:spTree>
    <p:extLst>
      <p:ext uri="{BB962C8B-B14F-4D97-AF65-F5344CB8AC3E}">
        <p14:creationId xmlns:p14="http://schemas.microsoft.com/office/powerpoint/2010/main" val="408861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sz="3200" b="1">
                <a:cs typeface="Times New Roman" panose="02020603050405020304" pitchFamily="18" charset="0"/>
              </a:rPr>
              <a:t>Spurious Tuples (2)</a:t>
            </a:r>
          </a:p>
        </p:txBody>
      </p:sp>
      <p:sp>
        <p:nvSpPr>
          <p:cNvPr id="217091" name="Rectangle 3"/>
          <p:cNvSpPr>
            <a:spLocks noGrp="1" noChangeArrowheads="1"/>
          </p:cNvSpPr>
          <p:nvPr>
            <p:ph idx="1"/>
          </p:nvPr>
        </p:nvSpPr>
        <p:spPr>
          <a:xfrm>
            <a:off x="838199" y="1524000"/>
            <a:ext cx="10771909" cy="4572000"/>
          </a:xfrm>
        </p:spPr>
        <p:txBody>
          <a:bodyPr/>
          <a:lstStyle/>
          <a:p>
            <a:pPr marL="609600" indent="-609600">
              <a:buNone/>
            </a:pPr>
            <a:r>
              <a:rPr lang="en-US" altLang="en-US" dirty="0">
                <a:cs typeface="Times New Roman" panose="02020603050405020304" pitchFamily="18" charset="0"/>
              </a:rPr>
              <a:t> There are two important properties of decompositions: </a:t>
            </a:r>
          </a:p>
          <a:p>
            <a:pPr marL="609600" indent="-609600">
              <a:buFont typeface="Wingdings" panose="05000000000000000000" pitchFamily="2" charset="2"/>
              <a:buAutoNum type="alphaLcParenBoth"/>
            </a:pPr>
            <a:r>
              <a:rPr lang="en-US" altLang="en-US" dirty="0">
                <a:solidFill>
                  <a:srgbClr val="7030A0"/>
                </a:solidFill>
                <a:cs typeface="Times New Roman" panose="02020603050405020304" pitchFamily="18" charset="0"/>
              </a:rPr>
              <a:t>non-additive or </a:t>
            </a:r>
            <a:r>
              <a:rPr lang="en-US" altLang="en-US" dirty="0" err="1">
                <a:solidFill>
                  <a:srgbClr val="7030A0"/>
                </a:solidFill>
                <a:cs typeface="Times New Roman" panose="02020603050405020304" pitchFamily="18" charset="0"/>
              </a:rPr>
              <a:t>losslessness</a:t>
            </a:r>
            <a:r>
              <a:rPr lang="en-US" altLang="en-US" dirty="0">
                <a:solidFill>
                  <a:srgbClr val="7030A0"/>
                </a:solidFill>
                <a:cs typeface="Times New Roman" panose="02020603050405020304" pitchFamily="18" charset="0"/>
              </a:rPr>
              <a:t> of the corresponding join</a:t>
            </a:r>
          </a:p>
          <a:p>
            <a:pPr marL="609600" indent="-609600">
              <a:buFont typeface="Wingdings" panose="05000000000000000000" pitchFamily="2" charset="2"/>
              <a:buAutoNum type="alphaLcParenBoth"/>
            </a:pPr>
            <a:r>
              <a:rPr lang="en-US" altLang="en-US" dirty="0">
                <a:solidFill>
                  <a:srgbClr val="7030A0"/>
                </a:solidFill>
                <a:cs typeface="Times New Roman" panose="02020603050405020304" pitchFamily="18" charset="0"/>
              </a:rPr>
              <a:t>preservation of the functional dependencies. </a:t>
            </a:r>
          </a:p>
          <a:p>
            <a:pPr marL="609600" indent="-609600">
              <a:buNone/>
            </a:pPr>
            <a:endParaRPr lang="en-US" altLang="en-US" dirty="0">
              <a:cs typeface="Times New Roman" panose="02020603050405020304" pitchFamily="18" charset="0"/>
            </a:endParaRPr>
          </a:p>
          <a:p>
            <a:pPr marL="609600" indent="-609600">
              <a:buNone/>
            </a:pPr>
            <a:r>
              <a:rPr lang="en-US" altLang="en-US" dirty="0">
                <a:cs typeface="Times New Roman" panose="02020603050405020304" pitchFamily="18" charset="0"/>
              </a:rPr>
              <a:t>Note that property (a) is extremely important and </a:t>
            </a:r>
            <a:r>
              <a:rPr lang="en-US" altLang="en-US" i="1" dirty="0">
                <a:cs typeface="Times New Roman" panose="02020603050405020304" pitchFamily="18" charset="0"/>
              </a:rPr>
              <a:t>cannot</a:t>
            </a:r>
            <a:r>
              <a:rPr lang="en-US" altLang="en-US" dirty="0">
                <a:cs typeface="Times New Roman" panose="02020603050405020304" pitchFamily="18" charset="0"/>
              </a:rPr>
              <a:t> be sacrificed. Property (b) is less stringent and may be sacrificed. </a:t>
            </a:r>
            <a:endParaRPr lang="en-US" altLang="en-US" dirty="0"/>
          </a:p>
        </p:txBody>
      </p:sp>
      <p:sp>
        <p:nvSpPr>
          <p:cNvPr id="4" name="Slide Number Placeholder 3"/>
          <p:cNvSpPr>
            <a:spLocks noGrp="1"/>
          </p:cNvSpPr>
          <p:nvPr>
            <p:ph type="sldNum" sz="quarter" idx="12"/>
          </p:nvPr>
        </p:nvSpPr>
        <p:spPr/>
        <p:txBody>
          <a:bodyPr/>
          <a:lstStyle/>
          <a:p>
            <a:fld id="{7764CA28-BCDB-4FA9-B5EC-DB7A0C554278}" type="slidenum">
              <a:rPr lang="en-US" smtClean="0"/>
              <a:t>19</a:t>
            </a:fld>
            <a:endParaRPr lang="en-US" dirty="0"/>
          </a:p>
        </p:txBody>
      </p:sp>
    </p:spTree>
    <p:extLst>
      <p:ext uri="{BB962C8B-B14F-4D97-AF65-F5344CB8AC3E}">
        <p14:creationId xmlns:p14="http://schemas.microsoft.com/office/powerpoint/2010/main" val="337458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1774825" y="303213"/>
            <a:ext cx="8534400" cy="842962"/>
          </a:xfrm>
        </p:spPr>
        <p:txBody>
          <a:bodyPr/>
          <a:lstStyle/>
          <a:p>
            <a:r>
              <a:rPr lang="en-US" altLang="en-US" sz="4000" dirty="0"/>
              <a:t>Chapter Outline</a:t>
            </a:r>
          </a:p>
        </p:txBody>
      </p:sp>
      <p:sp>
        <p:nvSpPr>
          <p:cNvPr id="71685" name="Rectangle 5"/>
          <p:cNvSpPr>
            <a:spLocks noGrp="1" noChangeArrowheads="1"/>
          </p:cNvSpPr>
          <p:nvPr>
            <p:ph idx="1"/>
          </p:nvPr>
        </p:nvSpPr>
        <p:spPr>
          <a:xfrm>
            <a:off x="2209800" y="1389063"/>
            <a:ext cx="8458200" cy="4114800"/>
          </a:xfrm>
        </p:spPr>
        <p:txBody>
          <a:bodyPr>
            <a:normAutofit/>
          </a:bodyPr>
          <a:lstStyle/>
          <a:p>
            <a:pPr marL="533400" indent="-533400">
              <a:buFont typeface="+mj-lt"/>
              <a:buAutoNum type="arabicPeriod"/>
            </a:pPr>
            <a:r>
              <a:rPr lang="en-US" altLang="en-US" sz="2400" dirty="0" smtClean="0">
                <a:cs typeface="Times New Roman" panose="02020603050405020304" pitchFamily="18" charset="0"/>
              </a:rPr>
              <a:t>Informal </a:t>
            </a:r>
            <a:r>
              <a:rPr lang="en-US" altLang="en-US" sz="2400" dirty="0">
                <a:cs typeface="Times New Roman" panose="02020603050405020304" pitchFamily="18" charset="0"/>
              </a:rPr>
              <a:t>Design Guidelines for Relational Databases</a:t>
            </a:r>
          </a:p>
          <a:p>
            <a:pPr marL="533400" indent="-533400">
              <a:buFont typeface="+mj-lt"/>
              <a:buAutoNum type="arabicPeriod"/>
            </a:pPr>
            <a:r>
              <a:rPr lang="en-US" altLang="en-US" sz="2400" dirty="0" smtClean="0">
                <a:cs typeface="Times New Roman" panose="02020603050405020304" pitchFamily="18" charset="0"/>
              </a:rPr>
              <a:t>Functional </a:t>
            </a:r>
            <a:r>
              <a:rPr lang="en-US" altLang="en-US" sz="2400" dirty="0">
                <a:cs typeface="Times New Roman" panose="02020603050405020304" pitchFamily="18" charset="0"/>
              </a:rPr>
              <a:t>Dependencies (FDs)</a:t>
            </a:r>
          </a:p>
          <a:p>
            <a:pPr marL="533400" indent="-533400">
              <a:buFont typeface="+mj-lt"/>
              <a:buAutoNum type="arabicPeriod"/>
            </a:pPr>
            <a:r>
              <a:rPr lang="en-US" altLang="en-US" sz="2400" dirty="0" smtClean="0">
                <a:cs typeface="Times New Roman" panose="02020603050405020304" pitchFamily="18" charset="0"/>
              </a:rPr>
              <a:t>Normal </a:t>
            </a:r>
            <a:r>
              <a:rPr lang="en-US" altLang="en-US" sz="2400" dirty="0">
                <a:cs typeface="Times New Roman" panose="02020603050405020304" pitchFamily="18" charset="0"/>
              </a:rPr>
              <a:t>Forms Based on Primary Keys</a:t>
            </a:r>
          </a:p>
          <a:p>
            <a:pPr marL="457200" indent="-457200">
              <a:buFont typeface="+mj-lt"/>
              <a:buAutoNum type="arabicPeriod"/>
            </a:pPr>
            <a:r>
              <a:rPr lang="en-US" altLang="en-US" sz="2400" dirty="0" smtClean="0">
                <a:cs typeface="Times New Roman" panose="02020603050405020304" pitchFamily="18" charset="0"/>
              </a:rPr>
              <a:t>General </a:t>
            </a:r>
            <a:r>
              <a:rPr lang="en-US" altLang="en-US" sz="2400" dirty="0">
                <a:cs typeface="Times New Roman" panose="02020603050405020304" pitchFamily="18" charset="0"/>
              </a:rPr>
              <a:t>Normal Form Definitions </a:t>
            </a:r>
            <a:r>
              <a:rPr lang="en-US" altLang="en-US" sz="2000" dirty="0">
                <a:cs typeface="Times New Roman" panose="02020603050405020304" pitchFamily="18" charset="0"/>
              </a:rPr>
              <a:t>(For </a:t>
            </a:r>
            <a:r>
              <a:rPr lang="en-US" altLang="en-US" sz="2000" u="sng" dirty="0">
                <a:cs typeface="Times New Roman" panose="02020603050405020304" pitchFamily="18" charset="0"/>
              </a:rPr>
              <a:t>Multiple</a:t>
            </a:r>
            <a:r>
              <a:rPr lang="en-US" altLang="en-US" sz="2000" dirty="0">
                <a:cs typeface="Times New Roman" panose="02020603050405020304" pitchFamily="18" charset="0"/>
              </a:rPr>
              <a:t> Keys)</a:t>
            </a:r>
          </a:p>
          <a:p>
            <a:pPr marL="457200" indent="-457200">
              <a:buFont typeface="+mj-lt"/>
              <a:buAutoNum type="arabicPeriod"/>
            </a:pPr>
            <a:r>
              <a:rPr lang="en-US" altLang="en-US" sz="2400" dirty="0" smtClean="0">
                <a:cs typeface="Times New Roman" panose="02020603050405020304" pitchFamily="18" charset="0"/>
              </a:rPr>
              <a:t>BCNF </a:t>
            </a:r>
            <a:r>
              <a:rPr lang="en-US" altLang="en-US" sz="2400" dirty="0">
                <a:cs typeface="Times New Roman" panose="02020603050405020304" pitchFamily="18" charset="0"/>
              </a:rPr>
              <a:t>(Boyce-</a:t>
            </a:r>
            <a:r>
              <a:rPr lang="en-US" altLang="en-US" sz="2400" dirty="0" err="1">
                <a:cs typeface="Times New Roman" panose="02020603050405020304" pitchFamily="18" charset="0"/>
              </a:rPr>
              <a:t>Codd</a:t>
            </a:r>
            <a:r>
              <a:rPr lang="en-US" altLang="en-US" sz="2400" dirty="0">
                <a:cs typeface="Times New Roman" panose="02020603050405020304" pitchFamily="18" charset="0"/>
              </a:rPr>
              <a:t> Normal Form)</a:t>
            </a:r>
          </a:p>
          <a:p>
            <a:pPr marL="533400" indent="-533400">
              <a:buNone/>
            </a:pPr>
            <a:endParaRPr lang="en-US" altLang="en-US"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764CA28-BCDB-4FA9-B5EC-DB7A0C554278}" type="slidenum">
              <a:rPr lang="en-US" smtClean="0"/>
              <a:t>2</a:t>
            </a:fld>
            <a:endParaRPr lang="en-US" dirty="0"/>
          </a:p>
        </p:txBody>
      </p:sp>
    </p:spTree>
    <p:extLst>
      <p:ext uri="{BB962C8B-B14F-4D97-AF65-F5344CB8AC3E}">
        <p14:creationId xmlns:p14="http://schemas.microsoft.com/office/powerpoint/2010/main" val="1361825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1774825" y="303213"/>
            <a:ext cx="8534400" cy="842962"/>
          </a:xfrm>
        </p:spPr>
        <p:txBody>
          <a:bodyPr/>
          <a:lstStyle/>
          <a:p>
            <a:endParaRPr lang="en-US" altLang="en-US" sz="4000" dirty="0"/>
          </a:p>
        </p:txBody>
      </p:sp>
      <p:sp>
        <p:nvSpPr>
          <p:cNvPr id="71685" name="Rectangle 5"/>
          <p:cNvSpPr>
            <a:spLocks noGrp="1" noChangeArrowheads="1"/>
          </p:cNvSpPr>
          <p:nvPr>
            <p:ph idx="1"/>
          </p:nvPr>
        </p:nvSpPr>
        <p:spPr>
          <a:xfrm>
            <a:off x="2209800" y="1389063"/>
            <a:ext cx="8458200" cy="4114800"/>
          </a:xfrm>
        </p:spPr>
        <p:txBody>
          <a:bodyPr>
            <a:normAutofit/>
          </a:bodyPr>
          <a:lstStyle/>
          <a:p>
            <a:pPr marL="533400" indent="-533400">
              <a:buFont typeface="+mj-lt"/>
              <a:buAutoNum type="arabicPeriod"/>
            </a:pPr>
            <a:r>
              <a:rPr lang="en-US" altLang="en-US" sz="2400" dirty="0" smtClean="0">
                <a:solidFill>
                  <a:schemeClr val="bg1">
                    <a:lumMod val="95000"/>
                  </a:schemeClr>
                </a:solidFill>
                <a:cs typeface="Times New Roman" panose="02020603050405020304" pitchFamily="18" charset="0"/>
              </a:rPr>
              <a:t>Informal </a:t>
            </a:r>
            <a:r>
              <a:rPr lang="en-US" altLang="en-US" sz="2400" dirty="0">
                <a:solidFill>
                  <a:schemeClr val="bg1">
                    <a:lumMod val="95000"/>
                  </a:schemeClr>
                </a:solidFill>
                <a:cs typeface="Times New Roman" panose="02020603050405020304" pitchFamily="18" charset="0"/>
              </a:rPr>
              <a:t>Design Guidelines for Relational Databases</a:t>
            </a:r>
          </a:p>
          <a:p>
            <a:pPr marL="533400" indent="-533400">
              <a:buFont typeface="+mj-lt"/>
              <a:buAutoNum type="arabicPeriod"/>
            </a:pPr>
            <a:r>
              <a:rPr lang="en-US" altLang="en-US" sz="2400" dirty="0" smtClean="0">
                <a:cs typeface="Times New Roman" panose="02020603050405020304" pitchFamily="18" charset="0"/>
              </a:rPr>
              <a:t>Functional </a:t>
            </a:r>
            <a:r>
              <a:rPr lang="en-US" altLang="en-US" sz="2400" dirty="0">
                <a:cs typeface="Times New Roman" panose="02020603050405020304" pitchFamily="18" charset="0"/>
              </a:rPr>
              <a:t>Dependencies (FDs)</a:t>
            </a:r>
          </a:p>
          <a:p>
            <a:pPr marL="533400" indent="-533400">
              <a:buFont typeface="+mj-lt"/>
              <a:buAutoNum type="arabicPeriod"/>
            </a:pPr>
            <a:r>
              <a:rPr lang="en-US" altLang="en-US" sz="2400" dirty="0" smtClean="0">
                <a:solidFill>
                  <a:schemeClr val="bg1">
                    <a:lumMod val="95000"/>
                  </a:schemeClr>
                </a:solidFill>
                <a:cs typeface="Times New Roman" panose="02020603050405020304" pitchFamily="18" charset="0"/>
              </a:rPr>
              <a:t>Normal </a:t>
            </a:r>
            <a:r>
              <a:rPr lang="en-US" altLang="en-US" sz="2400" dirty="0">
                <a:solidFill>
                  <a:schemeClr val="bg1">
                    <a:lumMod val="95000"/>
                  </a:schemeClr>
                </a:solidFill>
                <a:cs typeface="Times New Roman" panose="02020603050405020304" pitchFamily="18" charset="0"/>
              </a:rPr>
              <a:t>Forms Based on Primary Keys</a:t>
            </a:r>
          </a:p>
          <a:p>
            <a:pPr marL="457200" indent="-457200">
              <a:buFont typeface="+mj-lt"/>
              <a:buAutoNum type="arabicPeriod"/>
            </a:pPr>
            <a:r>
              <a:rPr lang="en-US" altLang="en-US" sz="2400" dirty="0" smtClean="0">
                <a:solidFill>
                  <a:schemeClr val="bg1">
                    <a:lumMod val="95000"/>
                  </a:schemeClr>
                </a:solidFill>
                <a:cs typeface="Times New Roman" panose="02020603050405020304" pitchFamily="18" charset="0"/>
              </a:rPr>
              <a:t>General </a:t>
            </a:r>
            <a:r>
              <a:rPr lang="en-US" altLang="en-US" sz="2400" dirty="0">
                <a:solidFill>
                  <a:schemeClr val="bg1">
                    <a:lumMod val="95000"/>
                  </a:schemeClr>
                </a:solidFill>
                <a:cs typeface="Times New Roman" panose="02020603050405020304" pitchFamily="18" charset="0"/>
              </a:rPr>
              <a:t>Normal Form Definitions </a:t>
            </a:r>
            <a:r>
              <a:rPr lang="en-US" altLang="en-US" sz="2000" dirty="0">
                <a:solidFill>
                  <a:schemeClr val="bg1">
                    <a:lumMod val="95000"/>
                  </a:schemeClr>
                </a:solidFill>
                <a:cs typeface="Times New Roman" panose="02020603050405020304" pitchFamily="18" charset="0"/>
              </a:rPr>
              <a:t>(For </a:t>
            </a:r>
            <a:r>
              <a:rPr lang="en-US" altLang="en-US" sz="2000" u="sng" dirty="0">
                <a:solidFill>
                  <a:schemeClr val="bg1">
                    <a:lumMod val="95000"/>
                  </a:schemeClr>
                </a:solidFill>
                <a:cs typeface="Times New Roman" panose="02020603050405020304" pitchFamily="18" charset="0"/>
              </a:rPr>
              <a:t>Multiple</a:t>
            </a:r>
            <a:r>
              <a:rPr lang="en-US" altLang="en-US" sz="2000" dirty="0">
                <a:solidFill>
                  <a:schemeClr val="bg1">
                    <a:lumMod val="95000"/>
                  </a:schemeClr>
                </a:solidFill>
                <a:cs typeface="Times New Roman" panose="02020603050405020304" pitchFamily="18" charset="0"/>
              </a:rPr>
              <a:t> Keys)</a:t>
            </a:r>
          </a:p>
          <a:p>
            <a:pPr marL="457200" indent="-457200">
              <a:buFont typeface="+mj-lt"/>
              <a:buAutoNum type="arabicPeriod"/>
            </a:pPr>
            <a:r>
              <a:rPr lang="en-US" altLang="en-US" sz="2400" dirty="0" smtClean="0">
                <a:solidFill>
                  <a:schemeClr val="bg1">
                    <a:lumMod val="95000"/>
                  </a:schemeClr>
                </a:solidFill>
                <a:cs typeface="Times New Roman" panose="02020603050405020304" pitchFamily="18" charset="0"/>
              </a:rPr>
              <a:t>BCNF </a:t>
            </a:r>
            <a:r>
              <a:rPr lang="en-US" altLang="en-US" sz="2400" dirty="0">
                <a:solidFill>
                  <a:schemeClr val="bg1">
                    <a:lumMod val="95000"/>
                  </a:schemeClr>
                </a:solidFill>
                <a:cs typeface="Times New Roman" panose="02020603050405020304" pitchFamily="18" charset="0"/>
              </a:rPr>
              <a:t>(Boyce-</a:t>
            </a:r>
            <a:r>
              <a:rPr lang="en-US" altLang="en-US" sz="2400" dirty="0" err="1">
                <a:solidFill>
                  <a:schemeClr val="bg1">
                    <a:lumMod val="95000"/>
                  </a:schemeClr>
                </a:solidFill>
                <a:cs typeface="Times New Roman" panose="02020603050405020304" pitchFamily="18" charset="0"/>
              </a:rPr>
              <a:t>Codd</a:t>
            </a:r>
            <a:r>
              <a:rPr lang="en-US" altLang="en-US" sz="2400" dirty="0">
                <a:solidFill>
                  <a:schemeClr val="bg1">
                    <a:lumMod val="95000"/>
                  </a:schemeClr>
                </a:solidFill>
                <a:cs typeface="Times New Roman" panose="02020603050405020304" pitchFamily="18" charset="0"/>
              </a:rPr>
              <a:t> Normal Form)</a:t>
            </a:r>
          </a:p>
          <a:p>
            <a:pPr marL="533400" indent="-533400">
              <a:buNone/>
            </a:pPr>
            <a:endParaRPr lang="en-US" altLang="en-US"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764CA28-BCDB-4FA9-B5EC-DB7A0C554278}" type="slidenum">
              <a:rPr lang="en-US" smtClean="0"/>
              <a:t>20</a:t>
            </a:fld>
            <a:endParaRPr lang="en-US" dirty="0"/>
          </a:p>
        </p:txBody>
      </p:sp>
    </p:spTree>
    <p:extLst>
      <p:ext uri="{BB962C8B-B14F-4D97-AF65-F5344CB8AC3E}">
        <p14:creationId xmlns:p14="http://schemas.microsoft.com/office/powerpoint/2010/main" val="79723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sz="3200" b="1">
                <a:cs typeface="Times New Roman" panose="02020603050405020304" pitchFamily="18" charset="0"/>
              </a:rPr>
              <a:t>2.1  Functional Dependencies (1)</a:t>
            </a:r>
            <a:r>
              <a:rPr lang="en-US" altLang="en-US"/>
              <a:t> </a:t>
            </a:r>
          </a:p>
        </p:txBody>
      </p:sp>
      <p:sp>
        <p:nvSpPr>
          <p:cNvPr id="218115" name="Rectangle 3"/>
          <p:cNvSpPr>
            <a:spLocks noGrp="1" noChangeArrowheads="1"/>
          </p:cNvSpPr>
          <p:nvPr>
            <p:ph idx="1"/>
          </p:nvPr>
        </p:nvSpPr>
        <p:spPr>
          <a:xfrm>
            <a:off x="554181" y="1930400"/>
            <a:ext cx="11402291" cy="4114800"/>
          </a:xfrm>
        </p:spPr>
        <p:txBody>
          <a:bodyPr>
            <a:normAutofit/>
          </a:bodyPr>
          <a:lstStyle/>
          <a:p>
            <a:pPr>
              <a:lnSpc>
                <a:spcPct val="90000"/>
              </a:lnSpc>
            </a:pPr>
            <a:r>
              <a:rPr lang="en-US" altLang="en-US" dirty="0">
                <a:cs typeface="Times New Roman" panose="02020603050405020304" pitchFamily="18" charset="0"/>
              </a:rPr>
              <a:t>Functional dependencies (FDs) are </a:t>
            </a:r>
            <a:r>
              <a:rPr lang="en-US" altLang="en-US" dirty="0">
                <a:solidFill>
                  <a:srgbClr val="7030A0"/>
                </a:solidFill>
                <a:cs typeface="Times New Roman" panose="02020603050405020304" pitchFamily="18" charset="0"/>
              </a:rPr>
              <a:t>used to specify </a:t>
            </a:r>
            <a:r>
              <a:rPr lang="en-US" altLang="en-US" i="1" dirty="0">
                <a:solidFill>
                  <a:srgbClr val="7030A0"/>
                </a:solidFill>
                <a:cs typeface="Times New Roman" panose="02020603050405020304" pitchFamily="18" charset="0"/>
              </a:rPr>
              <a:t>formal measures</a:t>
            </a:r>
            <a:r>
              <a:rPr lang="en-US" altLang="en-US" dirty="0">
                <a:solidFill>
                  <a:srgbClr val="7030A0"/>
                </a:solidFill>
                <a:cs typeface="Times New Roman" panose="02020603050405020304" pitchFamily="18" charset="0"/>
              </a:rPr>
              <a:t>  of the "goodness" of relational designs</a:t>
            </a:r>
          </a:p>
          <a:p>
            <a:pPr>
              <a:lnSpc>
                <a:spcPct val="90000"/>
              </a:lnSpc>
            </a:pPr>
            <a:r>
              <a:rPr lang="en-US" altLang="en-US" dirty="0">
                <a:cs typeface="Times New Roman" panose="02020603050405020304" pitchFamily="18" charset="0"/>
              </a:rPr>
              <a:t>FDs and keys are used to define </a:t>
            </a:r>
            <a:r>
              <a:rPr lang="en-US" altLang="en-US" b="1" dirty="0">
                <a:cs typeface="Times New Roman" panose="02020603050405020304" pitchFamily="18" charset="0"/>
              </a:rPr>
              <a:t>normal forms</a:t>
            </a:r>
            <a:r>
              <a:rPr lang="en-US" altLang="en-US" dirty="0">
                <a:cs typeface="Times New Roman" panose="02020603050405020304" pitchFamily="18" charset="0"/>
              </a:rPr>
              <a:t> for relations</a:t>
            </a:r>
          </a:p>
          <a:p>
            <a:pPr>
              <a:lnSpc>
                <a:spcPct val="90000"/>
              </a:lnSpc>
            </a:pPr>
            <a:r>
              <a:rPr lang="en-US" altLang="en-US" dirty="0">
                <a:cs typeface="Times New Roman" panose="02020603050405020304" pitchFamily="18" charset="0"/>
              </a:rPr>
              <a:t>FDs are </a:t>
            </a:r>
            <a:r>
              <a:rPr lang="en-US" altLang="en-US" b="1" dirty="0">
                <a:cs typeface="Times New Roman" panose="02020603050405020304" pitchFamily="18" charset="0"/>
              </a:rPr>
              <a:t>constraints</a:t>
            </a:r>
            <a:r>
              <a:rPr lang="en-US" altLang="en-US" dirty="0">
                <a:cs typeface="Times New Roman" panose="02020603050405020304" pitchFamily="18" charset="0"/>
              </a:rPr>
              <a:t> that are derived from the </a:t>
            </a:r>
            <a:r>
              <a:rPr lang="en-US" altLang="en-US" i="1" dirty="0">
                <a:cs typeface="Times New Roman" panose="02020603050405020304" pitchFamily="18" charset="0"/>
              </a:rPr>
              <a:t>meaning</a:t>
            </a:r>
            <a:r>
              <a:rPr lang="en-US" altLang="en-US" dirty="0">
                <a:cs typeface="Times New Roman" panose="02020603050405020304" pitchFamily="18" charset="0"/>
              </a:rPr>
              <a:t>  and </a:t>
            </a:r>
            <a:r>
              <a:rPr lang="en-US" altLang="en-US" i="1" dirty="0">
                <a:cs typeface="Times New Roman" panose="02020603050405020304" pitchFamily="18" charset="0"/>
              </a:rPr>
              <a:t>interrelationships</a:t>
            </a:r>
            <a:r>
              <a:rPr lang="en-US" altLang="en-US" dirty="0">
                <a:cs typeface="Times New Roman" panose="02020603050405020304" pitchFamily="18" charset="0"/>
              </a:rPr>
              <a:t>  of the data attributes</a:t>
            </a:r>
          </a:p>
          <a:p>
            <a:pPr>
              <a:lnSpc>
                <a:spcPct val="90000"/>
              </a:lnSpc>
            </a:pPr>
            <a:r>
              <a:rPr lang="en-US" altLang="en-US" dirty="0">
                <a:cs typeface="Times New Roman" panose="02020603050405020304" pitchFamily="18" charset="0"/>
              </a:rPr>
              <a:t>A set of attributes X </a:t>
            </a:r>
            <a:r>
              <a:rPr lang="en-US" altLang="en-US" i="1" dirty="0">
                <a:cs typeface="Times New Roman" panose="02020603050405020304" pitchFamily="18" charset="0"/>
              </a:rPr>
              <a:t>functionally determines</a:t>
            </a:r>
            <a:r>
              <a:rPr lang="en-US" altLang="en-US" dirty="0">
                <a:cs typeface="Times New Roman" panose="02020603050405020304" pitchFamily="18" charset="0"/>
              </a:rPr>
              <a:t>  a set of attributes Y if the value of X determines a unique value for Y</a:t>
            </a:r>
          </a:p>
        </p:txBody>
      </p:sp>
      <p:sp>
        <p:nvSpPr>
          <p:cNvPr id="4" name="Slide Number Placeholder 3"/>
          <p:cNvSpPr>
            <a:spLocks noGrp="1"/>
          </p:cNvSpPr>
          <p:nvPr>
            <p:ph type="sldNum" sz="quarter" idx="12"/>
          </p:nvPr>
        </p:nvSpPr>
        <p:spPr/>
        <p:txBody>
          <a:bodyPr/>
          <a:lstStyle/>
          <a:p>
            <a:fld id="{7764CA28-BCDB-4FA9-B5EC-DB7A0C554278}" type="slidenum">
              <a:rPr lang="en-US" smtClean="0"/>
              <a:t>21</a:t>
            </a:fld>
            <a:endParaRPr lang="en-US" dirty="0"/>
          </a:p>
        </p:txBody>
      </p:sp>
    </p:spTree>
    <p:extLst>
      <p:ext uri="{BB962C8B-B14F-4D97-AF65-F5344CB8AC3E}">
        <p14:creationId xmlns:p14="http://schemas.microsoft.com/office/powerpoint/2010/main" val="303210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sz="3200" b="1">
                <a:cs typeface="Times New Roman" panose="02020603050405020304" pitchFamily="18" charset="0"/>
              </a:rPr>
              <a:t>Functional Dependencies (2)</a:t>
            </a:r>
          </a:p>
        </p:txBody>
      </p:sp>
      <p:sp>
        <p:nvSpPr>
          <p:cNvPr id="219139" name="Rectangle 3"/>
          <p:cNvSpPr>
            <a:spLocks noGrp="1" noChangeArrowheads="1"/>
          </p:cNvSpPr>
          <p:nvPr>
            <p:ph idx="1"/>
          </p:nvPr>
        </p:nvSpPr>
        <p:spPr/>
        <p:txBody>
          <a:bodyPr/>
          <a:lstStyle/>
          <a:p>
            <a:r>
              <a:rPr lang="en-US" altLang="en-US" sz="2400" dirty="0">
                <a:solidFill>
                  <a:srgbClr val="7030A0"/>
                </a:solidFill>
                <a:cs typeface="Times New Roman" panose="02020603050405020304" pitchFamily="18" charset="0"/>
              </a:rPr>
              <a:t>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 </a:t>
            </a:r>
            <a:r>
              <a:rPr lang="en-US" altLang="en-US" sz="2400" dirty="0">
                <a:cs typeface="Times New Roman" panose="02020603050405020304" pitchFamily="18" charset="0"/>
              </a:rPr>
              <a:t>holds if whenever two tuples have the same value for X, they </a:t>
            </a:r>
            <a:r>
              <a:rPr lang="en-US" altLang="en-US" sz="2400" i="1" dirty="0">
                <a:cs typeface="Times New Roman" panose="02020603050405020304" pitchFamily="18" charset="0"/>
              </a:rPr>
              <a:t>must have</a:t>
            </a:r>
            <a:r>
              <a:rPr lang="en-US" altLang="en-US" sz="2400" dirty="0">
                <a:cs typeface="Times New Roman" panose="02020603050405020304" pitchFamily="18" charset="0"/>
              </a:rPr>
              <a:t>  the same value for Y</a:t>
            </a:r>
          </a:p>
          <a:p>
            <a:r>
              <a:rPr lang="en-US" altLang="en-US" sz="2400" dirty="0">
                <a:cs typeface="Times New Roman" panose="02020603050405020304" pitchFamily="18" charset="0"/>
              </a:rPr>
              <a:t>For any two tuples t1 and t2 in any relation instance r(R): </a:t>
            </a:r>
            <a:r>
              <a:rPr lang="en-US" altLang="en-US" sz="2400" i="1" dirty="0">
                <a:solidFill>
                  <a:srgbClr val="7030A0"/>
                </a:solidFill>
                <a:cs typeface="Times New Roman" panose="02020603050405020304" pitchFamily="18" charset="0"/>
              </a:rPr>
              <a:t>If</a:t>
            </a:r>
            <a:r>
              <a:rPr lang="en-US" altLang="en-US" sz="2400" dirty="0">
                <a:solidFill>
                  <a:srgbClr val="7030A0"/>
                </a:solidFill>
                <a:cs typeface="Times New Roman" panose="02020603050405020304" pitchFamily="18" charset="0"/>
              </a:rPr>
              <a:t>  t1[X]=t2[X], </a:t>
            </a:r>
            <a:r>
              <a:rPr lang="en-US" altLang="en-US" sz="2400" i="1" dirty="0">
                <a:solidFill>
                  <a:srgbClr val="7030A0"/>
                </a:solidFill>
                <a:cs typeface="Times New Roman" panose="02020603050405020304" pitchFamily="18" charset="0"/>
              </a:rPr>
              <a:t>then</a:t>
            </a:r>
            <a:r>
              <a:rPr lang="en-US" altLang="en-US" sz="2400" dirty="0">
                <a:solidFill>
                  <a:srgbClr val="7030A0"/>
                </a:solidFill>
                <a:cs typeface="Times New Roman" panose="02020603050405020304" pitchFamily="18" charset="0"/>
              </a:rPr>
              <a:t>  t1[Y]=t2[Y]</a:t>
            </a:r>
          </a:p>
          <a:p>
            <a:r>
              <a:rPr lang="en-US" altLang="en-US" sz="2400" dirty="0">
                <a:cs typeface="Times New Roman" panose="02020603050405020304" pitchFamily="18" charset="0"/>
              </a:rPr>
              <a:t>X </a:t>
            </a:r>
            <a:r>
              <a:rPr lang="en-US" altLang="en-US" sz="2400" dirty="0">
                <a:latin typeface="BostonII" charset="0"/>
                <a:cs typeface="Times New Roman" panose="02020603050405020304" pitchFamily="18" charset="0"/>
              </a:rPr>
              <a:t>-&gt; </a:t>
            </a:r>
            <a:r>
              <a:rPr lang="en-US" altLang="en-US" sz="2400" dirty="0">
                <a:cs typeface="Times New Roman" panose="02020603050405020304" pitchFamily="18" charset="0"/>
              </a:rPr>
              <a:t>Y in R specifies a </a:t>
            </a:r>
            <a:r>
              <a:rPr lang="en-US" altLang="en-US" sz="2400" i="1" dirty="0">
                <a:cs typeface="Times New Roman" panose="02020603050405020304" pitchFamily="18" charset="0"/>
              </a:rPr>
              <a:t>constraint</a:t>
            </a:r>
            <a:r>
              <a:rPr lang="en-US" altLang="en-US" sz="2400" dirty="0">
                <a:cs typeface="Times New Roman" panose="02020603050405020304" pitchFamily="18" charset="0"/>
              </a:rPr>
              <a:t>  on all relation instances r(R)</a:t>
            </a:r>
          </a:p>
          <a:p>
            <a:r>
              <a:rPr lang="en-US" altLang="en-US" sz="2400" dirty="0">
                <a:cs typeface="Times New Roman" panose="02020603050405020304" pitchFamily="18" charset="0"/>
              </a:rPr>
              <a:t>Written as X </a:t>
            </a:r>
            <a:r>
              <a:rPr lang="en-US" altLang="en-US" sz="2400" dirty="0">
                <a:latin typeface="BostonII" charset="0"/>
                <a:cs typeface="Times New Roman" panose="02020603050405020304" pitchFamily="18" charset="0"/>
              </a:rPr>
              <a:t>-&gt; </a:t>
            </a:r>
            <a:r>
              <a:rPr lang="en-US" altLang="en-US" sz="2400" dirty="0">
                <a:cs typeface="Times New Roman" panose="02020603050405020304" pitchFamily="18" charset="0"/>
              </a:rPr>
              <a:t>Y; can be displayed graphically on a relation schema as in Figures.  ( denoted by the arrow:  ).</a:t>
            </a:r>
          </a:p>
          <a:p>
            <a:r>
              <a:rPr lang="en-US" altLang="en-US" sz="2400" dirty="0">
                <a:cs typeface="Times New Roman" panose="02020603050405020304" pitchFamily="18" charset="0"/>
              </a:rPr>
              <a:t>FDs are derived from the real-world constraints on the attributes</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22</a:t>
            </a:fld>
            <a:endParaRPr lang="en-US" dirty="0"/>
          </a:p>
        </p:txBody>
      </p:sp>
    </p:spTree>
    <p:extLst>
      <p:ext uri="{BB962C8B-B14F-4D97-AF65-F5344CB8AC3E}">
        <p14:creationId xmlns:p14="http://schemas.microsoft.com/office/powerpoint/2010/main" val="415843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sz="3200" b="1" dirty="0">
                <a:cs typeface="Times New Roman" panose="02020603050405020304" pitchFamily="18" charset="0"/>
              </a:rPr>
              <a:t>Examples of FD constraints (1)</a:t>
            </a:r>
            <a:r>
              <a:rPr lang="en-US" altLang="en-US" dirty="0"/>
              <a:t> </a:t>
            </a:r>
          </a:p>
        </p:txBody>
      </p:sp>
      <p:sp>
        <p:nvSpPr>
          <p:cNvPr id="220163" name="Rectangle 3"/>
          <p:cNvSpPr>
            <a:spLocks noGrp="1" noChangeArrowheads="1"/>
          </p:cNvSpPr>
          <p:nvPr>
            <p:ph idx="1"/>
          </p:nvPr>
        </p:nvSpPr>
        <p:spPr/>
        <p:txBody>
          <a:bodyPr/>
          <a:lstStyle/>
          <a:p>
            <a:pPr>
              <a:lnSpc>
                <a:spcPct val="90000"/>
              </a:lnSpc>
            </a:pPr>
            <a:r>
              <a:rPr lang="en-US" altLang="en-US" dirty="0">
                <a:cs typeface="Times New Roman" panose="02020603050405020304" pitchFamily="18" charset="0"/>
              </a:rPr>
              <a:t>social security number determines employee name</a:t>
            </a:r>
          </a:p>
          <a:p>
            <a:pPr>
              <a:lnSpc>
                <a:spcPct val="90000"/>
              </a:lnSpc>
              <a:buFont typeface="Wingdings" panose="05000000000000000000" pitchFamily="2" charset="2"/>
              <a:buNone/>
            </a:pPr>
            <a:r>
              <a:rPr lang="en-US" altLang="en-US" dirty="0">
                <a:cs typeface="Times New Roman" panose="02020603050405020304" pitchFamily="18" charset="0"/>
              </a:rPr>
              <a:t>	</a:t>
            </a:r>
            <a:r>
              <a:rPr lang="en-US" altLang="en-US" dirty="0">
                <a:solidFill>
                  <a:srgbClr val="7030A0"/>
                </a:solidFill>
                <a:cs typeface="Times New Roman" panose="02020603050405020304" pitchFamily="18" charset="0"/>
              </a:rPr>
              <a:t>SSN </a:t>
            </a:r>
            <a:r>
              <a:rPr lang="en-US" altLang="en-US" dirty="0">
                <a:solidFill>
                  <a:srgbClr val="7030A0"/>
                </a:solidFill>
                <a:latin typeface="BostonII" charset="0"/>
                <a:cs typeface="Times New Roman" panose="02020603050405020304" pitchFamily="18" charset="0"/>
              </a:rPr>
              <a:t>-&gt; </a:t>
            </a:r>
            <a:r>
              <a:rPr lang="en-US" altLang="en-US" dirty="0">
                <a:solidFill>
                  <a:srgbClr val="7030A0"/>
                </a:solidFill>
                <a:cs typeface="Times New Roman" panose="02020603050405020304" pitchFamily="18" charset="0"/>
              </a:rPr>
              <a:t>ENAME</a:t>
            </a:r>
          </a:p>
          <a:p>
            <a:pPr>
              <a:lnSpc>
                <a:spcPct val="90000"/>
              </a:lnSpc>
            </a:pPr>
            <a:r>
              <a:rPr lang="en-US" altLang="en-US" dirty="0">
                <a:cs typeface="Times New Roman" panose="02020603050405020304" pitchFamily="18" charset="0"/>
              </a:rPr>
              <a:t>project number determines project name and location</a:t>
            </a:r>
          </a:p>
          <a:p>
            <a:pPr>
              <a:lnSpc>
                <a:spcPct val="90000"/>
              </a:lnSpc>
              <a:buFont typeface="Wingdings" panose="05000000000000000000" pitchFamily="2" charset="2"/>
              <a:buNone/>
            </a:pPr>
            <a:r>
              <a:rPr lang="en-US" altLang="en-US" dirty="0">
                <a:cs typeface="Times New Roman" panose="02020603050405020304" pitchFamily="18" charset="0"/>
              </a:rPr>
              <a:t>	</a:t>
            </a:r>
            <a:r>
              <a:rPr lang="en-US" altLang="en-US" dirty="0">
                <a:solidFill>
                  <a:srgbClr val="7030A0"/>
                </a:solidFill>
                <a:cs typeface="Times New Roman" panose="02020603050405020304" pitchFamily="18" charset="0"/>
              </a:rPr>
              <a:t>PNUMBER </a:t>
            </a:r>
            <a:r>
              <a:rPr lang="en-US" altLang="en-US" dirty="0">
                <a:solidFill>
                  <a:srgbClr val="7030A0"/>
                </a:solidFill>
                <a:latin typeface="BostonII" charset="0"/>
                <a:cs typeface="Times New Roman" panose="02020603050405020304" pitchFamily="18" charset="0"/>
              </a:rPr>
              <a:t>-&gt; </a:t>
            </a:r>
            <a:r>
              <a:rPr lang="en-US" altLang="en-US" dirty="0">
                <a:solidFill>
                  <a:srgbClr val="7030A0"/>
                </a:solidFill>
                <a:cs typeface="Times New Roman" panose="02020603050405020304" pitchFamily="18" charset="0"/>
              </a:rPr>
              <a:t>{PNAME, PLOCATION}</a:t>
            </a:r>
          </a:p>
          <a:p>
            <a:pPr>
              <a:lnSpc>
                <a:spcPct val="90000"/>
              </a:lnSpc>
            </a:pPr>
            <a:r>
              <a:rPr lang="en-US" altLang="en-US" dirty="0">
                <a:cs typeface="Times New Roman" panose="02020603050405020304" pitchFamily="18" charset="0"/>
              </a:rPr>
              <a:t>employee </a:t>
            </a:r>
            <a:r>
              <a:rPr lang="en-US" altLang="en-US" dirty="0" err="1">
                <a:cs typeface="Times New Roman" panose="02020603050405020304" pitchFamily="18" charset="0"/>
              </a:rPr>
              <a:t>ssn</a:t>
            </a:r>
            <a:r>
              <a:rPr lang="en-US" altLang="en-US" dirty="0">
                <a:cs typeface="Times New Roman" panose="02020603050405020304" pitchFamily="18" charset="0"/>
              </a:rPr>
              <a:t> and project number determines the hours per week that the employee works on the project</a:t>
            </a:r>
          </a:p>
          <a:p>
            <a:pPr>
              <a:lnSpc>
                <a:spcPct val="90000"/>
              </a:lnSpc>
              <a:buFont typeface="Wingdings" panose="05000000000000000000" pitchFamily="2" charset="2"/>
              <a:buNone/>
            </a:pPr>
            <a:r>
              <a:rPr lang="en-US" altLang="en-US" dirty="0">
                <a:solidFill>
                  <a:srgbClr val="7030A0"/>
                </a:solidFill>
                <a:cs typeface="Times New Roman" panose="02020603050405020304" pitchFamily="18" charset="0"/>
              </a:rPr>
              <a:t>	{SSN, PNUMBER} </a:t>
            </a:r>
            <a:r>
              <a:rPr lang="en-US" altLang="en-US" dirty="0">
                <a:solidFill>
                  <a:srgbClr val="7030A0"/>
                </a:solidFill>
                <a:latin typeface="BostonII" charset="0"/>
                <a:cs typeface="Times New Roman" panose="02020603050405020304" pitchFamily="18" charset="0"/>
              </a:rPr>
              <a:t>-&gt; </a:t>
            </a:r>
            <a:r>
              <a:rPr lang="en-US" altLang="en-US" dirty="0">
                <a:solidFill>
                  <a:srgbClr val="7030A0"/>
                </a:solidFill>
                <a:cs typeface="Times New Roman" panose="02020603050405020304" pitchFamily="18" charset="0"/>
              </a:rPr>
              <a:t>HOURS</a:t>
            </a:r>
            <a:r>
              <a:rPr lang="en-US" altLang="en-US" dirty="0">
                <a:solidFill>
                  <a:srgbClr val="7030A0"/>
                </a:solidFill>
              </a:rPr>
              <a:t> </a:t>
            </a:r>
          </a:p>
        </p:txBody>
      </p:sp>
      <p:sp>
        <p:nvSpPr>
          <p:cNvPr id="4" name="Slide Number Placeholder 3"/>
          <p:cNvSpPr>
            <a:spLocks noGrp="1"/>
          </p:cNvSpPr>
          <p:nvPr>
            <p:ph type="sldNum" sz="quarter" idx="12"/>
          </p:nvPr>
        </p:nvSpPr>
        <p:spPr/>
        <p:txBody>
          <a:bodyPr/>
          <a:lstStyle/>
          <a:p>
            <a:fld id="{7764CA28-BCDB-4FA9-B5EC-DB7A0C554278}" type="slidenum">
              <a:rPr lang="en-US" smtClean="0"/>
              <a:t>23</a:t>
            </a:fld>
            <a:endParaRPr lang="en-US" dirty="0"/>
          </a:p>
        </p:txBody>
      </p:sp>
    </p:spTree>
    <p:extLst>
      <p:ext uri="{BB962C8B-B14F-4D97-AF65-F5344CB8AC3E}">
        <p14:creationId xmlns:p14="http://schemas.microsoft.com/office/powerpoint/2010/main" val="301713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sz="3200" b="1">
                <a:cs typeface="Times New Roman" panose="02020603050405020304" pitchFamily="18" charset="0"/>
              </a:rPr>
              <a:t>Examples of FD constraints (2)</a:t>
            </a:r>
          </a:p>
        </p:txBody>
      </p:sp>
      <p:sp>
        <p:nvSpPr>
          <p:cNvPr id="221187" name="Rectangle 3"/>
          <p:cNvSpPr>
            <a:spLocks noGrp="1" noChangeArrowheads="1"/>
          </p:cNvSpPr>
          <p:nvPr>
            <p:ph idx="1"/>
          </p:nvPr>
        </p:nvSpPr>
        <p:spPr/>
        <p:txBody>
          <a:bodyPr/>
          <a:lstStyle/>
          <a:p>
            <a:r>
              <a:rPr lang="en-US" altLang="en-US">
                <a:cs typeface="Times New Roman" panose="02020603050405020304" pitchFamily="18" charset="0"/>
              </a:rPr>
              <a:t>An FD is a property of the attributes in the schema R</a:t>
            </a:r>
          </a:p>
          <a:p>
            <a:r>
              <a:rPr lang="en-US" altLang="en-US">
                <a:cs typeface="Times New Roman" panose="02020603050405020304" pitchFamily="18" charset="0"/>
              </a:rPr>
              <a:t>The constraint must hold on </a:t>
            </a:r>
            <a:r>
              <a:rPr lang="en-US" altLang="en-US" i="1">
                <a:cs typeface="Times New Roman" panose="02020603050405020304" pitchFamily="18" charset="0"/>
              </a:rPr>
              <a:t>every relation instance</a:t>
            </a:r>
            <a:r>
              <a:rPr lang="en-US" altLang="en-US">
                <a:cs typeface="Times New Roman" panose="02020603050405020304" pitchFamily="18" charset="0"/>
              </a:rPr>
              <a:t>  r(R)</a:t>
            </a:r>
          </a:p>
          <a:p>
            <a:r>
              <a:rPr lang="en-US" altLang="en-US">
                <a:cs typeface="Times New Roman" panose="02020603050405020304" pitchFamily="18" charset="0"/>
              </a:rPr>
              <a:t>If K is a key of R, then K functionally determines all attributes in R (since we never have two distinct tuples with t1[K]=t2[K])</a:t>
            </a:r>
            <a:r>
              <a:rPr lang="en-US" altLang="en-US"/>
              <a:t> </a:t>
            </a:r>
          </a:p>
        </p:txBody>
      </p:sp>
      <p:sp>
        <p:nvSpPr>
          <p:cNvPr id="4" name="Slide Number Placeholder 3"/>
          <p:cNvSpPr>
            <a:spLocks noGrp="1"/>
          </p:cNvSpPr>
          <p:nvPr>
            <p:ph type="sldNum" sz="quarter" idx="12"/>
          </p:nvPr>
        </p:nvSpPr>
        <p:spPr/>
        <p:txBody>
          <a:bodyPr/>
          <a:lstStyle/>
          <a:p>
            <a:fld id="{7764CA28-BCDB-4FA9-B5EC-DB7A0C554278}" type="slidenum">
              <a:rPr lang="en-US" smtClean="0"/>
              <a:t>24</a:t>
            </a:fld>
            <a:endParaRPr lang="en-US" dirty="0"/>
          </a:p>
        </p:txBody>
      </p:sp>
    </p:spTree>
    <p:extLst>
      <p:ext uri="{BB962C8B-B14F-4D97-AF65-F5344CB8AC3E}">
        <p14:creationId xmlns:p14="http://schemas.microsoft.com/office/powerpoint/2010/main" val="143345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z="3200" b="1">
                <a:cs typeface="Times New Roman" panose="02020603050405020304" pitchFamily="18" charset="0"/>
              </a:rPr>
              <a:t>2.2 Inference Rules for FDs (1)</a:t>
            </a:r>
            <a:r>
              <a:rPr lang="en-US" altLang="en-US"/>
              <a:t> </a:t>
            </a:r>
          </a:p>
        </p:txBody>
      </p:sp>
      <p:sp>
        <p:nvSpPr>
          <p:cNvPr id="222211" name="Rectangle 3"/>
          <p:cNvSpPr>
            <a:spLocks noGrp="1" noChangeArrowheads="1"/>
          </p:cNvSpPr>
          <p:nvPr>
            <p:ph idx="1"/>
          </p:nvPr>
        </p:nvSpPr>
        <p:spPr/>
        <p:txBody>
          <a:bodyPr/>
          <a:lstStyle/>
          <a:p>
            <a:pPr>
              <a:lnSpc>
                <a:spcPct val="90000"/>
              </a:lnSpc>
            </a:pPr>
            <a:r>
              <a:rPr lang="en-US" altLang="en-US" dirty="0">
                <a:cs typeface="Times New Roman" panose="02020603050405020304" pitchFamily="18" charset="0"/>
              </a:rPr>
              <a:t>Given a set of FDs F, we can </a:t>
            </a:r>
            <a:r>
              <a:rPr lang="en-US" altLang="en-US" i="1" dirty="0">
                <a:cs typeface="Times New Roman" panose="02020603050405020304" pitchFamily="18" charset="0"/>
              </a:rPr>
              <a:t>infer</a:t>
            </a:r>
            <a:r>
              <a:rPr lang="en-US" altLang="en-US" dirty="0">
                <a:cs typeface="Times New Roman" panose="02020603050405020304" pitchFamily="18" charset="0"/>
              </a:rPr>
              <a:t>  additional FDs that hold whenever the FDs in F hold</a:t>
            </a:r>
          </a:p>
          <a:p>
            <a:pPr>
              <a:lnSpc>
                <a:spcPct val="90000"/>
              </a:lnSpc>
              <a:buFont typeface="Wingdings" panose="05000000000000000000" pitchFamily="2" charset="2"/>
              <a:buNone/>
            </a:pPr>
            <a:r>
              <a:rPr lang="en-US" altLang="en-US" dirty="0">
                <a:cs typeface="Times New Roman" panose="02020603050405020304" pitchFamily="18" charset="0"/>
              </a:rPr>
              <a:t> </a:t>
            </a:r>
            <a:r>
              <a:rPr lang="en-US" altLang="en-US" b="1" u="sng" dirty="0">
                <a:cs typeface="Times New Roman" panose="02020603050405020304" pitchFamily="18" charset="0"/>
              </a:rPr>
              <a:t>Armstrong's inference rules:</a:t>
            </a:r>
            <a:endParaRPr lang="en-US" altLang="en-US" b="1" dirty="0">
              <a:cs typeface="Times New Roman" panose="02020603050405020304" pitchFamily="18" charset="0"/>
            </a:endParaRPr>
          </a:p>
          <a:p>
            <a:pPr>
              <a:lnSpc>
                <a:spcPct val="90000"/>
              </a:lnSpc>
              <a:buFont typeface="Wingdings" panose="05000000000000000000" pitchFamily="2" charset="2"/>
              <a:buNone/>
            </a:pPr>
            <a:r>
              <a:rPr lang="en-US" altLang="en-US" sz="2400" dirty="0">
                <a:cs typeface="Times New Roman" panose="02020603050405020304" pitchFamily="18" charset="0"/>
              </a:rPr>
              <a:t>IR1. (</a:t>
            </a:r>
            <a:r>
              <a:rPr lang="en-US" altLang="en-US" sz="2400" b="1" dirty="0">
                <a:cs typeface="Times New Roman" panose="02020603050405020304" pitchFamily="18" charset="0"/>
              </a:rPr>
              <a:t>Reflexive</a:t>
            </a:r>
            <a:r>
              <a:rPr lang="en-US" altLang="en-US" sz="2400" dirty="0">
                <a:cs typeface="Times New Roman" panose="02020603050405020304" pitchFamily="18" charset="0"/>
              </a:rPr>
              <a:t>)</a:t>
            </a:r>
            <a:r>
              <a:rPr lang="en-US" altLang="en-US" sz="2400" dirty="0">
                <a:solidFill>
                  <a:srgbClr val="7030A0"/>
                </a:solidFill>
                <a:cs typeface="Times New Roman" panose="02020603050405020304" pitchFamily="18" charset="0"/>
              </a:rPr>
              <a:t> If Y </a:t>
            </a:r>
            <a:r>
              <a:rPr lang="en-US" altLang="en-US" sz="2400" i="1" u="sng" dirty="0">
                <a:solidFill>
                  <a:srgbClr val="7030A0"/>
                </a:solidFill>
                <a:latin typeface="BostonII" charset="0"/>
                <a:cs typeface="Times New Roman" panose="02020603050405020304" pitchFamily="18" charset="0"/>
              </a:rPr>
              <a:t>subset-of</a:t>
            </a:r>
            <a:r>
              <a:rPr lang="en-US" altLang="en-US" sz="2400" dirty="0">
                <a:solidFill>
                  <a:srgbClr val="7030A0"/>
                </a:solidFill>
                <a:cs typeface="Times New Roman" panose="02020603050405020304" pitchFamily="18" charset="0"/>
              </a:rPr>
              <a:t> X, then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a:t>
            </a:r>
          </a:p>
          <a:p>
            <a:pPr>
              <a:lnSpc>
                <a:spcPct val="90000"/>
              </a:lnSpc>
              <a:buFont typeface="Wingdings" panose="05000000000000000000" pitchFamily="2" charset="2"/>
              <a:buNone/>
            </a:pPr>
            <a:r>
              <a:rPr lang="en-US" altLang="en-US" sz="2400" dirty="0">
                <a:cs typeface="Times New Roman" panose="02020603050405020304" pitchFamily="18" charset="0"/>
              </a:rPr>
              <a:t>IR2. (</a:t>
            </a:r>
            <a:r>
              <a:rPr lang="en-US" altLang="en-US" sz="2400" b="1" dirty="0">
                <a:cs typeface="Times New Roman" panose="02020603050405020304" pitchFamily="18" charset="0"/>
              </a:rPr>
              <a:t>Augmentation</a:t>
            </a:r>
            <a:r>
              <a:rPr lang="en-US" altLang="en-US" sz="2400" dirty="0">
                <a:cs typeface="Times New Roman" panose="02020603050405020304" pitchFamily="18" charset="0"/>
              </a:rPr>
              <a:t>) </a:t>
            </a:r>
            <a:r>
              <a:rPr lang="en-US" altLang="en-US" sz="2400" dirty="0">
                <a:solidFill>
                  <a:srgbClr val="7030A0"/>
                </a:solidFill>
                <a:cs typeface="Times New Roman" panose="02020603050405020304" pitchFamily="18" charset="0"/>
              </a:rPr>
              <a:t>If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 then XZ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YZ</a:t>
            </a:r>
          </a:p>
          <a:p>
            <a:pPr>
              <a:lnSpc>
                <a:spcPct val="90000"/>
              </a:lnSpc>
              <a:buFont typeface="Wingdings" panose="05000000000000000000" pitchFamily="2" charset="2"/>
              <a:buNone/>
            </a:pPr>
            <a:r>
              <a:rPr lang="en-US" altLang="en-US" sz="2400" dirty="0">
                <a:cs typeface="Times New Roman" panose="02020603050405020304" pitchFamily="18" charset="0"/>
              </a:rPr>
              <a:t>		(Notation: XZ stands for X </a:t>
            </a:r>
            <a:r>
              <a:rPr lang="en-US" altLang="en-US" sz="2400" dirty="0">
                <a:latin typeface="BostonII" charset="0"/>
                <a:cs typeface="Times New Roman" panose="02020603050405020304" pitchFamily="18" charset="0"/>
              </a:rPr>
              <a:t>U</a:t>
            </a:r>
            <a:r>
              <a:rPr lang="en-US" altLang="en-US" sz="2400" dirty="0">
                <a:cs typeface="Times New Roman" panose="02020603050405020304" pitchFamily="18" charset="0"/>
              </a:rPr>
              <a:t> Z)</a:t>
            </a:r>
          </a:p>
          <a:p>
            <a:pPr>
              <a:lnSpc>
                <a:spcPct val="90000"/>
              </a:lnSpc>
              <a:buFont typeface="Wingdings" panose="05000000000000000000" pitchFamily="2" charset="2"/>
              <a:buNone/>
            </a:pPr>
            <a:r>
              <a:rPr lang="en-US" altLang="en-US" sz="2400" dirty="0">
                <a:cs typeface="Times New Roman" panose="02020603050405020304" pitchFamily="18" charset="0"/>
              </a:rPr>
              <a:t>IR3. (</a:t>
            </a:r>
            <a:r>
              <a:rPr lang="en-US" altLang="en-US" sz="2400" b="1" dirty="0">
                <a:cs typeface="Times New Roman" panose="02020603050405020304" pitchFamily="18" charset="0"/>
              </a:rPr>
              <a:t>Transitive</a:t>
            </a:r>
            <a:r>
              <a:rPr lang="en-US" altLang="en-US" sz="2400" dirty="0">
                <a:cs typeface="Times New Roman" panose="02020603050405020304" pitchFamily="18" charset="0"/>
              </a:rPr>
              <a:t>)</a:t>
            </a:r>
            <a:r>
              <a:rPr lang="en-US" altLang="en-US" sz="2400" dirty="0">
                <a:solidFill>
                  <a:srgbClr val="7030A0"/>
                </a:solidFill>
                <a:cs typeface="Times New Roman" panose="02020603050405020304" pitchFamily="18" charset="0"/>
              </a:rPr>
              <a:t> If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 and Y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Z, then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Z</a:t>
            </a:r>
          </a:p>
          <a:p>
            <a:pPr>
              <a:lnSpc>
                <a:spcPct val="90000"/>
              </a:lnSpc>
              <a:buFont typeface="Wingdings" panose="05000000000000000000" pitchFamily="2" charset="2"/>
              <a:buNone/>
            </a:pPr>
            <a:endParaRPr lang="en-US" altLang="en-US" sz="2400" dirty="0">
              <a:cs typeface="Times New Roman" panose="02020603050405020304" pitchFamily="18" charset="0"/>
            </a:endParaRPr>
          </a:p>
          <a:p>
            <a:pPr>
              <a:lnSpc>
                <a:spcPct val="90000"/>
              </a:lnSpc>
            </a:pPr>
            <a:r>
              <a:rPr lang="en-US" altLang="en-US" dirty="0">
                <a:cs typeface="Times New Roman" panose="02020603050405020304" pitchFamily="18" charset="0"/>
              </a:rPr>
              <a:t> IR1, IR2, IR3 form a </a:t>
            </a:r>
            <a:r>
              <a:rPr lang="en-US" altLang="en-US" i="1" dirty="0">
                <a:cs typeface="Times New Roman" panose="02020603050405020304" pitchFamily="18" charset="0"/>
              </a:rPr>
              <a:t>sound</a:t>
            </a:r>
            <a:r>
              <a:rPr lang="en-US" altLang="en-US" dirty="0">
                <a:cs typeface="Times New Roman" panose="02020603050405020304" pitchFamily="18" charset="0"/>
              </a:rPr>
              <a:t>  and</a:t>
            </a:r>
            <a:r>
              <a:rPr lang="en-US" altLang="en-US" i="1" dirty="0">
                <a:cs typeface="Times New Roman" panose="02020603050405020304" pitchFamily="18" charset="0"/>
              </a:rPr>
              <a:t> complete</a:t>
            </a:r>
            <a:r>
              <a:rPr lang="en-US" altLang="en-US" dirty="0">
                <a:cs typeface="Times New Roman" panose="02020603050405020304" pitchFamily="18" charset="0"/>
              </a:rPr>
              <a:t>  set of inference rules</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25</a:t>
            </a:fld>
            <a:endParaRPr lang="en-US" dirty="0"/>
          </a:p>
        </p:txBody>
      </p:sp>
    </p:spTree>
    <p:extLst>
      <p:ext uri="{BB962C8B-B14F-4D97-AF65-F5344CB8AC3E}">
        <p14:creationId xmlns:p14="http://schemas.microsoft.com/office/powerpoint/2010/main" val="417353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sz="3200" b="1">
                <a:cs typeface="Times New Roman" panose="02020603050405020304" pitchFamily="18" charset="0"/>
              </a:rPr>
              <a:t>Inference Rules for FDs (2)</a:t>
            </a:r>
          </a:p>
        </p:txBody>
      </p:sp>
      <p:sp>
        <p:nvSpPr>
          <p:cNvPr id="223235" name="Rectangle 3"/>
          <p:cNvSpPr>
            <a:spLocks noGrp="1" noChangeArrowheads="1"/>
          </p:cNvSpPr>
          <p:nvPr>
            <p:ph idx="1"/>
          </p:nvPr>
        </p:nvSpPr>
        <p:spPr/>
        <p:txBody>
          <a:bodyPr/>
          <a:lstStyle/>
          <a:p>
            <a:pPr>
              <a:buFont typeface="Wingdings" panose="05000000000000000000" pitchFamily="2" charset="2"/>
              <a:buNone/>
            </a:pPr>
            <a:r>
              <a:rPr lang="en-US" altLang="en-US" u="sng" dirty="0">
                <a:cs typeface="Times New Roman" panose="02020603050405020304" pitchFamily="18" charset="0"/>
              </a:rPr>
              <a:t>Some </a:t>
            </a:r>
            <a:r>
              <a:rPr lang="en-US" altLang="en-US" b="1" u="sng" dirty="0">
                <a:cs typeface="Times New Roman" panose="02020603050405020304" pitchFamily="18" charset="0"/>
              </a:rPr>
              <a:t>additional inference rules</a:t>
            </a:r>
            <a:r>
              <a:rPr lang="en-US" altLang="en-US" u="sng" dirty="0">
                <a:cs typeface="Times New Roman" panose="02020603050405020304" pitchFamily="18" charset="0"/>
              </a:rPr>
              <a:t> that are useful:</a:t>
            </a:r>
            <a:endParaRPr lang="en-US" altLang="en-US" dirty="0">
              <a:cs typeface="Times New Roman" panose="02020603050405020304" pitchFamily="18" charset="0"/>
            </a:endParaRPr>
          </a:p>
          <a:p>
            <a:pPr>
              <a:buFont typeface="Wingdings" panose="05000000000000000000" pitchFamily="2" charset="2"/>
              <a:buNone/>
            </a:pPr>
            <a:r>
              <a:rPr lang="en-US" altLang="en-US" sz="2400" dirty="0">
                <a:cs typeface="Times New Roman" panose="02020603050405020304" pitchFamily="18" charset="0"/>
              </a:rPr>
              <a:t>(</a:t>
            </a:r>
            <a:r>
              <a:rPr lang="en-US" altLang="en-US" sz="2400" b="1" dirty="0">
                <a:cs typeface="Times New Roman" panose="02020603050405020304" pitchFamily="18" charset="0"/>
              </a:rPr>
              <a:t>Decomposition</a:t>
            </a:r>
            <a:r>
              <a:rPr lang="en-US" altLang="en-US" sz="2400" dirty="0">
                <a:cs typeface="Times New Roman" panose="02020603050405020304" pitchFamily="18" charset="0"/>
              </a:rPr>
              <a:t>) </a:t>
            </a:r>
            <a:r>
              <a:rPr lang="en-US" altLang="en-US" sz="2400" dirty="0">
                <a:solidFill>
                  <a:srgbClr val="7030A0"/>
                </a:solidFill>
                <a:cs typeface="Times New Roman" panose="02020603050405020304" pitchFamily="18" charset="0"/>
              </a:rPr>
              <a:t>If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YZ, then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 and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Z</a:t>
            </a:r>
          </a:p>
          <a:p>
            <a:pPr>
              <a:buFont typeface="Wingdings" panose="05000000000000000000" pitchFamily="2" charset="2"/>
              <a:buNone/>
            </a:pPr>
            <a:r>
              <a:rPr lang="en-US" altLang="en-US" sz="2400" dirty="0">
                <a:cs typeface="Times New Roman" panose="02020603050405020304" pitchFamily="18" charset="0"/>
              </a:rPr>
              <a:t>(</a:t>
            </a:r>
            <a:r>
              <a:rPr lang="en-US" altLang="en-US" sz="2400" b="1" dirty="0">
                <a:cs typeface="Times New Roman" panose="02020603050405020304" pitchFamily="18" charset="0"/>
              </a:rPr>
              <a:t>Union</a:t>
            </a:r>
            <a:r>
              <a:rPr lang="en-US" altLang="en-US" sz="2400" dirty="0">
                <a:solidFill>
                  <a:srgbClr val="7030A0"/>
                </a:solidFill>
                <a:cs typeface="Times New Roman" panose="02020603050405020304" pitchFamily="18" charset="0"/>
              </a:rPr>
              <a:t>) If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 and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Z, then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YZ</a:t>
            </a:r>
          </a:p>
          <a:p>
            <a:pPr>
              <a:buFont typeface="Wingdings" panose="05000000000000000000" pitchFamily="2" charset="2"/>
              <a:buNone/>
            </a:pPr>
            <a:r>
              <a:rPr lang="en-US" altLang="en-US" sz="2400" dirty="0">
                <a:cs typeface="Times New Roman" panose="02020603050405020304" pitchFamily="18" charset="0"/>
              </a:rPr>
              <a:t>(</a:t>
            </a:r>
            <a:r>
              <a:rPr lang="en-US" altLang="en-US" sz="2400" b="1" dirty="0" err="1">
                <a:cs typeface="Times New Roman" panose="02020603050405020304" pitchFamily="18" charset="0"/>
              </a:rPr>
              <a:t>Psuedotransitivity</a:t>
            </a:r>
            <a:r>
              <a:rPr lang="en-US" altLang="en-US" sz="2400" dirty="0">
                <a:cs typeface="Times New Roman" panose="02020603050405020304" pitchFamily="18" charset="0"/>
              </a:rPr>
              <a:t>)</a:t>
            </a:r>
            <a:r>
              <a:rPr lang="en-US" altLang="en-US" sz="2400" dirty="0">
                <a:solidFill>
                  <a:srgbClr val="7030A0"/>
                </a:solidFill>
                <a:cs typeface="Times New Roman" panose="02020603050405020304" pitchFamily="18" charset="0"/>
              </a:rPr>
              <a:t> If 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Y and WY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Z, then WX </a:t>
            </a:r>
            <a:r>
              <a:rPr lang="en-US" altLang="en-US" sz="2400" dirty="0">
                <a:solidFill>
                  <a:srgbClr val="7030A0"/>
                </a:solidFill>
                <a:latin typeface="BostonII" charset="0"/>
                <a:cs typeface="Times New Roman" panose="02020603050405020304" pitchFamily="18" charset="0"/>
              </a:rPr>
              <a:t>-&gt; </a:t>
            </a:r>
            <a:r>
              <a:rPr lang="en-US" altLang="en-US" sz="2400" dirty="0">
                <a:solidFill>
                  <a:srgbClr val="7030A0"/>
                </a:solidFill>
                <a:cs typeface="Times New Roman" panose="02020603050405020304" pitchFamily="18" charset="0"/>
              </a:rPr>
              <a:t>Z</a:t>
            </a:r>
          </a:p>
          <a:p>
            <a:pPr>
              <a:buFont typeface="Wingdings" panose="05000000000000000000" pitchFamily="2" charset="2"/>
              <a:buNone/>
            </a:pPr>
            <a:endParaRPr lang="en-US" altLang="en-US" sz="2400" dirty="0">
              <a:cs typeface="Times New Roman" panose="02020603050405020304" pitchFamily="18" charset="0"/>
            </a:endParaRPr>
          </a:p>
          <a:p>
            <a:r>
              <a:rPr lang="en-US" altLang="en-US" dirty="0">
                <a:cs typeface="Times New Roman" panose="02020603050405020304" pitchFamily="18" charset="0"/>
              </a:rPr>
              <a:t> The last three inference rules, as well as any other inference rules, can be deduced from IR1, IR2, and IR3 (completeness property)</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26</a:t>
            </a:fld>
            <a:endParaRPr lang="en-US" dirty="0"/>
          </a:p>
        </p:txBody>
      </p:sp>
    </p:spTree>
    <p:extLst>
      <p:ext uri="{BB962C8B-B14F-4D97-AF65-F5344CB8AC3E}">
        <p14:creationId xmlns:p14="http://schemas.microsoft.com/office/powerpoint/2010/main" val="125138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3" descr="h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197074" y="1806574"/>
            <a:ext cx="4114800" cy="3429000"/>
          </a:xfrm>
          <a:prstGeom prst="rect">
            <a:avLst/>
          </a:prstGeom>
        </p:spPr>
      </p:pic>
      <p:sp>
        <p:nvSpPr>
          <p:cNvPr id="24" name="TextBox 4"/>
          <p:cNvSpPr txBox="1">
            <a:spLocks noChangeArrowheads="1"/>
          </p:cNvSpPr>
          <p:nvPr/>
        </p:nvSpPr>
        <p:spPr bwMode="auto">
          <a:xfrm>
            <a:off x="861646" y="2209801"/>
            <a:ext cx="47771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Which is a correct FD ? Explain </a:t>
            </a:r>
            <a:r>
              <a:rPr lang="vi-VN" altLang="en-US" sz="2400" dirty="0" smtClean="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eaLnBrk="1" hangingPunct="1"/>
            <a:r>
              <a:rPr lang="vi-VN" altLang="en-US" sz="2400" dirty="0" smtClean="0">
                <a:latin typeface="Times New Roman" panose="02020603050405020304" pitchFamily="18" charset="0"/>
                <a:cs typeface="Times New Roman" panose="02020603050405020304" pitchFamily="18" charset="0"/>
              </a:rPr>
              <a:t>A </a:t>
            </a:r>
            <a:r>
              <a:rPr lang="vi-VN" altLang="en-US" sz="2400" dirty="0">
                <a:latin typeface="Times New Roman" panose="02020603050405020304" pitchFamily="18" charset="0"/>
                <a:cs typeface="Times New Roman" panose="02020603050405020304" pitchFamily="18" charset="0"/>
              </a:rPr>
              <a:t>→ B , B → C, C → B, B → A,</a:t>
            </a:r>
          </a:p>
          <a:p>
            <a:pPr eaLnBrk="1" hangingPunct="1"/>
            <a:r>
              <a:rPr lang="en-US" altLang="en-US" sz="2400" dirty="0">
                <a:latin typeface="Times New Roman" panose="02020603050405020304" pitchFamily="18" charset="0"/>
                <a:cs typeface="Times New Roman" panose="02020603050405020304" pitchFamily="18" charset="0"/>
              </a:rPr>
              <a:t>C → A</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1524000" y="27463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defRPr/>
            </a:pPr>
            <a:r>
              <a:rPr lang="en-US" altLang="en-US" dirty="0" smtClean="0"/>
              <a:t>Exercise 1</a:t>
            </a:r>
            <a:endParaRPr lang="en-US" altLang="en-US" dirty="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27</a:t>
            </a:fld>
            <a:endParaRPr lang="en-US" dirty="0"/>
          </a:p>
        </p:txBody>
      </p:sp>
    </p:spTree>
    <p:extLst>
      <p:ext uri="{BB962C8B-B14F-4D97-AF65-F5344CB8AC3E}">
        <p14:creationId xmlns:p14="http://schemas.microsoft.com/office/powerpoint/2010/main" val="952134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sz="3200" dirty="0">
                <a:cs typeface="Times New Roman" panose="02020603050405020304" pitchFamily="18" charset="0"/>
              </a:rPr>
              <a:t>Closure of a set</a:t>
            </a:r>
            <a:endParaRPr lang="en-US" altLang="en-US" sz="3200" b="1" dirty="0">
              <a:cs typeface="Times New Roman" panose="02020603050405020304" pitchFamily="18" charset="0"/>
            </a:endParaRPr>
          </a:p>
        </p:txBody>
      </p:sp>
      <p:sp>
        <p:nvSpPr>
          <p:cNvPr id="224259" name="Rectangle 3"/>
          <p:cNvSpPr>
            <a:spLocks noGrp="1" noChangeArrowheads="1"/>
          </p:cNvSpPr>
          <p:nvPr>
            <p:ph idx="1"/>
          </p:nvPr>
        </p:nvSpPr>
        <p:spPr/>
        <p:txBody>
          <a:bodyPr>
            <a:normAutofit/>
          </a:bodyPr>
          <a:lstStyle/>
          <a:p>
            <a:r>
              <a:rPr lang="en-US" altLang="en-US" b="1" dirty="0">
                <a:solidFill>
                  <a:srgbClr val="7030A0"/>
                </a:solidFill>
                <a:cs typeface="Times New Roman" panose="02020603050405020304" pitchFamily="18" charset="0"/>
              </a:rPr>
              <a:t>Closure</a:t>
            </a:r>
            <a:r>
              <a:rPr lang="en-US" altLang="en-US" dirty="0">
                <a:solidFill>
                  <a:srgbClr val="7030A0"/>
                </a:solidFill>
                <a:cs typeface="Times New Roman" panose="02020603050405020304" pitchFamily="18" charset="0"/>
              </a:rPr>
              <a:t> of a set F of FDs is the set </a:t>
            </a:r>
            <a:r>
              <a:rPr lang="en-US" kern="1800" dirty="0">
                <a:latin typeface="Colonna MT" pitchFamily="82" charset="0"/>
              </a:rPr>
              <a:t>F</a:t>
            </a:r>
            <a:r>
              <a:rPr lang="en-US" kern="1800" baseline="30000" dirty="0" smtClean="0">
                <a:latin typeface="Colonna MT" pitchFamily="82" charset="0"/>
              </a:rPr>
              <a:t>+ </a:t>
            </a:r>
            <a:r>
              <a:rPr lang="en-US" altLang="en-US" dirty="0" smtClean="0">
                <a:solidFill>
                  <a:srgbClr val="7030A0"/>
                </a:solidFill>
                <a:cs typeface="Times New Roman" panose="02020603050405020304" pitchFamily="18" charset="0"/>
              </a:rPr>
              <a:t> </a:t>
            </a:r>
            <a:r>
              <a:rPr lang="en-US" altLang="en-US" dirty="0">
                <a:solidFill>
                  <a:srgbClr val="7030A0"/>
                </a:solidFill>
                <a:cs typeface="Times New Roman" panose="02020603050405020304" pitchFamily="18" charset="0"/>
              </a:rPr>
              <a:t>of all FDs that can be inferred from F</a:t>
            </a:r>
          </a:p>
          <a:p>
            <a:pPr>
              <a:lnSpc>
                <a:spcPct val="90000"/>
              </a:lnSpc>
            </a:pPr>
            <a:endParaRPr lang="en-US" altLang="en-US" dirty="0">
              <a:cs typeface="Times New Roman" panose="02020603050405020304" pitchFamily="18" charset="0"/>
            </a:endParaRPr>
          </a:p>
          <a:p>
            <a:pPr>
              <a:lnSpc>
                <a:spcPct val="90000"/>
              </a:lnSpc>
            </a:pPr>
            <a:endParaRPr lang="en-US" altLang="en-US" b="1" dirty="0" smtClean="0">
              <a:cs typeface="Times New Roman" panose="02020603050405020304" pitchFamily="18" charset="0"/>
            </a:endParaRPr>
          </a:p>
          <a:p>
            <a:r>
              <a:rPr lang="en-US" kern="1800" dirty="0" smtClean="0">
                <a:latin typeface="Colonna MT" pitchFamily="82" charset="0"/>
              </a:rPr>
              <a:t>F</a:t>
            </a:r>
            <a:r>
              <a:rPr lang="en-US" kern="1800" baseline="30000" dirty="0" smtClean="0">
                <a:latin typeface="Colonna MT" pitchFamily="82" charset="0"/>
              </a:rPr>
              <a:t> </a:t>
            </a:r>
            <a:r>
              <a:rPr lang="en-US" kern="1800" dirty="0" smtClean="0">
                <a:latin typeface="Colonna MT" pitchFamily="82" charset="0"/>
              </a:rPr>
              <a:t>  </a:t>
            </a:r>
            <a:r>
              <a:rPr lang="en-US" kern="1800" dirty="0">
                <a:ea typeface="Tahoma" pitchFamily="34" charset="0"/>
                <a:cs typeface="Tahoma" pitchFamily="34" charset="0"/>
              </a:rPr>
              <a:t>= </a:t>
            </a:r>
            <a:r>
              <a:rPr lang="en-US" kern="1800" dirty="0">
                <a:ea typeface="Tahoma" pitchFamily="34" charset="0"/>
                <a:cs typeface="Tahoma" pitchFamily="34" charset="0"/>
                <a:sym typeface="Symbol"/>
              </a:rPr>
              <a:t>{</a:t>
            </a:r>
            <a:r>
              <a:rPr lang="fr-FR" dirty="0"/>
              <a:t>X</a:t>
            </a:r>
            <a:r>
              <a:rPr lang="en-US" dirty="0">
                <a:sym typeface="Symbol" pitchFamily="18" charset="2"/>
              </a:rPr>
              <a:t></a:t>
            </a:r>
            <a:r>
              <a:rPr lang="fr-FR" dirty="0"/>
              <a:t> Y , Y</a:t>
            </a:r>
            <a:r>
              <a:rPr lang="en-US" dirty="0">
                <a:sym typeface="Symbol" pitchFamily="18" charset="2"/>
              </a:rPr>
              <a:t></a:t>
            </a:r>
            <a:r>
              <a:rPr lang="fr-FR" dirty="0"/>
              <a:t> Z </a:t>
            </a:r>
            <a:r>
              <a:rPr lang="en-US" kern="1800" dirty="0">
                <a:ea typeface="Tahoma" pitchFamily="34" charset="0"/>
                <a:cs typeface="Tahoma" pitchFamily="34" charset="0"/>
              </a:rPr>
              <a:t>}</a:t>
            </a:r>
          </a:p>
          <a:p>
            <a:pPr marL="0" indent="0">
              <a:buNone/>
            </a:pPr>
            <a:r>
              <a:rPr lang="en-US" sz="2000" kern="1800" dirty="0" smtClean="0">
                <a:ea typeface="Tahoma" pitchFamily="34" charset="0"/>
                <a:cs typeface="Tahoma" pitchFamily="34" charset="0"/>
                <a:sym typeface="Symbol"/>
              </a:rPr>
              <a:t>  </a:t>
            </a:r>
            <a:r>
              <a:rPr lang="en-US" kern="1800" dirty="0">
                <a:latin typeface="Colonna MT" pitchFamily="82" charset="0"/>
              </a:rPr>
              <a:t>F</a:t>
            </a:r>
            <a:r>
              <a:rPr lang="en-US" kern="1800" baseline="30000" dirty="0">
                <a:latin typeface="Colonna MT" pitchFamily="82" charset="0"/>
              </a:rPr>
              <a:t>+ </a:t>
            </a:r>
            <a:r>
              <a:rPr lang="en-US" kern="1800" dirty="0">
                <a:latin typeface="Colonna MT" pitchFamily="82" charset="0"/>
              </a:rPr>
              <a:t> </a:t>
            </a:r>
            <a:r>
              <a:rPr lang="en-US" kern="1800" dirty="0">
                <a:ea typeface="Tahoma" pitchFamily="34" charset="0"/>
                <a:cs typeface="Tahoma" pitchFamily="34" charset="0"/>
              </a:rPr>
              <a:t>= </a:t>
            </a:r>
            <a:r>
              <a:rPr lang="en-US" kern="1800" dirty="0">
                <a:ea typeface="Tahoma" pitchFamily="34" charset="0"/>
                <a:cs typeface="Tahoma" pitchFamily="34" charset="0"/>
                <a:sym typeface="Symbol"/>
              </a:rPr>
              <a:t>{</a:t>
            </a:r>
            <a:r>
              <a:rPr lang="fr-FR" dirty="0"/>
              <a:t>X</a:t>
            </a:r>
            <a:r>
              <a:rPr lang="en-US" dirty="0">
                <a:sym typeface="Symbol" pitchFamily="18" charset="2"/>
              </a:rPr>
              <a:t></a:t>
            </a:r>
            <a:r>
              <a:rPr lang="fr-FR" dirty="0"/>
              <a:t> Y , Y</a:t>
            </a:r>
            <a:r>
              <a:rPr lang="en-US" dirty="0">
                <a:sym typeface="Symbol" pitchFamily="18" charset="2"/>
              </a:rPr>
              <a:t></a:t>
            </a:r>
            <a:r>
              <a:rPr lang="fr-FR" dirty="0"/>
              <a:t> Z , X</a:t>
            </a:r>
            <a:r>
              <a:rPr lang="en-US" dirty="0">
                <a:sym typeface="Symbol" pitchFamily="18" charset="2"/>
              </a:rPr>
              <a:t></a:t>
            </a:r>
            <a:r>
              <a:rPr lang="fr-FR" dirty="0"/>
              <a:t> Z , X</a:t>
            </a:r>
            <a:r>
              <a:rPr lang="en-US" dirty="0">
                <a:sym typeface="Symbol" pitchFamily="18" charset="2"/>
              </a:rPr>
              <a:t></a:t>
            </a:r>
            <a:r>
              <a:rPr lang="fr-FR" dirty="0"/>
              <a:t> YZ</a:t>
            </a:r>
            <a:r>
              <a:rPr lang="en-US" kern="1800" dirty="0">
                <a:ea typeface="Tahoma" pitchFamily="34" charset="0"/>
                <a:cs typeface="Tahoma" pitchFamily="34" charset="0"/>
              </a:rPr>
              <a:t>}</a:t>
            </a:r>
            <a:endParaRPr lang="en-US" altLang="en-US" dirty="0"/>
          </a:p>
        </p:txBody>
      </p:sp>
      <p:sp>
        <p:nvSpPr>
          <p:cNvPr id="4" name="Slide Number Placeholder 3"/>
          <p:cNvSpPr>
            <a:spLocks noGrp="1"/>
          </p:cNvSpPr>
          <p:nvPr>
            <p:ph type="sldNum" sz="quarter" idx="12"/>
          </p:nvPr>
        </p:nvSpPr>
        <p:spPr/>
        <p:txBody>
          <a:bodyPr/>
          <a:lstStyle/>
          <a:p>
            <a:fld id="{7764CA28-BCDB-4FA9-B5EC-DB7A0C554278}" type="slidenum">
              <a:rPr lang="en-US" smtClean="0"/>
              <a:t>28</a:t>
            </a:fld>
            <a:endParaRPr lang="en-US" dirty="0"/>
          </a:p>
        </p:txBody>
      </p:sp>
      <p:sp>
        <p:nvSpPr>
          <p:cNvPr id="7" name="TextBox 6"/>
          <p:cNvSpPr txBox="1"/>
          <p:nvPr/>
        </p:nvSpPr>
        <p:spPr>
          <a:xfrm>
            <a:off x="2690447" y="2532184"/>
            <a:ext cx="7924800" cy="646331"/>
          </a:xfrm>
          <a:prstGeom prst="rect">
            <a:avLst/>
          </a:prstGeom>
          <a:noFill/>
        </p:spPr>
        <p:txBody>
          <a:bodyPr wrap="square" rtlCol="0">
            <a:spAutoFit/>
          </a:bodyPr>
          <a:lstStyle/>
          <a:p>
            <a:pPr algn="l"/>
            <a:r>
              <a:rPr lang="en-US" sz="3600" kern="1800" dirty="0" smtClean="0">
                <a:latin typeface="Colonna MT" pitchFamily="82" charset="0"/>
              </a:rPr>
              <a:t>F</a:t>
            </a:r>
            <a:r>
              <a:rPr lang="en-US" sz="3600" kern="1800" baseline="30000" dirty="0" smtClean="0">
                <a:latin typeface="Colonna MT" pitchFamily="82" charset="0"/>
              </a:rPr>
              <a:t>+ </a:t>
            </a:r>
            <a:r>
              <a:rPr lang="en-US" sz="3600" kern="1800" dirty="0" smtClean="0">
                <a:latin typeface="Colonna MT" pitchFamily="82" charset="0"/>
              </a:rPr>
              <a:t> </a:t>
            </a:r>
            <a:r>
              <a:rPr lang="en-US" sz="3600" kern="1800" dirty="0" smtClean="0">
                <a:ea typeface="Tahoma" pitchFamily="34" charset="0"/>
                <a:cs typeface="Tahoma" pitchFamily="34" charset="0"/>
              </a:rPr>
              <a:t>= </a:t>
            </a:r>
            <a:r>
              <a:rPr lang="en-US" sz="3600" kern="1800" dirty="0" smtClean="0">
                <a:latin typeface="Colonna MT" pitchFamily="82" charset="0"/>
              </a:rPr>
              <a:t>F </a:t>
            </a:r>
            <a:r>
              <a:rPr lang="en-US" sz="3600" kern="1800" dirty="0" smtClean="0">
                <a:latin typeface="Colonna MT" pitchFamily="82" charset="0"/>
                <a:sym typeface="Symbol"/>
              </a:rPr>
              <a:t> </a:t>
            </a:r>
            <a:r>
              <a:rPr lang="en-US" sz="3600" kern="1800" dirty="0" smtClean="0">
                <a:ea typeface="Tahoma" pitchFamily="34" charset="0"/>
                <a:cs typeface="Tahoma" pitchFamily="34" charset="0"/>
                <a:sym typeface="Symbol"/>
              </a:rPr>
              <a:t>{</a:t>
            </a:r>
            <a:r>
              <a:rPr lang="en-US" sz="3600" kern="1800" dirty="0" smtClean="0">
                <a:latin typeface="Colonna MT" pitchFamily="82" charset="0"/>
                <a:sym typeface="Symbol"/>
              </a:rPr>
              <a:t> </a:t>
            </a:r>
            <a:r>
              <a:rPr lang="en-US" sz="3600" kern="1800" dirty="0" smtClean="0">
                <a:ea typeface="Tahoma" pitchFamily="34" charset="0"/>
                <a:cs typeface="Tahoma" pitchFamily="34" charset="0"/>
                <a:sym typeface="Symbol"/>
              </a:rPr>
              <a:t>f /  </a:t>
            </a:r>
            <a:r>
              <a:rPr lang="en-US" sz="3600" kern="1800" dirty="0" smtClean="0">
                <a:latin typeface="Colonna MT" pitchFamily="82" charset="0"/>
              </a:rPr>
              <a:t>F </a:t>
            </a:r>
            <a:r>
              <a:rPr lang="en-US" sz="3600" kern="1800" dirty="0" smtClean="0">
                <a:ea typeface="Tahoma" pitchFamily="34" charset="0"/>
                <a:cs typeface="Tahoma" pitchFamily="34" charset="0"/>
              </a:rPr>
              <a:t>|= f}</a:t>
            </a:r>
            <a:r>
              <a:rPr lang="en-US" sz="3600" kern="1800" dirty="0" smtClean="0">
                <a:ea typeface="Tahoma" pitchFamily="34" charset="0"/>
                <a:cs typeface="Tahoma" pitchFamily="34" charset="0"/>
                <a:sym typeface="Symbol"/>
              </a:rPr>
              <a:t> </a:t>
            </a:r>
            <a:endParaRPr lang="en-US" sz="4400" baseline="30000" dirty="0" smtClean="0">
              <a:ea typeface="Tahoma" pitchFamily="34" charset="0"/>
              <a:cs typeface="Tahoma" pitchFamily="34" charset="0"/>
            </a:endParaRPr>
          </a:p>
        </p:txBody>
      </p:sp>
    </p:spTree>
    <p:extLst>
      <p:ext uri="{BB962C8B-B14F-4D97-AF65-F5344CB8AC3E}">
        <p14:creationId xmlns:p14="http://schemas.microsoft.com/office/powerpoint/2010/main" val="319875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01" y="1321159"/>
            <a:ext cx="6108269" cy="769441"/>
          </a:xfrm>
          <a:prstGeom prst="rect">
            <a:avLst/>
          </a:prstGeom>
          <a:noFill/>
        </p:spPr>
        <p:txBody>
          <a:bodyPr wrap="square" rtlCol="0">
            <a:spAutoFit/>
          </a:bodyPr>
          <a:lstStyle/>
          <a:p>
            <a:pPr marL="0" lvl="1"/>
            <a:r>
              <a:rPr lang="en-US" sz="3600" dirty="0">
                <a:latin typeface="Colonna MT" pitchFamily="82" charset="0"/>
              </a:rPr>
              <a:t> </a:t>
            </a:r>
            <a:r>
              <a:rPr lang="en-US" sz="4400" dirty="0">
                <a:latin typeface="Colonna MT" pitchFamily="82" charset="0"/>
              </a:rPr>
              <a:t>F</a:t>
            </a:r>
            <a:r>
              <a:rPr lang="en-US" sz="2400" dirty="0"/>
              <a:t>= {AB</a:t>
            </a:r>
            <a:r>
              <a:rPr lang="en-US" sz="2400" dirty="0">
                <a:sym typeface="Wingdings" pitchFamily="2" charset="2"/>
              </a:rPr>
              <a:t>C; AD, D E</a:t>
            </a:r>
            <a:r>
              <a:rPr lang="en-US" sz="2400" dirty="0"/>
              <a:t>}</a:t>
            </a:r>
            <a:endParaRPr lang="vi-VN" sz="2400" dirty="0"/>
          </a:p>
        </p:txBody>
      </p:sp>
      <p:sp>
        <p:nvSpPr>
          <p:cNvPr id="16" name="TextBox 15"/>
          <p:cNvSpPr txBox="1"/>
          <p:nvPr/>
        </p:nvSpPr>
        <p:spPr>
          <a:xfrm>
            <a:off x="838200" y="5257801"/>
            <a:ext cx="10750062" cy="707886"/>
          </a:xfrm>
          <a:prstGeom prst="rect">
            <a:avLst/>
          </a:prstGeom>
          <a:noFill/>
        </p:spPr>
        <p:txBody>
          <a:bodyPr wrap="square" rtlCol="0">
            <a:spAutoFit/>
          </a:bodyPr>
          <a:lstStyle/>
          <a:p>
            <a:pPr marL="0" lvl="1" algn="ctr"/>
            <a:r>
              <a:rPr lang="en-US" sz="3600" dirty="0">
                <a:latin typeface="Colonna MT" pitchFamily="82" charset="0"/>
              </a:rPr>
              <a:t> </a:t>
            </a:r>
            <a:r>
              <a:rPr lang="en-US" sz="4000" dirty="0">
                <a:latin typeface="Colonna MT" pitchFamily="82" charset="0"/>
              </a:rPr>
              <a:t>F</a:t>
            </a:r>
            <a:r>
              <a:rPr lang="en-US" sz="4000" baseline="30000" dirty="0">
                <a:latin typeface="Colonna MT" pitchFamily="82" charset="0"/>
              </a:rPr>
              <a:t>+</a:t>
            </a:r>
            <a:r>
              <a:rPr lang="en-US" sz="2000" dirty="0"/>
              <a:t>= </a:t>
            </a:r>
            <a:r>
              <a:rPr lang="en-US" sz="3200" dirty="0">
                <a:latin typeface="Colonna MT" pitchFamily="82" charset="0"/>
              </a:rPr>
              <a:t>F</a:t>
            </a:r>
            <a:r>
              <a:rPr lang="en-US" sz="2000" dirty="0">
                <a:latin typeface="Colonna MT" pitchFamily="82" charset="0"/>
              </a:rPr>
              <a:t> </a:t>
            </a:r>
            <a:r>
              <a:rPr lang="en-US" sz="2000" dirty="0">
                <a:latin typeface="Colonna MT" pitchFamily="82" charset="0"/>
                <a:sym typeface="Symbol"/>
              </a:rPr>
              <a:t></a:t>
            </a:r>
            <a:r>
              <a:rPr lang="en-US" sz="2000" dirty="0"/>
              <a:t>{</a:t>
            </a:r>
            <a:r>
              <a:rPr lang="en-US" sz="2000" dirty="0">
                <a:ea typeface="Tahoma" pitchFamily="34" charset="0"/>
                <a:cs typeface="Tahoma" pitchFamily="34" charset="0"/>
              </a:rPr>
              <a:t>A</a:t>
            </a:r>
            <a:r>
              <a:rPr lang="en-US" sz="2000" dirty="0">
                <a:ea typeface="Tahoma" pitchFamily="34" charset="0"/>
                <a:cs typeface="Tahoma" pitchFamily="34" charset="0"/>
                <a:sym typeface="Wingdings" pitchFamily="2" charset="2"/>
              </a:rPr>
              <a:t> E, AB BD, ABBCD , ABBCDE, BCDBCDE</a:t>
            </a:r>
            <a:r>
              <a:rPr lang="en-US" sz="2000" dirty="0" smtClean="0">
                <a:ea typeface="Tahoma" pitchFamily="34" charset="0"/>
                <a:cs typeface="Tahoma" pitchFamily="34" charset="0"/>
                <a:sym typeface="Wingdings" pitchFamily="2" charset="2"/>
              </a:rPr>
              <a:t>, </a:t>
            </a:r>
            <a:r>
              <a:rPr lang="en-US" sz="2000" dirty="0">
                <a:ea typeface="Tahoma" pitchFamily="34" charset="0"/>
                <a:cs typeface="Tahoma" pitchFamily="34" charset="0"/>
                <a:sym typeface="Wingdings" pitchFamily="2" charset="2"/>
              </a:rPr>
              <a:t>ABCDE </a:t>
            </a:r>
            <a:r>
              <a:rPr lang="en-US" sz="2000" dirty="0"/>
              <a:t>}</a:t>
            </a:r>
            <a:endParaRPr lang="vi-VN" sz="2000" dirty="0"/>
          </a:p>
        </p:txBody>
      </p:sp>
      <p:sp>
        <p:nvSpPr>
          <p:cNvPr id="17" name="TextBox 16"/>
          <p:cNvSpPr txBox="1"/>
          <p:nvPr/>
        </p:nvSpPr>
        <p:spPr>
          <a:xfrm>
            <a:off x="2209800" y="1981201"/>
            <a:ext cx="4038600" cy="584775"/>
          </a:xfrm>
          <a:prstGeom prst="rect">
            <a:avLst/>
          </a:prstGeom>
          <a:noFill/>
        </p:spPr>
        <p:txBody>
          <a:bodyPr wrap="square" rtlCol="0">
            <a:spAutoFit/>
          </a:bodyPr>
          <a:lstStyle/>
          <a:p>
            <a:pPr algn="l"/>
            <a:r>
              <a:rPr lang="en-US" sz="2400" dirty="0"/>
              <a:t>          </a:t>
            </a:r>
            <a:r>
              <a:rPr lang="en-US" sz="2400" dirty="0" smtClean="0"/>
              <a:t>Find </a:t>
            </a:r>
            <a:r>
              <a:rPr lang="en-US" sz="3200" dirty="0" smtClean="0">
                <a:latin typeface="Colonna MT" pitchFamily="82" charset="0"/>
              </a:rPr>
              <a:t>F</a:t>
            </a:r>
            <a:r>
              <a:rPr lang="en-US" sz="3200" baseline="30000" dirty="0">
                <a:latin typeface="Colonna MT" pitchFamily="82" charset="0"/>
              </a:rPr>
              <a:t>+</a:t>
            </a:r>
            <a:endParaRPr lang="vi-VN" sz="2400" dirty="0"/>
          </a:p>
        </p:txBody>
      </p:sp>
      <p:pic>
        <p:nvPicPr>
          <p:cNvPr id="1026" name="Picture 2"/>
          <p:cNvPicPr>
            <a:picLocks noChangeAspect="1" noChangeArrowheads="1"/>
          </p:cNvPicPr>
          <p:nvPr/>
        </p:nvPicPr>
        <p:blipFill>
          <a:blip r:embed="rId3" cstate="print"/>
          <a:srcRect/>
          <a:stretch>
            <a:fillRect/>
          </a:stretch>
        </p:blipFill>
        <p:spPr bwMode="auto">
          <a:xfrm>
            <a:off x="2283920" y="2514601"/>
            <a:ext cx="8307881" cy="258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itle 1"/>
          <p:cNvSpPr txBox="1">
            <a:spLocks/>
          </p:cNvSpPr>
          <p:nvPr/>
        </p:nvSpPr>
        <p:spPr>
          <a:xfrm>
            <a:off x="1524000" y="27463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i="1" dirty="0"/>
              <a:t>Example</a:t>
            </a:r>
            <a:endParaRPr lang="vi-VN" dirty="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29</a:t>
            </a:fld>
            <a:endParaRPr lang="en-US" dirty="0"/>
          </a:p>
        </p:txBody>
      </p:sp>
    </p:spTree>
    <p:extLst>
      <p:ext uri="{BB962C8B-B14F-4D97-AF65-F5344CB8AC3E}">
        <p14:creationId xmlns:p14="http://schemas.microsoft.com/office/powerpoint/2010/main" val="300645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1774825" y="303213"/>
            <a:ext cx="8534400" cy="842962"/>
          </a:xfrm>
        </p:spPr>
        <p:txBody>
          <a:bodyPr/>
          <a:lstStyle/>
          <a:p>
            <a:endParaRPr lang="en-US" altLang="en-US" sz="4000" dirty="0"/>
          </a:p>
        </p:txBody>
      </p:sp>
      <p:sp>
        <p:nvSpPr>
          <p:cNvPr id="71685" name="Rectangle 5"/>
          <p:cNvSpPr>
            <a:spLocks noGrp="1" noChangeArrowheads="1"/>
          </p:cNvSpPr>
          <p:nvPr>
            <p:ph idx="1"/>
          </p:nvPr>
        </p:nvSpPr>
        <p:spPr>
          <a:xfrm>
            <a:off x="2209800" y="1389063"/>
            <a:ext cx="8458200" cy="4114800"/>
          </a:xfrm>
        </p:spPr>
        <p:txBody>
          <a:bodyPr>
            <a:normAutofit/>
          </a:bodyPr>
          <a:lstStyle/>
          <a:p>
            <a:pPr marL="533400" indent="-533400">
              <a:buFont typeface="+mj-lt"/>
              <a:buAutoNum type="arabicPeriod"/>
            </a:pPr>
            <a:r>
              <a:rPr lang="en-US" altLang="en-US" sz="2400" dirty="0" smtClean="0">
                <a:cs typeface="Times New Roman" panose="02020603050405020304" pitchFamily="18" charset="0"/>
              </a:rPr>
              <a:t>Informal </a:t>
            </a:r>
            <a:r>
              <a:rPr lang="en-US" altLang="en-US" sz="2400" dirty="0">
                <a:cs typeface="Times New Roman" panose="02020603050405020304" pitchFamily="18" charset="0"/>
              </a:rPr>
              <a:t>Design Guidelines for Relational Databases</a:t>
            </a:r>
          </a:p>
          <a:p>
            <a:pPr marL="533400" indent="-533400">
              <a:buFont typeface="+mj-lt"/>
              <a:buAutoNum type="arabicPeriod"/>
            </a:pPr>
            <a:r>
              <a:rPr lang="en-US" altLang="en-US" sz="2400" dirty="0" smtClean="0">
                <a:solidFill>
                  <a:schemeClr val="bg1">
                    <a:lumMod val="95000"/>
                  </a:schemeClr>
                </a:solidFill>
                <a:cs typeface="Times New Roman" panose="02020603050405020304" pitchFamily="18" charset="0"/>
              </a:rPr>
              <a:t>Functional </a:t>
            </a:r>
            <a:r>
              <a:rPr lang="en-US" altLang="en-US" sz="2400" dirty="0">
                <a:solidFill>
                  <a:schemeClr val="bg1">
                    <a:lumMod val="95000"/>
                  </a:schemeClr>
                </a:solidFill>
                <a:cs typeface="Times New Roman" panose="02020603050405020304" pitchFamily="18" charset="0"/>
              </a:rPr>
              <a:t>Dependencies (FDs)</a:t>
            </a:r>
          </a:p>
          <a:p>
            <a:pPr marL="533400" indent="-533400">
              <a:buFont typeface="+mj-lt"/>
              <a:buAutoNum type="arabicPeriod"/>
            </a:pPr>
            <a:r>
              <a:rPr lang="en-US" altLang="en-US" sz="2400" dirty="0" smtClean="0">
                <a:solidFill>
                  <a:schemeClr val="bg1">
                    <a:lumMod val="95000"/>
                  </a:schemeClr>
                </a:solidFill>
                <a:cs typeface="Times New Roman" panose="02020603050405020304" pitchFamily="18" charset="0"/>
              </a:rPr>
              <a:t>Normal </a:t>
            </a:r>
            <a:r>
              <a:rPr lang="en-US" altLang="en-US" sz="2400" dirty="0">
                <a:solidFill>
                  <a:schemeClr val="bg1">
                    <a:lumMod val="95000"/>
                  </a:schemeClr>
                </a:solidFill>
                <a:cs typeface="Times New Roman" panose="02020603050405020304" pitchFamily="18" charset="0"/>
              </a:rPr>
              <a:t>Forms Based on Primary Keys</a:t>
            </a:r>
          </a:p>
          <a:p>
            <a:pPr marL="457200" indent="-457200">
              <a:buFont typeface="+mj-lt"/>
              <a:buAutoNum type="arabicPeriod"/>
            </a:pPr>
            <a:r>
              <a:rPr lang="en-US" altLang="en-US" sz="2400" dirty="0" smtClean="0">
                <a:solidFill>
                  <a:schemeClr val="bg1">
                    <a:lumMod val="95000"/>
                  </a:schemeClr>
                </a:solidFill>
                <a:cs typeface="Times New Roman" panose="02020603050405020304" pitchFamily="18" charset="0"/>
              </a:rPr>
              <a:t>General </a:t>
            </a:r>
            <a:r>
              <a:rPr lang="en-US" altLang="en-US" sz="2400" dirty="0">
                <a:solidFill>
                  <a:schemeClr val="bg1">
                    <a:lumMod val="95000"/>
                  </a:schemeClr>
                </a:solidFill>
                <a:cs typeface="Times New Roman" panose="02020603050405020304" pitchFamily="18" charset="0"/>
              </a:rPr>
              <a:t>Normal Form Definitions </a:t>
            </a:r>
            <a:r>
              <a:rPr lang="en-US" altLang="en-US" sz="2000" dirty="0">
                <a:solidFill>
                  <a:schemeClr val="bg1">
                    <a:lumMod val="95000"/>
                  </a:schemeClr>
                </a:solidFill>
                <a:cs typeface="Times New Roman" panose="02020603050405020304" pitchFamily="18" charset="0"/>
              </a:rPr>
              <a:t>(For </a:t>
            </a:r>
            <a:r>
              <a:rPr lang="en-US" altLang="en-US" sz="2000" u="sng" dirty="0">
                <a:solidFill>
                  <a:schemeClr val="bg1">
                    <a:lumMod val="95000"/>
                  </a:schemeClr>
                </a:solidFill>
                <a:cs typeface="Times New Roman" panose="02020603050405020304" pitchFamily="18" charset="0"/>
              </a:rPr>
              <a:t>Multiple</a:t>
            </a:r>
            <a:r>
              <a:rPr lang="en-US" altLang="en-US" sz="2000" dirty="0">
                <a:solidFill>
                  <a:schemeClr val="bg1">
                    <a:lumMod val="95000"/>
                  </a:schemeClr>
                </a:solidFill>
                <a:cs typeface="Times New Roman" panose="02020603050405020304" pitchFamily="18" charset="0"/>
              </a:rPr>
              <a:t> Keys)</a:t>
            </a:r>
          </a:p>
          <a:p>
            <a:pPr marL="457200" indent="-457200">
              <a:buFont typeface="+mj-lt"/>
              <a:buAutoNum type="arabicPeriod"/>
            </a:pPr>
            <a:r>
              <a:rPr lang="en-US" altLang="en-US" sz="2400" dirty="0" smtClean="0">
                <a:solidFill>
                  <a:schemeClr val="bg1">
                    <a:lumMod val="95000"/>
                  </a:schemeClr>
                </a:solidFill>
                <a:cs typeface="Times New Roman" panose="02020603050405020304" pitchFamily="18" charset="0"/>
              </a:rPr>
              <a:t>BCNF </a:t>
            </a:r>
            <a:r>
              <a:rPr lang="en-US" altLang="en-US" sz="2400" dirty="0">
                <a:solidFill>
                  <a:schemeClr val="bg1">
                    <a:lumMod val="95000"/>
                  </a:schemeClr>
                </a:solidFill>
                <a:cs typeface="Times New Roman" panose="02020603050405020304" pitchFamily="18" charset="0"/>
              </a:rPr>
              <a:t>(Boyce-</a:t>
            </a:r>
            <a:r>
              <a:rPr lang="en-US" altLang="en-US" sz="2400" dirty="0" err="1">
                <a:solidFill>
                  <a:schemeClr val="bg1">
                    <a:lumMod val="95000"/>
                  </a:schemeClr>
                </a:solidFill>
                <a:cs typeface="Times New Roman" panose="02020603050405020304" pitchFamily="18" charset="0"/>
              </a:rPr>
              <a:t>Codd</a:t>
            </a:r>
            <a:r>
              <a:rPr lang="en-US" altLang="en-US" sz="2400" dirty="0">
                <a:solidFill>
                  <a:schemeClr val="bg1">
                    <a:lumMod val="95000"/>
                  </a:schemeClr>
                </a:solidFill>
                <a:cs typeface="Times New Roman" panose="02020603050405020304" pitchFamily="18" charset="0"/>
              </a:rPr>
              <a:t> Normal Form)</a:t>
            </a:r>
          </a:p>
          <a:p>
            <a:pPr marL="533400" indent="-533400">
              <a:buNone/>
            </a:pPr>
            <a:endParaRPr lang="en-US" altLang="en-US"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764CA28-BCDB-4FA9-B5EC-DB7A0C554278}" type="slidenum">
              <a:rPr lang="en-US" smtClean="0"/>
              <a:t>3</a:t>
            </a:fld>
            <a:endParaRPr lang="en-US" dirty="0"/>
          </a:p>
        </p:txBody>
      </p:sp>
    </p:spTree>
    <p:extLst>
      <p:ext uri="{BB962C8B-B14F-4D97-AF65-F5344CB8AC3E}">
        <p14:creationId xmlns:p14="http://schemas.microsoft.com/office/powerpoint/2010/main" val="247031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8200" y="3429001"/>
            <a:ext cx="10943492" cy="830997"/>
          </a:xfrm>
          <a:prstGeom prst="rect">
            <a:avLst/>
          </a:prstGeom>
          <a:noFill/>
        </p:spPr>
        <p:txBody>
          <a:bodyPr wrap="square" rtlCol="0">
            <a:spAutoFit/>
          </a:bodyPr>
          <a:lstStyle/>
          <a:p>
            <a:pPr marL="252000" indent="-360000"/>
            <a:r>
              <a:rPr lang="en-US" sz="2400" i="1" dirty="0"/>
              <a:t>  </a:t>
            </a:r>
            <a:r>
              <a:rPr lang="en-US" sz="2400" i="1" dirty="0" smtClean="0"/>
              <a:t>Example: </a:t>
            </a:r>
            <a:r>
              <a:rPr lang="en-US" sz="2400" dirty="0"/>
              <a:t>DA(</a:t>
            </a:r>
            <a:r>
              <a:rPr lang="en-US" sz="2400" dirty="0" err="1"/>
              <a:t>Manv</a:t>
            </a:r>
            <a:r>
              <a:rPr lang="en-US" sz="2400" dirty="0"/>
              <a:t>, </a:t>
            </a:r>
            <a:r>
              <a:rPr lang="en-US" sz="2400" dirty="0" err="1"/>
              <a:t>Hoten</a:t>
            </a:r>
            <a:r>
              <a:rPr lang="en-US" sz="2400" dirty="0"/>
              <a:t>, </a:t>
            </a:r>
            <a:r>
              <a:rPr lang="en-US" sz="2400" dirty="0" err="1"/>
              <a:t>Mada</a:t>
            </a:r>
            <a:r>
              <a:rPr lang="en-US" sz="2400" dirty="0"/>
              <a:t>, Tenda, DD, </a:t>
            </a:r>
            <a:r>
              <a:rPr lang="en-US" sz="2400" dirty="0" err="1"/>
              <a:t>Sogio</a:t>
            </a:r>
            <a:r>
              <a:rPr lang="en-US" sz="2400" dirty="0"/>
              <a:t>}</a:t>
            </a:r>
          </a:p>
          <a:p>
            <a:pPr marL="252000" indent="-360000"/>
            <a:r>
              <a:rPr lang="en-US" sz="2400" dirty="0">
                <a:ea typeface="Tahoma" pitchFamily="34" charset="0"/>
                <a:cs typeface="Tahoma" pitchFamily="34" charset="0"/>
              </a:rPr>
              <a:t>            </a:t>
            </a:r>
            <a:r>
              <a:rPr lang="en-US" sz="2400" dirty="0">
                <a:latin typeface="Colonna MT" pitchFamily="82" charset="0"/>
                <a:ea typeface="Tahoma" pitchFamily="34" charset="0"/>
                <a:cs typeface="Tahoma" pitchFamily="34" charset="0"/>
                <a:sym typeface="Symbol"/>
              </a:rPr>
              <a:t>F</a:t>
            </a:r>
            <a:r>
              <a:rPr lang="en-US" sz="2400" dirty="0">
                <a:solidFill>
                  <a:srgbClr val="7030A0"/>
                </a:solidFill>
                <a:latin typeface="Colonna MT" pitchFamily="82" charset="0"/>
                <a:ea typeface="Tahoma" pitchFamily="34" charset="0"/>
                <a:cs typeface="Tahoma" pitchFamily="34" charset="0"/>
                <a:sym typeface="Symbol"/>
              </a:rPr>
              <a:t> </a:t>
            </a:r>
            <a:r>
              <a:rPr lang="en-US" sz="2400" dirty="0">
                <a:ea typeface="Tahoma" pitchFamily="34" charset="0"/>
                <a:cs typeface="Tahoma" pitchFamily="34" charset="0"/>
              </a:rPr>
              <a:t>={ </a:t>
            </a:r>
            <a:r>
              <a:rPr lang="en-US" sz="2400" dirty="0" err="1">
                <a:ea typeface="Tahoma" pitchFamily="34" charset="0"/>
                <a:cs typeface="Tahoma" pitchFamily="34" charset="0"/>
              </a:rPr>
              <a:t>Manv</a:t>
            </a:r>
            <a:r>
              <a:rPr lang="en-US" sz="2400" dirty="0">
                <a:ea typeface="Tahoma" pitchFamily="34" charset="0"/>
                <a:cs typeface="Tahoma" pitchFamily="34" charset="0"/>
              </a:rPr>
              <a:t> -&gt;</a:t>
            </a:r>
            <a:r>
              <a:rPr lang="en-US" sz="2400" dirty="0" err="1">
                <a:ea typeface="Tahoma" pitchFamily="34" charset="0"/>
                <a:cs typeface="Tahoma" pitchFamily="34" charset="0"/>
              </a:rPr>
              <a:t>Hoten</a:t>
            </a:r>
            <a:r>
              <a:rPr lang="en-US" sz="2400" dirty="0">
                <a:ea typeface="Tahoma" pitchFamily="34" charset="0"/>
                <a:cs typeface="Tahoma" pitchFamily="34" charset="0"/>
              </a:rPr>
              <a:t>; </a:t>
            </a:r>
            <a:r>
              <a:rPr lang="en-US" sz="2400" dirty="0" err="1">
                <a:ea typeface="Tahoma" pitchFamily="34" charset="0"/>
                <a:cs typeface="Tahoma" pitchFamily="34" charset="0"/>
              </a:rPr>
              <a:t>Mada</a:t>
            </a:r>
            <a:r>
              <a:rPr lang="en-US" sz="2400" dirty="0">
                <a:ea typeface="Tahoma" pitchFamily="34" charset="0"/>
                <a:cs typeface="Tahoma" pitchFamily="34" charset="0"/>
              </a:rPr>
              <a:t>-&gt;Tenda, DD; </a:t>
            </a:r>
            <a:r>
              <a:rPr lang="en-US" sz="2400" dirty="0" err="1">
                <a:ea typeface="Tahoma" pitchFamily="34" charset="0"/>
                <a:cs typeface="Tahoma" pitchFamily="34" charset="0"/>
              </a:rPr>
              <a:t>Manv</a:t>
            </a:r>
            <a:r>
              <a:rPr lang="en-US" sz="2400" dirty="0">
                <a:ea typeface="Tahoma" pitchFamily="34" charset="0"/>
                <a:cs typeface="Tahoma" pitchFamily="34" charset="0"/>
              </a:rPr>
              <a:t>, </a:t>
            </a:r>
            <a:r>
              <a:rPr lang="en-US" sz="2400" dirty="0" err="1">
                <a:ea typeface="Tahoma" pitchFamily="34" charset="0"/>
                <a:cs typeface="Tahoma" pitchFamily="34" charset="0"/>
              </a:rPr>
              <a:t>Mada</a:t>
            </a:r>
            <a:r>
              <a:rPr lang="en-US" sz="2400" dirty="0">
                <a:ea typeface="Tahoma" pitchFamily="34" charset="0"/>
                <a:cs typeface="Tahoma" pitchFamily="34" charset="0"/>
              </a:rPr>
              <a:t>-&gt;</a:t>
            </a:r>
            <a:r>
              <a:rPr lang="en-US" sz="2400" dirty="0" err="1">
                <a:ea typeface="Tahoma" pitchFamily="34" charset="0"/>
                <a:cs typeface="Tahoma" pitchFamily="34" charset="0"/>
              </a:rPr>
              <a:t>Sogio</a:t>
            </a:r>
            <a:r>
              <a:rPr lang="en-US" sz="2400" dirty="0">
                <a:ea typeface="Tahoma" pitchFamily="34" charset="0"/>
                <a:cs typeface="Tahoma" pitchFamily="34" charset="0"/>
              </a:rPr>
              <a:t>}</a:t>
            </a:r>
          </a:p>
        </p:txBody>
      </p:sp>
      <p:sp>
        <p:nvSpPr>
          <p:cNvPr id="12" name="TextBox 11"/>
          <p:cNvSpPr txBox="1"/>
          <p:nvPr/>
        </p:nvSpPr>
        <p:spPr>
          <a:xfrm>
            <a:off x="1723292" y="243762"/>
            <a:ext cx="8487508" cy="584775"/>
          </a:xfrm>
          <a:prstGeom prst="rect">
            <a:avLst/>
          </a:prstGeom>
          <a:noFill/>
        </p:spPr>
        <p:txBody>
          <a:bodyPr wrap="square" rtlCol="0">
            <a:spAutoFit/>
          </a:bodyPr>
          <a:lstStyle/>
          <a:p>
            <a:pPr marL="252000" indent="-360000" algn="ctr"/>
            <a:r>
              <a:rPr lang="en-US" altLang="en-US" sz="3200" b="1" dirty="0" smtClean="0">
                <a:solidFill>
                  <a:srgbClr val="7030A0"/>
                </a:solidFill>
                <a:cs typeface="Times New Roman" panose="02020603050405020304" pitchFamily="18" charset="0"/>
              </a:rPr>
              <a:t>Closure</a:t>
            </a:r>
            <a:r>
              <a:rPr lang="en-US" altLang="en-US" sz="3200" dirty="0" smtClean="0">
                <a:solidFill>
                  <a:srgbClr val="7030A0"/>
                </a:solidFill>
                <a:cs typeface="Times New Roman" panose="02020603050405020304" pitchFamily="18" charset="0"/>
              </a:rPr>
              <a:t> of a set</a:t>
            </a:r>
            <a:endParaRPr lang="en-US" sz="3200" b="1" dirty="0"/>
          </a:p>
        </p:txBody>
      </p:sp>
      <p:sp>
        <p:nvSpPr>
          <p:cNvPr id="14" name="TextBox 13"/>
          <p:cNvSpPr txBox="1"/>
          <p:nvPr/>
        </p:nvSpPr>
        <p:spPr>
          <a:xfrm>
            <a:off x="1805354" y="2659799"/>
            <a:ext cx="8382000" cy="46166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52000" indent="-360000"/>
            <a:r>
              <a:rPr lang="en-US" sz="2400" dirty="0">
                <a:ea typeface="Tahoma" pitchFamily="34" charset="0"/>
                <a:cs typeface="Tahoma" pitchFamily="34" charset="0"/>
              </a:rPr>
              <a:t>     X</a:t>
            </a:r>
            <a:r>
              <a:rPr lang="en-US" sz="2400" baseline="30000" dirty="0">
                <a:ea typeface="Tahoma" pitchFamily="34" charset="0"/>
                <a:cs typeface="Tahoma" pitchFamily="34" charset="0"/>
              </a:rPr>
              <a:t>+</a:t>
            </a:r>
            <a:r>
              <a:rPr lang="en-US" sz="2400" baseline="-25000" dirty="0">
                <a:latin typeface="Colonna MT" pitchFamily="82" charset="0"/>
              </a:rPr>
              <a:t>F   </a:t>
            </a:r>
            <a:r>
              <a:rPr lang="en-US" sz="2400" dirty="0">
                <a:ea typeface="Tahoma" pitchFamily="34" charset="0"/>
                <a:cs typeface="Tahoma" pitchFamily="34" charset="0"/>
              </a:rPr>
              <a:t>= { A </a:t>
            </a:r>
            <a:r>
              <a:rPr lang="en-US" sz="2400" dirty="0">
                <a:ea typeface="Tahoma" pitchFamily="34" charset="0"/>
                <a:cs typeface="Tahoma" pitchFamily="34" charset="0"/>
                <a:sym typeface="Symbol"/>
              </a:rPr>
              <a:t> U </a:t>
            </a:r>
            <a:r>
              <a:rPr lang="en-US" sz="2400" dirty="0" err="1" smtClean="0">
                <a:ea typeface="Tahoma" pitchFamily="34" charset="0"/>
                <a:cs typeface="Tahoma" pitchFamily="34" charset="0"/>
                <a:sym typeface="Symbol"/>
              </a:rPr>
              <a:t>st.</a:t>
            </a:r>
            <a:r>
              <a:rPr lang="en-US" sz="2400" dirty="0" smtClean="0">
                <a:ea typeface="Tahoma" pitchFamily="34" charset="0"/>
                <a:cs typeface="Tahoma" pitchFamily="34" charset="0"/>
                <a:sym typeface="Symbol"/>
              </a:rPr>
              <a:t> </a:t>
            </a:r>
            <a:r>
              <a:rPr lang="en-US" sz="2400" dirty="0">
                <a:ea typeface="Tahoma" pitchFamily="34" charset="0"/>
                <a:cs typeface="Tahoma" pitchFamily="34" charset="0"/>
                <a:sym typeface="Symbol"/>
              </a:rPr>
              <a:t>X </a:t>
            </a:r>
            <a:r>
              <a:rPr lang="en-US" sz="2400" dirty="0">
                <a:sym typeface="Symbol" pitchFamily="18" charset="2"/>
              </a:rPr>
              <a:t> A </a:t>
            </a:r>
            <a:r>
              <a:rPr lang="en-US" sz="2400" dirty="0">
                <a:ea typeface="Tahoma" pitchFamily="34" charset="0"/>
                <a:cs typeface="Tahoma" pitchFamily="34" charset="0"/>
              </a:rPr>
              <a:t> </a:t>
            </a:r>
            <a:r>
              <a:rPr lang="en-US" sz="2400" dirty="0">
                <a:ea typeface="Tahoma" pitchFamily="34" charset="0"/>
                <a:cs typeface="Tahoma" pitchFamily="34" charset="0"/>
                <a:sym typeface="Symbol"/>
              </a:rPr>
              <a:t>  </a:t>
            </a:r>
            <a:r>
              <a:rPr lang="en-US" sz="2400" dirty="0">
                <a:latin typeface="Colonna MT" pitchFamily="82" charset="0"/>
                <a:ea typeface="Tahoma" pitchFamily="34" charset="0"/>
                <a:cs typeface="Tahoma" pitchFamily="34" charset="0"/>
                <a:sym typeface="Symbol"/>
              </a:rPr>
              <a:t>F</a:t>
            </a:r>
            <a:r>
              <a:rPr lang="en-US" sz="2400" baseline="30000" dirty="0">
                <a:ea typeface="Tahoma" pitchFamily="34" charset="0"/>
                <a:cs typeface="Tahoma" pitchFamily="34" charset="0"/>
                <a:sym typeface="Symbol"/>
              </a:rPr>
              <a:t>+</a:t>
            </a:r>
            <a:r>
              <a:rPr lang="en-US" sz="2400" dirty="0">
                <a:ea typeface="Tahoma" pitchFamily="34" charset="0"/>
                <a:cs typeface="Tahoma" pitchFamily="34" charset="0"/>
                <a:sym typeface="Symbol"/>
              </a:rPr>
              <a:t>}</a:t>
            </a:r>
            <a:r>
              <a:rPr lang="en-US" sz="2400" dirty="0">
                <a:sym typeface="Symbol" pitchFamily="18" charset="2"/>
              </a:rPr>
              <a:t> </a:t>
            </a:r>
            <a:r>
              <a:rPr lang="en-US" sz="2400" dirty="0">
                <a:ea typeface="Tahoma" pitchFamily="34" charset="0"/>
                <a:cs typeface="Tahoma" pitchFamily="34" charset="0"/>
              </a:rPr>
              <a:t>  </a:t>
            </a:r>
          </a:p>
        </p:txBody>
      </p:sp>
      <p:sp>
        <p:nvSpPr>
          <p:cNvPr id="15" name="TextBox 14"/>
          <p:cNvSpPr txBox="1"/>
          <p:nvPr/>
        </p:nvSpPr>
        <p:spPr>
          <a:xfrm>
            <a:off x="1905000" y="4419600"/>
            <a:ext cx="1524000" cy="400110"/>
          </a:xfrm>
          <a:prstGeom prst="rect">
            <a:avLst/>
          </a:prstGeom>
          <a:noFill/>
        </p:spPr>
        <p:txBody>
          <a:bodyPr wrap="square" rtlCol="0">
            <a:spAutoFit/>
          </a:bodyPr>
          <a:lstStyle/>
          <a:p>
            <a:pPr marL="252000" indent="-360000"/>
            <a:r>
              <a:rPr lang="en-US" sz="2000" dirty="0"/>
              <a:t>{</a:t>
            </a:r>
            <a:r>
              <a:rPr lang="en-US" sz="2000" dirty="0" err="1"/>
              <a:t>Manv</a:t>
            </a:r>
            <a:r>
              <a:rPr lang="en-US" sz="2000" dirty="0"/>
              <a:t>}</a:t>
            </a:r>
            <a:r>
              <a:rPr lang="en-US" sz="2000" baseline="30000" dirty="0"/>
              <a:t>+</a:t>
            </a:r>
            <a:r>
              <a:rPr lang="en-US" sz="2000" dirty="0"/>
              <a:t> = </a:t>
            </a:r>
          </a:p>
        </p:txBody>
      </p:sp>
      <p:sp>
        <p:nvSpPr>
          <p:cNvPr id="16" name="TextBox 15"/>
          <p:cNvSpPr txBox="1"/>
          <p:nvPr/>
        </p:nvSpPr>
        <p:spPr>
          <a:xfrm>
            <a:off x="838200" y="1090175"/>
            <a:ext cx="10943492" cy="112646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90000"/>
              </a:lnSpc>
            </a:pPr>
            <a:r>
              <a:rPr lang="en-US" altLang="en-US" sz="2400" b="1" dirty="0" smtClean="0">
                <a:solidFill>
                  <a:srgbClr val="7030A0"/>
                </a:solidFill>
                <a:cs typeface="Times New Roman" panose="02020603050405020304" pitchFamily="18" charset="0"/>
              </a:rPr>
              <a:t>Closure</a:t>
            </a:r>
            <a:r>
              <a:rPr lang="en-US" altLang="en-US" sz="2400" dirty="0" smtClean="0">
                <a:solidFill>
                  <a:srgbClr val="7030A0"/>
                </a:solidFill>
                <a:cs typeface="Times New Roman" panose="02020603050405020304" pitchFamily="18" charset="0"/>
              </a:rPr>
              <a:t> of a set of attributes X with respect to F is the set X </a:t>
            </a:r>
            <a:r>
              <a:rPr lang="en-US" altLang="en-US" sz="2400" baseline="30000" dirty="0" smtClean="0">
                <a:solidFill>
                  <a:srgbClr val="7030A0"/>
                </a:solidFill>
                <a:cs typeface="Times New Roman" panose="02020603050405020304" pitchFamily="18" charset="0"/>
              </a:rPr>
              <a:t>+</a:t>
            </a:r>
            <a:r>
              <a:rPr lang="en-US" altLang="en-US" sz="2400" dirty="0" smtClean="0">
                <a:solidFill>
                  <a:srgbClr val="7030A0"/>
                </a:solidFill>
                <a:cs typeface="Times New Roman" panose="02020603050405020304" pitchFamily="18" charset="0"/>
              </a:rPr>
              <a:t> of all attributes that are functionally determined by X</a:t>
            </a:r>
          </a:p>
          <a:p>
            <a:pPr lvl="1"/>
            <a:r>
              <a:rPr lang="en-US" altLang="en-US" sz="2400" dirty="0" smtClean="0">
                <a:cs typeface="Times New Roman" panose="02020603050405020304" pitchFamily="18" charset="0"/>
              </a:rPr>
              <a:t>X </a:t>
            </a:r>
            <a:r>
              <a:rPr lang="en-US" altLang="en-US" sz="2400" baseline="30000" dirty="0" smtClean="0">
                <a:cs typeface="Times New Roman" panose="02020603050405020304" pitchFamily="18" charset="0"/>
              </a:rPr>
              <a:t>+</a:t>
            </a:r>
            <a:r>
              <a:rPr lang="en-US" altLang="en-US" sz="2400" dirty="0" smtClean="0">
                <a:cs typeface="Times New Roman" panose="02020603050405020304" pitchFamily="18" charset="0"/>
              </a:rPr>
              <a:t> can be calculated by repeatedly applying IR1, IR2, IR3 using the FDs in F</a:t>
            </a:r>
            <a:r>
              <a:rPr lang="en-US" altLang="en-US" sz="2400" dirty="0" smtClean="0"/>
              <a:t> </a:t>
            </a:r>
          </a:p>
        </p:txBody>
      </p:sp>
      <p:sp>
        <p:nvSpPr>
          <p:cNvPr id="17" name="TextBox 16"/>
          <p:cNvSpPr txBox="1"/>
          <p:nvPr/>
        </p:nvSpPr>
        <p:spPr>
          <a:xfrm>
            <a:off x="3276600" y="4419600"/>
            <a:ext cx="3505200" cy="400110"/>
          </a:xfrm>
          <a:prstGeom prst="rect">
            <a:avLst/>
          </a:prstGeom>
          <a:noFill/>
        </p:spPr>
        <p:txBody>
          <a:bodyPr wrap="square" rtlCol="0">
            <a:spAutoFit/>
          </a:bodyPr>
          <a:lstStyle/>
          <a:p>
            <a:pPr marL="252000" indent="-360000"/>
            <a:r>
              <a:rPr lang="en-US" sz="2000" dirty="0"/>
              <a:t> {</a:t>
            </a:r>
            <a:r>
              <a:rPr lang="en-US" sz="2000" dirty="0" err="1"/>
              <a:t>Manv</a:t>
            </a:r>
            <a:r>
              <a:rPr lang="en-US" sz="2000" dirty="0"/>
              <a:t>, </a:t>
            </a:r>
            <a:r>
              <a:rPr lang="en-US" sz="2000" dirty="0" err="1"/>
              <a:t>Hoten</a:t>
            </a:r>
            <a:r>
              <a:rPr lang="en-US" sz="2000" dirty="0"/>
              <a:t>}</a:t>
            </a:r>
          </a:p>
        </p:txBody>
      </p:sp>
      <p:sp>
        <p:nvSpPr>
          <p:cNvPr id="18" name="TextBox 17"/>
          <p:cNvSpPr txBox="1"/>
          <p:nvPr/>
        </p:nvSpPr>
        <p:spPr>
          <a:xfrm>
            <a:off x="1905000" y="5029200"/>
            <a:ext cx="1524000" cy="400110"/>
          </a:xfrm>
          <a:prstGeom prst="rect">
            <a:avLst/>
          </a:prstGeom>
          <a:noFill/>
        </p:spPr>
        <p:txBody>
          <a:bodyPr wrap="square" rtlCol="0">
            <a:spAutoFit/>
          </a:bodyPr>
          <a:lstStyle/>
          <a:p>
            <a:pPr marL="252000" indent="-360000"/>
            <a:r>
              <a:rPr lang="en-US" sz="2000"/>
              <a:t>{Mada}</a:t>
            </a:r>
            <a:r>
              <a:rPr lang="en-US" sz="2000" baseline="30000"/>
              <a:t>+</a:t>
            </a:r>
            <a:r>
              <a:rPr lang="en-US" sz="2000"/>
              <a:t> = </a:t>
            </a:r>
          </a:p>
        </p:txBody>
      </p:sp>
      <p:sp>
        <p:nvSpPr>
          <p:cNvPr id="19" name="TextBox 18"/>
          <p:cNvSpPr txBox="1"/>
          <p:nvPr/>
        </p:nvSpPr>
        <p:spPr>
          <a:xfrm>
            <a:off x="3429000" y="5029200"/>
            <a:ext cx="3505200" cy="400110"/>
          </a:xfrm>
          <a:prstGeom prst="rect">
            <a:avLst/>
          </a:prstGeom>
          <a:noFill/>
        </p:spPr>
        <p:txBody>
          <a:bodyPr wrap="square" rtlCol="0">
            <a:spAutoFit/>
          </a:bodyPr>
          <a:lstStyle/>
          <a:p>
            <a:pPr marL="252000" indent="-360000"/>
            <a:r>
              <a:rPr lang="en-US" sz="2000" dirty="0"/>
              <a:t> {</a:t>
            </a:r>
            <a:r>
              <a:rPr lang="en-US" sz="2000" dirty="0" err="1"/>
              <a:t>Mada</a:t>
            </a:r>
            <a:r>
              <a:rPr lang="en-US" sz="2000" dirty="0"/>
              <a:t>, Tenda, DD}</a:t>
            </a:r>
          </a:p>
        </p:txBody>
      </p:sp>
      <p:sp>
        <p:nvSpPr>
          <p:cNvPr id="20" name="TextBox 19"/>
          <p:cNvSpPr txBox="1"/>
          <p:nvPr/>
        </p:nvSpPr>
        <p:spPr>
          <a:xfrm>
            <a:off x="1905000" y="5715000"/>
            <a:ext cx="2286000" cy="400110"/>
          </a:xfrm>
          <a:prstGeom prst="rect">
            <a:avLst/>
          </a:prstGeom>
          <a:noFill/>
        </p:spPr>
        <p:txBody>
          <a:bodyPr wrap="square" rtlCol="0">
            <a:spAutoFit/>
          </a:bodyPr>
          <a:lstStyle/>
          <a:p>
            <a:pPr marL="252000" indent="-360000"/>
            <a:r>
              <a:rPr lang="en-US" sz="2000"/>
              <a:t>{Manv, Mada}</a:t>
            </a:r>
            <a:r>
              <a:rPr lang="en-US" sz="2000" baseline="30000"/>
              <a:t>+</a:t>
            </a:r>
            <a:r>
              <a:rPr lang="en-US" sz="2000"/>
              <a:t> = </a:t>
            </a:r>
          </a:p>
        </p:txBody>
      </p:sp>
      <p:sp>
        <p:nvSpPr>
          <p:cNvPr id="21" name="TextBox 20"/>
          <p:cNvSpPr txBox="1"/>
          <p:nvPr/>
        </p:nvSpPr>
        <p:spPr>
          <a:xfrm>
            <a:off x="4191000" y="5715000"/>
            <a:ext cx="6096000" cy="400110"/>
          </a:xfrm>
          <a:prstGeom prst="rect">
            <a:avLst/>
          </a:prstGeom>
          <a:noFill/>
        </p:spPr>
        <p:txBody>
          <a:bodyPr wrap="square" rtlCol="0">
            <a:spAutoFit/>
          </a:bodyPr>
          <a:lstStyle/>
          <a:p>
            <a:pPr marL="252000" indent="-360000"/>
            <a:r>
              <a:rPr lang="en-US" sz="2000"/>
              <a:t> {Manv, Hoten, Mada, Tenda, DD, Sogio}</a:t>
            </a: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30</a:t>
            </a:fld>
            <a:endParaRPr lang="en-US" dirty="0"/>
          </a:p>
        </p:txBody>
      </p:sp>
    </p:spTree>
    <p:extLst>
      <p:ext uri="{BB962C8B-B14F-4D97-AF65-F5344CB8AC3E}">
        <p14:creationId xmlns:p14="http://schemas.microsoft.com/office/powerpoint/2010/main" val="53590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i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8" grpId="0"/>
      <p:bldP spid="19"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4446" y="614065"/>
            <a:ext cx="11148647" cy="46166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52000" indent="-360000"/>
            <a:r>
              <a:rPr lang="en-US" sz="2400" i="1" dirty="0" smtClean="0">
                <a:solidFill>
                  <a:schemeClr val="accent1"/>
                </a:solidFill>
              </a:rPr>
              <a:t>X</a:t>
            </a:r>
            <a:r>
              <a:rPr lang="en-US" sz="2400" i="1" dirty="0" smtClean="0">
                <a:solidFill>
                  <a:schemeClr val="accent1"/>
                </a:solidFill>
                <a:latin typeface="Arial" charset="0"/>
              </a:rPr>
              <a:t> </a:t>
            </a:r>
            <a:r>
              <a:rPr lang="en-US" sz="2400" i="1" dirty="0">
                <a:solidFill>
                  <a:schemeClr val="accent1"/>
                </a:solidFill>
                <a:latin typeface="Arial" charset="0"/>
                <a:sym typeface="Wingdings" pitchFamily="2" charset="2"/>
              </a:rPr>
              <a:t>Y </a:t>
            </a:r>
            <a:r>
              <a:rPr lang="en-US" sz="2400" i="1" dirty="0" smtClean="0">
                <a:solidFill>
                  <a:schemeClr val="accent1"/>
                </a:solidFill>
                <a:latin typeface="Arial" charset="0"/>
                <a:sym typeface="Wingdings" pitchFamily="2" charset="2"/>
              </a:rPr>
              <a:t>is inferred from closure set of </a:t>
            </a:r>
            <a:r>
              <a:rPr lang="en-US" sz="2400" i="1" dirty="0" smtClean="0">
                <a:solidFill>
                  <a:schemeClr val="accent1"/>
                </a:solidFill>
                <a:latin typeface="Colonna MT" pitchFamily="82" charset="0"/>
                <a:ea typeface="Tahoma" pitchFamily="34" charset="0"/>
                <a:cs typeface="Tahoma" pitchFamily="34" charset="0"/>
                <a:sym typeface="Wingdings" pitchFamily="2" charset="2"/>
              </a:rPr>
              <a:t>F</a:t>
            </a:r>
            <a:r>
              <a:rPr lang="en-US" sz="2400" i="1" dirty="0" smtClean="0">
                <a:solidFill>
                  <a:schemeClr val="accent1"/>
                </a:solidFill>
                <a:latin typeface="Arial" charset="0"/>
                <a:sym typeface="Wingdings" pitchFamily="2" charset="2"/>
              </a:rPr>
              <a:t> according to  Armstrong rules </a:t>
            </a:r>
            <a:r>
              <a:rPr lang="en-US" sz="2400" i="1" dirty="0" err="1" smtClean="0">
                <a:solidFill>
                  <a:schemeClr val="accent1"/>
                </a:solidFill>
                <a:latin typeface="Arial" charset="0"/>
                <a:sym typeface="Wingdings" pitchFamily="2" charset="2"/>
              </a:rPr>
              <a:t>iff</a:t>
            </a:r>
            <a:r>
              <a:rPr lang="en-US" sz="2400" i="1" dirty="0" smtClean="0">
                <a:solidFill>
                  <a:schemeClr val="accent1"/>
                </a:solidFill>
                <a:latin typeface="Arial" charset="0"/>
                <a:sym typeface="Wingdings" pitchFamily="2" charset="2"/>
              </a:rPr>
              <a:t> Y </a:t>
            </a:r>
            <a:r>
              <a:rPr lang="en-US" sz="2400" i="1" dirty="0">
                <a:solidFill>
                  <a:schemeClr val="accent1"/>
                </a:solidFill>
                <a:latin typeface="Arial" charset="0"/>
                <a:sym typeface="Symbol"/>
              </a:rPr>
              <a:t> X</a:t>
            </a:r>
            <a:r>
              <a:rPr lang="en-US" sz="2400" i="1" baseline="30000" dirty="0">
                <a:solidFill>
                  <a:schemeClr val="accent1"/>
                </a:solidFill>
                <a:latin typeface="Arial" charset="0"/>
                <a:sym typeface="Symbol"/>
              </a:rPr>
              <a:t>+</a:t>
            </a:r>
            <a:r>
              <a:rPr lang="en-US" sz="2400" i="1" baseline="-25000" dirty="0">
                <a:solidFill>
                  <a:schemeClr val="accent1"/>
                </a:solidFill>
                <a:latin typeface="Colonna MT" pitchFamily="82" charset="0"/>
                <a:ea typeface="Tahoma" pitchFamily="34" charset="0"/>
                <a:cs typeface="Tahoma" pitchFamily="34" charset="0"/>
                <a:sym typeface="Symbol"/>
              </a:rPr>
              <a:t>F</a:t>
            </a:r>
            <a:endParaRPr lang="en-US" sz="2400" i="1" baseline="-25000" dirty="0">
              <a:solidFill>
                <a:schemeClr val="accent1"/>
              </a:solidFill>
              <a:latin typeface="Colonna MT" pitchFamily="82" charset="0"/>
              <a:ea typeface="Tahoma" pitchFamily="34" charset="0"/>
              <a:cs typeface="Tahoma" pitchFamily="34" charset="0"/>
            </a:endParaRPr>
          </a:p>
        </p:txBody>
      </p:sp>
      <p:sp>
        <p:nvSpPr>
          <p:cNvPr id="14" name="TextBox 13"/>
          <p:cNvSpPr txBox="1"/>
          <p:nvPr/>
        </p:nvSpPr>
        <p:spPr>
          <a:xfrm>
            <a:off x="404446" y="2590800"/>
            <a:ext cx="9196754" cy="461665"/>
          </a:xfrm>
          <a:prstGeom prst="rect">
            <a:avLst/>
          </a:prstGeom>
          <a:noFill/>
        </p:spPr>
        <p:txBody>
          <a:bodyPr wrap="square" rtlCol="0">
            <a:spAutoFit/>
          </a:bodyPr>
          <a:lstStyle/>
          <a:p>
            <a:pPr marL="252000" indent="-360000"/>
            <a:r>
              <a:rPr lang="en-US" sz="2400" i="1" dirty="0" err="1"/>
              <a:t>Ví</a:t>
            </a:r>
            <a:r>
              <a:rPr lang="en-US" sz="2400" i="1" dirty="0"/>
              <a:t> </a:t>
            </a:r>
            <a:r>
              <a:rPr lang="en-US" sz="2400" i="1" dirty="0" err="1"/>
              <a:t>dụ</a:t>
            </a:r>
            <a:r>
              <a:rPr lang="en-US" sz="2400" i="1" dirty="0"/>
              <a:t> 1</a:t>
            </a:r>
            <a:r>
              <a:rPr lang="en-US" sz="2400" dirty="0"/>
              <a:t>: Cho </a:t>
            </a:r>
            <a:r>
              <a:rPr lang="en-US" sz="2400" dirty="0">
                <a:latin typeface="Colonna MT" pitchFamily="82" charset="0"/>
                <a:ea typeface="Tahoma" pitchFamily="34" charset="0"/>
                <a:cs typeface="Tahoma" pitchFamily="34" charset="0"/>
                <a:sym typeface="Symbol"/>
              </a:rPr>
              <a:t>F</a:t>
            </a:r>
            <a:r>
              <a:rPr lang="en-US" sz="2400" dirty="0"/>
              <a:t>={ AB </a:t>
            </a:r>
            <a:r>
              <a:rPr lang="en-US" sz="2400" dirty="0">
                <a:latin typeface="Arial" charset="0"/>
                <a:sym typeface="Wingdings" pitchFamily="2" charset="2"/>
              </a:rPr>
              <a:t> C, A  D, D  E, AC B}</a:t>
            </a:r>
            <a:endParaRPr lang="en-US" sz="2400" baseline="-25000" dirty="0"/>
          </a:p>
        </p:txBody>
      </p:sp>
      <p:sp>
        <p:nvSpPr>
          <p:cNvPr id="15" name="TextBox 14"/>
          <p:cNvSpPr txBox="1"/>
          <p:nvPr/>
        </p:nvSpPr>
        <p:spPr>
          <a:xfrm>
            <a:off x="1676400" y="3048000"/>
            <a:ext cx="3886200" cy="369332"/>
          </a:xfrm>
          <a:prstGeom prst="rect">
            <a:avLst/>
          </a:prstGeom>
          <a:noFill/>
        </p:spPr>
        <p:txBody>
          <a:bodyPr wrap="square" rtlCol="0">
            <a:spAutoFit/>
          </a:bodyPr>
          <a:lstStyle/>
          <a:p>
            <a:pPr marL="252000" indent="-360000"/>
            <a:r>
              <a:rPr lang="en-US" i="1"/>
              <a:t>Xác định các bao đóng sau:</a:t>
            </a:r>
            <a:endParaRPr lang="en-US" sz="2000" baseline="-25000"/>
          </a:p>
        </p:txBody>
      </p:sp>
      <p:sp>
        <p:nvSpPr>
          <p:cNvPr id="16" name="TextBox 15"/>
          <p:cNvSpPr txBox="1"/>
          <p:nvPr/>
        </p:nvSpPr>
        <p:spPr>
          <a:xfrm>
            <a:off x="2133600" y="3657600"/>
            <a:ext cx="1752600" cy="400110"/>
          </a:xfrm>
          <a:prstGeom prst="rect">
            <a:avLst/>
          </a:prstGeom>
          <a:noFill/>
        </p:spPr>
        <p:txBody>
          <a:bodyPr wrap="square" rtlCol="0">
            <a:spAutoFit/>
          </a:bodyPr>
          <a:lstStyle/>
          <a:p>
            <a:pPr marL="252000" indent="-360000"/>
            <a:r>
              <a:rPr lang="en-US" sz="2000" i="1"/>
              <a:t>A</a:t>
            </a:r>
            <a:r>
              <a:rPr lang="en-US" sz="2000" i="1" baseline="30000"/>
              <a:t>+     </a:t>
            </a:r>
            <a:r>
              <a:rPr lang="en-US" sz="2000"/>
              <a:t>=</a:t>
            </a:r>
            <a:endParaRPr lang="en-US" sz="2400"/>
          </a:p>
        </p:txBody>
      </p:sp>
      <p:sp>
        <p:nvSpPr>
          <p:cNvPr id="17" name="TextBox 16"/>
          <p:cNvSpPr txBox="1"/>
          <p:nvPr/>
        </p:nvSpPr>
        <p:spPr>
          <a:xfrm>
            <a:off x="2133600" y="4191000"/>
            <a:ext cx="1752600" cy="400110"/>
          </a:xfrm>
          <a:prstGeom prst="rect">
            <a:avLst/>
          </a:prstGeom>
          <a:noFill/>
        </p:spPr>
        <p:txBody>
          <a:bodyPr wrap="square" rtlCol="0">
            <a:spAutoFit/>
          </a:bodyPr>
          <a:lstStyle/>
          <a:p>
            <a:pPr marL="252000" indent="-360000"/>
            <a:r>
              <a:rPr lang="en-US" sz="2000" i="1"/>
              <a:t>AB</a:t>
            </a:r>
            <a:r>
              <a:rPr lang="en-US" sz="2000" i="1" baseline="30000"/>
              <a:t>+  </a:t>
            </a:r>
            <a:r>
              <a:rPr lang="en-US" sz="2000"/>
              <a:t>=</a:t>
            </a:r>
            <a:endParaRPr lang="en-US" sz="2400"/>
          </a:p>
        </p:txBody>
      </p:sp>
      <p:sp>
        <p:nvSpPr>
          <p:cNvPr id="18" name="TextBox 17"/>
          <p:cNvSpPr txBox="1"/>
          <p:nvPr/>
        </p:nvSpPr>
        <p:spPr>
          <a:xfrm>
            <a:off x="2133600" y="4648200"/>
            <a:ext cx="1752600" cy="400110"/>
          </a:xfrm>
          <a:prstGeom prst="rect">
            <a:avLst/>
          </a:prstGeom>
          <a:noFill/>
        </p:spPr>
        <p:txBody>
          <a:bodyPr wrap="square" rtlCol="0">
            <a:spAutoFit/>
          </a:bodyPr>
          <a:lstStyle/>
          <a:p>
            <a:pPr marL="252000" indent="-360000"/>
            <a:r>
              <a:rPr lang="en-US" sz="2000" i="1"/>
              <a:t>B</a:t>
            </a:r>
            <a:r>
              <a:rPr lang="en-US" sz="2000" i="1" baseline="30000"/>
              <a:t>+     </a:t>
            </a:r>
            <a:r>
              <a:rPr lang="en-US" sz="2000"/>
              <a:t>=</a:t>
            </a:r>
            <a:endParaRPr lang="en-US" sz="2400"/>
          </a:p>
        </p:txBody>
      </p:sp>
      <p:sp>
        <p:nvSpPr>
          <p:cNvPr id="19" name="TextBox 18"/>
          <p:cNvSpPr txBox="1"/>
          <p:nvPr/>
        </p:nvSpPr>
        <p:spPr>
          <a:xfrm>
            <a:off x="2133600" y="5029200"/>
            <a:ext cx="1752600" cy="400110"/>
          </a:xfrm>
          <a:prstGeom prst="rect">
            <a:avLst/>
          </a:prstGeom>
          <a:noFill/>
        </p:spPr>
        <p:txBody>
          <a:bodyPr wrap="square" rtlCol="0">
            <a:spAutoFit/>
          </a:bodyPr>
          <a:lstStyle/>
          <a:p>
            <a:pPr marL="252000" indent="-360000"/>
            <a:r>
              <a:rPr lang="en-US" sz="2000" i="1"/>
              <a:t>D</a:t>
            </a:r>
            <a:r>
              <a:rPr lang="en-US" i="1" baseline="30000"/>
              <a:t>+     </a:t>
            </a:r>
            <a:r>
              <a:rPr lang="en-US"/>
              <a:t>= </a:t>
            </a:r>
            <a:endParaRPr lang="en-US" sz="2000"/>
          </a:p>
        </p:txBody>
      </p:sp>
      <p:sp>
        <p:nvSpPr>
          <p:cNvPr id="20" name="Rectangle 6"/>
          <p:cNvSpPr>
            <a:spLocks noChangeArrowheads="1"/>
          </p:cNvSpPr>
          <p:nvPr/>
        </p:nvSpPr>
        <p:spPr bwMode="auto">
          <a:xfrm>
            <a:off x="7239000" y="3962400"/>
            <a:ext cx="2895600" cy="213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just">
              <a:spcBef>
                <a:spcPct val="20000"/>
              </a:spcBef>
              <a:buClr>
                <a:srgbClr val="CC0000"/>
              </a:buClr>
              <a:buFont typeface="Wingdings 2" pitchFamily="18" charset="2"/>
              <a:buChar char="¡"/>
            </a:pPr>
            <a:r>
              <a:rPr lang="en-US" sz="2800">
                <a:latin typeface="Colonna MT" pitchFamily="82" charset="0"/>
                <a:ea typeface="Tahoma" pitchFamily="34" charset="0"/>
                <a:cs typeface="Tahoma" pitchFamily="34" charset="0"/>
                <a:sym typeface="Symbol"/>
              </a:rPr>
              <a:t>F </a:t>
            </a:r>
            <a:r>
              <a:rPr lang="en-US" sz="2000" b="1">
                <a:latin typeface="Arial" charset="0"/>
              </a:rPr>
              <a:t>|= AB</a:t>
            </a:r>
            <a:r>
              <a:rPr lang="en-US" sz="2000" b="1">
                <a:latin typeface="Arial" charset="0"/>
                <a:sym typeface="Wingdings" pitchFamily="2" charset="2"/>
              </a:rPr>
              <a:t> E ?</a:t>
            </a:r>
          </a:p>
          <a:p>
            <a:pPr marL="342900" indent="-342900" algn="just">
              <a:spcBef>
                <a:spcPct val="20000"/>
              </a:spcBef>
              <a:buClr>
                <a:srgbClr val="CC0000"/>
              </a:buClr>
              <a:buFont typeface="Wingdings 2" pitchFamily="18" charset="2"/>
              <a:buChar char="¡"/>
            </a:pPr>
            <a:r>
              <a:rPr lang="en-US" sz="2800">
                <a:latin typeface="Colonna MT" pitchFamily="82" charset="0"/>
                <a:ea typeface="Tahoma" pitchFamily="34" charset="0"/>
                <a:cs typeface="Tahoma" pitchFamily="34" charset="0"/>
                <a:sym typeface="Wingdings" pitchFamily="2" charset="2"/>
              </a:rPr>
              <a:t>F</a:t>
            </a:r>
            <a:r>
              <a:rPr lang="en-US" sz="2000" b="1">
                <a:latin typeface="Arial" charset="0"/>
                <a:sym typeface="Wingdings" pitchFamily="2" charset="2"/>
              </a:rPr>
              <a:t> |= DC ?</a:t>
            </a:r>
          </a:p>
          <a:p>
            <a:pPr marL="342900" indent="-342900" algn="just">
              <a:spcBef>
                <a:spcPct val="20000"/>
              </a:spcBef>
              <a:buClr>
                <a:srgbClr val="CC0000"/>
              </a:buClr>
              <a:buFont typeface="Wingdings 2" pitchFamily="18" charset="2"/>
              <a:buChar char="¡"/>
            </a:pPr>
            <a:r>
              <a:rPr lang="en-US" sz="2800">
                <a:latin typeface="Colonna MT" pitchFamily="82" charset="0"/>
                <a:ea typeface="Tahoma" pitchFamily="34" charset="0"/>
                <a:cs typeface="Tahoma" pitchFamily="34" charset="0"/>
                <a:sym typeface="Wingdings" pitchFamily="2" charset="2"/>
              </a:rPr>
              <a:t>F </a:t>
            </a:r>
            <a:r>
              <a:rPr lang="en-US" sz="2000" b="1">
                <a:latin typeface="Arial" charset="0"/>
                <a:sym typeface="Wingdings" pitchFamily="2" charset="2"/>
              </a:rPr>
              <a:t>|= AD CDE ?</a:t>
            </a:r>
          </a:p>
          <a:p>
            <a:pPr marL="342900" indent="-342900" algn="just">
              <a:spcBef>
                <a:spcPct val="20000"/>
              </a:spcBef>
              <a:buClr>
                <a:srgbClr val="CC0000"/>
              </a:buClr>
              <a:buFont typeface="Wingdings 2" pitchFamily="18" charset="2"/>
              <a:buChar char="¡"/>
            </a:pPr>
            <a:r>
              <a:rPr lang="en-US" sz="2800">
                <a:latin typeface="Colonna MT" pitchFamily="82" charset="0"/>
                <a:ea typeface="Tahoma" pitchFamily="34" charset="0"/>
                <a:cs typeface="Tahoma" pitchFamily="34" charset="0"/>
                <a:sym typeface="Wingdings" pitchFamily="2" charset="2"/>
              </a:rPr>
              <a:t>F </a:t>
            </a:r>
            <a:r>
              <a:rPr lang="en-US" sz="2000" b="1">
                <a:latin typeface="Arial" charset="0"/>
                <a:sym typeface="Wingdings" pitchFamily="2" charset="2"/>
              </a:rPr>
              <a:t>|=AB</a:t>
            </a:r>
            <a:r>
              <a:rPr lang="en-US" sz="2000">
                <a:latin typeface="Arial" charset="0"/>
                <a:sym typeface="Wingdings" pitchFamily="2" charset="2"/>
              </a:rPr>
              <a:t> CDE</a:t>
            </a:r>
            <a:endParaRPr lang="en-US" sz="2000" b="1">
              <a:latin typeface="Arial" charset="0"/>
            </a:endParaRPr>
          </a:p>
        </p:txBody>
      </p:sp>
      <p:sp>
        <p:nvSpPr>
          <p:cNvPr id="21" name="TextBox 20"/>
          <p:cNvSpPr txBox="1"/>
          <p:nvPr/>
        </p:nvSpPr>
        <p:spPr>
          <a:xfrm>
            <a:off x="3352800" y="3657600"/>
            <a:ext cx="1752600" cy="400110"/>
          </a:xfrm>
          <a:prstGeom prst="rect">
            <a:avLst/>
          </a:prstGeom>
          <a:noFill/>
        </p:spPr>
        <p:txBody>
          <a:bodyPr wrap="square" rtlCol="0">
            <a:spAutoFit/>
          </a:bodyPr>
          <a:lstStyle/>
          <a:p>
            <a:pPr marL="252000" indent="-360000"/>
            <a:r>
              <a:rPr lang="en-US" sz="2000"/>
              <a:t>{A, D,E }</a:t>
            </a:r>
            <a:endParaRPr lang="en-US" sz="2400"/>
          </a:p>
        </p:txBody>
      </p:sp>
      <p:sp>
        <p:nvSpPr>
          <p:cNvPr id="22" name="TextBox 21"/>
          <p:cNvSpPr txBox="1"/>
          <p:nvPr/>
        </p:nvSpPr>
        <p:spPr>
          <a:xfrm>
            <a:off x="3352800" y="4191000"/>
            <a:ext cx="2590800" cy="400110"/>
          </a:xfrm>
          <a:prstGeom prst="rect">
            <a:avLst/>
          </a:prstGeom>
          <a:noFill/>
        </p:spPr>
        <p:txBody>
          <a:bodyPr wrap="square" rtlCol="0">
            <a:spAutoFit/>
          </a:bodyPr>
          <a:lstStyle/>
          <a:p>
            <a:pPr marL="252000" indent="-360000"/>
            <a:r>
              <a:rPr lang="en-US" sz="2000"/>
              <a:t>{A, B, C, D, E }</a:t>
            </a:r>
            <a:endParaRPr lang="en-US" sz="2400"/>
          </a:p>
        </p:txBody>
      </p:sp>
      <p:sp>
        <p:nvSpPr>
          <p:cNvPr id="23" name="TextBox 22"/>
          <p:cNvSpPr txBox="1"/>
          <p:nvPr/>
        </p:nvSpPr>
        <p:spPr>
          <a:xfrm>
            <a:off x="3352800" y="4648200"/>
            <a:ext cx="2590800" cy="400110"/>
          </a:xfrm>
          <a:prstGeom prst="rect">
            <a:avLst/>
          </a:prstGeom>
          <a:noFill/>
        </p:spPr>
        <p:txBody>
          <a:bodyPr wrap="square" rtlCol="0">
            <a:spAutoFit/>
          </a:bodyPr>
          <a:lstStyle/>
          <a:p>
            <a:pPr marL="252000" indent="-360000"/>
            <a:r>
              <a:rPr lang="en-US" sz="2000"/>
              <a:t>{B}</a:t>
            </a:r>
            <a:endParaRPr lang="en-US" sz="2400"/>
          </a:p>
        </p:txBody>
      </p:sp>
      <p:sp>
        <p:nvSpPr>
          <p:cNvPr id="24" name="TextBox 23"/>
          <p:cNvSpPr txBox="1"/>
          <p:nvPr/>
        </p:nvSpPr>
        <p:spPr>
          <a:xfrm>
            <a:off x="3377484" y="5029200"/>
            <a:ext cx="2590800" cy="400110"/>
          </a:xfrm>
          <a:prstGeom prst="rect">
            <a:avLst/>
          </a:prstGeom>
          <a:noFill/>
        </p:spPr>
        <p:txBody>
          <a:bodyPr wrap="square" rtlCol="0">
            <a:spAutoFit/>
          </a:bodyPr>
          <a:lstStyle/>
          <a:p>
            <a:pPr marL="252000" indent="-360000"/>
            <a:r>
              <a:rPr lang="en-US" sz="2000"/>
              <a:t>{D, E}</a:t>
            </a:r>
            <a:endParaRPr lang="en-US" sz="2400"/>
          </a:p>
        </p:txBody>
      </p:sp>
      <p:sp>
        <p:nvSpPr>
          <p:cNvPr id="25" name="TextBox 24"/>
          <p:cNvSpPr txBox="1"/>
          <p:nvPr/>
        </p:nvSpPr>
        <p:spPr>
          <a:xfrm>
            <a:off x="2057400" y="5562600"/>
            <a:ext cx="1752600" cy="400110"/>
          </a:xfrm>
          <a:prstGeom prst="rect">
            <a:avLst/>
          </a:prstGeom>
          <a:noFill/>
        </p:spPr>
        <p:txBody>
          <a:bodyPr wrap="square" rtlCol="0">
            <a:spAutoFit/>
          </a:bodyPr>
          <a:lstStyle/>
          <a:p>
            <a:pPr marL="252000" indent="-360000"/>
            <a:r>
              <a:rPr lang="en-US" sz="2000" i="1"/>
              <a:t>AD</a:t>
            </a:r>
            <a:r>
              <a:rPr lang="en-US" i="1" baseline="30000"/>
              <a:t>+   </a:t>
            </a:r>
            <a:r>
              <a:rPr lang="en-US"/>
              <a:t>= </a:t>
            </a:r>
            <a:endParaRPr lang="en-US" sz="2000"/>
          </a:p>
        </p:txBody>
      </p:sp>
      <p:sp>
        <p:nvSpPr>
          <p:cNvPr id="26" name="TextBox 25"/>
          <p:cNvSpPr txBox="1"/>
          <p:nvPr/>
        </p:nvSpPr>
        <p:spPr>
          <a:xfrm>
            <a:off x="3352800" y="5562600"/>
            <a:ext cx="2590800" cy="400110"/>
          </a:xfrm>
          <a:prstGeom prst="rect">
            <a:avLst/>
          </a:prstGeom>
          <a:noFill/>
        </p:spPr>
        <p:txBody>
          <a:bodyPr wrap="square" rtlCol="0">
            <a:spAutoFit/>
          </a:bodyPr>
          <a:lstStyle/>
          <a:p>
            <a:pPr marL="252000" indent="-360000"/>
            <a:r>
              <a:rPr lang="en-US" sz="2000"/>
              <a:t>{A, D, E}</a:t>
            </a:r>
            <a:endParaRPr lang="en-US" sz="240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31</a:t>
            </a:fld>
            <a:endParaRPr lang="en-US" dirty="0"/>
          </a:p>
        </p:txBody>
      </p:sp>
    </p:spTree>
    <p:extLst>
      <p:ext uri="{BB962C8B-B14F-4D97-AF65-F5344CB8AC3E}">
        <p14:creationId xmlns:p14="http://schemas.microsoft.com/office/powerpoint/2010/main" val="15528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par>
                          <p:cTn id="27" fill="hold">
                            <p:stCondLst>
                              <p:cond delay="2500"/>
                            </p:stCondLst>
                            <p:childTnLst>
                              <p:par>
                                <p:cTn id="28" presetID="4"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ox(in)">
                                      <p:cBhvr>
                                        <p:cTn id="30" dur="500"/>
                                        <p:tgtEl>
                                          <p:spTgt spid="2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ox(i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ox(in)">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ox(in)">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ox(in)">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animBg="1"/>
      <p:bldP spid="21" grpId="0"/>
      <p:bldP spid="22" grpId="0"/>
      <p:bldP spid="23" grpId="0"/>
      <p:bldP spid="24"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828800" y="1600201"/>
            <a:ext cx="7848600" cy="461665"/>
          </a:xfrm>
          <a:prstGeom prst="rect">
            <a:avLst/>
          </a:prstGeom>
          <a:noFill/>
        </p:spPr>
        <p:txBody>
          <a:bodyPr wrap="square" rtlCol="0">
            <a:spAutoFit/>
          </a:bodyPr>
          <a:lstStyle/>
          <a:p>
            <a:pPr marL="252000" indent="-360000"/>
            <a:r>
              <a:rPr lang="en-US" sz="2400" dirty="0" smtClean="0"/>
              <a:t>Cho </a:t>
            </a:r>
            <a:r>
              <a:rPr lang="en-US" sz="2400" dirty="0">
                <a:latin typeface="Colonna MT" pitchFamily="82" charset="0"/>
                <a:ea typeface="Tahoma" pitchFamily="34" charset="0"/>
                <a:cs typeface="Tahoma" pitchFamily="34" charset="0"/>
                <a:sym typeface="Symbol"/>
              </a:rPr>
              <a:t>F </a:t>
            </a:r>
            <a:r>
              <a:rPr lang="en-US" sz="2400" dirty="0"/>
              <a:t>={ A </a:t>
            </a:r>
            <a:r>
              <a:rPr lang="en-US" sz="2400" dirty="0">
                <a:latin typeface="Arial" charset="0"/>
                <a:sym typeface="Wingdings" pitchFamily="2" charset="2"/>
              </a:rPr>
              <a:t> B, C  DE,  AC F}</a:t>
            </a:r>
            <a:endParaRPr lang="en-US" sz="2400" baseline="-25000" dirty="0"/>
          </a:p>
        </p:txBody>
      </p:sp>
      <p:sp>
        <p:nvSpPr>
          <p:cNvPr id="15" name="TextBox 14"/>
          <p:cNvSpPr txBox="1"/>
          <p:nvPr/>
        </p:nvSpPr>
        <p:spPr>
          <a:xfrm>
            <a:off x="1746738" y="2156137"/>
            <a:ext cx="3886200" cy="461665"/>
          </a:xfrm>
          <a:prstGeom prst="rect">
            <a:avLst/>
          </a:prstGeom>
          <a:noFill/>
        </p:spPr>
        <p:txBody>
          <a:bodyPr wrap="square" rtlCol="0">
            <a:spAutoFit/>
          </a:bodyPr>
          <a:lstStyle/>
          <a:p>
            <a:pPr marL="252000" indent="-360000"/>
            <a:r>
              <a:rPr lang="en-US" sz="2400" i="1" dirty="0" err="1"/>
              <a:t>Xác</a:t>
            </a:r>
            <a:r>
              <a:rPr lang="en-US" sz="2400" i="1" dirty="0"/>
              <a:t> </a:t>
            </a:r>
            <a:r>
              <a:rPr lang="en-US" sz="2400" i="1" dirty="0" err="1"/>
              <a:t>định</a:t>
            </a:r>
            <a:r>
              <a:rPr lang="en-US" sz="2400" i="1" dirty="0"/>
              <a:t> </a:t>
            </a:r>
            <a:r>
              <a:rPr lang="en-US" sz="2400" i="1" dirty="0" err="1"/>
              <a:t>các</a:t>
            </a:r>
            <a:r>
              <a:rPr lang="en-US" sz="2400" i="1" dirty="0"/>
              <a:t> </a:t>
            </a:r>
            <a:r>
              <a:rPr lang="en-US" sz="2400" i="1" dirty="0" err="1"/>
              <a:t>bao</a:t>
            </a:r>
            <a:r>
              <a:rPr lang="en-US" sz="2400" i="1" dirty="0"/>
              <a:t> </a:t>
            </a:r>
            <a:r>
              <a:rPr lang="en-US" sz="2400" i="1" dirty="0" err="1"/>
              <a:t>đóng</a:t>
            </a:r>
            <a:r>
              <a:rPr lang="en-US" sz="2400" i="1" dirty="0"/>
              <a:t> </a:t>
            </a:r>
            <a:r>
              <a:rPr lang="en-US" sz="2400" i="1" dirty="0" err="1"/>
              <a:t>sau</a:t>
            </a:r>
            <a:r>
              <a:rPr lang="en-US" sz="2400" i="1" dirty="0"/>
              <a:t>:</a:t>
            </a:r>
            <a:endParaRPr lang="en-US" sz="2400" baseline="-25000" dirty="0"/>
          </a:p>
        </p:txBody>
      </p:sp>
      <p:sp>
        <p:nvSpPr>
          <p:cNvPr id="16" name="TextBox 15"/>
          <p:cNvSpPr txBox="1"/>
          <p:nvPr/>
        </p:nvSpPr>
        <p:spPr>
          <a:xfrm>
            <a:off x="2133600" y="3657600"/>
            <a:ext cx="1752600" cy="400110"/>
          </a:xfrm>
          <a:prstGeom prst="rect">
            <a:avLst/>
          </a:prstGeom>
          <a:noFill/>
        </p:spPr>
        <p:txBody>
          <a:bodyPr wrap="square" rtlCol="0">
            <a:spAutoFit/>
          </a:bodyPr>
          <a:lstStyle/>
          <a:p>
            <a:pPr marL="252000" indent="-360000"/>
            <a:r>
              <a:rPr lang="en-US" sz="2000" i="1"/>
              <a:t>A</a:t>
            </a:r>
            <a:r>
              <a:rPr lang="en-US" sz="2000" i="1" baseline="30000"/>
              <a:t>+       </a:t>
            </a:r>
            <a:r>
              <a:rPr lang="en-US" sz="2000"/>
              <a:t>=</a:t>
            </a:r>
            <a:endParaRPr lang="en-US" sz="2400"/>
          </a:p>
        </p:txBody>
      </p:sp>
      <p:sp>
        <p:nvSpPr>
          <p:cNvPr id="17" name="TextBox 16"/>
          <p:cNvSpPr txBox="1"/>
          <p:nvPr/>
        </p:nvSpPr>
        <p:spPr>
          <a:xfrm>
            <a:off x="2133600" y="4191000"/>
            <a:ext cx="1752600" cy="400110"/>
          </a:xfrm>
          <a:prstGeom prst="rect">
            <a:avLst/>
          </a:prstGeom>
          <a:noFill/>
        </p:spPr>
        <p:txBody>
          <a:bodyPr wrap="square" rtlCol="0">
            <a:spAutoFit/>
          </a:bodyPr>
          <a:lstStyle/>
          <a:p>
            <a:pPr marL="252000" indent="-360000"/>
            <a:r>
              <a:rPr lang="en-US" sz="2000"/>
              <a:t>C</a:t>
            </a:r>
            <a:r>
              <a:rPr lang="en-US" sz="2000" i="1" baseline="30000"/>
              <a:t>+       </a:t>
            </a:r>
            <a:r>
              <a:rPr lang="en-US" sz="2000"/>
              <a:t>=</a:t>
            </a:r>
            <a:endParaRPr lang="en-US" sz="2400"/>
          </a:p>
        </p:txBody>
      </p:sp>
      <p:sp>
        <p:nvSpPr>
          <p:cNvPr id="20" name="Rectangle 6"/>
          <p:cNvSpPr>
            <a:spLocks noChangeArrowheads="1"/>
          </p:cNvSpPr>
          <p:nvPr/>
        </p:nvSpPr>
        <p:spPr bwMode="auto">
          <a:xfrm>
            <a:off x="6705600" y="3886200"/>
            <a:ext cx="2819400" cy="1295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just">
              <a:spcBef>
                <a:spcPct val="20000"/>
              </a:spcBef>
              <a:buClr>
                <a:srgbClr val="CC0000"/>
              </a:buClr>
              <a:buFont typeface="Wingdings 2" pitchFamily="18" charset="2"/>
              <a:buChar char="¡"/>
            </a:pPr>
            <a:r>
              <a:rPr lang="en-US" sz="3200" b="1">
                <a:latin typeface="Colonna MT" pitchFamily="82" charset="0"/>
              </a:rPr>
              <a:t>F</a:t>
            </a:r>
            <a:r>
              <a:rPr lang="en-US" sz="2000" b="1">
                <a:latin typeface="Arial" charset="0"/>
              </a:rPr>
              <a:t> |= A</a:t>
            </a:r>
            <a:r>
              <a:rPr lang="en-US" sz="2000" b="1">
                <a:latin typeface="Arial" charset="0"/>
                <a:sym typeface="Wingdings" pitchFamily="2" charset="2"/>
              </a:rPr>
              <a:t> E ?</a:t>
            </a:r>
          </a:p>
          <a:p>
            <a:pPr marL="342900" indent="-342900" algn="just">
              <a:spcBef>
                <a:spcPct val="20000"/>
              </a:spcBef>
              <a:buClr>
                <a:srgbClr val="CC0000"/>
              </a:buClr>
              <a:buFont typeface="Wingdings 2" pitchFamily="18" charset="2"/>
              <a:buChar char="¡"/>
            </a:pPr>
            <a:r>
              <a:rPr lang="en-US" sz="3200" b="1">
                <a:latin typeface="Colonna MT" pitchFamily="82" charset="0"/>
                <a:sym typeface="Wingdings" pitchFamily="2" charset="2"/>
              </a:rPr>
              <a:t>F</a:t>
            </a:r>
            <a:r>
              <a:rPr lang="en-US" sz="2000" b="1">
                <a:latin typeface="Arial" charset="0"/>
                <a:sym typeface="Wingdings" pitchFamily="2" charset="2"/>
              </a:rPr>
              <a:t> |= ACBDF ?</a:t>
            </a:r>
          </a:p>
        </p:txBody>
      </p:sp>
      <p:sp>
        <p:nvSpPr>
          <p:cNvPr id="21" name="TextBox 20"/>
          <p:cNvSpPr txBox="1"/>
          <p:nvPr/>
        </p:nvSpPr>
        <p:spPr>
          <a:xfrm>
            <a:off x="3352800" y="3657600"/>
            <a:ext cx="1752600" cy="400110"/>
          </a:xfrm>
          <a:prstGeom prst="rect">
            <a:avLst/>
          </a:prstGeom>
          <a:noFill/>
        </p:spPr>
        <p:txBody>
          <a:bodyPr wrap="square" rtlCol="0">
            <a:spAutoFit/>
          </a:bodyPr>
          <a:lstStyle/>
          <a:p>
            <a:pPr marL="252000" indent="-360000"/>
            <a:r>
              <a:rPr lang="en-US" sz="2000"/>
              <a:t>{A, B }</a:t>
            </a:r>
            <a:endParaRPr lang="en-US" sz="2400"/>
          </a:p>
        </p:txBody>
      </p:sp>
      <p:sp>
        <p:nvSpPr>
          <p:cNvPr id="22" name="TextBox 21"/>
          <p:cNvSpPr txBox="1"/>
          <p:nvPr/>
        </p:nvSpPr>
        <p:spPr>
          <a:xfrm>
            <a:off x="3352800" y="4191000"/>
            <a:ext cx="2590800" cy="400110"/>
          </a:xfrm>
          <a:prstGeom prst="rect">
            <a:avLst/>
          </a:prstGeom>
          <a:noFill/>
        </p:spPr>
        <p:txBody>
          <a:bodyPr wrap="square" rtlCol="0">
            <a:spAutoFit/>
          </a:bodyPr>
          <a:lstStyle/>
          <a:p>
            <a:pPr marL="252000" indent="-360000"/>
            <a:r>
              <a:rPr lang="en-US" sz="2000"/>
              <a:t>{C, D, E }</a:t>
            </a:r>
            <a:endParaRPr lang="en-US" sz="2400"/>
          </a:p>
        </p:txBody>
      </p:sp>
      <p:sp>
        <p:nvSpPr>
          <p:cNvPr id="25" name="TextBox 24"/>
          <p:cNvSpPr txBox="1"/>
          <p:nvPr/>
        </p:nvSpPr>
        <p:spPr>
          <a:xfrm>
            <a:off x="2057400" y="4648200"/>
            <a:ext cx="1752600" cy="400110"/>
          </a:xfrm>
          <a:prstGeom prst="rect">
            <a:avLst/>
          </a:prstGeom>
          <a:noFill/>
        </p:spPr>
        <p:txBody>
          <a:bodyPr wrap="square" rtlCol="0">
            <a:spAutoFit/>
          </a:bodyPr>
          <a:lstStyle/>
          <a:p>
            <a:pPr marL="252000" indent="-360000"/>
            <a:r>
              <a:rPr lang="en-US" sz="2000"/>
              <a:t>AC</a:t>
            </a:r>
            <a:r>
              <a:rPr lang="en-US" i="1" baseline="30000"/>
              <a:t>+       </a:t>
            </a:r>
            <a:r>
              <a:rPr lang="en-US"/>
              <a:t>= </a:t>
            </a:r>
            <a:endParaRPr lang="en-US" sz="2000"/>
          </a:p>
        </p:txBody>
      </p:sp>
      <p:sp>
        <p:nvSpPr>
          <p:cNvPr id="26" name="TextBox 25"/>
          <p:cNvSpPr txBox="1"/>
          <p:nvPr/>
        </p:nvSpPr>
        <p:spPr>
          <a:xfrm>
            <a:off x="3352800" y="4648200"/>
            <a:ext cx="2590800" cy="400110"/>
          </a:xfrm>
          <a:prstGeom prst="rect">
            <a:avLst/>
          </a:prstGeom>
          <a:noFill/>
        </p:spPr>
        <p:txBody>
          <a:bodyPr wrap="square" rtlCol="0">
            <a:spAutoFit/>
          </a:bodyPr>
          <a:lstStyle/>
          <a:p>
            <a:pPr marL="252000" indent="-360000"/>
            <a:r>
              <a:rPr lang="en-US" sz="2000"/>
              <a:t>{A, B, C, D, E, F}</a:t>
            </a:r>
            <a:endParaRPr lang="en-US" sz="2400"/>
          </a:p>
        </p:txBody>
      </p:sp>
      <p:sp>
        <p:nvSpPr>
          <p:cNvPr id="19" name="Title 1"/>
          <p:cNvSpPr txBox="1">
            <a:spLocks/>
          </p:cNvSpPr>
          <p:nvPr/>
        </p:nvSpPr>
        <p:spPr>
          <a:xfrm>
            <a:off x="1524000" y="27463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i="1" dirty="0"/>
              <a:t>Example</a:t>
            </a:r>
            <a:endParaRPr lang="vi-VN" dirty="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32</a:t>
            </a:fld>
            <a:endParaRPr lang="en-US" dirty="0"/>
          </a:p>
        </p:txBody>
      </p:sp>
    </p:spTree>
    <p:extLst>
      <p:ext uri="{BB962C8B-B14F-4D97-AF65-F5344CB8AC3E}">
        <p14:creationId xmlns:p14="http://schemas.microsoft.com/office/powerpoint/2010/main" val="34442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ox(i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ox(i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ox(i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ox(in)">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ox(in)">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animBg="1"/>
      <p:bldP spid="21" grpId="0"/>
      <p:bldP spid="22"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077200" y="152401"/>
            <a:ext cx="2590800" cy="276999"/>
          </a:xfrm>
          <a:prstGeom prst="rect">
            <a:avLst/>
          </a:prstGeom>
          <a:noFill/>
        </p:spPr>
        <p:txBody>
          <a:bodyPr wrap="square" rtlCol="0">
            <a:spAutoFit/>
          </a:bodyPr>
          <a:lstStyle/>
          <a:p>
            <a:r>
              <a:rPr lang="en-US" sz="1200" i="1">
                <a:solidFill>
                  <a:schemeClr val="bg1"/>
                </a:solidFill>
              </a:rPr>
              <a:t>Nhập môn Cơ sở Dữ liệu</a:t>
            </a:r>
            <a:endParaRPr lang="vi-VN" sz="1200" i="1">
              <a:solidFill>
                <a:schemeClr val="bg1"/>
              </a:solidFill>
            </a:endParaRPr>
          </a:p>
        </p:txBody>
      </p:sp>
      <p:sp>
        <p:nvSpPr>
          <p:cNvPr id="19" name="Rectangle 3"/>
          <p:cNvSpPr txBox="1">
            <a:spLocks noChangeArrowheads="1"/>
          </p:cNvSpPr>
          <p:nvPr/>
        </p:nvSpPr>
        <p:spPr bwMode="auto">
          <a:xfrm>
            <a:off x="2057400" y="1828800"/>
            <a:ext cx="8001000" cy="3429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45720" rIns="18288" bIns="45720" numCol="1" anchor="t" anchorCtr="0" compatLnSpc="1">
            <a:prstTxWarp prst="textNoShape">
              <a:avLst/>
            </a:prstTxWarp>
          </a:bodyPr>
          <a:lstStyle/>
          <a:p>
            <a:pPr marL="180000" marR="45720" indent="457200" fontAlgn="base">
              <a:spcBef>
                <a:spcPct val="20000"/>
              </a:spcBef>
              <a:spcAft>
                <a:spcPct val="0"/>
              </a:spcAft>
              <a:buClr>
                <a:srgbClr val="0BD0D9"/>
              </a:buClr>
              <a:buSzPct val="95000"/>
              <a:defRPr/>
            </a:pPr>
            <a:r>
              <a:rPr lang="en-US" sz="3000" dirty="0">
                <a:solidFill>
                  <a:srgbClr val="7030A0"/>
                </a:solidFill>
              </a:rPr>
              <a:t>X</a:t>
            </a:r>
            <a:r>
              <a:rPr lang="en-US" sz="3000" baseline="30000" dirty="0">
                <a:solidFill>
                  <a:srgbClr val="7030A0"/>
                </a:solidFill>
              </a:rPr>
              <a:t>+</a:t>
            </a:r>
            <a:r>
              <a:rPr lang="en-US" sz="3000" dirty="0">
                <a:solidFill>
                  <a:srgbClr val="7030A0"/>
                </a:solidFill>
              </a:rPr>
              <a:t>  = X;</a:t>
            </a:r>
          </a:p>
          <a:p>
            <a:pPr marL="180000" marR="45720" indent="457200" fontAlgn="base">
              <a:spcBef>
                <a:spcPct val="20000"/>
              </a:spcBef>
              <a:spcAft>
                <a:spcPct val="0"/>
              </a:spcAft>
              <a:buClr>
                <a:srgbClr val="0BD0D9"/>
              </a:buClr>
              <a:buSzPct val="95000"/>
              <a:defRPr/>
            </a:pPr>
            <a:r>
              <a:rPr lang="en-US" sz="3000" b="1" dirty="0">
                <a:solidFill>
                  <a:srgbClr val="7030A0"/>
                </a:solidFill>
              </a:rPr>
              <a:t>Repeat</a:t>
            </a:r>
          </a:p>
          <a:p>
            <a:pPr marL="180000" lvl="1" indent="457200" fontAlgn="base">
              <a:spcBef>
                <a:spcPct val="20000"/>
              </a:spcBef>
              <a:spcAft>
                <a:spcPct val="0"/>
              </a:spcAft>
              <a:buClr>
                <a:schemeClr val="accent1"/>
              </a:buClr>
              <a:buSzPct val="85000"/>
              <a:defRPr/>
            </a:pPr>
            <a:r>
              <a:rPr lang="en-US" sz="2700" dirty="0">
                <a:solidFill>
                  <a:srgbClr val="7030A0"/>
                </a:solidFill>
              </a:rPr>
              <a:t>	Old X</a:t>
            </a:r>
            <a:r>
              <a:rPr lang="en-US" sz="2700" baseline="30000" dirty="0">
                <a:solidFill>
                  <a:srgbClr val="7030A0"/>
                </a:solidFill>
              </a:rPr>
              <a:t>+</a:t>
            </a:r>
            <a:r>
              <a:rPr lang="en-US" sz="2700" dirty="0">
                <a:solidFill>
                  <a:srgbClr val="7030A0"/>
                </a:solidFill>
              </a:rPr>
              <a:t> = X</a:t>
            </a:r>
            <a:r>
              <a:rPr lang="en-US" sz="2700" baseline="30000" dirty="0">
                <a:solidFill>
                  <a:srgbClr val="7030A0"/>
                </a:solidFill>
              </a:rPr>
              <a:t>+</a:t>
            </a:r>
            <a:r>
              <a:rPr lang="en-US" sz="2700" dirty="0">
                <a:solidFill>
                  <a:srgbClr val="7030A0"/>
                </a:solidFill>
              </a:rPr>
              <a:t> ;</a:t>
            </a:r>
          </a:p>
          <a:p>
            <a:pPr marL="180000" lvl="1" indent="457200" fontAlgn="base">
              <a:spcBef>
                <a:spcPct val="20000"/>
              </a:spcBef>
              <a:spcAft>
                <a:spcPct val="0"/>
              </a:spcAft>
              <a:buClr>
                <a:schemeClr val="accent1"/>
              </a:buClr>
              <a:buSzPct val="85000"/>
              <a:defRPr/>
            </a:pPr>
            <a:r>
              <a:rPr lang="en-US" sz="2700" dirty="0">
                <a:solidFill>
                  <a:srgbClr val="7030A0"/>
                </a:solidFill>
              </a:rPr>
              <a:t>	</a:t>
            </a:r>
            <a:r>
              <a:rPr lang="en-US" sz="2700" dirty="0" smtClean="0">
                <a:solidFill>
                  <a:srgbClr val="7030A0"/>
                </a:solidFill>
              </a:rPr>
              <a:t>For each FD </a:t>
            </a:r>
            <a:r>
              <a:rPr lang="en-US" sz="2700" dirty="0">
                <a:solidFill>
                  <a:srgbClr val="7030A0"/>
                </a:solidFill>
              </a:rPr>
              <a:t>Y </a:t>
            </a:r>
            <a:r>
              <a:rPr lang="en-US" sz="2700" dirty="0">
                <a:solidFill>
                  <a:srgbClr val="7030A0"/>
                </a:solidFill>
                <a:sym typeface="Symbol" pitchFamily="18" charset="2"/>
              </a:rPr>
              <a:t></a:t>
            </a:r>
            <a:r>
              <a:rPr lang="en-US" sz="2700" dirty="0">
                <a:solidFill>
                  <a:srgbClr val="7030A0"/>
                </a:solidFill>
              </a:rPr>
              <a:t> </a:t>
            </a:r>
            <a:r>
              <a:rPr lang="en-US" sz="2700" dirty="0" smtClean="0">
                <a:solidFill>
                  <a:srgbClr val="7030A0"/>
                </a:solidFill>
              </a:rPr>
              <a:t>Z in </a:t>
            </a:r>
            <a:r>
              <a:rPr lang="en-US" sz="3600" dirty="0" smtClean="0">
                <a:solidFill>
                  <a:srgbClr val="7030A0"/>
                </a:solidFill>
                <a:latin typeface="Colonna MT" pitchFamily="82" charset="0"/>
              </a:rPr>
              <a:t>F</a:t>
            </a:r>
            <a:r>
              <a:rPr lang="en-US" sz="2700" dirty="0" smtClean="0">
                <a:solidFill>
                  <a:srgbClr val="7030A0"/>
                </a:solidFill>
              </a:rPr>
              <a:t> </a:t>
            </a:r>
            <a:endParaRPr lang="en-US" sz="2700" dirty="0">
              <a:solidFill>
                <a:srgbClr val="7030A0"/>
              </a:solidFill>
            </a:endParaRPr>
          </a:p>
          <a:p>
            <a:pPr marL="180000" lvl="1" indent="457200" fontAlgn="base">
              <a:spcBef>
                <a:spcPct val="20000"/>
              </a:spcBef>
              <a:spcAft>
                <a:spcPct val="0"/>
              </a:spcAft>
              <a:buClr>
                <a:schemeClr val="accent1"/>
              </a:buClr>
              <a:buSzPct val="85000"/>
              <a:defRPr/>
            </a:pPr>
            <a:r>
              <a:rPr lang="en-US" sz="2700" dirty="0">
                <a:solidFill>
                  <a:srgbClr val="7030A0"/>
                </a:solidFill>
              </a:rPr>
              <a:t>        </a:t>
            </a:r>
            <a:r>
              <a:rPr lang="en-US" sz="2700" dirty="0" smtClean="0">
                <a:solidFill>
                  <a:srgbClr val="7030A0"/>
                </a:solidFill>
              </a:rPr>
              <a:t>if </a:t>
            </a:r>
            <a:r>
              <a:rPr lang="fr-FR" sz="2400" dirty="0" smtClean="0">
                <a:solidFill>
                  <a:srgbClr val="7030A0"/>
                </a:solidFill>
              </a:rPr>
              <a:t> </a:t>
            </a:r>
            <a:r>
              <a:rPr lang="fr-FR" sz="2400" dirty="0">
                <a:solidFill>
                  <a:srgbClr val="7030A0"/>
                </a:solidFill>
              </a:rPr>
              <a:t>X</a:t>
            </a:r>
            <a:r>
              <a:rPr lang="fr-FR" sz="2400" baseline="30000" dirty="0">
                <a:solidFill>
                  <a:srgbClr val="7030A0"/>
                </a:solidFill>
              </a:rPr>
              <a:t>+</a:t>
            </a:r>
            <a:r>
              <a:rPr lang="fr-FR" sz="2400" dirty="0">
                <a:solidFill>
                  <a:srgbClr val="7030A0"/>
                </a:solidFill>
              </a:rPr>
              <a:t> </a:t>
            </a:r>
            <a:r>
              <a:rPr lang="en-US" sz="2400" dirty="0">
                <a:solidFill>
                  <a:srgbClr val="7030A0"/>
                </a:solidFill>
                <a:sym typeface="Symbol" pitchFamily="18" charset="2"/>
              </a:rPr>
              <a:t></a:t>
            </a:r>
            <a:r>
              <a:rPr lang="fr-FR" sz="2400" dirty="0">
                <a:solidFill>
                  <a:srgbClr val="7030A0"/>
                </a:solidFill>
              </a:rPr>
              <a:t> Y </a:t>
            </a:r>
            <a:r>
              <a:rPr lang="fr-FR" sz="2400" dirty="0" err="1" smtClean="0">
                <a:solidFill>
                  <a:srgbClr val="7030A0"/>
                </a:solidFill>
              </a:rPr>
              <a:t>then</a:t>
            </a:r>
            <a:r>
              <a:rPr lang="fr-FR" sz="2400" dirty="0" smtClean="0">
                <a:solidFill>
                  <a:srgbClr val="7030A0"/>
                </a:solidFill>
              </a:rPr>
              <a:t>  </a:t>
            </a:r>
            <a:r>
              <a:rPr lang="fr-FR" sz="2400" dirty="0">
                <a:solidFill>
                  <a:srgbClr val="7030A0"/>
                </a:solidFill>
              </a:rPr>
              <a:t>X</a:t>
            </a:r>
            <a:r>
              <a:rPr lang="fr-FR" sz="2400" baseline="30000" dirty="0">
                <a:solidFill>
                  <a:srgbClr val="7030A0"/>
                </a:solidFill>
              </a:rPr>
              <a:t>+</a:t>
            </a:r>
            <a:r>
              <a:rPr lang="fr-FR" sz="2400" dirty="0">
                <a:solidFill>
                  <a:srgbClr val="7030A0"/>
                </a:solidFill>
              </a:rPr>
              <a:t> = X</a:t>
            </a:r>
            <a:r>
              <a:rPr lang="fr-FR" sz="2400" baseline="30000" dirty="0">
                <a:solidFill>
                  <a:srgbClr val="7030A0"/>
                </a:solidFill>
              </a:rPr>
              <a:t>+</a:t>
            </a:r>
            <a:r>
              <a:rPr lang="fr-FR" sz="2400" dirty="0">
                <a:solidFill>
                  <a:srgbClr val="7030A0"/>
                </a:solidFill>
              </a:rPr>
              <a:t> </a:t>
            </a:r>
            <a:r>
              <a:rPr lang="en-US" sz="2400" dirty="0">
                <a:solidFill>
                  <a:srgbClr val="7030A0"/>
                </a:solidFill>
                <a:sym typeface="Symbol" pitchFamily="18" charset="2"/>
              </a:rPr>
              <a:t></a:t>
            </a:r>
            <a:r>
              <a:rPr lang="fr-FR" sz="2400" dirty="0">
                <a:solidFill>
                  <a:srgbClr val="7030A0"/>
                </a:solidFill>
              </a:rPr>
              <a:t> Z;</a:t>
            </a:r>
          </a:p>
          <a:p>
            <a:pPr marL="180000" marR="45720" indent="457200" fontAlgn="base">
              <a:spcBef>
                <a:spcPct val="20000"/>
              </a:spcBef>
              <a:spcAft>
                <a:spcPct val="0"/>
              </a:spcAft>
              <a:buClr>
                <a:srgbClr val="0BD0D9"/>
              </a:buClr>
              <a:buSzPct val="95000"/>
              <a:defRPr/>
            </a:pPr>
            <a:r>
              <a:rPr lang="fr-FR" sz="3000" b="1" dirty="0" err="1">
                <a:solidFill>
                  <a:srgbClr val="7030A0"/>
                </a:solidFill>
              </a:rPr>
              <a:t>Until</a:t>
            </a:r>
            <a:r>
              <a:rPr lang="fr-FR" sz="3000" dirty="0">
                <a:solidFill>
                  <a:srgbClr val="7030A0"/>
                </a:solidFill>
              </a:rPr>
              <a:t> ( X</a:t>
            </a:r>
            <a:r>
              <a:rPr lang="fr-FR" sz="3000" baseline="30000" dirty="0">
                <a:solidFill>
                  <a:srgbClr val="7030A0"/>
                </a:solidFill>
              </a:rPr>
              <a:t>+</a:t>
            </a:r>
            <a:r>
              <a:rPr lang="fr-FR" sz="3000" dirty="0">
                <a:solidFill>
                  <a:srgbClr val="7030A0"/>
                </a:solidFill>
              </a:rPr>
              <a:t> = Old X</a:t>
            </a:r>
            <a:r>
              <a:rPr lang="fr-FR" sz="3000" baseline="30000" dirty="0">
                <a:solidFill>
                  <a:srgbClr val="7030A0"/>
                </a:solidFill>
              </a:rPr>
              <a:t>+</a:t>
            </a:r>
            <a:r>
              <a:rPr lang="fr-FR" sz="3000" dirty="0">
                <a:solidFill>
                  <a:srgbClr val="7030A0"/>
                </a:solidFill>
              </a:rPr>
              <a:t> );</a:t>
            </a:r>
          </a:p>
        </p:txBody>
      </p:sp>
      <p:sp>
        <p:nvSpPr>
          <p:cNvPr id="15" name="Rectangle 2"/>
          <p:cNvSpPr txBox="1">
            <a:spLocks noChangeArrowheads="1"/>
          </p:cNvSpPr>
          <p:nvPr/>
        </p:nvSpPr>
        <p:spPr>
          <a:xfrm>
            <a:off x="512884" y="2909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b="1" dirty="0" smtClean="0">
                <a:solidFill>
                  <a:schemeClr val="accent1"/>
                </a:solidFill>
                <a:cs typeface="Times New Roman" panose="02020603050405020304" pitchFamily="18" charset="0"/>
              </a:rPr>
              <a:t>Algorithm for computing the closure of a set</a:t>
            </a:r>
            <a:endParaRPr lang="en-US" altLang="en-US" dirty="0">
              <a:solidFill>
                <a:schemeClr val="accent1"/>
              </a:solidFill>
            </a:endParaRP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33</a:t>
            </a:fld>
            <a:endParaRPr lang="en-US" dirty="0"/>
          </a:p>
        </p:txBody>
      </p:sp>
    </p:spTree>
    <p:extLst>
      <p:ext uri="{BB962C8B-B14F-4D97-AF65-F5344CB8AC3E}">
        <p14:creationId xmlns:p14="http://schemas.microsoft.com/office/powerpoint/2010/main" val="25742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8229600" y="1321158"/>
            <a:ext cx="3358662"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sz="2600" dirty="0" smtClean="0"/>
              <a:t>Compute  </a:t>
            </a:r>
            <a:r>
              <a:rPr lang="en-US" sz="2800" dirty="0"/>
              <a:t>{ABC}</a:t>
            </a:r>
            <a:r>
              <a:rPr lang="en-US" sz="2800" baseline="30000" dirty="0"/>
              <a:t>+</a:t>
            </a:r>
            <a:endParaRPr lang="en-US" sz="2600" baseline="30000" dirty="0"/>
          </a:p>
        </p:txBody>
      </p:sp>
      <p:sp>
        <p:nvSpPr>
          <p:cNvPr id="14" name="TextBox 13"/>
          <p:cNvSpPr txBox="1"/>
          <p:nvPr/>
        </p:nvSpPr>
        <p:spPr>
          <a:xfrm>
            <a:off x="1828800" y="1295401"/>
            <a:ext cx="6400800" cy="584775"/>
          </a:xfrm>
          <a:prstGeom prst="rect">
            <a:avLst/>
          </a:prstGeom>
          <a:noFill/>
        </p:spPr>
        <p:txBody>
          <a:bodyPr wrap="square" rtlCol="0">
            <a:spAutoFit/>
          </a:bodyPr>
          <a:lstStyle/>
          <a:p>
            <a:pPr marL="252000" indent="-360000"/>
            <a:r>
              <a:rPr lang="en-US" i="1" dirty="0" smtClean="0"/>
              <a:t>Ex1</a:t>
            </a:r>
            <a:r>
              <a:rPr lang="en-US" i="1" dirty="0"/>
              <a:t>: </a:t>
            </a:r>
            <a:r>
              <a:rPr lang="en-US" dirty="0"/>
              <a:t> </a:t>
            </a:r>
            <a:r>
              <a:rPr lang="en-US" b="1" dirty="0" smtClean="0"/>
              <a:t> </a:t>
            </a:r>
            <a:r>
              <a:rPr lang="en-US" sz="3200" b="1" dirty="0">
                <a:latin typeface="Colonna MT" pitchFamily="82" charset="0"/>
                <a:ea typeface="Tahoma" pitchFamily="34" charset="0"/>
                <a:cs typeface="Tahoma" pitchFamily="34" charset="0"/>
                <a:sym typeface="Symbol"/>
              </a:rPr>
              <a:t>F </a:t>
            </a:r>
            <a:r>
              <a:rPr lang="en-US" b="1" dirty="0"/>
              <a:t>={</a:t>
            </a:r>
            <a:r>
              <a:rPr lang="en-US" sz="2000" b="1" dirty="0"/>
              <a:t> A </a:t>
            </a:r>
            <a:r>
              <a:rPr lang="en-US" sz="2000" b="1" dirty="0">
                <a:latin typeface="Arial" charset="0"/>
                <a:sym typeface="Wingdings" pitchFamily="2" charset="2"/>
              </a:rPr>
              <a:t> D, E H , AB  DE,  CE G}</a:t>
            </a:r>
            <a:endParaRPr lang="en-US" sz="2000" b="1" baseline="-25000" dirty="0"/>
          </a:p>
        </p:txBody>
      </p:sp>
      <p:sp>
        <p:nvSpPr>
          <p:cNvPr id="17" name="Rectangle 3"/>
          <p:cNvSpPr txBox="1">
            <a:spLocks noChangeArrowheads="1"/>
          </p:cNvSpPr>
          <p:nvPr/>
        </p:nvSpPr>
        <p:spPr bwMode="auto">
          <a:xfrm>
            <a:off x="1981200" y="1981200"/>
            <a:ext cx="8229600" cy="4495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dirty="0">
                <a:ea typeface="Tahoma" pitchFamily="34" charset="0"/>
                <a:cs typeface="Tahoma" pitchFamily="34" charset="0"/>
              </a:rPr>
              <a:t>           </a:t>
            </a:r>
            <a:r>
              <a:rPr lang="en-US" sz="2400" dirty="0" smtClean="0">
                <a:ea typeface="Tahoma" pitchFamily="34" charset="0"/>
                <a:cs typeface="Tahoma" pitchFamily="34" charset="0"/>
              </a:rPr>
              <a:t>Let </a:t>
            </a:r>
            <a:r>
              <a:rPr lang="en-US" sz="2400" dirty="0">
                <a:ea typeface="Tahoma" pitchFamily="34" charset="0"/>
                <a:cs typeface="Tahoma" pitchFamily="34" charset="0"/>
              </a:rPr>
              <a:t>X+ = {ABC}</a:t>
            </a:r>
          </a:p>
          <a:p>
            <a:pPr marR="45720">
              <a:spcBef>
                <a:spcPct val="20000"/>
              </a:spcBef>
              <a:buClr>
                <a:srgbClr val="0BD0D9"/>
              </a:buClr>
              <a:buSzPct val="95000"/>
            </a:pPr>
            <a:r>
              <a:rPr lang="en-US" sz="2400" dirty="0" smtClean="0">
                <a:ea typeface="Tahoma" pitchFamily="34" charset="0"/>
                <a:cs typeface="Tahoma" pitchFamily="34" charset="0"/>
              </a:rPr>
              <a:t>	   Old </a:t>
            </a:r>
            <a:r>
              <a:rPr lang="en-US" sz="2400" dirty="0">
                <a:ea typeface="Tahoma" pitchFamily="34" charset="0"/>
                <a:cs typeface="Tahoma" pitchFamily="34" charset="0"/>
              </a:rPr>
              <a:t>X+ = X</a:t>
            </a:r>
            <a:r>
              <a:rPr lang="en-US" sz="2400" baseline="30000" dirty="0">
                <a:ea typeface="Tahoma" pitchFamily="34" charset="0"/>
                <a:cs typeface="Tahoma" pitchFamily="34" charset="0"/>
              </a:rPr>
              <a:t>+</a:t>
            </a:r>
          </a:p>
          <a:p>
            <a:pPr marR="45720">
              <a:spcBef>
                <a:spcPct val="20000"/>
              </a:spcBef>
              <a:buClr>
                <a:srgbClr val="0BD0D9"/>
              </a:buClr>
              <a:buSzPct val="95000"/>
            </a:pPr>
            <a:r>
              <a:rPr lang="en-US" sz="2400" dirty="0">
                <a:ea typeface="Tahoma" pitchFamily="34" charset="0"/>
                <a:cs typeface="Tahoma" pitchFamily="34" charset="0"/>
              </a:rPr>
              <a:t>                </a:t>
            </a:r>
            <a:r>
              <a:rPr lang="en-US" sz="2400" dirty="0" smtClean="0">
                <a:ea typeface="Tahoma" pitchFamily="34" charset="0"/>
                <a:cs typeface="Tahoma" pitchFamily="34" charset="0"/>
              </a:rPr>
              <a:t>With FD </a:t>
            </a:r>
            <a:r>
              <a:rPr lang="en-US" sz="2400" dirty="0">
                <a:ea typeface="Tahoma" pitchFamily="34" charset="0"/>
                <a:cs typeface="Tahoma" pitchFamily="34" charset="0"/>
              </a:rPr>
              <a:t>A </a:t>
            </a:r>
            <a:r>
              <a:rPr lang="en-US" sz="2400" dirty="0">
                <a:ea typeface="Tahoma" pitchFamily="34" charset="0"/>
                <a:cs typeface="Tahoma" pitchFamily="34" charset="0"/>
                <a:sym typeface="Wingdings" pitchFamily="2" charset="2"/>
              </a:rPr>
              <a:t> </a:t>
            </a:r>
            <a:r>
              <a:rPr lang="en-US" sz="2400" dirty="0" smtClean="0">
                <a:ea typeface="Tahoma" pitchFamily="34" charset="0"/>
                <a:cs typeface="Tahoma" pitchFamily="34" charset="0"/>
                <a:sym typeface="Wingdings" pitchFamily="2" charset="2"/>
              </a:rPr>
              <a:t>D, we have  </a:t>
            </a:r>
            <a:r>
              <a:rPr lang="en-US" sz="2400" dirty="0">
                <a:ea typeface="Tahoma" pitchFamily="34" charset="0"/>
                <a:cs typeface="Tahoma" pitchFamily="34" charset="0"/>
                <a:sym typeface="Wingdings" pitchFamily="2" charset="2"/>
              </a:rPr>
              <a:t>X</a:t>
            </a:r>
            <a:r>
              <a:rPr lang="en-US" sz="2400" baseline="30000" dirty="0">
                <a:ea typeface="Tahoma" pitchFamily="34" charset="0"/>
                <a:cs typeface="Tahoma" pitchFamily="34" charset="0"/>
                <a:sym typeface="Wingdings" pitchFamily="2" charset="2"/>
              </a:rPr>
              <a:t>+</a:t>
            </a:r>
            <a:r>
              <a:rPr lang="en-US" sz="2400" dirty="0">
                <a:ea typeface="Tahoma" pitchFamily="34" charset="0"/>
                <a:cs typeface="Tahoma" pitchFamily="34" charset="0"/>
                <a:sym typeface="Wingdings" pitchFamily="2" charset="2"/>
              </a:rPr>
              <a:t> = {ABCD}</a:t>
            </a:r>
          </a:p>
          <a:p>
            <a:pPr marR="45720">
              <a:spcBef>
                <a:spcPct val="20000"/>
              </a:spcBef>
              <a:buClr>
                <a:srgbClr val="0BD0D9"/>
              </a:buClr>
              <a:buSzPct val="95000"/>
            </a:pPr>
            <a:r>
              <a:rPr lang="en-US" sz="2400" dirty="0">
                <a:ea typeface="Tahoma" pitchFamily="34" charset="0"/>
                <a:cs typeface="Tahoma" pitchFamily="34" charset="0"/>
                <a:sym typeface="Wingdings" pitchFamily="2" charset="2"/>
              </a:rPr>
              <a:t> </a:t>
            </a:r>
            <a:r>
              <a:rPr lang="en-US" sz="2400" dirty="0" smtClean="0">
                <a:ea typeface="Tahoma" pitchFamily="34" charset="0"/>
                <a:cs typeface="Tahoma" pitchFamily="34" charset="0"/>
                <a:sym typeface="Wingdings" pitchFamily="2" charset="2"/>
              </a:rPr>
              <a:t>	</a:t>
            </a:r>
            <a:r>
              <a:rPr lang="en-US" sz="2400" dirty="0" smtClean="0">
                <a:ea typeface="Tahoma" pitchFamily="34" charset="0"/>
                <a:cs typeface="Tahoma" pitchFamily="34" charset="0"/>
              </a:rPr>
              <a:t>With FD E </a:t>
            </a:r>
            <a:r>
              <a:rPr lang="en-US" sz="2400" dirty="0" smtClean="0">
                <a:ea typeface="Tahoma" pitchFamily="34" charset="0"/>
                <a:cs typeface="Tahoma" pitchFamily="34" charset="0"/>
                <a:sym typeface="Wingdings" pitchFamily="2" charset="2"/>
              </a:rPr>
              <a:t> </a:t>
            </a:r>
            <a:r>
              <a:rPr lang="en-US" sz="2400" dirty="0">
                <a:ea typeface="Tahoma" pitchFamily="34" charset="0"/>
                <a:cs typeface="Tahoma" pitchFamily="34" charset="0"/>
                <a:sym typeface="Wingdings" pitchFamily="2" charset="2"/>
              </a:rPr>
              <a:t>H </a:t>
            </a:r>
            <a:r>
              <a:rPr lang="en-US" sz="2400" dirty="0" smtClean="0">
                <a:ea typeface="Tahoma" pitchFamily="34" charset="0"/>
                <a:cs typeface="Tahoma" pitchFamily="34" charset="0"/>
                <a:sym typeface="Wingdings" pitchFamily="2" charset="2"/>
              </a:rPr>
              <a:t>, we have X</a:t>
            </a:r>
            <a:r>
              <a:rPr lang="en-US" sz="2400" baseline="30000" dirty="0">
                <a:ea typeface="Tahoma" pitchFamily="34" charset="0"/>
                <a:cs typeface="Tahoma" pitchFamily="34" charset="0"/>
                <a:sym typeface="Wingdings" pitchFamily="2" charset="2"/>
              </a:rPr>
              <a:t>+</a:t>
            </a:r>
            <a:r>
              <a:rPr lang="en-US" sz="2400" dirty="0">
                <a:ea typeface="Tahoma" pitchFamily="34" charset="0"/>
                <a:cs typeface="Tahoma" pitchFamily="34" charset="0"/>
                <a:sym typeface="Wingdings" pitchFamily="2" charset="2"/>
              </a:rPr>
              <a:t> = {ABCD}</a:t>
            </a:r>
            <a:endParaRPr lang="en-US" sz="2400" dirty="0">
              <a:ea typeface="Tahoma" pitchFamily="34" charset="0"/>
              <a:cs typeface="Tahoma" pitchFamily="34" charset="0"/>
            </a:endParaRPr>
          </a:p>
          <a:p>
            <a:pPr marR="45720">
              <a:spcBef>
                <a:spcPct val="20000"/>
              </a:spcBef>
              <a:buClr>
                <a:srgbClr val="0BD0D9"/>
              </a:buClr>
              <a:buSzPct val="95000"/>
            </a:pPr>
            <a:r>
              <a:rPr lang="en-US" sz="2400" dirty="0">
                <a:ea typeface="Tahoma" pitchFamily="34" charset="0"/>
                <a:cs typeface="Tahoma" pitchFamily="34" charset="0"/>
              </a:rPr>
              <a:t> </a:t>
            </a:r>
            <a:r>
              <a:rPr lang="en-US" sz="2400" dirty="0" smtClean="0">
                <a:ea typeface="Tahoma" pitchFamily="34" charset="0"/>
                <a:cs typeface="Tahoma" pitchFamily="34" charset="0"/>
              </a:rPr>
              <a:t>	With FD </a:t>
            </a:r>
            <a:r>
              <a:rPr lang="en-US" sz="2400" dirty="0">
                <a:ea typeface="Tahoma" pitchFamily="34" charset="0"/>
                <a:cs typeface="Tahoma" pitchFamily="34" charset="0"/>
              </a:rPr>
              <a:t>AB </a:t>
            </a:r>
            <a:r>
              <a:rPr lang="en-US" sz="2400" dirty="0">
                <a:ea typeface="Tahoma" pitchFamily="34" charset="0"/>
                <a:cs typeface="Tahoma" pitchFamily="34" charset="0"/>
                <a:sym typeface="Wingdings" pitchFamily="2" charset="2"/>
              </a:rPr>
              <a:t> DE </a:t>
            </a:r>
            <a:r>
              <a:rPr lang="en-US" sz="2400" dirty="0" smtClean="0">
                <a:ea typeface="Tahoma" pitchFamily="34" charset="0"/>
                <a:cs typeface="Tahoma" pitchFamily="34" charset="0"/>
                <a:sym typeface="Wingdings" pitchFamily="2" charset="2"/>
              </a:rPr>
              <a:t>, we have X</a:t>
            </a:r>
            <a:r>
              <a:rPr lang="en-US" sz="2400" baseline="30000" dirty="0">
                <a:ea typeface="Tahoma" pitchFamily="34" charset="0"/>
                <a:cs typeface="Tahoma" pitchFamily="34" charset="0"/>
                <a:sym typeface="Wingdings" pitchFamily="2" charset="2"/>
              </a:rPr>
              <a:t>+</a:t>
            </a:r>
            <a:r>
              <a:rPr lang="en-US" sz="2400" dirty="0">
                <a:ea typeface="Tahoma" pitchFamily="34" charset="0"/>
                <a:cs typeface="Tahoma" pitchFamily="34" charset="0"/>
                <a:sym typeface="Wingdings" pitchFamily="2" charset="2"/>
              </a:rPr>
              <a:t> = {ABCDE}</a:t>
            </a:r>
          </a:p>
          <a:p>
            <a:pPr marR="45720">
              <a:spcBef>
                <a:spcPct val="20000"/>
              </a:spcBef>
              <a:buClr>
                <a:srgbClr val="0BD0D9"/>
              </a:buClr>
              <a:buSzPct val="95000"/>
            </a:pPr>
            <a:r>
              <a:rPr lang="en-US" sz="2400" dirty="0">
                <a:ea typeface="Tahoma" pitchFamily="34" charset="0"/>
                <a:cs typeface="Tahoma" pitchFamily="34" charset="0"/>
              </a:rPr>
              <a:t> </a:t>
            </a:r>
            <a:r>
              <a:rPr lang="en-US" sz="2400" dirty="0" smtClean="0">
                <a:ea typeface="Tahoma" pitchFamily="34" charset="0"/>
                <a:cs typeface="Tahoma" pitchFamily="34" charset="0"/>
              </a:rPr>
              <a:t>	With FD </a:t>
            </a:r>
            <a:r>
              <a:rPr lang="en-US" sz="2400" dirty="0">
                <a:ea typeface="Tahoma" pitchFamily="34" charset="0"/>
                <a:cs typeface="Tahoma" pitchFamily="34" charset="0"/>
              </a:rPr>
              <a:t>CE </a:t>
            </a:r>
            <a:r>
              <a:rPr lang="en-US" sz="2400" dirty="0">
                <a:ea typeface="Tahoma" pitchFamily="34" charset="0"/>
                <a:cs typeface="Tahoma" pitchFamily="34" charset="0"/>
                <a:sym typeface="Wingdings" pitchFamily="2" charset="2"/>
              </a:rPr>
              <a:t> G </a:t>
            </a:r>
            <a:r>
              <a:rPr lang="en-US" sz="2400" dirty="0" smtClean="0">
                <a:ea typeface="Tahoma" pitchFamily="34" charset="0"/>
                <a:cs typeface="Tahoma" pitchFamily="34" charset="0"/>
                <a:sym typeface="Wingdings" pitchFamily="2" charset="2"/>
              </a:rPr>
              <a:t>, we have </a:t>
            </a:r>
            <a:r>
              <a:rPr lang="en-US" sz="2400" dirty="0">
                <a:ea typeface="Tahoma" pitchFamily="34" charset="0"/>
                <a:cs typeface="Tahoma" pitchFamily="34" charset="0"/>
                <a:sym typeface="Wingdings" pitchFamily="2" charset="2"/>
              </a:rPr>
              <a:t>X</a:t>
            </a:r>
            <a:r>
              <a:rPr lang="en-US" sz="2400" baseline="30000" dirty="0">
                <a:ea typeface="Tahoma" pitchFamily="34" charset="0"/>
                <a:cs typeface="Tahoma" pitchFamily="34" charset="0"/>
                <a:sym typeface="Wingdings" pitchFamily="2" charset="2"/>
              </a:rPr>
              <a:t>+</a:t>
            </a:r>
            <a:r>
              <a:rPr lang="en-US" sz="2400" dirty="0">
                <a:ea typeface="Tahoma" pitchFamily="34" charset="0"/>
                <a:cs typeface="Tahoma" pitchFamily="34" charset="0"/>
                <a:sym typeface="Wingdings" pitchFamily="2" charset="2"/>
              </a:rPr>
              <a:t> = {ABCDEG}</a:t>
            </a:r>
          </a:p>
          <a:p>
            <a:pPr marR="45720">
              <a:spcBef>
                <a:spcPct val="20000"/>
              </a:spcBef>
              <a:buClr>
                <a:srgbClr val="0BD0D9"/>
              </a:buClr>
              <a:buSzPct val="95000"/>
            </a:pPr>
            <a:r>
              <a:rPr lang="en-US" sz="2400" dirty="0">
                <a:ea typeface="Tahoma" pitchFamily="34" charset="0"/>
                <a:cs typeface="Tahoma" pitchFamily="34" charset="0"/>
              </a:rPr>
              <a:t>                 …….</a:t>
            </a:r>
          </a:p>
          <a:p>
            <a:pPr marR="45720">
              <a:spcBef>
                <a:spcPct val="20000"/>
              </a:spcBef>
              <a:buClr>
                <a:srgbClr val="0BD0D9"/>
              </a:buClr>
              <a:buSzPct val="95000"/>
            </a:pPr>
            <a:r>
              <a:rPr lang="en-US" sz="2400" dirty="0">
                <a:ea typeface="Tahoma" pitchFamily="34" charset="0"/>
                <a:cs typeface="Tahoma" pitchFamily="34" charset="0"/>
              </a:rPr>
              <a:t> </a:t>
            </a:r>
            <a:r>
              <a:rPr lang="en-US" sz="2400" dirty="0" smtClean="0">
                <a:ea typeface="Tahoma" pitchFamily="34" charset="0"/>
                <a:cs typeface="Tahoma" pitchFamily="34" charset="0"/>
              </a:rPr>
              <a:t>	With FD </a:t>
            </a:r>
            <a:r>
              <a:rPr lang="en-US" sz="2400" dirty="0">
                <a:ea typeface="Tahoma" pitchFamily="34" charset="0"/>
                <a:cs typeface="Tahoma" pitchFamily="34" charset="0"/>
              </a:rPr>
              <a:t>E </a:t>
            </a:r>
            <a:r>
              <a:rPr lang="en-US" sz="2400" dirty="0">
                <a:ea typeface="Tahoma" pitchFamily="34" charset="0"/>
                <a:cs typeface="Tahoma" pitchFamily="34" charset="0"/>
                <a:sym typeface="Wingdings" pitchFamily="2" charset="2"/>
              </a:rPr>
              <a:t> </a:t>
            </a:r>
            <a:r>
              <a:rPr lang="en-US" sz="2400" dirty="0" smtClean="0">
                <a:ea typeface="Tahoma" pitchFamily="34" charset="0"/>
                <a:cs typeface="Tahoma" pitchFamily="34" charset="0"/>
                <a:sym typeface="Wingdings" pitchFamily="2" charset="2"/>
              </a:rPr>
              <a:t>H , we have </a:t>
            </a:r>
            <a:r>
              <a:rPr lang="en-US" sz="2400" dirty="0">
                <a:ea typeface="Tahoma" pitchFamily="34" charset="0"/>
                <a:cs typeface="Tahoma" pitchFamily="34" charset="0"/>
                <a:sym typeface="Wingdings" pitchFamily="2" charset="2"/>
              </a:rPr>
              <a:t>X</a:t>
            </a:r>
            <a:r>
              <a:rPr lang="en-US" sz="2400" baseline="30000" dirty="0">
                <a:ea typeface="Tahoma" pitchFamily="34" charset="0"/>
                <a:cs typeface="Tahoma" pitchFamily="34" charset="0"/>
                <a:sym typeface="Wingdings" pitchFamily="2" charset="2"/>
              </a:rPr>
              <a:t>+</a:t>
            </a:r>
            <a:r>
              <a:rPr lang="en-US" sz="2400" dirty="0">
                <a:ea typeface="Tahoma" pitchFamily="34" charset="0"/>
                <a:cs typeface="Tahoma" pitchFamily="34" charset="0"/>
                <a:sym typeface="Wingdings" pitchFamily="2" charset="2"/>
              </a:rPr>
              <a:t> = {ABCDEGH}</a:t>
            </a:r>
          </a:p>
          <a:p>
            <a:pPr marR="45720">
              <a:spcBef>
                <a:spcPct val="20000"/>
              </a:spcBef>
              <a:buClr>
                <a:srgbClr val="0BD0D9"/>
              </a:buClr>
              <a:buSzPct val="95000"/>
            </a:pPr>
            <a:r>
              <a:rPr lang="en-US" sz="2400" dirty="0">
                <a:ea typeface="Tahoma" pitchFamily="34" charset="0"/>
                <a:cs typeface="Tahoma" pitchFamily="34" charset="0"/>
                <a:sym typeface="Wingdings" pitchFamily="2" charset="2"/>
              </a:rPr>
              <a:t>	  ..</a:t>
            </a:r>
          </a:p>
          <a:p>
            <a:pPr marR="45720">
              <a:spcBef>
                <a:spcPct val="20000"/>
              </a:spcBef>
              <a:buClr>
                <a:srgbClr val="0BD0D9"/>
              </a:buClr>
              <a:buSzPct val="95000"/>
            </a:pPr>
            <a:r>
              <a:rPr lang="en-US" sz="2400" dirty="0" smtClean="0">
                <a:ea typeface="Tahoma" pitchFamily="34" charset="0"/>
                <a:cs typeface="Tahoma" pitchFamily="34" charset="0"/>
                <a:sym typeface="Wingdings" pitchFamily="2" charset="2"/>
              </a:rPr>
              <a:t>	Then </a:t>
            </a:r>
            <a:r>
              <a:rPr lang="en-US" sz="2400" dirty="0">
                <a:ea typeface="Tahoma" pitchFamily="34" charset="0"/>
                <a:cs typeface="Tahoma" pitchFamily="34" charset="0"/>
                <a:sym typeface="Wingdings" pitchFamily="2" charset="2"/>
              </a:rPr>
              <a:t>{ABC}</a:t>
            </a:r>
            <a:r>
              <a:rPr lang="en-US" sz="2400" baseline="30000" dirty="0">
                <a:ea typeface="Tahoma" pitchFamily="34" charset="0"/>
                <a:cs typeface="Tahoma" pitchFamily="34" charset="0"/>
                <a:sym typeface="Wingdings" pitchFamily="2" charset="2"/>
              </a:rPr>
              <a:t>+</a:t>
            </a:r>
            <a:r>
              <a:rPr lang="en-US" sz="2400" dirty="0">
                <a:ea typeface="Tahoma" pitchFamily="34" charset="0"/>
                <a:cs typeface="Tahoma" pitchFamily="34" charset="0"/>
                <a:sym typeface="Wingdings" pitchFamily="2" charset="2"/>
              </a:rPr>
              <a:t> = {ABCDEGH}</a:t>
            </a:r>
          </a:p>
          <a:p>
            <a:pPr marR="45720">
              <a:spcBef>
                <a:spcPct val="20000"/>
              </a:spcBef>
              <a:buClr>
                <a:srgbClr val="0BD0D9"/>
              </a:buClr>
              <a:buSzPct val="95000"/>
            </a:pPr>
            <a:endParaRPr lang="en-US" sz="2400" dirty="0">
              <a:ea typeface="Tahoma" pitchFamily="34" charset="0"/>
              <a:cs typeface="Tahoma" pitchFamily="34" charset="0"/>
              <a:sym typeface="Wingdings" pitchFamily="2" charset="2"/>
            </a:endParaRPr>
          </a:p>
          <a:p>
            <a:pPr marR="45720">
              <a:spcBef>
                <a:spcPct val="20000"/>
              </a:spcBef>
              <a:buClr>
                <a:srgbClr val="0BD0D9"/>
              </a:buClr>
              <a:buSzPct val="95000"/>
            </a:pPr>
            <a:endParaRPr lang="en-US" dirty="0">
              <a:ea typeface="Tahoma" pitchFamily="34" charset="0"/>
              <a:cs typeface="Tahoma" pitchFamily="34" charset="0"/>
              <a:sym typeface="Wingdings" pitchFamily="2" charset="2"/>
            </a:endParaRPr>
          </a:p>
          <a:p>
            <a:pPr marR="45720">
              <a:spcBef>
                <a:spcPct val="20000"/>
              </a:spcBef>
              <a:buClr>
                <a:srgbClr val="0BD0D9"/>
              </a:buClr>
              <a:buSzPct val="95000"/>
            </a:pPr>
            <a:endParaRPr lang="en-US" dirty="0">
              <a:ea typeface="Tahoma" pitchFamily="34" charset="0"/>
              <a:cs typeface="Tahoma" pitchFamily="34" charset="0"/>
            </a:endParaRPr>
          </a:p>
          <a:p>
            <a:pPr marR="45720" fontAlgn="base">
              <a:spcBef>
                <a:spcPct val="20000"/>
              </a:spcBef>
              <a:spcAft>
                <a:spcPct val="0"/>
              </a:spcAft>
              <a:buClr>
                <a:srgbClr val="0BD0D9"/>
              </a:buClr>
              <a:buSzPct val="95000"/>
              <a:defRPr/>
            </a:pPr>
            <a:endParaRPr lang="en-US" baseline="30000" dirty="0">
              <a:ea typeface="Tahoma" pitchFamily="34" charset="0"/>
              <a:cs typeface="Tahoma" pitchFamily="34" charset="0"/>
            </a:endParaRPr>
          </a:p>
        </p:txBody>
      </p:sp>
      <p:sp>
        <p:nvSpPr>
          <p:cNvPr id="15" name="Rectangle 2"/>
          <p:cNvSpPr txBox="1">
            <a:spLocks noChangeArrowheads="1"/>
          </p:cNvSpPr>
          <p:nvPr/>
        </p:nvSpPr>
        <p:spPr>
          <a:xfrm>
            <a:off x="512884" y="290900"/>
            <a:ext cx="10515600" cy="9034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b="1" dirty="0" smtClean="0">
                <a:solidFill>
                  <a:schemeClr val="accent1"/>
                </a:solidFill>
                <a:cs typeface="Times New Roman" panose="02020603050405020304" pitchFamily="18" charset="0"/>
              </a:rPr>
              <a:t>Example of computing the closure of a set</a:t>
            </a:r>
            <a:endParaRPr lang="en-US" altLang="en-US" dirty="0">
              <a:solidFill>
                <a:schemeClr val="accent1"/>
              </a:solidFill>
            </a:endParaRP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34</a:t>
            </a:fld>
            <a:endParaRPr lang="en-US" dirty="0"/>
          </a:p>
        </p:txBody>
      </p:sp>
    </p:spTree>
    <p:extLst>
      <p:ext uri="{BB962C8B-B14F-4D97-AF65-F5344CB8AC3E}">
        <p14:creationId xmlns:p14="http://schemas.microsoft.com/office/powerpoint/2010/main" val="17732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1981200" y="1219200"/>
            <a:ext cx="82296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sz="2400" i="1" dirty="0" smtClean="0"/>
              <a:t>Ex </a:t>
            </a:r>
            <a:r>
              <a:rPr lang="en-US" sz="2400" i="1" dirty="0"/>
              <a:t>2</a:t>
            </a:r>
            <a:r>
              <a:rPr lang="en-US" sz="2600" i="1" dirty="0"/>
              <a:t>:</a:t>
            </a:r>
            <a:r>
              <a:rPr lang="en-US" sz="2600" dirty="0"/>
              <a:t>  Cho R(ABCDEG), </a:t>
            </a:r>
            <a:r>
              <a:rPr lang="en-US" sz="2600" dirty="0" err="1"/>
              <a:t>tìm</a:t>
            </a:r>
            <a:r>
              <a:rPr lang="en-US" sz="2600" dirty="0"/>
              <a:t> {AB }</a:t>
            </a:r>
            <a:r>
              <a:rPr lang="en-US" sz="4000" baseline="30000" dirty="0"/>
              <a:t>+ </a:t>
            </a:r>
            <a:r>
              <a:rPr lang="en-US" sz="2600" baseline="30000" dirty="0"/>
              <a:t> </a:t>
            </a:r>
            <a:r>
              <a:rPr lang="en-US" sz="2600" dirty="0" err="1"/>
              <a:t>với</a:t>
            </a:r>
            <a:r>
              <a:rPr lang="en-US" sz="2600" dirty="0"/>
              <a:t>  </a:t>
            </a:r>
            <a:r>
              <a:rPr lang="en-US" sz="2600" dirty="0" err="1"/>
              <a:t>tập</a:t>
            </a:r>
            <a:r>
              <a:rPr lang="en-US" sz="2600" dirty="0"/>
              <a:t> </a:t>
            </a:r>
            <a:r>
              <a:rPr lang="en-US" sz="2600" dirty="0" err="1"/>
              <a:t>phụ</a:t>
            </a:r>
            <a:r>
              <a:rPr lang="en-US" sz="2600" dirty="0"/>
              <a:t> </a:t>
            </a:r>
            <a:r>
              <a:rPr lang="en-US" sz="2600" dirty="0" err="1"/>
              <a:t>thuộc</a:t>
            </a:r>
            <a:r>
              <a:rPr lang="en-US" sz="2600" dirty="0"/>
              <a:t> </a:t>
            </a:r>
            <a:r>
              <a:rPr lang="en-US" sz="2600" dirty="0" err="1"/>
              <a:t>hàm</a:t>
            </a:r>
            <a:r>
              <a:rPr lang="en-US" sz="2600" dirty="0"/>
              <a:t> :  </a:t>
            </a:r>
          </a:p>
        </p:txBody>
      </p:sp>
      <p:pic>
        <p:nvPicPr>
          <p:cNvPr id="15" name="Picture 4"/>
          <p:cNvPicPr>
            <a:picLocks noChangeAspect="1" noChangeArrowheads="1"/>
          </p:cNvPicPr>
          <p:nvPr/>
        </p:nvPicPr>
        <p:blipFill>
          <a:blip r:embed="rId3" cstate="print"/>
          <a:srcRect/>
          <a:stretch>
            <a:fillRect/>
          </a:stretch>
        </p:blipFill>
        <p:spPr bwMode="auto">
          <a:xfrm>
            <a:off x="3048001" y="2133601"/>
            <a:ext cx="2682875" cy="1870075"/>
          </a:xfrm>
          <a:prstGeom prst="rect">
            <a:avLst/>
          </a:prstGeom>
          <a:noFill/>
          <a:ln w="12700" algn="ctr">
            <a:noFill/>
            <a:miter lim="800000"/>
            <a:headEnd/>
            <a:tailEnd/>
          </a:ln>
        </p:spPr>
      </p:pic>
      <p:sp>
        <p:nvSpPr>
          <p:cNvPr id="16" name="Rectangle 5"/>
          <p:cNvSpPr>
            <a:spLocks noChangeArrowheads="1"/>
          </p:cNvSpPr>
          <p:nvPr/>
        </p:nvSpPr>
        <p:spPr bwMode="auto">
          <a:xfrm>
            <a:off x="1981200" y="4191000"/>
            <a:ext cx="8229600" cy="2438400"/>
          </a:xfrm>
          <a:prstGeom prst="rect">
            <a:avLst/>
          </a:prstGeom>
          <a:noFill/>
          <a:ln w="9525">
            <a:noFill/>
            <a:miter lim="800000"/>
            <a:headEnd/>
            <a:tailEnd/>
          </a:ln>
        </p:spPr>
        <p:txBody>
          <a:bodyPr/>
          <a:lstStyle/>
          <a:p>
            <a:pPr marL="669925" lvl="1" indent="-325438" algn="just">
              <a:spcBef>
                <a:spcPct val="20000"/>
              </a:spcBef>
              <a:buClr>
                <a:srgbClr val="CC0000"/>
              </a:buClr>
              <a:buFont typeface="Arial" charset="0"/>
              <a:buChar char="-"/>
            </a:pPr>
            <a:r>
              <a:rPr lang="en-US" sz="2300" dirty="0" smtClean="0">
                <a:latin typeface="Arial" charset="0"/>
              </a:rPr>
              <a:t>Initializing: </a:t>
            </a:r>
            <a:r>
              <a:rPr lang="en-US" sz="2300" dirty="0">
                <a:latin typeface="Arial" charset="0"/>
              </a:rPr>
              <a:t>X</a:t>
            </a:r>
            <a:r>
              <a:rPr lang="en-US" sz="2300" baseline="30000" dirty="0">
                <a:latin typeface="Arial" charset="0"/>
              </a:rPr>
              <a:t>+</a:t>
            </a:r>
            <a:r>
              <a:rPr lang="en-US" sz="2300" dirty="0">
                <a:latin typeface="Arial" charset="0"/>
              </a:rPr>
              <a:t> ={AB}</a:t>
            </a:r>
          </a:p>
          <a:p>
            <a:pPr marL="669925" lvl="1" indent="-325438" algn="just">
              <a:spcBef>
                <a:spcPct val="20000"/>
              </a:spcBef>
              <a:buClr>
                <a:srgbClr val="CC0000"/>
              </a:buClr>
              <a:buFont typeface="Arial" charset="0"/>
              <a:buChar char="-"/>
            </a:pPr>
            <a:r>
              <a:rPr lang="en-US" sz="2300" dirty="0" smtClean="0">
                <a:latin typeface="Arial" charset="0"/>
              </a:rPr>
              <a:t>With </a:t>
            </a:r>
            <a:r>
              <a:rPr lang="en-US" sz="2300" dirty="0">
                <a:latin typeface="Arial" charset="0"/>
              </a:rPr>
              <a:t>(a): X</a:t>
            </a:r>
            <a:r>
              <a:rPr lang="en-US" sz="2300" baseline="30000" dirty="0">
                <a:latin typeface="Arial" charset="0"/>
              </a:rPr>
              <a:t>+</a:t>
            </a:r>
            <a:r>
              <a:rPr lang="en-US" sz="2300" dirty="0">
                <a:latin typeface="Arial" charset="0"/>
              </a:rPr>
              <a:t> ={ABC}</a:t>
            </a:r>
          </a:p>
          <a:p>
            <a:pPr marL="669925" lvl="1" indent="-325438" algn="just">
              <a:spcBef>
                <a:spcPct val="20000"/>
              </a:spcBef>
              <a:buClr>
                <a:srgbClr val="CC0000"/>
              </a:buClr>
              <a:buFont typeface="Arial" charset="0"/>
              <a:buChar char="-"/>
            </a:pPr>
            <a:r>
              <a:rPr lang="en-US" sz="2300" dirty="0" smtClean="0">
                <a:latin typeface="Arial" charset="0"/>
              </a:rPr>
              <a:t>With </a:t>
            </a:r>
            <a:r>
              <a:rPr lang="en-US" sz="2300" dirty="0">
                <a:latin typeface="Arial" charset="0"/>
              </a:rPr>
              <a:t>(b): X</a:t>
            </a:r>
            <a:r>
              <a:rPr lang="en-US" sz="2300" baseline="30000" dirty="0">
                <a:latin typeface="Arial" charset="0"/>
              </a:rPr>
              <a:t>+</a:t>
            </a:r>
            <a:r>
              <a:rPr lang="en-US" sz="2300" dirty="0">
                <a:latin typeface="Arial" charset="0"/>
              </a:rPr>
              <a:t> ={ABCD}</a:t>
            </a:r>
          </a:p>
          <a:p>
            <a:pPr marL="669925" lvl="1" indent="-325438" algn="just">
              <a:spcBef>
                <a:spcPct val="20000"/>
              </a:spcBef>
              <a:buClr>
                <a:srgbClr val="CC0000"/>
              </a:buClr>
              <a:buFont typeface="Arial" charset="0"/>
              <a:buChar char="-"/>
            </a:pPr>
            <a:r>
              <a:rPr lang="en-US" sz="2300" dirty="0" smtClean="0">
                <a:latin typeface="Arial" charset="0"/>
              </a:rPr>
              <a:t>With </a:t>
            </a:r>
            <a:r>
              <a:rPr lang="en-US" sz="2300" dirty="0">
                <a:latin typeface="Arial" charset="0"/>
              </a:rPr>
              <a:t>(c): X</a:t>
            </a:r>
            <a:r>
              <a:rPr lang="en-US" sz="2300" baseline="30000" dirty="0">
                <a:latin typeface="Arial" charset="0"/>
              </a:rPr>
              <a:t>+</a:t>
            </a:r>
            <a:r>
              <a:rPr lang="en-US" sz="2300" dirty="0">
                <a:latin typeface="Arial" charset="0"/>
              </a:rPr>
              <a:t> ={ABCDE}</a:t>
            </a:r>
          </a:p>
          <a:p>
            <a:pPr marL="669925" lvl="1" indent="-325438" algn="just">
              <a:spcBef>
                <a:spcPct val="20000"/>
              </a:spcBef>
              <a:buClr>
                <a:srgbClr val="CC0000"/>
              </a:buClr>
              <a:buFont typeface="Arial" charset="0"/>
              <a:buChar char="-"/>
            </a:pPr>
            <a:r>
              <a:rPr lang="en-US" sz="2300" dirty="0" smtClean="0">
                <a:latin typeface="Arial" charset="0"/>
              </a:rPr>
              <a:t>With </a:t>
            </a:r>
            <a:r>
              <a:rPr lang="en-US" sz="2300" dirty="0">
                <a:latin typeface="Arial" charset="0"/>
              </a:rPr>
              <a:t>(d): X</a:t>
            </a:r>
            <a:r>
              <a:rPr lang="en-US" sz="2300" baseline="30000" dirty="0">
                <a:latin typeface="Arial" charset="0"/>
              </a:rPr>
              <a:t>+</a:t>
            </a:r>
            <a:r>
              <a:rPr lang="en-US" sz="2300" dirty="0">
                <a:latin typeface="Arial" charset="0"/>
              </a:rPr>
              <a:t> ={ABCDE}</a:t>
            </a:r>
          </a:p>
          <a:p>
            <a:pPr marL="669925" lvl="1" indent="-325438" algn="just">
              <a:spcBef>
                <a:spcPct val="20000"/>
              </a:spcBef>
              <a:buClr>
                <a:srgbClr val="CC0000"/>
              </a:buClr>
              <a:buFont typeface="Arial" charset="0"/>
              <a:buChar char="-"/>
            </a:pPr>
            <a:endParaRPr lang="en-US" sz="2300" dirty="0">
              <a:latin typeface="Arial" charset="0"/>
            </a:endParaRPr>
          </a:p>
        </p:txBody>
      </p:sp>
      <p:sp>
        <p:nvSpPr>
          <p:cNvPr id="14" name="Rectangle 2"/>
          <p:cNvSpPr txBox="1">
            <a:spLocks noChangeArrowheads="1"/>
          </p:cNvSpPr>
          <p:nvPr/>
        </p:nvSpPr>
        <p:spPr>
          <a:xfrm>
            <a:off x="512884" y="290900"/>
            <a:ext cx="10515600" cy="9034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b="1" dirty="0" smtClean="0">
                <a:solidFill>
                  <a:schemeClr val="accent1"/>
                </a:solidFill>
                <a:cs typeface="Times New Roman" panose="02020603050405020304" pitchFamily="18" charset="0"/>
              </a:rPr>
              <a:t>Example of computing the closure of a set</a:t>
            </a:r>
            <a:endParaRPr lang="en-US" altLang="en-US" dirty="0">
              <a:solidFill>
                <a:schemeClr val="accent1"/>
              </a:solidFill>
            </a:endParaRP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35</a:t>
            </a:fld>
            <a:endParaRPr lang="en-US" dirty="0"/>
          </a:p>
        </p:txBody>
      </p:sp>
    </p:spTree>
    <p:extLst>
      <p:ext uri="{BB962C8B-B14F-4D97-AF65-F5344CB8AC3E}">
        <p14:creationId xmlns:p14="http://schemas.microsoft.com/office/powerpoint/2010/main" val="1243634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828800" y="1295400"/>
            <a:ext cx="8305800" cy="830997"/>
          </a:xfrm>
          <a:prstGeom prst="rect">
            <a:avLst/>
          </a:prstGeom>
          <a:noFill/>
        </p:spPr>
        <p:txBody>
          <a:bodyPr wrap="square" rtlCol="0">
            <a:spAutoFit/>
          </a:bodyPr>
          <a:lstStyle/>
          <a:p>
            <a:pPr marL="252000" indent="-360000"/>
            <a:r>
              <a:rPr lang="en-US" sz="2400" b="1" i="1" dirty="0" smtClean="0"/>
              <a:t>Ex. 3</a:t>
            </a:r>
            <a:r>
              <a:rPr lang="en-US" sz="2400" b="1" i="1" dirty="0"/>
              <a:t>: </a:t>
            </a:r>
            <a:r>
              <a:rPr lang="en-US" sz="2400" b="1" dirty="0"/>
              <a:t> </a:t>
            </a:r>
            <a:r>
              <a:rPr lang="en-US" sz="2400" b="1" dirty="0" smtClean="0"/>
              <a:t> </a:t>
            </a:r>
            <a:r>
              <a:rPr lang="en-US" sz="2400" dirty="0">
                <a:latin typeface="Colonna MT" pitchFamily="82" charset="0"/>
                <a:ea typeface="Tahoma" pitchFamily="34" charset="0"/>
                <a:cs typeface="Tahoma" pitchFamily="34" charset="0"/>
                <a:sym typeface="Symbol"/>
              </a:rPr>
              <a:t>F </a:t>
            </a:r>
            <a:r>
              <a:rPr lang="en-US" sz="2400" dirty="0"/>
              <a:t>={ AG </a:t>
            </a:r>
            <a:r>
              <a:rPr lang="en-US" sz="2400" dirty="0">
                <a:latin typeface="Arial" charset="0"/>
                <a:sym typeface="Wingdings" pitchFamily="2" charset="2"/>
              </a:rPr>
              <a:t> I, BE I,E G, AB  E,  GI H}</a:t>
            </a:r>
          </a:p>
          <a:p>
            <a:pPr marL="252000" indent="-360000"/>
            <a:r>
              <a:rPr lang="en-US" sz="2400" dirty="0" smtClean="0">
                <a:latin typeface="Arial" charset="0"/>
                <a:sym typeface="Wingdings" pitchFamily="2" charset="2"/>
              </a:rPr>
              <a:t>Proving that </a:t>
            </a:r>
            <a:r>
              <a:rPr lang="en-US" sz="2400" dirty="0" smtClean="0">
                <a:latin typeface="Colonna MT" pitchFamily="82" charset="0"/>
                <a:ea typeface="Tahoma" pitchFamily="34" charset="0"/>
                <a:cs typeface="Tahoma" pitchFamily="34" charset="0"/>
                <a:sym typeface="Symbol"/>
              </a:rPr>
              <a:t>F </a:t>
            </a:r>
            <a:r>
              <a:rPr lang="en-US" sz="2400" dirty="0">
                <a:latin typeface="Colonna MT" pitchFamily="82" charset="0"/>
                <a:ea typeface="Tahoma" pitchFamily="34" charset="0"/>
                <a:cs typeface="Tahoma" pitchFamily="34" charset="0"/>
                <a:sym typeface="Symbol"/>
              </a:rPr>
              <a:t>|</a:t>
            </a:r>
            <a:r>
              <a:rPr lang="en-US" sz="2400" dirty="0"/>
              <a:t>= </a:t>
            </a:r>
            <a:r>
              <a:rPr lang="en-US" sz="2400" b="1" dirty="0">
                <a:latin typeface="Arial" charset="0"/>
                <a:sym typeface="Wingdings" pitchFamily="2" charset="2"/>
              </a:rPr>
              <a:t>AB GH </a:t>
            </a:r>
            <a:r>
              <a:rPr lang="en-US" sz="2400" dirty="0" smtClean="0">
                <a:latin typeface="Arial" charset="0"/>
                <a:sym typeface="Wingdings" pitchFamily="2" charset="2"/>
              </a:rPr>
              <a:t>using closure computing method</a:t>
            </a:r>
            <a:endParaRPr lang="en-US" sz="2400" dirty="0"/>
          </a:p>
        </p:txBody>
      </p:sp>
      <p:sp>
        <p:nvSpPr>
          <p:cNvPr id="16" name="Rectangle 2"/>
          <p:cNvSpPr txBox="1">
            <a:spLocks noChangeArrowheads="1"/>
          </p:cNvSpPr>
          <p:nvPr/>
        </p:nvSpPr>
        <p:spPr>
          <a:xfrm>
            <a:off x="512884" y="290900"/>
            <a:ext cx="10515600" cy="9034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b="1" dirty="0" smtClean="0">
                <a:solidFill>
                  <a:schemeClr val="accent1"/>
                </a:solidFill>
                <a:cs typeface="Times New Roman" panose="02020603050405020304" pitchFamily="18" charset="0"/>
              </a:rPr>
              <a:t>Example of computing the closure of a set</a:t>
            </a:r>
            <a:endParaRPr lang="en-US" altLang="en-US" dirty="0">
              <a:solidFill>
                <a:schemeClr val="accent1"/>
              </a:solidFill>
            </a:endParaRPr>
          </a:p>
        </p:txBody>
      </p:sp>
      <p:sp>
        <p:nvSpPr>
          <p:cNvPr id="3" name="Rectangle 2"/>
          <p:cNvSpPr/>
          <p:nvPr/>
        </p:nvSpPr>
        <p:spPr>
          <a:xfrm>
            <a:off x="1828800" y="2539920"/>
            <a:ext cx="9076592" cy="1231106"/>
          </a:xfrm>
          <a:prstGeom prst="rect">
            <a:avLst/>
          </a:prstGeom>
        </p:spPr>
        <p:txBody>
          <a:bodyPr wrap="square">
            <a:spAutoFit/>
          </a:bodyPr>
          <a:lstStyle/>
          <a:p>
            <a:pPr marL="252000" indent="-360000"/>
            <a:r>
              <a:rPr lang="en-US" sz="2400" b="1" i="1" dirty="0" smtClean="0"/>
              <a:t>Ex. </a:t>
            </a:r>
            <a:r>
              <a:rPr lang="en-US" sz="2400" b="1" i="1" dirty="0"/>
              <a:t>4</a:t>
            </a:r>
            <a:r>
              <a:rPr lang="en-US" sz="2400" b="1" i="1" dirty="0" smtClean="0"/>
              <a:t>: </a:t>
            </a:r>
            <a:r>
              <a:rPr lang="en-US" sz="2400" dirty="0" smtClean="0">
                <a:latin typeface="Colonna MT" pitchFamily="82" charset="0"/>
                <a:ea typeface="Tahoma" pitchFamily="34" charset="0"/>
                <a:cs typeface="Tahoma" pitchFamily="34" charset="0"/>
                <a:sym typeface="Symbol"/>
              </a:rPr>
              <a:t>F </a:t>
            </a:r>
            <a:r>
              <a:rPr lang="en-US" sz="2400" dirty="0" smtClean="0"/>
              <a:t>={ A </a:t>
            </a:r>
            <a:r>
              <a:rPr lang="en-US" sz="2400" dirty="0" smtClean="0">
                <a:latin typeface="Arial" charset="0"/>
                <a:sym typeface="Wingdings" pitchFamily="2" charset="2"/>
              </a:rPr>
              <a:t> D, B C,BC EF, D G}</a:t>
            </a:r>
          </a:p>
          <a:p>
            <a:pPr marL="252000" indent="-360000"/>
            <a:r>
              <a:rPr lang="en-US" sz="2400" dirty="0" smtClean="0">
                <a:latin typeface="Arial" charset="0"/>
                <a:sym typeface="Wingdings" pitchFamily="2" charset="2"/>
              </a:rPr>
              <a:t>Proving that </a:t>
            </a:r>
            <a:r>
              <a:rPr lang="en-US" sz="2400" b="1" dirty="0" smtClean="0">
                <a:latin typeface="Colonna MT" pitchFamily="82" charset="0"/>
                <a:ea typeface="Tahoma" pitchFamily="34" charset="0"/>
                <a:cs typeface="Tahoma" pitchFamily="34" charset="0"/>
                <a:sym typeface="Symbol"/>
              </a:rPr>
              <a:t>F |</a:t>
            </a:r>
            <a:r>
              <a:rPr lang="en-US" sz="2400" b="1" dirty="0" smtClean="0"/>
              <a:t>= </a:t>
            </a:r>
            <a:r>
              <a:rPr lang="en-US" sz="2400" b="1" dirty="0" smtClean="0">
                <a:latin typeface="Arial" charset="0"/>
                <a:sym typeface="Wingdings" pitchFamily="2" charset="2"/>
              </a:rPr>
              <a:t>AB EFG  </a:t>
            </a:r>
            <a:r>
              <a:rPr lang="en-US" sz="2400" dirty="0" smtClean="0">
                <a:latin typeface="Arial" charset="0"/>
                <a:sym typeface="Wingdings" pitchFamily="2" charset="2"/>
              </a:rPr>
              <a:t>using closure computing method</a:t>
            </a:r>
            <a:endParaRPr lang="en-US" sz="2400" dirty="0" smtClean="0"/>
          </a:p>
          <a:p>
            <a:pPr marL="252000" indent="-360000"/>
            <a:endParaRPr lang="en-US" sz="2400" dirty="0"/>
          </a:p>
        </p:txBody>
      </p:sp>
      <p:sp>
        <p:nvSpPr>
          <p:cNvPr id="18" name="TextBox 17"/>
          <p:cNvSpPr txBox="1"/>
          <p:nvPr/>
        </p:nvSpPr>
        <p:spPr>
          <a:xfrm>
            <a:off x="1951892" y="4087493"/>
            <a:ext cx="8382000" cy="2308324"/>
          </a:xfrm>
          <a:prstGeom prst="rect">
            <a:avLst/>
          </a:prstGeom>
          <a:noFill/>
        </p:spPr>
        <p:txBody>
          <a:bodyPr wrap="square" rtlCol="0">
            <a:spAutoFit/>
          </a:bodyPr>
          <a:lstStyle/>
          <a:p>
            <a:pPr marL="252000" indent="-360000"/>
            <a:r>
              <a:rPr lang="en-US" sz="2400" b="1" i="1" dirty="0" smtClean="0"/>
              <a:t>Ex. </a:t>
            </a:r>
            <a:r>
              <a:rPr lang="en-US" sz="2400" b="1" i="1" dirty="0"/>
              <a:t>5</a:t>
            </a:r>
            <a:r>
              <a:rPr lang="en-US" sz="2400" b="1" i="1" dirty="0" smtClean="0"/>
              <a:t>: </a:t>
            </a:r>
            <a:r>
              <a:rPr lang="en-US" sz="2400" dirty="0" smtClean="0"/>
              <a:t>The relation R with</a:t>
            </a:r>
            <a:endParaRPr lang="en-US" sz="2400" dirty="0"/>
          </a:p>
          <a:p>
            <a:pPr marL="252000" indent="-360000"/>
            <a:r>
              <a:rPr lang="en-US" sz="2400" dirty="0">
                <a:latin typeface="Colonna MT" pitchFamily="82" charset="0"/>
                <a:ea typeface="Tahoma" pitchFamily="34" charset="0"/>
                <a:cs typeface="Tahoma" pitchFamily="34" charset="0"/>
                <a:sym typeface="Symbol"/>
              </a:rPr>
              <a:t>            F </a:t>
            </a:r>
            <a:r>
              <a:rPr lang="en-US" sz="2400" dirty="0"/>
              <a:t>={ AB</a:t>
            </a:r>
            <a:r>
              <a:rPr lang="en-US" sz="2400" dirty="0">
                <a:latin typeface="Arial" charset="0"/>
                <a:sym typeface="Wingdings" pitchFamily="2" charset="2"/>
              </a:rPr>
              <a:t> C, B D, CD E, CE GH, G A}</a:t>
            </a:r>
          </a:p>
          <a:p>
            <a:pPr marL="252000" indent="-360000"/>
            <a:r>
              <a:rPr lang="en-US" sz="2400" dirty="0" smtClean="0">
                <a:latin typeface="Arial" charset="0"/>
                <a:sym typeface="Wingdings" pitchFamily="2" charset="2"/>
              </a:rPr>
              <a:t>Proving the following FD using closure computing method </a:t>
            </a:r>
            <a:r>
              <a:rPr lang="en-US" sz="2400" b="1" i="1" dirty="0">
                <a:latin typeface="Arial" charset="0"/>
                <a:sym typeface="Wingdings" pitchFamily="2" charset="2"/>
              </a:rPr>
              <a:t>			</a:t>
            </a:r>
          </a:p>
          <a:p>
            <a:pPr marL="252000" indent="-360000"/>
            <a:r>
              <a:rPr lang="en-US" sz="2400" dirty="0" smtClean="0"/>
              <a:t> 			AB </a:t>
            </a:r>
            <a:r>
              <a:rPr lang="en-US" sz="2400" dirty="0">
                <a:latin typeface="Arial" charset="0"/>
                <a:sym typeface="Wingdings" pitchFamily="2" charset="2"/>
              </a:rPr>
              <a:t> E</a:t>
            </a:r>
            <a:r>
              <a:rPr lang="en-US" sz="2400" b="1" i="1" dirty="0">
                <a:latin typeface="Arial" charset="0"/>
                <a:sym typeface="Wingdings" pitchFamily="2" charset="2"/>
              </a:rPr>
              <a:t> </a:t>
            </a:r>
          </a:p>
          <a:p>
            <a:pPr marL="252000" indent="-360000"/>
            <a:r>
              <a:rPr lang="en-US" sz="2400" b="1" i="1" dirty="0">
                <a:latin typeface="Arial" charset="0"/>
                <a:sym typeface="Wingdings" pitchFamily="2" charset="2"/>
              </a:rPr>
              <a:t>			</a:t>
            </a:r>
            <a:r>
              <a:rPr lang="en-US" sz="2400" dirty="0"/>
              <a:t> AB</a:t>
            </a:r>
            <a:r>
              <a:rPr lang="en-US" sz="2400" dirty="0">
                <a:latin typeface="Arial" charset="0"/>
                <a:sym typeface="Wingdings" pitchFamily="2" charset="2"/>
              </a:rPr>
              <a:t> GH</a:t>
            </a:r>
            <a:endParaRPr lang="en-US" sz="2400" b="1" i="1" dirty="0"/>
          </a:p>
        </p:txBody>
      </p:sp>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7764CA28-BCDB-4FA9-B5EC-DB7A0C554278}" type="slidenum">
              <a:rPr lang="en-US" smtClean="0"/>
              <a:t>36</a:t>
            </a:fld>
            <a:endParaRPr lang="en-US" dirty="0"/>
          </a:p>
        </p:txBody>
      </p:sp>
    </p:spTree>
    <p:extLst>
      <p:ext uri="{BB962C8B-B14F-4D97-AF65-F5344CB8AC3E}">
        <p14:creationId xmlns:p14="http://schemas.microsoft.com/office/powerpoint/2010/main" val="44708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sz="3200" b="1" dirty="0">
                <a:cs typeface="Times New Roman" panose="02020603050405020304" pitchFamily="18" charset="0"/>
              </a:rPr>
              <a:t>2.3 Equivalence of Sets of FDs</a:t>
            </a:r>
            <a:r>
              <a:rPr lang="en-US" altLang="en-US" dirty="0"/>
              <a:t> </a:t>
            </a:r>
          </a:p>
        </p:txBody>
      </p:sp>
      <p:sp>
        <p:nvSpPr>
          <p:cNvPr id="225283" name="Rectangle 3"/>
          <p:cNvSpPr>
            <a:spLocks noGrp="1" noChangeArrowheads="1"/>
          </p:cNvSpPr>
          <p:nvPr>
            <p:ph idx="1"/>
          </p:nvPr>
        </p:nvSpPr>
        <p:spPr/>
        <p:txBody>
          <a:bodyPr/>
          <a:lstStyle/>
          <a:p>
            <a:pPr>
              <a:lnSpc>
                <a:spcPct val="90000"/>
              </a:lnSpc>
            </a:pPr>
            <a:r>
              <a:rPr lang="en-US" altLang="en-US" dirty="0">
                <a:solidFill>
                  <a:srgbClr val="7030A0"/>
                </a:solidFill>
                <a:cs typeface="Times New Roman" panose="02020603050405020304" pitchFamily="18" charset="0"/>
              </a:rPr>
              <a:t>Two sets of FDs F and G are </a:t>
            </a:r>
            <a:r>
              <a:rPr lang="en-US" altLang="en-US" b="1" dirty="0">
                <a:solidFill>
                  <a:srgbClr val="7030A0"/>
                </a:solidFill>
                <a:cs typeface="Times New Roman" panose="02020603050405020304" pitchFamily="18" charset="0"/>
              </a:rPr>
              <a:t>equivalent</a:t>
            </a:r>
            <a:r>
              <a:rPr lang="en-US" altLang="en-US" dirty="0">
                <a:solidFill>
                  <a:srgbClr val="7030A0"/>
                </a:solidFill>
                <a:cs typeface="Times New Roman" panose="02020603050405020304" pitchFamily="18" charset="0"/>
              </a:rPr>
              <a:t> if:</a:t>
            </a:r>
          </a:p>
          <a:p>
            <a:pPr>
              <a:lnSpc>
                <a:spcPct val="90000"/>
              </a:lnSpc>
              <a:buFont typeface="Wingdings" panose="05000000000000000000" pitchFamily="2" charset="2"/>
              <a:buNone/>
            </a:pPr>
            <a:r>
              <a:rPr lang="en-US" altLang="en-US" sz="2400" dirty="0">
                <a:solidFill>
                  <a:srgbClr val="7030A0"/>
                </a:solidFill>
                <a:cs typeface="Times New Roman" panose="02020603050405020304" pitchFamily="18" charset="0"/>
              </a:rPr>
              <a:t>	- every FD in F can be inferred from G, </a:t>
            </a:r>
            <a:r>
              <a:rPr lang="en-US" altLang="en-US" sz="2400" i="1" dirty="0">
                <a:solidFill>
                  <a:srgbClr val="7030A0"/>
                </a:solidFill>
                <a:cs typeface="Times New Roman" panose="02020603050405020304" pitchFamily="18" charset="0"/>
              </a:rPr>
              <a:t>and</a:t>
            </a:r>
            <a:endParaRPr lang="en-US" altLang="en-US" sz="2400" dirty="0">
              <a:solidFill>
                <a:srgbClr val="7030A0"/>
              </a:solidFill>
              <a:cs typeface="Times New Roman" panose="02020603050405020304" pitchFamily="18" charset="0"/>
            </a:endParaRPr>
          </a:p>
          <a:p>
            <a:pPr>
              <a:lnSpc>
                <a:spcPct val="90000"/>
              </a:lnSpc>
              <a:buFont typeface="Wingdings" panose="05000000000000000000" pitchFamily="2" charset="2"/>
              <a:buNone/>
            </a:pPr>
            <a:r>
              <a:rPr lang="en-US" altLang="en-US" sz="2400" dirty="0">
                <a:solidFill>
                  <a:srgbClr val="7030A0"/>
                </a:solidFill>
                <a:cs typeface="Times New Roman" panose="02020603050405020304" pitchFamily="18" charset="0"/>
              </a:rPr>
              <a:t>	- every FD in G can be inferred from F</a:t>
            </a:r>
          </a:p>
          <a:p>
            <a:pPr>
              <a:lnSpc>
                <a:spcPct val="90000"/>
              </a:lnSpc>
            </a:pPr>
            <a:r>
              <a:rPr lang="en-US" altLang="en-US" dirty="0">
                <a:cs typeface="Times New Roman" panose="02020603050405020304" pitchFamily="18" charset="0"/>
              </a:rPr>
              <a:t>Hence, </a:t>
            </a:r>
            <a:r>
              <a:rPr lang="en-US" altLang="en-US" b="1" dirty="0">
                <a:solidFill>
                  <a:srgbClr val="7030A0"/>
                </a:solidFill>
                <a:cs typeface="Times New Roman" panose="02020603050405020304" pitchFamily="18" charset="0"/>
              </a:rPr>
              <a:t>F and G are equivalent if F </a:t>
            </a:r>
            <a:r>
              <a:rPr lang="en-US" altLang="en-US" b="1" baseline="30000" dirty="0">
                <a:solidFill>
                  <a:srgbClr val="7030A0"/>
                </a:solidFill>
                <a:cs typeface="Times New Roman" panose="02020603050405020304" pitchFamily="18" charset="0"/>
              </a:rPr>
              <a:t>+</a:t>
            </a:r>
            <a:r>
              <a:rPr lang="en-US" altLang="en-US" b="1" dirty="0">
                <a:solidFill>
                  <a:srgbClr val="7030A0"/>
                </a:solidFill>
                <a:cs typeface="Times New Roman" panose="02020603050405020304" pitchFamily="18" charset="0"/>
              </a:rPr>
              <a:t> =G </a:t>
            </a:r>
            <a:r>
              <a:rPr lang="en-US" altLang="en-US" b="1" baseline="30000" dirty="0">
                <a:solidFill>
                  <a:srgbClr val="7030A0"/>
                </a:solidFill>
                <a:cs typeface="Times New Roman" panose="02020603050405020304" pitchFamily="18" charset="0"/>
              </a:rPr>
              <a:t>+</a:t>
            </a:r>
            <a:endParaRPr lang="en-US" altLang="en-US" b="1" dirty="0">
              <a:solidFill>
                <a:srgbClr val="7030A0"/>
              </a:solidFill>
              <a:cs typeface="Times New Roman" panose="02020603050405020304" pitchFamily="18" charset="0"/>
            </a:endParaRPr>
          </a:p>
          <a:p>
            <a:pPr>
              <a:lnSpc>
                <a:spcPct val="90000"/>
              </a:lnSpc>
              <a:buFont typeface="Wingdings" panose="05000000000000000000" pitchFamily="2" charset="2"/>
              <a:buNone/>
            </a:pPr>
            <a:r>
              <a:rPr lang="en-US" altLang="en-US" u="sng" dirty="0">
                <a:cs typeface="Times New Roman" panose="02020603050405020304" pitchFamily="18" charset="0"/>
              </a:rPr>
              <a:t>Definition:</a:t>
            </a:r>
            <a:r>
              <a:rPr lang="en-US" altLang="en-US" dirty="0">
                <a:cs typeface="Times New Roman" panose="02020603050405020304" pitchFamily="18" charset="0"/>
              </a:rPr>
              <a:t> F </a:t>
            </a:r>
            <a:r>
              <a:rPr lang="en-US" altLang="en-US" b="1" dirty="0">
                <a:cs typeface="Times New Roman" panose="02020603050405020304" pitchFamily="18" charset="0"/>
              </a:rPr>
              <a:t>covers</a:t>
            </a:r>
            <a:r>
              <a:rPr lang="en-US" altLang="en-US" dirty="0">
                <a:cs typeface="Times New Roman" panose="02020603050405020304" pitchFamily="18" charset="0"/>
              </a:rPr>
              <a:t> G if every FD in G can be inferred from F (i.e., if G </a:t>
            </a:r>
            <a:r>
              <a:rPr lang="en-US" altLang="en-US" baseline="30000" dirty="0">
                <a:cs typeface="Times New Roman" panose="02020603050405020304" pitchFamily="18" charset="0"/>
              </a:rPr>
              <a:t>+</a:t>
            </a:r>
            <a:r>
              <a:rPr lang="en-US" altLang="en-US" dirty="0">
                <a:cs typeface="Times New Roman" panose="02020603050405020304" pitchFamily="18" charset="0"/>
              </a:rPr>
              <a:t> </a:t>
            </a:r>
            <a:r>
              <a:rPr lang="en-US" altLang="en-US" i="1" u="sng" dirty="0">
                <a:latin typeface="BostonII" charset="0"/>
                <a:cs typeface="Times New Roman" panose="02020603050405020304" pitchFamily="18" charset="0"/>
              </a:rPr>
              <a:t>subset-of</a:t>
            </a:r>
            <a:r>
              <a:rPr lang="en-US" altLang="en-US" dirty="0">
                <a:cs typeface="Times New Roman" panose="02020603050405020304" pitchFamily="18" charset="0"/>
              </a:rPr>
              <a:t> F </a:t>
            </a:r>
            <a:r>
              <a:rPr lang="en-US" altLang="en-US" baseline="30000" dirty="0">
                <a:cs typeface="Times New Roman" panose="02020603050405020304" pitchFamily="18" charset="0"/>
              </a:rPr>
              <a:t>+</a:t>
            </a:r>
            <a:r>
              <a:rPr lang="en-US" altLang="en-US" dirty="0">
                <a:cs typeface="Times New Roman" panose="02020603050405020304" pitchFamily="18" charset="0"/>
              </a:rPr>
              <a:t>)</a:t>
            </a:r>
          </a:p>
          <a:p>
            <a:pPr>
              <a:lnSpc>
                <a:spcPct val="90000"/>
              </a:lnSpc>
            </a:pPr>
            <a:r>
              <a:rPr lang="en-US" altLang="en-US" dirty="0">
                <a:cs typeface="Times New Roman" panose="02020603050405020304" pitchFamily="18" charset="0"/>
              </a:rPr>
              <a:t>F and G are equivalent if F covers G and G covers F</a:t>
            </a:r>
          </a:p>
          <a:p>
            <a:pPr>
              <a:lnSpc>
                <a:spcPct val="90000"/>
              </a:lnSpc>
            </a:pPr>
            <a:r>
              <a:rPr lang="en-US" altLang="en-US" dirty="0">
                <a:cs typeface="Times New Roman" panose="02020603050405020304" pitchFamily="18" charset="0"/>
              </a:rPr>
              <a:t>There is an algorithm for checking equivalence of sets of FDs</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37</a:t>
            </a:fld>
            <a:endParaRPr lang="en-US" dirty="0"/>
          </a:p>
        </p:txBody>
      </p:sp>
    </p:spTree>
    <p:extLst>
      <p:ext uri="{BB962C8B-B14F-4D97-AF65-F5344CB8AC3E}">
        <p14:creationId xmlns:p14="http://schemas.microsoft.com/office/powerpoint/2010/main" val="1622689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1828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a:ea typeface="Tahoma" pitchFamily="34" charset="0"/>
                <a:cs typeface="Tahoma" pitchFamily="34" charset="0"/>
              </a:rPr>
              <a:t>           </a:t>
            </a:r>
          </a:p>
          <a:p>
            <a:pPr marR="45720" fontAlgn="base">
              <a:spcBef>
                <a:spcPct val="20000"/>
              </a:spcBef>
              <a:spcAft>
                <a:spcPct val="0"/>
              </a:spcAft>
              <a:buClr>
                <a:srgbClr val="0BD0D9"/>
              </a:buClr>
              <a:buSzPct val="95000"/>
              <a:defRPr/>
            </a:pPr>
            <a:endParaRPr lang="en-US" baseline="30000">
              <a:ea typeface="Tahoma" pitchFamily="34" charset="0"/>
              <a:cs typeface="Tahoma" pitchFamily="34" charset="0"/>
            </a:endParaRPr>
          </a:p>
        </p:txBody>
      </p:sp>
      <p:sp>
        <p:nvSpPr>
          <p:cNvPr id="16" name="Rectangle 3"/>
          <p:cNvSpPr txBox="1">
            <a:spLocks noChangeArrowheads="1"/>
          </p:cNvSpPr>
          <p:nvPr/>
        </p:nvSpPr>
        <p:spPr bwMode="auto">
          <a:xfrm>
            <a:off x="2145323" y="1219201"/>
            <a:ext cx="8065477" cy="2514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fr-FR" sz="2600"/>
              <a:t>Cho  2 tập phụ thuộc hàm </a:t>
            </a:r>
          </a:p>
          <a:p>
            <a:pPr lvl="1" fontAlgn="base">
              <a:spcBef>
                <a:spcPct val="20000"/>
              </a:spcBef>
              <a:spcAft>
                <a:spcPct val="0"/>
              </a:spcAft>
              <a:buClr>
                <a:schemeClr val="accent1"/>
              </a:buClr>
              <a:buSzPct val="85000"/>
              <a:defRPr/>
            </a:pPr>
            <a:r>
              <a:rPr lang="fr-FR" sz="3600">
                <a:latin typeface="Colonna MT" pitchFamily="82" charset="0"/>
              </a:rPr>
              <a:t>F</a:t>
            </a:r>
            <a:r>
              <a:rPr lang="fr-FR" sz="2400"/>
              <a:t> = {A </a:t>
            </a:r>
            <a:r>
              <a:rPr lang="en-US" sz="2400">
                <a:sym typeface="Symbol" pitchFamily="18" charset="2"/>
              </a:rPr>
              <a:t></a:t>
            </a:r>
            <a:r>
              <a:rPr lang="fr-FR" sz="2400"/>
              <a:t>C, AC </a:t>
            </a:r>
            <a:r>
              <a:rPr lang="en-US" sz="2400">
                <a:sym typeface="Symbol" pitchFamily="18" charset="2"/>
              </a:rPr>
              <a:t></a:t>
            </a:r>
            <a:r>
              <a:rPr lang="fr-FR" sz="2400"/>
              <a:t> D, E</a:t>
            </a:r>
            <a:r>
              <a:rPr lang="en-US" sz="2400">
                <a:sym typeface="Symbol" pitchFamily="18" charset="2"/>
              </a:rPr>
              <a:t></a:t>
            </a:r>
            <a:r>
              <a:rPr lang="fr-FR" sz="2400"/>
              <a:t>AD, E </a:t>
            </a:r>
            <a:r>
              <a:rPr lang="en-US" sz="2400">
                <a:sym typeface="Symbol" pitchFamily="18" charset="2"/>
              </a:rPr>
              <a:t></a:t>
            </a:r>
            <a:r>
              <a:rPr lang="fr-FR" sz="2400"/>
              <a:t>H }</a:t>
            </a:r>
          </a:p>
          <a:p>
            <a:pPr lvl="1" fontAlgn="base">
              <a:spcBef>
                <a:spcPct val="20000"/>
              </a:spcBef>
              <a:spcAft>
                <a:spcPct val="0"/>
              </a:spcAft>
              <a:buClr>
                <a:schemeClr val="accent1"/>
              </a:buClr>
              <a:buSzPct val="85000"/>
              <a:defRPr/>
            </a:pPr>
            <a:r>
              <a:rPr lang="fr-FR" sz="3600">
                <a:latin typeface="Colonna MT" pitchFamily="82" charset="0"/>
              </a:rPr>
              <a:t>E </a:t>
            </a:r>
            <a:r>
              <a:rPr lang="fr-FR" sz="2400"/>
              <a:t>= { A </a:t>
            </a:r>
            <a:r>
              <a:rPr lang="en-US" sz="2400">
                <a:sym typeface="Symbol" pitchFamily="18" charset="2"/>
              </a:rPr>
              <a:t></a:t>
            </a:r>
            <a:r>
              <a:rPr lang="fr-FR" sz="2400"/>
              <a:t>CD,  E </a:t>
            </a:r>
            <a:r>
              <a:rPr lang="en-US" sz="2400">
                <a:sym typeface="Symbol" pitchFamily="18" charset="2"/>
              </a:rPr>
              <a:t></a:t>
            </a:r>
            <a:r>
              <a:rPr lang="fr-FR" sz="2400"/>
              <a:t> AH }</a:t>
            </a:r>
          </a:p>
          <a:p>
            <a:pPr marR="45720" fontAlgn="base">
              <a:spcBef>
                <a:spcPct val="20000"/>
              </a:spcBef>
              <a:spcAft>
                <a:spcPct val="0"/>
              </a:spcAft>
              <a:buClr>
                <a:srgbClr val="0BD0D9"/>
              </a:buClr>
              <a:buSzPct val="95000"/>
              <a:defRPr/>
            </a:pPr>
            <a:r>
              <a:rPr lang="en-US" sz="2600"/>
              <a:t>Chứng minh </a:t>
            </a:r>
            <a:r>
              <a:rPr lang="en-US" sz="3600">
                <a:latin typeface="Colonna MT" pitchFamily="82" charset="0"/>
              </a:rPr>
              <a:t>E </a:t>
            </a:r>
            <a:r>
              <a:rPr lang="en-US" sz="2600"/>
              <a:t>tương đương </a:t>
            </a:r>
            <a:r>
              <a:rPr lang="en-US" sz="3600">
                <a:latin typeface="Colonna MT" pitchFamily="82" charset="0"/>
              </a:rPr>
              <a:t>F </a:t>
            </a:r>
            <a:r>
              <a:rPr lang="en-US" sz="2600"/>
              <a:t>?</a:t>
            </a:r>
          </a:p>
        </p:txBody>
      </p:sp>
      <p:sp>
        <p:nvSpPr>
          <p:cNvPr id="12" name="Rectangle 3"/>
          <p:cNvSpPr txBox="1">
            <a:spLocks noChangeArrowheads="1"/>
          </p:cNvSpPr>
          <p:nvPr/>
        </p:nvSpPr>
        <p:spPr bwMode="auto">
          <a:xfrm>
            <a:off x="1993005" y="5105400"/>
            <a:ext cx="8229600" cy="838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600" i="1"/>
              <a:t>	Cách 1</a:t>
            </a:r>
            <a:r>
              <a:rPr lang="fr-FR" sz="2600"/>
              <a:t>: Dùng </a:t>
            </a:r>
            <a:r>
              <a:rPr lang="fr-FR" sz="2600" b="1" i="1"/>
              <a:t>quy tắc suy diễn </a:t>
            </a:r>
            <a:r>
              <a:rPr lang="fr-FR" sz="2600"/>
              <a:t>để chứng minh</a:t>
            </a:r>
            <a:endParaRPr lang="fr-FR" sz="2600">
              <a:latin typeface="Times New Roman" pitchFamily="18" charset="0"/>
              <a:cs typeface="Times New Roman" pitchFamily="18" charset="0"/>
            </a:endParaRPr>
          </a:p>
        </p:txBody>
      </p:sp>
      <p:sp>
        <p:nvSpPr>
          <p:cNvPr id="14" name="Rectangle 3"/>
          <p:cNvSpPr txBox="1">
            <a:spLocks noChangeArrowheads="1"/>
          </p:cNvSpPr>
          <p:nvPr/>
        </p:nvSpPr>
        <p:spPr bwMode="auto">
          <a:xfrm>
            <a:off x="1981200" y="5638800"/>
            <a:ext cx="8229600" cy="762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600" i="1"/>
              <a:t>	Cách 2</a:t>
            </a:r>
            <a:r>
              <a:rPr lang="fr-FR" sz="2600"/>
              <a:t>: Dùng </a:t>
            </a:r>
            <a:r>
              <a:rPr lang="fr-FR" sz="2600" b="1" i="1"/>
              <a:t>bổ đề về bao đóng</a:t>
            </a:r>
            <a:endParaRPr lang="fr-FR" sz="2600"/>
          </a:p>
        </p:txBody>
      </p:sp>
      <p:sp>
        <p:nvSpPr>
          <p:cNvPr id="15" name="Rectangle 3"/>
          <p:cNvSpPr txBox="1">
            <a:spLocks noChangeArrowheads="1"/>
          </p:cNvSpPr>
          <p:nvPr/>
        </p:nvSpPr>
        <p:spPr bwMode="auto">
          <a:xfrm>
            <a:off x="369277" y="3733800"/>
            <a:ext cx="11324492" cy="1143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600" dirty="0" err="1"/>
              <a:t>Cần</a:t>
            </a:r>
            <a:r>
              <a:rPr lang="fr-FR" sz="2600" dirty="0"/>
              <a:t> </a:t>
            </a:r>
            <a:r>
              <a:rPr lang="fr-FR" sz="2600" dirty="0" err="1"/>
              <a:t>chứng</a:t>
            </a:r>
            <a:r>
              <a:rPr lang="fr-FR" sz="2600" dirty="0"/>
              <a:t> </a:t>
            </a:r>
            <a:r>
              <a:rPr lang="fr-FR" sz="2600" dirty="0" err="1"/>
              <a:t>minh</a:t>
            </a:r>
            <a:r>
              <a:rPr lang="fr-FR" sz="2600" dirty="0"/>
              <a:t> </a:t>
            </a:r>
            <a:r>
              <a:rPr lang="fr-FR" sz="2600" dirty="0" err="1"/>
              <a:t>các</a:t>
            </a:r>
            <a:r>
              <a:rPr lang="fr-FR" sz="2600" dirty="0"/>
              <a:t> </a:t>
            </a:r>
            <a:r>
              <a:rPr lang="fr-FR" sz="2600" dirty="0" err="1"/>
              <a:t>phụ</a:t>
            </a:r>
            <a:r>
              <a:rPr lang="fr-FR" sz="2600" dirty="0"/>
              <a:t> </a:t>
            </a:r>
            <a:r>
              <a:rPr lang="fr-FR" sz="2600" dirty="0" err="1"/>
              <a:t>thuộc</a:t>
            </a:r>
            <a:r>
              <a:rPr lang="fr-FR" sz="2600" dirty="0"/>
              <a:t> </a:t>
            </a:r>
            <a:r>
              <a:rPr lang="fr-FR" sz="2600" dirty="0" err="1"/>
              <a:t>hàm</a:t>
            </a:r>
            <a:r>
              <a:rPr lang="fr-FR" sz="2600" dirty="0"/>
              <a:t> </a:t>
            </a:r>
            <a:r>
              <a:rPr lang="fr-FR" sz="2600" dirty="0" err="1"/>
              <a:t>của</a:t>
            </a:r>
            <a:r>
              <a:rPr lang="fr-FR" sz="2600" dirty="0"/>
              <a:t> </a:t>
            </a:r>
            <a:r>
              <a:rPr lang="en-US" sz="3600" dirty="0">
                <a:latin typeface="Colonna MT" pitchFamily="82" charset="0"/>
              </a:rPr>
              <a:t>E </a:t>
            </a:r>
            <a:r>
              <a:rPr lang="en-US" sz="2600" dirty="0" err="1">
                <a:latin typeface="Times New Roman" pitchFamily="18" charset="0"/>
                <a:cs typeface="Times New Roman" pitchFamily="18" charset="0"/>
              </a:rPr>
              <a:t>suy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dẫn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từ</a:t>
            </a:r>
            <a:r>
              <a:rPr lang="en-US" sz="2600" dirty="0">
                <a:latin typeface="Times New Roman" pitchFamily="18" charset="0"/>
                <a:cs typeface="Times New Roman" pitchFamily="18" charset="0"/>
              </a:rPr>
              <a:t> </a:t>
            </a:r>
            <a:r>
              <a:rPr lang="en-US" sz="3600" dirty="0">
                <a:latin typeface="Colonna MT" pitchFamily="82" charset="0"/>
              </a:rPr>
              <a:t>F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endParaRPr lang="fr-FR" sz="2600" dirty="0">
              <a:latin typeface="Times New Roman" pitchFamily="18" charset="0"/>
              <a:cs typeface="Times New Roman" pitchFamily="18" charset="0"/>
            </a:endParaRPr>
          </a:p>
        </p:txBody>
      </p:sp>
      <p:sp>
        <p:nvSpPr>
          <p:cNvPr id="18" name="Rectangle 2"/>
          <p:cNvSpPr txBox="1">
            <a:spLocks noChangeArrowheads="1"/>
          </p:cNvSpPr>
          <p:nvPr/>
        </p:nvSpPr>
        <p:spPr>
          <a:xfrm>
            <a:off x="512884" y="109349"/>
            <a:ext cx="10515600" cy="9034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b="1" dirty="0" smtClean="0">
                <a:solidFill>
                  <a:schemeClr val="accent1"/>
                </a:solidFill>
                <a:cs typeface="Times New Roman" panose="02020603050405020304" pitchFamily="18" charset="0"/>
              </a:rPr>
              <a:t>Example of </a:t>
            </a:r>
            <a:r>
              <a:rPr lang="en-US" altLang="en-US" sz="3200" b="1" dirty="0">
                <a:solidFill>
                  <a:srgbClr val="00B0F0"/>
                </a:solidFill>
                <a:cs typeface="Times New Roman" panose="02020603050405020304" pitchFamily="18" charset="0"/>
              </a:rPr>
              <a:t>Equivalence of Sets of FDs</a:t>
            </a:r>
            <a:r>
              <a:rPr lang="en-US" altLang="en-US" sz="3200" dirty="0">
                <a:solidFill>
                  <a:srgbClr val="00B0F0"/>
                </a:solidFill>
              </a:rPr>
              <a:t> </a:t>
            </a:r>
            <a:endParaRPr lang="en-US" altLang="en-US" dirty="0">
              <a:solidFill>
                <a:srgbClr val="00B0F0"/>
              </a:solidFill>
            </a:endParaRP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38</a:t>
            </a:fld>
            <a:endParaRPr lang="en-US" dirty="0"/>
          </a:p>
        </p:txBody>
      </p:sp>
    </p:spTree>
    <p:extLst>
      <p:ext uri="{BB962C8B-B14F-4D97-AF65-F5344CB8AC3E}">
        <p14:creationId xmlns:p14="http://schemas.microsoft.com/office/powerpoint/2010/main" val="291936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1828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a:ea typeface="Tahoma" pitchFamily="34" charset="0"/>
                <a:cs typeface="Tahoma" pitchFamily="34" charset="0"/>
              </a:rPr>
              <a:t>           </a:t>
            </a:r>
          </a:p>
          <a:p>
            <a:pPr marR="45720" fontAlgn="base">
              <a:spcBef>
                <a:spcPct val="20000"/>
              </a:spcBef>
              <a:spcAft>
                <a:spcPct val="0"/>
              </a:spcAft>
              <a:buClr>
                <a:srgbClr val="0BD0D9"/>
              </a:buClr>
              <a:buSzPct val="95000"/>
              <a:defRPr/>
            </a:pPr>
            <a:endParaRPr lang="en-US" baseline="30000">
              <a:ea typeface="Tahoma" pitchFamily="34" charset="0"/>
              <a:cs typeface="Tahoma" pitchFamily="34" charset="0"/>
            </a:endParaRPr>
          </a:p>
        </p:txBody>
      </p:sp>
      <p:sp>
        <p:nvSpPr>
          <p:cNvPr id="16" name="Rectangle 3"/>
          <p:cNvSpPr txBox="1">
            <a:spLocks noChangeArrowheads="1"/>
          </p:cNvSpPr>
          <p:nvPr/>
        </p:nvSpPr>
        <p:spPr bwMode="auto">
          <a:xfrm>
            <a:off x="1981200" y="1219202"/>
            <a:ext cx="8229600" cy="10667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fontAlgn="base">
              <a:spcBef>
                <a:spcPct val="20000"/>
              </a:spcBef>
              <a:spcAft>
                <a:spcPct val="0"/>
              </a:spcAft>
              <a:buClr>
                <a:schemeClr val="accent1"/>
              </a:buClr>
              <a:buSzPct val="85000"/>
              <a:defRPr/>
            </a:pPr>
            <a:r>
              <a:rPr lang="fr-FR" sz="2800" dirty="0">
                <a:latin typeface="Colonna MT" pitchFamily="82" charset="0"/>
              </a:rPr>
              <a:t>F</a:t>
            </a:r>
            <a:r>
              <a:rPr lang="fr-FR" dirty="0"/>
              <a:t> = {A </a:t>
            </a:r>
            <a:r>
              <a:rPr lang="en-US" dirty="0">
                <a:sym typeface="Symbol" pitchFamily="18" charset="2"/>
              </a:rPr>
              <a:t></a:t>
            </a:r>
            <a:r>
              <a:rPr lang="fr-FR" dirty="0"/>
              <a:t>C, AC </a:t>
            </a:r>
            <a:r>
              <a:rPr lang="en-US" dirty="0">
                <a:sym typeface="Symbol" pitchFamily="18" charset="2"/>
              </a:rPr>
              <a:t></a:t>
            </a:r>
            <a:r>
              <a:rPr lang="fr-FR" dirty="0"/>
              <a:t> D, E</a:t>
            </a:r>
            <a:r>
              <a:rPr lang="en-US" dirty="0">
                <a:sym typeface="Symbol" pitchFamily="18" charset="2"/>
              </a:rPr>
              <a:t></a:t>
            </a:r>
            <a:r>
              <a:rPr lang="fr-FR" dirty="0"/>
              <a:t>AD, E </a:t>
            </a:r>
            <a:r>
              <a:rPr lang="en-US" dirty="0">
                <a:sym typeface="Symbol" pitchFamily="18" charset="2"/>
              </a:rPr>
              <a:t></a:t>
            </a:r>
            <a:r>
              <a:rPr lang="fr-FR" dirty="0"/>
              <a:t>H }</a:t>
            </a:r>
          </a:p>
          <a:p>
            <a:pPr lvl="1" fontAlgn="base">
              <a:spcBef>
                <a:spcPct val="20000"/>
              </a:spcBef>
              <a:spcAft>
                <a:spcPct val="0"/>
              </a:spcAft>
              <a:buClr>
                <a:schemeClr val="accent1"/>
              </a:buClr>
              <a:buSzPct val="85000"/>
              <a:defRPr/>
            </a:pPr>
            <a:r>
              <a:rPr lang="fr-FR" sz="2800" dirty="0">
                <a:latin typeface="Colonna MT" pitchFamily="82" charset="0"/>
              </a:rPr>
              <a:t>E </a:t>
            </a:r>
            <a:r>
              <a:rPr lang="fr-FR" dirty="0"/>
              <a:t>= { A </a:t>
            </a:r>
            <a:r>
              <a:rPr lang="en-US" dirty="0">
                <a:sym typeface="Symbol" pitchFamily="18" charset="2"/>
              </a:rPr>
              <a:t></a:t>
            </a:r>
            <a:r>
              <a:rPr lang="fr-FR" dirty="0"/>
              <a:t>CD,  E </a:t>
            </a:r>
            <a:r>
              <a:rPr lang="en-US" dirty="0">
                <a:sym typeface="Symbol" pitchFamily="18" charset="2"/>
              </a:rPr>
              <a:t></a:t>
            </a:r>
            <a:r>
              <a:rPr lang="fr-FR" dirty="0"/>
              <a:t> AH }</a:t>
            </a:r>
          </a:p>
          <a:p>
            <a:pPr marR="45720" fontAlgn="base">
              <a:spcBef>
                <a:spcPct val="20000"/>
              </a:spcBef>
              <a:spcAft>
                <a:spcPct val="0"/>
              </a:spcAft>
              <a:buClr>
                <a:srgbClr val="0BD0D9"/>
              </a:buClr>
              <a:buSzPct val="95000"/>
              <a:defRPr/>
            </a:pPr>
            <a:r>
              <a:rPr lang="en-US" dirty="0" err="1"/>
              <a:t>Kiểm</a:t>
            </a:r>
            <a:r>
              <a:rPr lang="en-US" dirty="0"/>
              <a:t> </a:t>
            </a:r>
            <a:r>
              <a:rPr lang="en-US" dirty="0" err="1"/>
              <a:t>tra</a:t>
            </a:r>
            <a:r>
              <a:rPr lang="en-US" dirty="0"/>
              <a:t> </a:t>
            </a:r>
            <a:r>
              <a:rPr lang="en-US" dirty="0" err="1"/>
              <a:t>xem</a:t>
            </a:r>
            <a:r>
              <a:rPr lang="en-US" dirty="0"/>
              <a:t> </a:t>
            </a:r>
            <a:r>
              <a:rPr lang="en-US" sz="2800" dirty="0">
                <a:latin typeface="Colonna MT" pitchFamily="82" charset="0"/>
              </a:rPr>
              <a:t>E </a:t>
            </a:r>
            <a:r>
              <a:rPr lang="en-US" dirty="0" err="1"/>
              <a:t>tương</a:t>
            </a:r>
            <a:r>
              <a:rPr lang="en-US" dirty="0"/>
              <a:t> </a:t>
            </a:r>
            <a:r>
              <a:rPr lang="en-US" dirty="0" err="1"/>
              <a:t>đương</a:t>
            </a:r>
            <a:r>
              <a:rPr lang="en-US" dirty="0"/>
              <a:t> </a:t>
            </a:r>
            <a:r>
              <a:rPr lang="en-US" sz="2800" dirty="0">
                <a:latin typeface="Colonna MT" pitchFamily="82" charset="0"/>
              </a:rPr>
              <a:t>F </a:t>
            </a:r>
            <a:r>
              <a:rPr lang="en-US" dirty="0"/>
              <a:t>?</a:t>
            </a:r>
          </a:p>
        </p:txBody>
      </p:sp>
      <p:sp>
        <p:nvSpPr>
          <p:cNvPr id="12" name="Rectangle 3"/>
          <p:cNvSpPr txBox="1">
            <a:spLocks noChangeArrowheads="1"/>
          </p:cNvSpPr>
          <p:nvPr/>
        </p:nvSpPr>
        <p:spPr bwMode="auto">
          <a:xfrm>
            <a:off x="1981200" y="2667000"/>
            <a:ext cx="8229600" cy="381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i="1" dirty="0" err="1"/>
              <a:t>Cách</a:t>
            </a:r>
            <a:r>
              <a:rPr lang="fr-FR" sz="2000" i="1" dirty="0"/>
              <a:t> 1</a:t>
            </a:r>
            <a:r>
              <a:rPr lang="fr-FR" sz="2000" dirty="0"/>
              <a:t>: </a:t>
            </a:r>
            <a:r>
              <a:rPr lang="fr-FR" sz="2000" dirty="0" err="1"/>
              <a:t>Dùng</a:t>
            </a:r>
            <a:r>
              <a:rPr lang="fr-FR" sz="2000" dirty="0"/>
              <a:t> </a:t>
            </a:r>
            <a:r>
              <a:rPr lang="fr-FR" sz="2000" b="1" i="1" dirty="0" err="1"/>
              <a:t>các</a:t>
            </a:r>
            <a:r>
              <a:rPr lang="fr-FR" sz="2000" b="1" i="1" dirty="0"/>
              <a:t> </a:t>
            </a:r>
            <a:r>
              <a:rPr lang="fr-FR" sz="2000" b="1" i="1" dirty="0" err="1"/>
              <a:t>quy</a:t>
            </a:r>
            <a:r>
              <a:rPr lang="fr-FR" sz="2000" b="1" i="1" dirty="0"/>
              <a:t> </a:t>
            </a:r>
            <a:r>
              <a:rPr lang="fr-FR" sz="2000" b="1" i="1" dirty="0" err="1"/>
              <a:t>tắc</a:t>
            </a:r>
            <a:r>
              <a:rPr lang="fr-FR" sz="2000" b="1" i="1" dirty="0"/>
              <a:t> </a:t>
            </a:r>
            <a:r>
              <a:rPr lang="fr-FR" sz="2000" b="1" i="1" dirty="0" err="1"/>
              <a:t>suy</a:t>
            </a:r>
            <a:r>
              <a:rPr lang="fr-FR" sz="2000" b="1" i="1" dirty="0"/>
              <a:t> </a:t>
            </a:r>
            <a:r>
              <a:rPr lang="fr-FR" sz="2000" b="1" i="1" dirty="0" err="1"/>
              <a:t>diễn</a:t>
            </a:r>
            <a:endParaRPr lang="fr-FR" sz="2000" dirty="0">
              <a:latin typeface="Times New Roman" pitchFamily="18" charset="0"/>
              <a:cs typeface="Times New Roman" pitchFamily="18" charset="0"/>
            </a:endParaRPr>
          </a:p>
        </p:txBody>
      </p:sp>
      <p:sp>
        <p:nvSpPr>
          <p:cNvPr id="15" name="Rectangle 3"/>
          <p:cNvSpPr txBox="1">
            <a:spLocks noChangeArrowheads="1"/>
          </p:cNvSpPr>
          <p:nvPr/>
        </p:nvSpPr>
        <p:spPr bwMode="auto">
          <a:xfrm>
            <a:off x="1981200" y="3200400"/>
            <a:ext cx="2590800" cy="838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{A </a:t>
            </a:r>
            <a:r>
              <a:rPr lang="en-US" sz="2000">
                <a:sym typeface="Symbol" pitchFamily="18" charset="2"/>
              </a:rPr>
              <a:t></a:t>
            </a:r>
            <a:r>
              <a:rPr lang="fr-FR" sz="2000"/>
              <a:t>C} |=  {A </a:t>
            </a:r>
            <a:r>
              <a:rPr lang="en-US" sz="2000">
                <a:sym typeface="Symbol" pitchFamily="18" charset="2"/>
              </a:rPr>
              <a:t></a:t>
            </a:r>
            <a:r>
              <a:rPr lang="fr-FR" sz="2000"/>
              <a:t> AC}</a:t>
            </a:r>
          </a:p>
          <a:p>
            <a:pPr marR="45720">
              <a:spcBef>
                <a:spcPct val="20000"/>
              </a:spcBef>
              <a:buClr>
                <a:srgbClr val="0BD0D9"/>
              </a:buClr>
              <a:buSzPct val="95000"/>
              <a:defRPr/>
            </a:pPr>
            <a:r>
              <a:rPr lang="fr-FR" sz="2000"/>
              <a:t>                 {AC </a:t>
            </a:r>
            <a:r>
              <a:rPr lang="en-US" sz="2000">
                <a:sym typeface="Symbol" pitchFamily="18" charset="2"/>
              </a:rPr>
              <a:t></a:t>
            </a:r>
            <a:r>
              <a:rPr lang="fr-FR" sz="2000"/>
              <a:t> D} </a:t>
            </a:r>
          </a:p>
          <a:p>
            <a:pPr marR="45720">
              <a:spcBef>
                <a:spcPct val="20000"/>
              </a:spcBef>
              <a:buClr>
                <a:srgbClr val="0BD0D9"/>
              </a:buClr>
              <a:buSzPct val="95000"/>
              <a:defRPr/>
            </a:pPr>
            <a:endParaRPr lang="fr-FR" sz="2000">
              <a:latin typeface="Times New Roman" pitchFamily="18" charset="0"/>
              <a:cs typeface="Times New Roman" pitchFamily="18" charset="0"/>
            </a:endParaRPr>
          </a:p>
        </p:txBody>
      </p:sp>
      <p:sp>
        <p:nvSpPr>
          <p:cNvPr id="18" name="Right Brace 17"/>
          <p:cNvSpPr/>
          <p:nvPr/>
        </p:nvSpPr>
        <p:spPr>
          <a:xfrm>
            <a:off x="4800600" y="32004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9" name="TextBox 18"/>
          <p:cNvSpPr txBox="1"/>
          <p:nvPr/>
        </p:nvSpPr>
        <p:spPr>
          <a:xfrm>
            <a:off x="5105401" y="3352800"/>
            <a:ext cx="1212191" cy="369332"/>
          </a:xfrm>
          <a:prstGeom prst="rect">
            <a:avLst/>
          </a:prstGeom>
          <a:noFill/>
        </p:spPr>
        <p:txBody>
          <a:bodyPr wrap="none" rtlCol="0">
            <a:spAutoFit/>
          </a:bodyPr>
          <a:lstStyle/>
          <a:p>
            <a:r>
              <a:rPr lang="en-US"/>
              <a:t>|=</a:t>
            </a:r>
            <a:r>
              <a:rPr lang="fr-FR"/>
              <a:t>  {A </a:t>
            </a:r>
            <a:r>
              <a:rPr lang="en-US">
                <a:sym typeface="Symbol" pitchFamily="18" charset="2"/>
              </a:rPr>
              <a:t></a:t>
            </a:r>
            <a:r>
              <a:rPr lang="fr-FR"/>
              <a:t>D}</a:t>
            </a:r>
            <a:endParaRPr lang="vi-VN"/>
          </a:p>
        </p:txBody>
      </p:sp>
      <p:sp>
        <p:nvSpPr>
          <p:cNvPr id="20" name="TextBox 19"/>
          <p:cNvSpPr txBox="1"/>
          <p:nvPr/>
        </p:nvSpPr>
        <p:spPr>
          <a:xfrm>
            <a:off x="5181601" y="3886200"/>
            <a:ext cx="1977273" cy="369332"/>
          </a:xfrm>
          <a:prstGeom prst="rect">
            <a:avLst/>
          </a:prstGeom>
          <a:noFill/>
        </p:spPr>
        <p:txBody>
          <a:bodyPr wrap="none" rtlCol="0">
            <a:spAutoFit/>
          </a:bodyPr>
          <a:lstStyle/>
          <a:p>
            <a:r>
              <a:rPr lang="en-US"/>
              <a:t>kết hợp với</a:t>
            </a:r>
            <a:r>
              <a:rPr lang="fr-FR"/>
              <a:t> {A </a:t>
            </a:r>
            <a:r>
              <a:rPr lang="en-US">
                <a:sym typeface="Symbol" pitchFamily="18" charset="2"/>
              </a:rPr>
              <a:t></a:t>
            </a:r>
            <a:r>
              <a:rPr lang="fr-FR">
                <a:sym typeface="Symbol" pitchFamily="18" charset="2"/>
              </a:rPr>
              <a:t>C</a:t>
            </a:r>
            <a:r>
              <a:rPr lang="fr-FR"/>
              <a:t>}</a:t>
            </a:r>
            <a:endParaRPr lang="vi-VN"/>
          </a:p>
        </p:txBody>
      </p:sp>
      <p:sp>
        <p:nvSpPr>
          <p:cNvPr id="21" name="Right Brace 20"/>
          <p:cNvSpPr/>
          <p:nvPr/>
        </p:nvSpPr>
        <p:spPr>
          <a:xfrm>
            <a:off x="7772400" y="335280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2" name="TextBox 21"/>
          <p:cNvSpPr txBox="1"/>
          <p:nvPr/>
        </p:nvSpPr>
        <p:spPr>
          <a:xfrm>
            <a:off x="8229600" y="3581400"/>
            <a:ext cx="1335622" cy="369332"/>
          </a:xfrm>
          <a:prstGeom prst="rect">
            <a:avLst/>
          </a:prstGeom>
          <a:noFill/>
        </p:spPr>
        <p:txBody>
          <a:bodyPr wrap="none" rtlCol="0">
            <a:spAutoFit/>
          </a:bodyPr>
          <a:lstStyle/>
          <a:p>
            <a:r>
              <a:rPr lang="en-US"/>
              <a:t>|=</a:t>
            </a:r>
            <a:r>
              <a:rPr lang="fr-FR"/>
              <a:t>  {A </a:t>
            </a:r>
            <a:r>
              <a:rPr lang="en-US">
                <a:sym typeface="Symbol" pitchFamily="18" charset="2"/>
              </a:rPr>
              <a:t>C</a:t>
            </a:r>
            <a:r>
              <a:rPr lang="fr-FR"/>
              <a:t>D}</a:t>
            </a:r>
            <a:endParaRPr lang="vi-VN"/>
          </a:p>
        </p:txBody>
      </p:sp>
      <p:sp>
        <p:nvSpPr>
          <p:cNvPr id="23" name="TextBox 22"/>
          <p:cNvSpPr txBox="1"/>
          <p:nvPr/>
        </p:nvSpPr>
        <p:spPr>
          <a:xfrm>
            <a:off x="8285617" y="4343401"/>
            <a:ext cx="1938864" cy="461665"/>
          </a:xfrm>
          <a:prstGeom prst="rect">
            <a:avLst/>
          </a:prstGeom>
          <a:noFill/>
        </p:spPr>
        <p:txBody>
          <a:bodyPr wrap="none" rtlCol="0">
            <a:spAutoFit/>
          </a:bodyPr>
          <a:lstStyle/>
          <a:p>
            <a:r>
              <a:rPr lang="en-US"/>
              <a:t>Vậy </a:t>
            </a:r>
            <a:r>
              <a:rPr lang="fr-FR" sz="2400" b="1">
                <a:latin typeface="Colonna MT" pitchFamily="82" charset="0"/>
              </a:rPr>
              <a:t>F</a:t>
            </a:r>
            <a:r>
              <a:rPr lang="fr-FR" b="1"/>
              <a:t> </a:t>
            </a:r>
            <a:r>
              <a:rPr lang="en-US" b="1"/>
              <a:t>|=</a:t>
            </a:r>
            <a:r>
              <a:rPr lang="fr-FR" b="1"/>
              <a:t>  {A </a:t>
            </a:r>
            <a:r>
              <a:rPr lang="en-US" b="1">
                <a:sym typeface="Symbol" pitchFamily="18" charset="2"/>
              </a:rPr>
              <a:t>C</a:t>
            </a:r>
            <a:r>
              <a:rPr lang="fr-FR" b="1"/>
              <a:t>D}</a:t>
            </a:r>
            <a:endParaRPr lang="vi-VN" b="1"/>
          </a:p>
        </p:txBody>
      </p:sp>
      <p:sp>
        <p:nvSpPr>
          <p:cNvPr id="24" name="Rectangle 3"/>
          <p:cNvSpPr txBox="1">
            <a:spLocks noChangeArrowheads="1"/>
          </p:cNvSpPr>
          <p:nvPr/>
        </p:nvSpPr>
        <p:spPr bwMode="auto">
          <a:xfrm>
            <a:off x="1905000" y="4876800"/>
            <a:ext cx="2590800" cy="838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{E </a:t>
            </a:r>
            <a:r>
              <a:rPr lang="en-US" sz="2000">
                <a:sym typeface="Symbol" pitchFamily="18" charset="2"/>
              </a:rPr>
              <a:t></a:t>
            </a:r>
            <a:r>
              <a:rPr lang="fr-FR" sz="2000">
                <a:sym typeface="Symbol" pitchFamily="18" charset="2"/>
              </a:rPr>
              <a:t>AD</a:t>
            </a:r>
            <a:r>
              <a:rPr lang="fr-FR" sz="2000"/>
              <a:t>} |= {E </a:t>
            </a:r>
            <a:r>
              <a:rPr lang="en-US" sz="2000">
                <a:sym typeface="Symbol" pitchFamily="18" charset="2"/>
              </a:rPr>
              <a:t></a:t>
            </a:r>
            <a:r>
              <a:rPr lang="fr-FR" sz="2000"/>
              <a:t> A}</a:t>
            </a:r>
          </a:p>
          <a:p>
            <a:pPr marR="45720">
              <a:spcBef>
                <a:spcPct val="20000"/>
              </a:spcBef>
              <a:buClr>
                <a:srgbClr val="0BD0D9"/>
              </a:buClr>
              <a:buSzPct val="95000"/>
              <a:defRPr/>
            </a:pPr>
            <a:r>
              <a:rPr lang="fr-FR" sz="2000"/>
              <a:t>                  {E </a:t>
            </a:r>
            <a:r>
              <a:rPr lang="en-US" sz="2000">
                <a:sym typeface="Symbol" pitchFamily="18" charset="2"/>
              </a:rPr>
              <a:t></a:t>
            </a:r>
            <a:r>
              <a:rPr lang="fr-FR" sz="2000"/>
              <a:t> H} </a:t>
            </a:r>
          </a:p>
          <a:p>
            <a:pPr marR="45720">
              <a:spcBef>
                <a:spcPct val="20000"/>
              </a:spcBef>
              <a:buClr>
                <a:srgbClr val="0BD0D9"/>
              </a:buClr>
              <a:buSzPct val="95000"/>
              <a:defRPr/>
            </a:pPr>
            <a:endParaRPr lang="fr-FR" sz="2000">
              <a:latin typeface="Times New Roman" pitchFamily="18" charset="0"/>
              <a:cs typeface="Times New Roman" pitchFamily="18" charset="0"/>
            </a:endParaRPr>
          </a:p>
        </p:txBody>
      </p:sp>
      <p:sp>
        <p:nvSpPr>
          <p:cNvPr id="26" name="Right Brace 25"/>
          <p:cNvSpPr/>
          <p:nvPr/>
        </p:nvSpPr>
        <p:spPr>
          <a:xfrm>
            <a:off x="4800600" y="49530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7" name="TextBox 26"/>
          <p:cNvSpPr txBox="1"/>
          <p:nvPr/>
        </p:nvSpPr>
        <p:spPr>
          <a:xfrm>
            <a:off x="5105400" y="5181600"/>
            <a:ext cx="1326004" cy="369332"/>
          </a:xfrm>
          <a:prstGeom prst="rect">
            <a:avLst/>
          </a:prstGeom>
          <a:noFill/>
        </p:spPr>
        <p:txBody>
          <a:bodyPr wrap="none" rtlCol="0">
            <a:spAutoFit/>
          </a:bodyPr>
          <a:lstStyle/>
          <a:p>
            <a:r>
              <a:rPr lang="en-US"/>
              <a:t>|=</a:t>
            </a:r>
            <a:r>
              <a:rPr lang="fr-FR"/>
              <a:t>  {E </a:t>
            </a:r>
            <a:r>
              <a:rPr lang="en-US">
                <a:sym typeface="Symbol" pitchFamily="18" charset="2"/>
              </a:rPr>
              <a:t>AH</a:t>
            </a:r>
            <a:r>
              <a:rPr lang="fr-FR"/>
              <a:t>}</a:t>
            </a:r>
            <a:endParaRPr lang="vi-VN"/>
          </a:p>
        </p:txBody>
      </p:sp>
      <p:sp>
        <p:nvSpPr>
          <p:cNvPr id="28" name="TextBox 27"/>
          <p:cNvSpPr txBox="1"/>
          <p:nvPr/>
        </p:nvSpPr>
        <p:spPr>
          <a:xfrm>
            <a:off x="7086600" y="5105401"/>
            <a:ext cx="1929246" cy="461665"/>
          </a:xfrm>
          <a:prstGeom prst="rect">
            <a:avLst/>
          </a:prstGeom>
          <a:noFill/>
        </p:spPr>
        <p:txBody>
          <a:bodyPr wrap="none" rtlCol="0">
            <a:spAutoFit/>
          </a:bodyPr>
          <a:lstStyle/>
          <a:p>
            <a:r>
              <a:rPr lang="en-US"/>
              <a:t>Vậy </a:t>
            </a:r>
            <a:r>
              <a:rPr lang="fr-FR" sz="2400" b="1">
                <a:latin typeface="Colonna MT" pitchFamily="82" charset="0"/>
              </a:rPr>
              <a:t>F</a:t>
            </a:r>
            <a:r>
              <a:rPr lang="fr-FR" b="1"/>
              <a:t> </a:t>
            </a:r>
            <a:r>
              <a:rPr lang="en-US" b="1"/>
              <a:t>|=</a:t>
            </a:r>
            <a:r>
              <a:rPr lang="fr-FR" b="1"/>
              <a:t>  {E </a:t>
            </a:r>
            <a:r>
              <a:rPr lang="en-US" b="1">
                <a:sym typeface="Symbol" pitchFamily="18" charset="2"/>
              </a:rPr>
              <a:t>AH</a:t>
            </a:r>
            <a:r>
              <a:rPr lang="fr-FR" b="1"/>
              <a:t>}</a:t>
            </a:r>
            <a:endParaRPr lang="vi-VN" b="1"/>
          </a:p>
        </p:txBody>
      </p:sp>
      <p:sp>
        <p:nvSpPr>
          <p:cNvPr id="29" name="TextBox 28"/>
          <p:cNvSpPr txBox="1"/>
          <p:nvPr/>
        </p:nvSpPr>
        <p:spPr>
          <a:xfrm>
            <a:off x="6705601" y="5867401"/>
            <a:ext cx="1826269" cy="584775"/>
          </a:xfrm>
          <a:prstGeom prst="rect">
            <a:avLst/>
          </a:prstGeom>
          <a:noFill/>
        </p:spPr>
        <p:txBody>
          <a:bodyPr wrap="none" rtlCol="0">
            <a:spAutoFit/>
          </a:bodyPr>
          <a:lstStyle/>
          <a:p>
            <a:r>
              <a:rPr lang="en-US"/>
              <a:t>Tức là </a:t>
            </a:r>
            <a:r>
              <a:rPr lang="en-US" sz="2400"/>
              <a:t> </a:t>
            </a:r>
            <a:r>
              <a:rPr lang="fr-FR" sz="3200" b="1">
                <a:latin typeface="Colonna MT" pitchFamily="82" charset="0"/>
              </a:rPr>
              <a:t>F</a:t>
            </a:r>
            <a:r>
              <a:rPr lang="fr-FR" sz="2400" b="1"/>
              <a:t>  </a:t>
            </a:r>
            <a:r>
              <a:rPr lang="fr-FR" b="1"/>
              <a:t>phủ </a:t>
            </a:r>
            <a:r>
              <a:rPr lang="fr-FR" sz="3200">
                <a:latin typeface="Colonna MT" pitchFamily="82" charset="0"/>
              </a:rPr>
              <a:t>E</a:t>
            </a:r>
            <a:endParaRPr lang="vi-VN" b="1"/>
          </a:p>
        </p:txBody>
      </p:sp>
      <p:sp>
        <p:nvSpPr>
          <p:cNvPr id="25" name="Rectangle 2"/>
          <p:cNvSpPr txBox="1">
            <a:spLocks noChangeArrowheads="1"/>
          </p:cNvSpPr>
          <p:nvPr/>
        </p:nvSpPr>
        <p:spPr>
          <a:xfrm>
            <a:off x="512884" y="109349"/>
            <a:ext cx="10515600" cy="9034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200" b="1" dirty="0" smtClean="0">
                <a:solidFill>
                  <a:schemeClr val="accent1"/>
                </a:solidFill>
                <a:cs typeface="Times New Roman" panose="02020603050405020304" pitchFamily="18" charset="0"/>
              </a:rPr>
              <a:t>Example of </a:t>
            </a:r>
            <a:r>
              <a:rPr lang="en-US" altLang="en-US" sz="3200" b="1" dirty="0">
                <a:solidFill>
                  <a:srgbClr val="00B0F0"/>
                </a:solidFill>
                <a:cs typeface="Times New Roman" panose="02020603050405020304" pitchFamily="18" charset="0"/>
              </a:rPr>
              <a:t>Equivalence of Sets of FDs</a:t>
            </a:r>
            <a:r>
              <a:rPr lang="en-US" altLang="en-US" sz="3200" dirty="0">
                <a:solidFill>
                  <a:srgbClr val="00B0F0"/>
                </a:solidFill>
              </a:rPr>
              <a:t> </a:t>
            </a:r>
            <a:endParaRPr lang="en-US" altLang="en-US" dirty="0">
              <a:solidFill>
                <a:srgbClr val="00B0F0"/>
              </a:solidFill>
            </a:endParaRPr>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39</a:t>
            </a:fld>
            <a:endParaRPr lang="en-US" dirty="0"/>
          </a:p>
        </p:txBody>
      </p:sp>
    </p:spTree>
    <p:extLst>
      <p:ext uri="{BB962C8B-B14F-4D97-AF65-F5344CB8AC3E}">
        <p14:creationId xmlns:p14="http://schemas.microsoft.com/office/powerpoint/2010/main" val="57628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ox(i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ox(i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ox(in)">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p:bldP spid="20" grpId="0"/>
      <p:bldP spid="21" grpId="0" animBg="1"/>
      <p:bldP spid="22" grpId="0"/>
      <p:bldP spid="23" grpId="0"/>
      <p:bldP spid="24" grpId="0"/>
      <p:bldP spid="26" grpId="0" animBg="1"/>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209800" y="258763"/>
            <a:ext cx="7772400" cy="766762"/>
          </a:xfrm>
        </p:spPr>
        <p:txBody>
          <a:bodyPr>
            <a:normAutofit fontScale="90000"/>
          </a:bodyPr>
          <a:lstStyle/>
          <a:p>
            <a:r>
              <a:rPr lang="en-US" altLang="en-US" sz="3200" b="1" dirty="0" smtClean="0">
                <a:cs typeface="Times New Roman" panose="02020603050405020304" pitchFamily="18" charset="0"/>
              </a:rPr>
              <a:t>Informal </a:t>
            </a:r>
            <a:r>
              <a:rPr lang="en-US" altLang="en-US" sz="3200" b="1" dirty="0">
                <a:cs typeface="Times New Roman" panose="02020603050405020304" pitchFamily="18" charset="0"/>
              </a:rPr>
              <a:t>Design Guidelines for Relational Databases</a:t>
            </a:r>
            <a:r>
              <a:rPr lang="en-US" altLang="en-US" b="1" dirty="0"/>
              <a:t> </a:t>
            </a:r>
            <a:endParaRPr lang="en-US" altLang="en-US" sz="3200" b="1" dirty="0"/>
          </a:p>
        </p:txBody>
      </p:sp>
      <p:sp>
        <p:nvSpPr>
          <p:cNvPr id="123907" name="Rectangle 3"/>
          <p:cNvSpPr>
            <a:spLocks noGrp="1" noChangeArrowheads="1"/>
          </p:cNvSpPr>
          <p:nvPr>
            <p:ph idx="1"/>
          </p:nvPr>
        </p:nvSpPr>
        <p:spPr>
          <a:xfrm>
            <a:off x="527539" y="1857375"/>
            <a:ext cx="11148646" cy="4114800"/>
          </a:xfrm>
        </p:spPr>
        <p:txBody>
          <a:bodyPr/>
          <a:lstStyle/>
          <a:p>
            <a:r>
              <a:rPr lang="en-US" altLang="en-US" dirty="0">
                <a:cs typeface="Times New Roman" panose="02020603050405020304" pitchFamily="18" charset="0"/>
              </a:rPr>
              <a:t>What is relational database design?</a:t>
            </a:r>
          </a:p>
          <a:p>
            <a:pPr>
              <a:buFont typeface="Wingdings" panose="05000000000000000000" pitchFamily="2" charset="2"/>
              <a:buNone/>
            </a:pPr>
            <a:r>
              <a:rPr lang="en-US" altLang="en-US" sz="2900" dirty="0">
                <a:cs typeface="Times New Roman" panose="02020603050405020304" pitchFamily="18" charset="0"/>
              </a:rPr>
              <a:t>	</a:t>
            </a:r>
            <a:r>
              <a:rPr lang="en-US" altLang="en-US" sz="2400" dirty="0">
                <a:cs typeface="Times New Roman" panose="02020603050405020304" pitchFamily="18" charset="0"/>
              </a:rPr>
              <a:t>The grouping of attributes to form "good" relation schemas</a:t>
            </a:r>
          </a:p>
          <a:p>
            <a:r>
              <a:rPr lang="en-US" altLang="en-US" sz="2900" dirty="0">
                <a:cs typeface="Times New Roman" panose="02020603050405020304" pitchFamily="18" charset="0"/>
              </a:rPr>
              <a:t> </a:t>
            </a:r>
            <a:r>
              <a:rPr lang="en-US" altLang="en-US" dirty="0">
                <a:cs typeface="Times New Roman" panose="02020603050405020304" pitchFamily="18" charset="0"/>
              </a:rPr>
              <a:t>Two levels of relation schemas</a:t>
            </a:r>
          </a:p>
          <a:p>
            <a:pPr lvl="1"/>
            <a:r>
              <a:rPr lang="en-US" altLang="en-US" dirty="0">
                <a:cs typeface="Times New Roman" panose="02020603050405020304" pitchFamily="18" charset="0"/>
              </a:rPr>
              <a:t>The logical "user view" level</a:t>
            </a:r>
          </a:p>
          <a:p>
            <a:pPr lvl="1"/>
            <a:r>
              <a:rPr lang="en-US" altLang="en-US" dirty="0">
                <a:cs typeface="Times New Roman" panose="02020603050405020304" pitchFamily="18" charset="0"/>
              </a:rPr>
              <a:t>The storage "base relation" level</a:t>
            </a:r>
          </a:p>
          <a:p>
            <a:r>
              <a:rPr lang="en-US" altLang="en-US" sz="2900" dirty="0">
                <a:cs typeface="Times New Roman" panose="02020603050405020304" pitchFamily="18" charset="0"/>
              </a:rPr>
              <a:t> </a:t>
            </a:r>
            <a:r>
              <a:rPr lang="en-US" altLang="en-US" dirty="0">
                <a:cs typeface="Times New Roman" panose="02020603050405020304" pitchFamily="18" charset="0"/>
              </a:rPr>
              <a:t>Design is concerned mainly with base relations</a:t>
            </a:r>
          </a:p>
          <a:p>
            <a:r>
              <a:rPr lang="en-US" altLang="en-US" dirty="0">
                <a:cs typeface="Times New Roman" panose="02020603050405020304" pitchFamily="18" charset="0"/>
              </a:rPr>
              <a:t> What are the criteria for "good" base relations?</a:t>
            </a:r>
            <a:r>
              <a:rPr lang="en-US" altLang="en-US" sz="2900" dirty="0">
                <a:cs typeface="Times New Roman" panose="02020603050405020304" pitchFamily="18" charset="0"/>
              </a:rPr>
              <a:t> </a:t>
            </a:r>
          </a:p>
          <a:p>
            <a:pPr>
              <a:buFont typeface="Wingdings" panose="05000000000000000000" pitchFamily="2" charset="2"/>
              <a:buNone/>
            </a:pPr>
            <a:endParaRPr lang="en-US" altLang="en-US" sz="2900" dirty="0"/>
          </a:p>
        </p:txBody>
      </p:sp>
      <p:sp>
        <p:nvSpPr>
          <p:cNvPr id="4" name="Slide Number Placeholder 3"/>
          <p:cNvSpPr>
            <a:spLocks noGrp="1"/>
          </p:cNvSpPr>
          <p:nvPr>
            <p:ph type="sldNum" sz="quarter" idx="12"/>
          </p:nvPr>
        </p:nvSpPr>
        <p:spPr/>
        <p:txBody>
          <a:bodyPr/>
          <a:lstStyle/>
          <a:p>
            <a:fld id="{7764CA28-BCDB-4FA9-B5EC-DB7A0C554278}" type="slidenum">
              <a:rPr lang="en-US" smtClean="0"/>
              <a:t>4</a:t>
            </a:fld>
            <a:endParaRPr lang="en-US" dirty="0"/>
          </a:p>
        </p:txBody>
      </p:sp>
    </p:spTree>
    <p:extLst>
      <p:ext uri="{BB962C8B-B14F-4D97-AF65-F5344CB8AC3E}">
        <p14:creationId xmlns:p14="http://schemas.microsoft.com/office/powerpoint/2010/main" val="1464899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1828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a:ea typeface="Tahoma" pitchFamily="34" charset="0"/>
                <a:cs typeface="Tahoma" pitchFamily="34" charset="0"/>
              </a:rPr>
              <a:t>           </a:t>
            </a:r>
          </a:p>
          <a:p>
            <a:pPr marR="45720" fontAlgn="base">
              <a:spcBef>
                <a:spcPct val="20000"/>
              </a:spcBef>
              <a:spcAft>
                <a:spcPct val="0"/>
              </a:spcAft>
              <a:buClr>
                <a:srgbClr val="0BD0D9"/>
              </a:buClr>
              <a:buSzPct val="95000"/>
              <a:defRPr/>
            </a:pPr>
            <a:endParaRPr lang="en-US" baseline="30000">
              <a:ea typeface="Tahoma" pitchFamily="34" charset="0"/>
              <a:cs typeface="Tahoma" pitchFamily="34" charset="0"/>
            </a:endParaRPr>
          </a:p>
        </p:txBody>
      </p:sp>
      <p:sp>
        <p:nvSpPr>
          <p:cNvPr id="16" name="Rectangle 3"/>
          <p:cNvSpPr txBox="1">
            <a:spLocks noChangeArrowheads="1"/>
          </p:cNvSpPr>
          <p:nvPr/>
        </p:nvSpPr>
        <p:spPr bwMode="auto">
          <a:xfrm>
            <a:off x="1981200" y="1219202"/>
            <a:ext cx="8229600" cy="14477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fontAlgn="base">
              <a:spcBef>
                <a:spcPct val="20000"/>
              </a:spcBef>
              <a:spcAft>
                <a:spcPct val="0"/>
              </a:spcAft>
              <a:buClr>
                <a:schemeClr val="accent1"/>
              </a:buClr>
              <a:buSzPct val="85000"/>
              <a:defRPr/>
            </a:pPr>
            <a:r>
              <a:rPr lang="fr-FR" sz="2800">
                <a:latin typeface="Colonna MT" pitchFamily="82" charset="0"/>
              </a:rPr>
              <a:t>F</a:t>
            </a:r>
            <a:r>
              <a:rPr lang="fr-FR"/>
              <a:t> = {A </a:t>
            </a:r>
            <a:r>
              <a:rPr lang="en-US">
                <a:sym typeface="Symbol" pitchFamily="18" charset="2"/>
              </a:rPr>
              <a:t></a:t>
            </a:r>
            <a:r>
              <a:rPr lang="fr-FR"/>
              <a:t>C, AC </a:t>
            </a:r>
            <a:r>
              <a:rPr lang="en-US">
                <a:sym typeface="Symbol" pitchFamily="18" charset="2"/>
              </a:rPr>
              <a:t></a:t>
            </a:r>
            <a:r>
              <a:rPr lang="fr-FR"/>
              <a:t> D, E</a:t>
            </a:r>
            <a:r>
              <a:rPr lang="en-US">
                <a:sym typeface="Symbol" pitchFamily="18" charset="2"/>
              </a:rPr>
              <a:t></a:t>
            </a:r>
            <a:r>
              <a:rPr lang="fr-FR"/>
              <a:t>AD, E </a:t>
            </a:r>
            <a:r>
              <a:rPr lang="en-US">
                <a:sym typeface="Symbol" pitchFamily="18" charset="2"/>
              </a:rPr>
              <a:t></a:t>
            </a:r>
            <a:r>
              <a:rPr lang="fr-FR"/>
              <a:t>H }</a:t>
            </a:r>
          </a:p>
          <a:p>
            <a:pPr lvl="1" fontAlgn="base">
              <a:spcBef>
                <a:spcPct val="20000"/>
              </a:spcBef>
              <a:spcAft>
                <a:spcPct val="0"/>
              </a:spcAft>
              <a:buClr>
                <a:schemeClr val="accent1"/>
              </a:buClr>
              <a:buSzPct val="85000"/>
              <a:defRPr/>
            </a:pPr>
            <a:r>
              <a:rPr lang="fr-FR" sz="2800">
                <a:latin typeface="Colonna MT" pitchFamily="82" charset="0"/>
              </a:rPr>
              <a:t>E </a:t>
            </a:r>
            <a:r>
              <a:rPr lang="fr-FR"/>
              <a:t>= { A </a:t>
            </a:r>
            <a:r>
              <a:rPr lang="en-US">
                <a:sym typeface="Symbol" pitchFamily="18" charset="2"/>
              </a:rPr>
              <a:t></a:t>
            </a:r>
            <a:r>
              <a:rPr lang="fr-FR"/>
              <a:t>CD,  E </a:t>
            </a:r>
            <a:r>
              <a:rPr lang="en-US">
                <a:sym typeface="Symbol" pitchFamily="18" charset="2"/>
              </a:rPr>
              <a:t></a:t>
            </a:r>
            <a:r>
              <a:rPr lang="fr-FR"/>
              <a:t> AH }</a:t>
            </a:r>
          </a:p>
          <a:p>
            <a:pPr marR="45720" fontAlgn="base">
              <a:spcBef>
                <a:spcPct val="20000"/>
              </a:spcBef>
              <a:spcAft>
                <a:spcPct val="0"/>
              </a:spcAft>
              <a:buClr>
                <a:srgbClr val="0BD0D9"/>
              </a:buClr>
              <a:buSzPct val="95000"/>
              <a:defRPr/>
            </a:pPr>
            <a:r>
              <a:rPr lang="en-US"/>
              <a:t>Kiểm tra xem </a:t>
            </a:r>
            <a:r>
              <a:rPr lang="en-US" sz="2800">
                <a:latin typeface="Colonna MT" pitchFamily="82" charset="0"/>
              </a:rPr>
              <a:t>E </a:t>
            </a:r>
            <a:r>
              <a:rPr lang="en-US"/>
              <a:t>tương đương </a:t>
            </a:r>
            <a:r>
              <a:rPr lang="en-US" sz="2800">
                <a:latin typeface="Colonna MT" pitchFamily="82" charset="0"/>
              </a:rPr>
              <a:t>F </a:t>
            </a:r>
            <a:r>
              <a:rPr lang="en-US"/>
              <a:t>?</a:t>
            </a:r>
          </a:p>
        </p:txBody>
      </p:sp>
      <p:sp>
        <p:nvSpPr>
          <p:cNvPr id="12" name="Rectangle 3"/>
          <p:cNvSpPr txBox="1">
            <a:spLocks noChangeArrowheads="1"/>
          </p:cNvSpPr>
          <p:nvPr/>
        </p:nvSpPr>
        <p:spPr bwMode="auto">
          <a:xfrm>
            <a:off x="1981200" y="2667000"/>
            <a:ext cx="8229600" cy="381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i="1"/>
              <a:t>Cách 1</a:t>
            </a:r>
            <a:r>
              <a:rPr lang="fr-FR" sz="2000"/>
              <a:t>: Dùng </a:t>
            </a:r>
            <a:r>
              <a:rPr lang="fr-FR" sz="2000" b="1" i="1"/>
              <a:t>các quy tắc suy diễn</a:t>
            </a:r>
            <a:endParaRPr lang="fr-FR" sz="2000">
              <a:latin typeface="Times New Roman" pitchFamily="18" charset="0"/>
              <a:cs typeface="Times New Roman" pitchFamily="18" charset="0"/>
            </a:endParaRPr>
          </a:p>
        </p:txBody>
      </p:sp>
      <p:sp>
        <p:nvSpPr>
          <p:cNvPr id="29" name="TextBox 28"/>
          <p:cNvSpPr txBox="1"/>
          <p:nvPr/>
        </p:nvSpPr>
        <p:spPr>
          <a:xfrm>
            <a:off x="2057401" y="4038601"/>
            <a:ext cx="2914709" cy="584775"/>
          </a:xfrm>
          <a:prstGeom prst="rect">
            <a:avLst/>
          </a:prstGeom>
          <a:noFill/>
        </p:spPr>
        <p:txBody>
          <a:bodyPr wrap="none" rtlCol="0">
            <a:spAutoFit/>
          </a:bodyPr>
          <a:lstStyle/>
          <a:p>
            <a:r>
              <a:rPr lang="en-US"/>
              <a:t>Tức là </a:t>
            </a:r>
            <a:r>
              <a:rPr lang="en-US" sz="2400"/>
              <a:t> </a:t>
            </a:r>
            <a:r>
              <a:rPr lang="fr-FR" sz="3200" b="1">
                <a:latin typeface="Colonna MT" pitchFamily="82" charset="0"/>
              </a:rPr>
              <a:t>F</a:t>
            </a:r>
            <a:r>
              <a:rPr lang="fr-FR" sz="2400" b="1"/>
              <a:t>  </a:t>
            </a:r>
            <a:r>
              <a:rPr lang="fr-FR" sz="2000"/>
              <a:t>tương đương </a:t>
            </a:r>
            <a:r>
              <a:rPr lang="fr-FR" b="1"/>
              <a:t> </a:t>
            </a:r>
            <a:r>
              <a:rPr lang="fr-FR" sz="3200">
                <a:latin typeface="Colonna MT" pitchFamily="82" charset="0"/>
              </a:rPr>
              <a:t>E</a:t>
            </a:r>
            <a:endParaRPr lang="vi-VN" b="1"/>
          </a:p>
        </p:txBody>
      </p:sp>
      <p:sp>
        <p:nvSpPr>
          <p:cNvPr id="25" name="Rectangle 3"/>
          <p:cNvSpPr txBox="1">
            <a:spLocks noChangeArrowheads="1"/>
          </p:cNvSpPr>
          <p:nvPr/>
        </p:nvSpPr>
        <p:spPr bwMode="auto">
          <a:xfrm>
            <a:off x="1905000" y="3276600"/>
            <a:ext cx="8229600" cy="381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i="1"/>
              <a:t>Tương tự: chứng minh được </a:t>
            </a:r>
            <a:endParaRPr lang="fr-FR" sz="2000">
              <a:latin typeface="Times New Roman" pitchFamily="18" charset="0"/>
              <a:cs typeface="Times New Roman" pitchFamily="18" charset="0"/>
            </a:endParaRPr>
          </a:p>
        </p:txBody>
      </p:sp>
      <p:sp>
        <p:nvSpPr>
          <p:cNvPr id="30" name="TextBox 29"/>
          <p:cNvSpPr txBox="1"/>
          <p:nvPr/>
        </p:nvSpPr>
        <p:spPr>
          <a:xfrm>
            <a:off x="5257800" y="3276601"/>
            <a:ext cx="1146468" cy="584775"/>
          </a:xfrm>
          <a:prstGeom prst="rect">
            <a:avLst/>
          </a:prstGeom>
          <a:noFill/>
        </p:spPr>
        <p:txBody>
          <a:bodyPr wrap="none" rtlCol="0">
            <a:spAutoFit/>
          </a:bodyPr>
          <a:lstStyle/>
          <a:p>
            <a:r>
              <a:rPr lang="fr-FR" sz="3200">
                <a:latin typeface="Colonna MT" pitchFamily="82" charset="0"/>
              </a:rPr>
              <a:t>E</a:t>
            </a:r>
            <a:r>
              <a:rPr lang="fr-FR" sz="2400"/>
              <a:t>  </a:t>
            </a:r>
            <a:r>
              <a:rPr lang="fr-FR"/>
              <a:t>phủ </a:t>
            </a:r>
            <a:r>
              <a:rPr lang="fr-FR" sz="3200">
                <a:latin typeface="Colonna MT" pitchFamily="82" charset="0"/>
              </a:rPr>
              <a:t>F</a:t>
            </a:r>
            <a:endParaRPr lang="vi-VN" b="1"/>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40</a:t>
            </a:fld>
            <a:endParaRPr lang="en-US" dirty="0"/>
          </a:p>
        </p:txBody>
      </p:sp>
    </p:spTree>
    <p:extLst>
      <p:ext uri="{BB962C8B-B14F-4D97-AF65-F5344CB8AC3E}">
        <p14:creationId xmlns:p14="http://schemas.microsoft.com/office/powerpoint/2010/main" val="164351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077200" y="152401"/>
            <a:ext cx="2590800" cy="276999"/>
          </a:xfrm>
          <a:prstGeom prst="rect">
            <a:avLst/>
          </a:prstGeom>
          <a:noFill/>
        </p:spPr>
        <p:txBody>
          <a:bodyPr wrap="square" rtlCol="0">
            <a:spAutoFit/>
          </a:bodyPr>
          <a:lstStyle/>
          <a:p>
            <a:r>
              <a:rPr lang="en-US" sz="1200" i="1">
                <a:solidFill>
                  <a:schemeClr val="bg1"/>
                </a:solidFill>
              </a:rPr>
              <a:t>Nhập môn Cơ sở Dữ liệu</a:t>
            </a:r>
            <a:endParaRPr lang="vi-VN" sz="1200" i="1">
              <a:solidFill>
                <a:schemeClr val="bg1"/>
              </a:solidFill>
            </a:endParaRPr>
          </a:p>
        </p:txBody>
      </p:sp>
      <p:sp>
        <p:nvSpPr>
          <p:cNvPr id="17" name="Rectangle 3"/>
          <p:cNvSpPr txBox="1">
            <a:spLocks noChangeArrowheads="1"/>
          </p:cNvSpPr>
          <p:nvPr/>
        </p:nvSpPr>
        <p:spPr bwMode="auto">
          <a:xfrm>
            <a:off x="1828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fontAlgn="base">
              <a:spcBef>
                <a:spcPct val="20000"/>
              </a:spcBef>
              <a:spcAft>
                <a:spcPct val="0"/>
              </a:spcAft>
              <a:buClr>
                <a:srgbClr val="0BD0D9"/>
              </a:buClr>
              <a:buSzPct val="95000"/>
              <a:defRPr/>
            </a:pPr>
            <a:r>
              <a:rPr lang="en-US">
                <a:ea typeface="Tahoma" pitchFamily="34" charset="0"/>
                <a:cs typeface="Tahoma" pitchFamily="34" charset="0"/>
              </a:rPr>
              <a:t>           </a:t>
            </a:r>
          </a:p>
          <a:p>
            <a:pPr marR="45720" fontAlgn="base">
              <a:spcBef>
                <a:spcPct val="20000"/>
              </a:spcBef>
              <a:spcAft>
                <a:spcPct val="0"/>
              </a:spcAft>
              <a:buClr>
                <a:srgbClr val="0BD0D9"/>
              </a:buClr>
              <a:buSzPct val="95000"/>
              <a:defRPr/>
            </a:pPr>
            <a:endParaRPr lang="en-US" baseline="30000">
              <a:ea typeface="Tahoma" pitchFamily="34" charset="0"/>
              <a:cs typeface="Tahoma" pitchFamily="34" charset="0"/>
            </a:endParaRPr>
          </a:p>
        </p:txBody>
      </p:sp>
      <p:sp>
        <p:nvSpPr>
          <p:cNvPr id="16" name="Rectangle 3"/>
          <p:cNvSpPr txBox="1">
            <a:spLocks noChangeArrowheads="1"/>
          </p:cNvSpPr>
          <p:nvPr/>
        </p:nvSpPr>
        <p:spPr bwMode="auto">
          <a:xfrm>
            <a:off x="1981200" y="1219202"/>
            <a:ext cx="8229600" cy="1371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fontAlgn="base">
              <a:spcBef>
                <a:spcPct val="20000"/>
              </a:spcBef>
              <a:spcAft>
                <a:spcPct val="0"/>
              </a:spcAft>
              <a:buClr>
                <a:schemeClr val="accent1"/>
              </a:buClr>
              <a:buSzPct val="85000"/>
              <a:defRPr/>
            </a:pPr>
            <a:r>
              <a:rPr lang="fr-FR" sz="2400">
                <a:latin typeface="Colonna MT" pitchFamily="82" charset="0"/>
              </a:rPr>
              <a:t>F</a:t>
            </a:r>
            <a:r>
              <a:rPr lang="fr-FR" sz="1600"/>
              <a:t> = {A </a:t>
            </a:r>
            <a:r>
              <a:rPr lang="en-US" sz="1600">
                <a:sym typeface="Symbol" pitchFamily="18" charset="2"/>
              </a:rPr>
              <a:t></a:t>
            </a:r>
            <a:r>
              <a:rPr lang="fr-FR" sz="1600"/>
              <a:t>C, AC </a:t>
            </a:r>
            <a:r>
              <a:rPr lang="en-US" sz="1600">
                <a:sym typeface="Symbol" pitchFamily="18" charset="2"/>
              </a:rPr>
              <a:t></a:t>
            </a:r>
            <a:r>
              <a:rPr lang="fr-FR" sz="1600"/>
              <a:t> D, E</a:t>
            </a:r>
            <a:r>
              <a:rPr lang="en-US" sz="1600">
                <a:sym typeface="Symbol" pitchFamily="18" charset="2"/>
              </a:rPr>
              <a:t></a:t>
            </a:r>
            <a:r>
              <a:rPr lang="fr-FR" sz="1600"/>
              <a:t>AD, E </a:t>
            </a:r>
            <a:r>
              <a:rPr lang="en-US" sz="1600">
                <a:sym typeface="Symbol" pitchFamily="18" charset="2"/>
              </a:rPr>
              <a:t></a:t>
            </a:r>
            <a:r>
              <a:rPr lang="fr-FR" sz="1600"/>
              <a:t>H }</a:t>
            </a:r>
          </a:p>
          <a:p>
            <a:pPr lvl="1" fontAlgn="base">
              <a:spcBef>
                <a:spcPct val="20000"/>
              </a:spcBef>
              <a:spcAft>
                <a:spcPct val="0"/>
              </a:spcAft>
              <a:buClr>
                <a:schemeClr val="accent1"/>
              </a:buClr>
              <a:buSzPct val="85000"/>
              <a:defRPr/>
            </a:pPr>
            <a:r>
              <a:rPr lang="fr-FR" sz="2400">
                <a:latin typeface="Colonna MT" pitchFamily="82" charset="0"/>
              </a:rPr>
              <a:t>E </a:t>
            </a:r>
            <a:r>
              <a:rPr lang="fr-FR" sz="1600"/>
              <a:t>= { A </a:t>
            </a:r>
            <a:r>
              <a:rPr lang="en-US" sz="1600">
                <a:sym typeface="Symbol" pitchFamily="18" charset="2"/>
              </a:rPr>
              <a:t></a:t>
            </a:r>
            <a:r>
              <a:rPr lang="fr-FR" sz="1600"/>
              <a:t>CD,  E </a:t>
            </a:r>
            <a:r>
              <a:rPr lang="en-US" sz="1600">
                <a:sym typeface="Symbol" pitchFamily="18" charset="2"/>
              </a:rPr>
              <a:t></a:t>
            </a:r>
            <a:r>
              <a:rPr lang="fr-FR" sz="1600"/>
              <a:t> AH }</a:t>
            </a:r>
          </a:p>
          <a:p>
            <a:pPr marR="45720" fontAlgn="base">
              <a:spcBef>
                <a:spcPct val="20000"/>
              </a:spcBef>
              <a:spcAft>
                <a:spcPct val="0"/>
              </a:spcAft>
              <a:buClr>
                <a:srgbClr val="0BD0D9"/>
              </a:buClr>
              <a:buSzPct val="95000"/>
              <a:defRPr/>
            </a:pPr>
            <a:r>
              <a:rPr lang="en-US"/>
              <a:t>Kiểm tra xem </a:t>
            </a:r>
            <a:r>
              <a:rPr lang="en-US" sz="2400">
                <a:latin typeface="Colonna MT" pitchFamily="82" charset="0"/>
              </a:rPr>
              <a:t>E </a:t>
            </a:r>
            <a:r>
              <a:rPr lang="en-US"/>
              <a:t>tương đương </a:t>
            </a:r>
            <a:r>
              <a:rPr lang="en-US" sz="2400">
                <a:latin typeface="Colonna MT" pitchFamily="82" charset="0"/>
              </a:rPr>
              <a:t>F </a:t>
            </a:r>
            <a:r>
              <a:rPr lang="en-US"/>
              <a:t>?</a:t>
            </a:r>
          </a:p>
        </p:txBody>
      </p:sp>
      <p:sp>
        <p:nvSpPr>
          <p:cNvPr id="14" name="Rectangle 3"/>
          <p:cNvSpPr txBox="1">
            <a:spLocks noChangeArrowheads="1"/>
          </p:cNvSpPr>
          <p:nvPr/>
        </p:nvSpPr>
        <p:spPr bwMode="auto">
          <a:xfrm>
            <a:off x="1752600" y="2590800"/>
            <a:ext cx="82296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i="1"/>
              <a:t>Cách 2</a:t>
            </a:r>
            <a:r>
              <a:rPr lang="fr-FR" sz="2000"/>
              <a:t>: Dùng </a:t>
            </a:r>
            <a:r>
              <a:rPr lang="fr-FR" sz="2000" b="1" i="1"/>
              <a:t>bổ đề về bao đóng và suy diễn </a:t>
            </a:r>
            <a:r>
              <a:rPr lang="fr-FR" sz="2000"/>
              <a:t>để chứng minh</a:t>
            </a:r>
          </a:p>
        </p:txBody>
      </p:sp>
      <p:sp>
        <p:nvSpPr>
          <p:cNvPr id="15" name="Rectangle 3"/>
          <p:cNvSpPr txBox="1">
            <a:spLocks noChangeArrowheads="1"/>
          </p:cNvSpPr>
          <p:nvPr/>
        </p:nvSpPr>
        <p:spPr bwMode="auto">
          <a:xfrm>
            <a:off x="1752600" y="32004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{A}</a:t>
            </a:r>
            <a:r>
              <a:rPr lang="fr-FR" sz="2000" baseline="50000"/>
              <a:t>+</a:t>
            </a:r>
            <a:r>
              <a:rPr lang="fr-FR" sz="3600" baseline="-25000">
                <a:latin typeface="Colonna MT" pitchFamily="82" charset="0"/>
              </a:rPr>
              <a:t>F</a:t>
            </a:r>
            <a:r>
              <a:rPr lang="fr-FR" sz="2000"/>
              <a:t> = {ACD}</a:t>
            </a:r>
            <a:endParaRPr lang="fr-FR" sz="2000" baseline="30000"/>
          </a:p>
        </p:txBody>
      </p:sp>
      <p:sp>
        <p:nvSpPr>
          <p:cNvPr id="18" name="Rectangle 3"/>
          <p:cNvSpPr txBox="1">
            <a:spLocks noChangeArrowheads="1"/>
          </p:cNvSpPr>
          <p:nvPr/>
        </p:nvSpPr>
        <p:spPr bwMode="auto">
          <a:xfrm>
            <a:off x="1752600" y="3810000"/>
            <a:ext cx="21336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{E}</a:t>
            </a:r>
            <a:r>
              <a:rPr lang="fr-FR" sz="2000" baseline="50000"/>
              <a:t>+</a:t>
            </a:r>
            <a:r>
              <a:rPr lang="fr-FR" sz="3600" baseline="-25000">
                <a:latin typeface="Colonna MT" pitchFamily="82" charset="0"/>
              </a:rPr>
              <a:t>F</a:t>
            </a:r>
            <a:r>
              <a:rPr lang="fr-FR" sz="2000"/>
              <a:t> = {ADEH}</a:t>
            </a:r>
            <a:endParaRPr lang="fr-FR" sz="2000" baseline="30000"/>
          </a:p>
        </p:txBody>
      </p:sp>
      <p:sp>
        <p:nvSpPr>
          <p:cNvPr id="19" name="Rectangle 3"/>
          <p:cNvSpPr txBox="1">
            <a:spLocks noChangeArrowheads="1"/>
          </p:cNvSpPr>
          <p:nvPr/>
        </p:nvSpPr>
        <p:spPr bwMode="auto">
          <a:xfrm>
            <a:off x="1676400" y="4572000"/>
            <a:ext cx="24384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3600">
                <a:latin typeface="Colonna MT" pitchFamily="82" charset="0"/>
              </a:rPr>
              <a:t> </a:t>
            </a:r>
            <a:r>
              <a:rPr lang="fr-FR" sz="2800">
                <a:latin typeface="Times New Roman" pitchFamily="18" charset="0"/>
                <a:cs typeface="Times New Roman" pitchFamily="18" charset="0"/>
              </a:rPr>
              <a:t>vậy </a:t>
            </a:r>
            <a:r>
              <a:rPr lang="fr-FR" sz="3600">
                <a:latin typeface="Colonna MT" pitchFamily="82" charset="0"/>
              </a:rPr>
              <a:t>F </a:t>
            </a:r>
            <a:r>
              <a:rPr lang="fr-FR" sz="2800">
                <a:latin typeface="Times New Roman" pitchFamily="18" charset="0"/>
                <a:cs typeface="Times New Roman" pitchFamily="18" charset="0"/>
              </a:rPr>
              <a:t>phủ</a:t>
            </a:r>
            <a:r>
              <a:rPr lang="fr-FR" sz="3600">
                <a:latin typeface="Colonna MT" pitchFamily="82" charset="0"/>
              </a:rPr>
              <a:t>  E</a:t>
            </a:r>
            <a:r>
              <a:rPr lang="fr-FR" sz="2000"/>
              <a:t> </a:t>
            </a:r>
            <a:endParaRPr lang="fr-FR" sz="2000" baseline="30000"/>
          </a:p>
        </p:txBody>
      </p:sp>
      <p:sp>
        <p:nvSpPr>
          <p:cNvPr id="20" name="Rectangle 3"/>
          <p:cNvSpPr txBox="1">
            <a:spLocks noChangeArrowheads="1"/>
          </p:cNvSpPr>
          <p:nvPr/>
        </p:nvSpPr>
        <p:spPr bwMode="auto">
          <a:xfrm>
            <a:off x="6172200" y="32004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{A}</a:t>
            </a:r>
            <a:r>
              <a:rPr lang="fr-FR" sz="2000" baseline="50000"/>
              <a:t>+</a:t>
            </a:r>
            <a:r>
              <a:rPr lang="fr-FR" sz="3600" baseline="-25000">
                <a:latin typeface="Colonna MT" pitchFamily="82" charset="0"/>
              </a:rPr>
              <a:t>E</a:t>
            </a:r>
            <a:r>
              <a:rPr lang="fr-FR" sz="2000"/>
              <a:t> = {ACD}</a:t>
            </a:r>
            <a:endParaRPr lang="fr-FR" sz="2000" baseline="30000"/>
          </a:p>
        </p:txBody>
      </p:sp>
      <p:sp>
        <p:nvSpPr>
          <p:cNvPr id="21" name="Rectangle 3"/>
          <p:cNvSpPr txBox="1">
            <a:spLocks noChangeArrowheads="1"/>
          </p:cNvSpPr>
          <p:nvPr/>
        </p:nvSpPr>
        <p:spPr bwMode="auto">
          <a:xfrm>
            <a:off x="6172200" y="37338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{AC}</a:t>
            </a:r>
            <a:r>
              <a:rPr lang="fr-FR" sz="2000" baseline="50000"/>
              <a:t>+</a:t>
            </a:r>
            <a:r>
              <a:rPr lang="fr-FR" sz="3600" baseline="-25000">
                <a:latin typeface="Colonna MT" pitchFamily="82" charset="0"/>
              </a:rPr>
              <a:t>E</a:t>
            </a:r>
            <a:r>
              <a:rPr lang="fr-FR" sz="2000"/>
              <a:t> = {ACD}</a:t>
            </a:r>
            <a:endParaRPr lang="fr-FR" sz="2000" baseline="30000"/>
          </a:p>
        </p:txBody>
      </p:sp>
      <p:sp>
        <p:nvSpPr>
          <p:cNvPr id="22" name="Rectangle 3"/>
          <p:cNvSpPr txBox="1">
            <a:spLocks noChangeArrowheads="1"/>
          </p:cNvSpPr>
          <p:nvPr/>
        </p:nvSpPr>
        <p:spPr bwMode="auto">
          <a:xfrm>
            <a:off x="6172200" y="42672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2000"/>
              <a:t>{E}</a:t>
            </a:r>
            <a:r>
              <a:rPr lang="fr-FR" sz="2000" baseline="50000"/>
              <a:t>+</a:t>
            </a:r>
            <a:r>
              <a:rPr lang="fr-FR" sz="3600" baseline="-25000">
                <a:latin typeface="Colonna MT" pitchFamily="82" charset="0"/>
              </a:rPr>
              <a:t>E</a:t>
            </a:r>
            <a:r>
              <a:rPr lang="fr-FR" sz="2000"/>
              <a:t> = {ACDEH}</a:t>
            </a:r>
            <a:endParaRPr lang="fr-FR" sz="2000" baseline="30000"/>
          </a:p>
        </p:txBody>
      </p:sp>
      <p:sp>
        <p:nvSpPr>
          <p:cNvPr id="23" name="Rectangle 3"/>
          <p:cNvSpPr txBox="1">
            <a:spLocks noChangeArrowheads="1"/>
          </p:cNvSpPr>
          <p:nvPr/>
        </p:nvSpPr>
        <p:spPr bwMode="auto">
          <a:xfrm>
            <a:off x="6019800" y="4876800"/>
            <a:ext cx="24384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3600">
                <a:latin typeface="Colonna MT" pitchFamily="82" charset="0"/>
              </a:rPr>
              <a:t> </a:t>
            </a:r>
            <a:r>
              <a:rPr lang="fr-FR" sz="2800">
                <a:latin typeface="Times New Roman" pitchFamily="18" charset="0"/>
                <a:cs typeface="Times New Roman" pitchFamily="18" charset="0"/>
              </a:rPr>
              <a:t>vậy </a:t>
            </a:r>
            <a:r>
              <a:rPr lang="fr-FR" sz="3600">
                <a:latin typeface="Colonna MT" pitchFamily="82" charset="0"/>
                <a:cs typeface="Times New Roman" pitchFamily="18" charset="0"/>
              </a:rPr>
              <a:t>E</a:t>
            </a:r>
            <a:r>
              <a:rPr lang="fr-FR" sz="3600">
                <a:latin typeface="Colonna MT" pitchFamily="82" charset="0"/>
              </a:rPr>
              <a:t> </a:t>
            </a:r>
            <a:r>
              <a:rPr lang="fr-FR" sz="2800">
                <a:latin typeface="Times New Roman" pitchFamily="18" charset="0"/>
                <a:cs typeface="Times New Roman" pitchFamily="18" charset="0"/>
              </a:rPr>
              <a:t>phủ</a:t>
            </a:r>
            <a:r>
              <a:rPr lang="fr-FR" sz="3600">
                <a:latin typeface="Colonna MT" pitchFamily="82" charset="0"/>
              </a:rPr>
              <a:t>  F</a:t>
            </a:r>
            <a:r>
              <a:rPr lang="fr-FR" sz="2000"/>
              <a:t> </a:t>
            </a:r>
            <a:endParaRPr lang="fr-FR" sz="2000" baseline="30000"/>
          </a:p>
        </p:txBody>
      </p:sp>
      <p:sp>
        <p:nvSpPr>
          <p:cNvPr id="24" name="Rectangle 3"/>
          <p:cNvSpPr txBox="1">
            <a:spLocks noChangeArrowheads="1"/>
          </p:cNvSpPr>
          <p:nvPr/>
        </p:nvSpPr>
        <p:spPr bwMode="auto">
          <a:xfrm>
            <a:off x="3886200" y="5867400"/>
            <a:ext cx="44958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a:spcBef>
                <a:spcPct val="20000"/>
              </a:spcBef>
              <a:buClr>
                <a:srgbClr val="0BD0D9"/>
              </a:buClr>
              <a:buSzPct val="95000"/>
              <a:defRPr/>
            </a:pPr>
            <a:r>
              <a:rPr lang="fr-FR" sz="3600">
                <a:latin typeface="Colonna MT" pitchFamily="82" charset="0"/>
              </a:rPr>
              <a:t> </a:t>
            </a:r>
            <a:r>
              <a:rPr lang="fr-FR" sz="2800" b="1">
                <a:latin typeface="Times New Roman" pitchFamily="18" charset="0"/>
                <a:cs typeface="Times New Roman" pitchFamily="18" charset="0"/>
              </a:rPr>
              <a:t>tức là </a:t>
            </a:r>
            <a:r>
              <a:rPr lang="fr-FR" sz="3600" b="1">
                <a:latin typeface="Colonna MT" pitchFamily="82" charset="0"/>
                <a:cs typeface="Times New Roman" pitchFamily="18" charset="0"/>
              </a:rPr>
              <a:t>E,</a:t>
            </a:r>
            <a:r>
              <a:rPr lang="fr-FR" sz="3600" b="1">
                <a:latin typeface="Colonna MT" pitchFamily="82" charset="0"/>
              </a:rPr>
              <a:t>F </a:t>
            </a:r>
            <a:r>
              <a:rPr lang="fr-FR" sz="2400" b="1">
                <a:latin typeface="Times New Roman" pitchFamily="18" charset="0"/>
                <a:cs typeface="Times New Roman" pitchFamily="18" charset="0"/>
              </a:rPr>
              <a:t>tương đương</a:t>
            </a:r>
            <a:r>
              <a:rPr lang="fr-FR" sz="1400" b="1"/>
              <a:t> </a:t>
            </a:r>
            <a:endParaRPr lang="fr-FR" sz="2000" b="1" baseline="30000"/>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764CA28-BCDB-4FA9-B5EC-DB7A0C554278}" type="slidenum">
              <a:rPr lang="en-US" smtClean="0"/>
              <a:t>41</a:t>
            </a:fld>
            <a:endParaRPr lang="en-US" dirty="0"/>
          </a:p>
        </p:txBody>
      </p:sp>
    </p:spTree>
    <p:extLst>
      <p:ext uri="{BB962C8B-B14F-4D97-AF65-F5344CB8AC3E}">
        <p14:creationId xmlns:p14="http://schemas.microsoft.com/office/powerpoint/2010/main" val="18439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0" grpId="0"/>
      <p:bldP spid="21" grpId="0"/>
      <p:bldP spid="22" grpId="0"/>
      <p:bldP spid="23" grpId="0"/>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sz="3200" b="1">
                <a:cs typeface="Times New Roman" panose="02020603050405020304" pitchFamily="18" charset="0"/>
              </a:rPr>
              <a:t>2.4 Minimal Sets of FDs</a:t>
            </a:r>
            <a:r>
              <a:rPr lang="en-US" altLang="en-US" sz="3200"/>
              <a:t> (1)</a:t>
            </a:r>
          </a:p>
        </p:txBody>
      </p:sp>
      <p:sp>
        <p:nvSpPr>
          <p:cNvPr id="226307" name="Rectangle 3"/>
          <p:cNvSpPr>
            <a:spLocks noGrp="1" noChangeArrowheads="1"/>
          </p:cNvSpPr>
          <p:nvPr>
            <p:ph idx="1"/>
          </p:nvPr>
        </p:nvSpPr>
        <p:spPr/>
        <p:txBody>
          <a:bodyPr/>
          <a:lstStyle/>
          <a:p>
            <a:pPr marL="533400" indent="-533400"/>
            <a:r>
              <a:rPr lang="en-US" altLang="en-US">
                <a:cs typeface="Times New Roman" panose="02020603050405020304" pitchFamily="18" charset="0"/>
              </a:rPr>
              <a:t>A set of FDs is </a:t>
            </a:r>
            <a:r>
              <a:rPr lang="en-US" altLang="en-US" b="1">
                <a:cs typeface="Times New Roman" panose="02020603050405020304" pitchFamily="18" charset="0"/>
              </a:rPr>
              <a:t>minimal</a:t>
            </a:r>
            <a:r>
              <a:rPr lang="en-US" altLang="en-US">
                <a:cs typeface="Times New Roman" panose="02020603050405020304" pitchFamily="18" charset="0"/>
              </a:rPr>
              <a:t> if it satisfies the following conditions:</a:t>
            </a:r>
          </a:p>
          <a:p>
            <a:pPr marL="533400" indent="-533400">
              <a:buFont typeface="Wingdings" panose="05000000000000000000" pitchFamily="2" charset="2"/>
              <a:buAutoNum type="arabicParenBoth"/>
            </a:pPr>
            <a:r>
              <a:rPr lang="en-US" altLang="en-US" sz="2400">
                <a:cs typeface="Times New Roman" panose="02020603050405020304" pitchFamily="18" charset="0"/>
              </a:rPr>
              <a:t>Every dependency in F has a single attribute for its RHS.</a:t>
            </a:r>
          </a:p>
          <a:p>
            <a:pPr marL="533400" indent="-533400">
              <a:buFont typeface="Wingdings" panose="05000000000000000000" pitchFamily="2" charset="2"/>
              <a:buAutoNum type="arabicParenBoth"/>
            </a:pPr>
            <a:r>
              <a:rPr lang="en-US" altLang="en-US" sz="2400">
                <a:cs typeface="Times New Roman" panose="02020603050405020304" pitchFamily="18" charset="0"/>
              </a:rPr>
              <a:t>We cannot remove any dependency from F and have a set of dependencies that is equivalent to F.</a:t>
            </a:r>
          </a:p>
          <a:p>
            <a:pPr marL="533400" indent="-533400">
              <a:buFont typeface="Wingdings" panose="05000000000000000000" pitchFamily="2" charset="2"/>
              <a:buAutoNum type="arabicParenBoth"/>
            </a:pPr>
            <a:r>
              <a:rPr lang="en-US" altLang="en-US" sz="2400">
                <a:cs typeface="Times New Roman" panose="02020603050405020304" pitchFamily="18" charset="0"/>
              </a:rPr>
              <a:t>We cannot replace any dependency X </a:t>
            </a:r>
            <a:r>
              <a:rPr lang="en-US" altLang="en-US" sz="2400">
                <a:latin typeface="BostonII" charset="0"/>
                <a:cs typeface="Times New Roman" panose="02020603050405020304" pitchFamily="18" charset="0"/>
              </a:rPr>
              <a:t>-&gt; </a:t>
            </a:r>
            <a:r>
              <a:rPr lang="en-US" altLang="en-US" sz="2400">
                <a:cs typeface="Times New Roman" panose="02020603050405020304" pitchFamily="18" charset="0"/>
              </a:rPr>
              <a:t>A in F with a dependency Y </a:t>
            </a:r>
            <a:r>
              <a:rPr lang="en-US" altLang="en-US" sz="2400">
                <a:latin typeface="BostonII" charset="0"/>
                <a:cs typeface="Times New Roman" panose="02020603050405020304" pitchFamily="18" charset="0"/>
              </a:rPr>
              <a:t>-&gt; </a:t>
            </a:r>
            <a:r>
              <a:rPr lang="en-US" altLang="en-US" sz="2400">
                <a:cs typeface="Times New Roman" panose="02020603050405020304" pitchFamily="18" charset="0"/>
              </a:rPr>
              <a:t>A, where Y </a:t>
            </a:r>
            <a:r>
              <a:rPr lang="en-US" altLang="en-US" sz="2400">
                <a:latin typeface="BostonII" charset="0"/>
                <a:cs typeface="Times New Roman" panose="02020603050405020304" pitchFamily="18" charset="0"/>
              </a:rPr>
              <a:t>proper-subset-of</a:t>
            </a:r>
            <a:r>
              <a:rPr lang="en-US" altLang="en-US" sz="2400">
                <a:cs typeface="Times New Roman" panose="02020603050405020304" pitchFamily="18" charset="0"/>
              </a:rPr>
              <a:t> X ( Y </a:t>
            </a:r>
            <a:r>
              <a:rPr lang="en-US" altLang="en-US" sz="2400" u="sng">
                <a:cs typeface="Times New Roman" panose="02020603050405020304" pitchFamily="18" charset="0"/>
              </a:rPr>
              <a:t>subset-of</a:t>
            </a:r>
            <a:r>
              <a:rPr lang="en-US" altLang="en-US" sz="2400">
                <a:cs typeface="Times New Roman" panose="02020603050405020304" pitchFamily="18" charset="0"/>
              </a:rPr>
              <a:t> X) and still have a set of dependencies that is equivalent to F.</a:t>
            </a:r>
          </a:p>
          <a:p>
            <a:pPr marL="533400" indent="-533400">
              <a:buNone/>
            </a:pPr>
            <a:endParaRPr lang="en-US" altLang="en-US" sz="2400"/>
          </a:p>
        </p:txBody>
      </p:sp>
      <p:sp>
        <p:nvSpPr>
          <p:cNvPr id="4" name="Slide Number Placeholder 3"/>
          <p:cNvSpPr>
            <a:spLocks noGrp="1"/>
          </p:cNvSpPr>
          <p:nvPr>
            <p:ph type="sldNum" sz="quarter" idx="12"/>
          </p:nvPr>
        </p:nvSpPr>
        <p:spPr/>
        <p:txBody>
          <a:bodyPr/>
          <a:lstStyle/>
          <a:p>
            <a:fld id="{7764CA28-BCDB-4FA9-B5EC-DB7A0C554278}" type="slidenum">
              <a:rPr lang="en-US" smtClean="0"/>
              <a:t>42</a:t>
            </a:fld>
            <a:endParaRPr lang="en-US" dirty="0"/>
          </a:p>
        </p:txBody>
      </p:sp>
    </p:spTree>
    <p:extLst>
      <p:ext uri="{BB962C8B-B14F-4D97-AF65-F5344CB8AC3E}">
        <p14:creationId xmlns:p14="http://schemas.microsoft.com/office/powerpoint/2010/main" val="316543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en-US" sz="3200" b="1">
                <a:cs typeface="Times New Roman" panose="02020603050405020304" pitchFamily="18" charset="0"/>
              </a:rPr>
              <a:t>Minimal Sets of FDs</a:t>
            </a:r>
            <a:r>
              <a:rPr lang="en-US" altLang="en-US" sz="3200"/>
              <a:t> (2)</a:t>
            </a:r>
          </a:p>
        </p:txBody>
      </p:sp>
      <p:sp>
        <p:nvSpPr>
          <p:cNvPr id="227331" name="Rectangle 3"/>
          <p:cNvSpPr>
            <a:spLocks noGrp="1" noChangeArrowheads="1"/>
          </p:cNvSpPr>
          <p:nvPr>
            <p:ph idx="1"/>
          </p:nvPr>
        </p:nvSpPr>
        <p:spPr/>
        <p:txBody>
          <a:bodyPr/>
          <a:lstStyle/>
          <a:p>
            <a:r>
              <a:rPr lang="en-US" altLang="en-US">
                <a:cs typeface="Times New Roman" panose="02020603050405020304" pitchFamily="18" charset="0"/>
              </a:rPr>
              <a:t>Every set of FDs has an equivalent minimal set</a:t>
            </a:r>
          </a:p>
          <a:p>
            <a:r>
              <a:rPr lang="en-US" altLang="en-US">
                <a:cs typeface="Times New Roman" panose="02020603050405020304" pitchFamily="18" charset="0"/>
              </a:rPr>
              <a:t>There can be several equivalent minimal sets</a:t>
            </a:r>
          </a:p>
          <a:p>
            <a:r>
              <a:rPr lang="en-US" altLang="en-US">
                <a:cs typeface="Times New Roman" panose="02020603050405020304" pitchFamily="18" charset="0"/>
              </a:rPr>
              <a:t>There is no simple algorithm for computing a minimal set of FDs that is equivalent to a set F of FDs</a:t>
            </a:r>
          </a:p>
          <a:p>
            <a:r>
              <a:rPr lang="en-US" altLang="en-US">
                <a:cs typeface="Times New Roman" panose="02020603050405020304" pitchFamily="18" charset="0"/>
              </a:rPr>
              <a:t>To synthesize a set of relations, we assume that we start with a set of dependencies that is a minimal set (e.g., see algorithms 11.2 and 11.4)</a:t>
            </a:r>
            <a:r>
              <a:rPr lang="en-US" altLang="en-US"/>
              <a:t> </a:t>
            </a:r>
          </a:p>
        </p:txBody>
      </p:sp>
      <p:sp>
        <p:nvSpPr>
          <p:cNvPr id="4" name="Slide Number Placeholder 3"/>
          <p:cNvSpPr>
            <a:spLocks noGrp="1"/>
          </p:cNvSpPr>
          <p:nvPr>
            <p:ph type="sldNum" sz="quarter" idx="12"/>
          </p:nvPr>
        </p:nvSpPr>
        <p:spPr/>
        <p:txBody>
          <a:bodyPr/>
          <a:lstStyle/>
          <a:p>
            <a:fld id="{7764CA28-BCDB-4FA9-B5EC-DB7A0C554278}" type="slidenum">
              <a:rPr lang="en-US" smtClean="0"/>
              <a:t>43</a:t>
            </a:fld>
            <a:endParaRPr lang="en-US" dirty="0"/>
          </a:p>
        </p:txBody>
      </p:sp>
    </p:spTree>
    <p:extLst>
      <p:ext uri="{BB962C8B-B14F-4D97-AF65-F5344CB8AC3E}">
        <p14:creationId xmlns:p14="http://schemas.microsoft.com/office/powerpoint/2010/main" val="866130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1414"/>
            <a:ext cx="6858000" cy="457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8894389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sz="3200" b="1" dirty="0">
                <a:cs typeface="Times New Roman" panose="02020603050405020304" pitchFamily="18" charset="0"/>
              </a:rPr>
              <a:t>Informal Design Guidelines for Relational Databases</a:t>
            </a:r>
            <a:r>
              <a:rPr lang="en-US" altLang="en-US" sz="3200" b="1" dirty="0"/>
              <a:t> </a:t>
            </a:r>
          </a:p>
        </p:txBody>
      </p:sp>
      <p:sp>
        <p:nvSpPr>
          <p:cNvPr id="206851" name="Rectangle 3"/>
          <p:cNvSpPr>
            <a:spLocks noGrp="1" noChangeArrowheads="1"/>
          </p:cNvSpPr>
          <p:nvPr>
            <p:ph idx="1"/>
          </p:nvPr>
        </p:nvSpPr>
        <p:spPr/>
        <p:txBody>
          <a:bodyPr/>
          <a:lstStyle/>
          <a:p>
            <a:pPr>
              <a:lnSpc>
                <a:spcPct val="90000"/>
              </a:lnSpc>
            </a:pPr>
            <a:r>
              <a:rPr lang="en-US" altLang="en-US" dirty="0">
                <a:cs typeface="Times New Roman" panose="02020603050405020304" pitchFamily="18" charset="0"/>
              </a:rPr>
              <a:t>We first discuss informal guidelines for good relational design</a:t>
            </a:r>
          </a:p>
          <a:p>
            <a:pPr>
              <a:lnSpc>
                <a:spcPct val="90000"/>
              </a:lnSpc>
            </a:pPr>
            <a:r>
              <a:rPr lang="en-US" altLang="en-US" dirty="0">
                <a:cs typeface="Times New Roman" panose="02020603050405020304" pitchFamily="18" charset="0"/>
              </a:rPr>
              <a:t>Then we discuss formal concepts of functional dependencies and normal forms</a:t>
            </a:r>
          </a:p>
          <a:p>
            <a:pPr>
              <a:lnSpc>
                <a:spcPct val="90000"/>
              </a:lnSpc>
              <a:buFont typeface="Wingdings" panose="05000000000000000000" pitchFamily="2" charset="2"/>
              <a:buNone/>
            </a:pPr>
            <a:r>
              <a:rPr lang="en-US" altLang="en-US" sz="2000" dirty="0">
                <a:cs typeface="Times New Roman" panose="02020603050405020304" pitchFamily="18" charset="0"/>
              </a:rPr>
              <a:t>	- 1NF (First Normal Form)</a:t>
            </a:r>
          </a:p>
          <a:p>
            <a:pPr>
              <a:lnSpc>
                <a:spcPct val="90000"/>
              </a:lnSpc>
              <a:buFont typeface="Wingdings" panose="05000000000000000000" pitchFamily="2" charset="2"/>
              <a:buNone/>
            </a:pPr>
            <a:r>
              <a:rPr lang="en-US" altLang="en-US" sz="2000" dirty="0">
                <a:cs typeface="Times New Roman" panose="02020603050405020304" pitchFamily="18" charset="0"/>
              </a:rPr>
              <a:t>	- 2NF (Second Normal Form)</a:t>
            </a:r>
          </a:p>
          <a:p>
            <a:pPr>
              <a:lnSpc>
                <a:spcPct val="90000"/>
              </a:lnSpc>
              <a:buFont typeface="Wingdings" panose="05000000000000000000" pitchFamily="2" charset="2"/>
              <a:buNone/>
            </a:pPr>
            <a:r>
              <a:rPr lang="en-US" altLang="en-US" sz="2000" dirty="0">
                <a:cs typeface="Times New Roman" panose="02020603050405020304" pitchFamily="18" charset="0"/>
              </a:rPr>
              <a:t>	- 3NF (Third Normal Form)</a:t>
            </a:r>
          </a:p>
          <a:p>
            <a:pPr>
              <a:lnSpc>
                <a:spcPct val="90000"/>
              </a:lnSpc>
              <a:buFont typeface="Wingdings" panose="05000000000000000000" pitchFamily="2" charset="2"/>
              <a:buNone/>
            </a:pPr>
            <a:r>
              <a:rPr lang="en-US" altLang="en-US" sz="2000" dirty="0">
                <a:cs typeface="Times New Roman" panose="02020603050405020304" pitchFamily="18" charset="0"/>
              </a:rPr>
              <a:t>	- BCNF (Boyce-</a:t>
            </a:r>
            <a:r>
              <a:rPr lang="en-US" altLang="en-US" sz="2000" dirty="0" err="1">
                <a:cs typeface="Times New Roman" panose="02020603050405020304" pitchFamily="18" charset="0"/>
              </a:rPr>
              <a:t>Codd</a:t>
            </a:r>
            <a:r>
              <a:rPr lang="en-US" altLang="en-US" sz="2000" dirty="0">
                <a:cs typeface="Times New Roman" panose="02020603050405020304" pitchFamily="18" charset="0"/>
              </a:rPr>
              <a:t> Normal Form</a:t>
            </a:r>
            <a:r>
              <a:rPr lang="en-US" altLang="en-US" sz="2000" dirty="0" smtClean="0">
                <a:cs typeface="Times New Roman" panose="02020603050405020304" pitchFamily="18" charset="0"/>
              </a:rPr>
              <a:t>)</a:t>
            </a:r>
            <a:endParaRPr lang="en-US" altLang="en-US" sz="20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764CA28-BCDB-4FA9-B5EC-DB7A0C554278}" type="slidenum">
              <a:rPr lang="en-US" smtClean="0"/>
              <a:t>5</a:t>
            </a:fld>
            <a:endParaRPr lang="en-US" dirty="0"/>
          </a:p>
        </p:txBody>
      </p:sp>
    </p:spTree>
    <p:extLst>
      <p:ext uri="{BB962C8B-B14F-4D97-AF65-F5344CB8AC3E}">
        <p14:creationId xmlns:p14="http://schemas.microsoft.com/office/powerpoint/2010/main" val="402517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sz="3200" b="1" dirty="0" smtClean="0">
                <a:cs typeface="Times New Roman" panose="02020603050405020304" pitchFamily="18" charset="0"/>
              </a:rPr>
              <a:t>Semantics </a:t>
            </a:r>
            <a:r>
              <a:rPr lang="en-US" altLang="en-US" sz="3200" b="1" dirty="0">
                <a:cs typeface="Times New Roman" panose="02020603050405020304" pitchFamily="18" charset="0"/>
              </a:rPr>
              <a:t>of the Relation Attributes</a:t>
            </a:r>
            <a:r>
              <a:rPr lang="en-US" altLang="en-US" b="1" dirty="0"/>
              <a:t> </a:t>
            </a:r>
          </a:p>
        </p:txBody>
      </p:sp>
      <p:sp>
        <p:nvSpPr>
          <p:cNvPr id="207875" name="Rectangle 3"/>
          <p:cNvSpPr>
            <a:spLocks noGrp="1" noChangeArrowheads="1"/>
          </p:cNvSpPr>
          <p:nvPr>
            <p:ph idx="1"/>
          </p:nvPr>
        </p:nvSpPr>
        <p:spPr>
          <a:xfrm>
            <a:off x="334108" y="1752600"/>
            <a:ext cx="11857892" cy="4114800"/>
          </a:xfrm>
        </p:spPr>
        <p:txBody>
          <a:bodyPr>
            <a:normAutofit/>
          </a:bodyPr>
          <a:lstStyle/>
          <a:p>
            <a:pPr>
              <a:lnSpc>
                <a:spcPct val="90000"/>
              </a:lnSpc>
              <a:buFont typeface="Wingdings" panose="05000000000000000000" pitchFamily="2" charset="2"/>
              <a:buNone/>
            </a:pPr>
            <a:r>
              <a:rPr lang="en-US" altLang="en-US" b="1" dirty="0">
                <a:cs typeface="Times New Roman" panose="02020603050405020304" pitchFamily="18" charset="0"/>
              </a:rPr>
              <a:t>GUIDELINE 1</a:t>
            </a:r>
            <a:r>
              <a:rPr lang="en-US" altLang="en-US" b="1" dirty="0">
                <a:solidFill>
                  <a:srgbClr val="7030A0"/>
                </a:solidFill>
                <a:cs typeface="Times New Roman" panose="02020603050405020304" pitchFamily="18" charset="0"/>
              </a:rPr>
              <a:t>:</a:t>
            </a:r>
            <a:r>
              <a:rPr lang="en-US" altLang="en-US" dirty="0">
                <a:solidFill>
                  <a:srgbClr val="7030A0"/>
                </a:solidFill>
                <a:cs typeface="Times New Roman" panose="02020603050405020304" pitchFamily="18" charset="0"/>
              </a:rPr>
              <a:t> Informally, each tuple in a relation should represent one entity or relationship instance</a:t>
            </a:r>
            <a:r>
              <a:rPr lang="en-US" altLang="en-US" dirty="0">
                <a:cs typeface="Times New Roman" panose="02020603050405020304" pitchFamily="18" charset="0"/>
              </a:rPr>
              <a:t>. </a:t>
            </a:r>
            <a:endParaRPr lang="en-US" altLang="en-US" dirty="0" smtClean="0">
              <a:cs typeface="Times New Roman" panose="02020603050405020304" pitchFamily="18" charset="0"/>
            </a:endParaRPr>
          </a:p>
          <a:p>
            <a:r>
              <a:rPr lang="en-US" altLang="en-US" sz="2000" dirty="0" smtClean="0">
                <a:cs typeface="Times New Roman" panose="02020603050405020304" pitchFamily="18" charset="0"/>
              </a:rPr>
              <a:t>Attributes </a:t>
            </a:r>
            <a:r>
              <a:rPr lang="en-US" altLang="en-US" sz="2000" dirty="0">
                <a:cs typeface="Times New Roman" panose="02020603050405020304" pitchFamily="18" charset="0"/>
              </a:rPr>
              <a:t>of different entities (EMPLOYEEs, DEPARTMENTs, PROJECTs) should not be mixed in the same relation</a:t>
            </a:r>
          </a:p>
          <a:p>
            <a:pPr>
              <a:lnSpc>
                <a:spcPct val="90000"/>
              </a:lnSpc>
            </a:pPr>
            <a:r>
              <a:rPr lang="en-US" altLang="en-US" sz="2000" dirty="0">
                <a:cs typeface="Times New Roman" panose="02020603050405020304" pitchFamily="18" charset="0"/>
              </a:rPr>
              <a:t>Only foreign keys should be used to refer to other entities</a:t>
            </a:r>
          </a:p>
          <a:p>
            <a:pPr>
              <a:lnSpc>
                <a:spcPct val="90000"/>
              </a:lnSpc>
            </a:pPr>
            <a:r>
              <a:rPr lang="en-US" altLang="en-US" sz="2000" dirty="0">
                <a:cs typeface="Times New Roman" panose="02020603050405020304" pitchFamily="18" charset="0"/>
              </a:rPr>
              <a:t> Entity and relationship attributes should be kept apart as much as possible.</a:t>
            </a:r>
          </a:p>
          <a:p>
            <a:pPr>
              <a:lnSpc>
                <a:spcPct val="90000"/>
              </a:lnSpc>
              <a:buFont typeface="Wingdings" panose="05000000000000000000" pitchFamily="2" charset="2"/>
              <a:buNone/>
            </a:pPr>
            <a:r>
              <a:rPr lang="en-US" altLang="en-US" dirty="0">
                <a:cs typeface="Times New Roman" panose="02020603050405020304" pitchFamily="18" charset="0"/>
              </a:rPr>
              <a:t> </a:t>
            </a:r>
            <a:r>
              <a:rPr lang="en-US" altLang="en-US" i="1" u="sng" dirty="0">
                <a:cs typeface="Times New Roman" panose="02020603050405020304" pitchFamily="18" charset="0"/>
              </a:rPr>
              <a:t>Bottom Line:</a:t>
            </a:r>
            <a:r>
              <a:rPr lang="en-US" altLang="en-US" dirty="0">
                <a:cs typeface="Times New Roman" panose="02020603050405020304" pitchFamily="18" charset="0"/>
              </a:rPr>
              <a:t> Design a schema that can be explained easily relation by relation. The semantics of attributes should be easy to interpret.</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6</a:t>
            </a:fld>
            <a:endParaRPr lang="en-US" dirty="0"/>
          </a:p>
        </p:txBody>
      </p:sp>
    </p:spTree>
    <p:extLst>
      <p:ext uri="{BB962C8B-B14F-4D97-AF65-F5344CB8AC3E}">
        <p14:creationId xmlns:p14="http://schemas.microsoft.com/office/powerpoint/2010/main" val="345329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sz="3200" dirty="0"/>
              <a:t>Figure </a:t>
            </a:r>
            <a:r>
              <a:rPr lang="en-US" altLang="en-US" sz="3200" dirty="0" smtClean="0"/>
              <a:t>:A </a:t>
            </a:r>
            <a:r>
              <a:rPr lang="en-US" altLang="en-US" sz="3200" dirty="0"/>
              <a:t>simplified COMPANY relational database schema</a:t>
            </a:r>
          </a:p>
        </p:txBody>
      </p:sp>
      <p:sp>
        <p:nvSpPr>
          <p:cNvPr id="2" name="Content Placeholder 1"/>
          <p:cNvSpPr>
            <a:spLocks noGrp="1"/>
          </p:cNvSpPr>
          <p:nvPr>
            <p:ph idx="1"/>
          </p:nvPr>
        </p:nvSpPr>
        <p:spPr/>
        <p:txBody>
          <a:bodyPr/>
          <a:lstStyle/>
          <a:p>
            <a:endParaRPr lang="en-US"/>
          </a:p>
        </p:txBody>
      </p:sp>
      <p:sp>
        <p:nvSpPr>
          <p:cNvPr id="208902" name="Rectangle 6"/>
          <p:cNvSpPr>
            <a:spLocks noChangeArrowheads="1"/>
          </p:cNvSpPr>
          <p:nvPr/>
        </p:nvSpPr>
        <p:spPr bwMode="auto">
          <a:xfrm>
            <a:off x="3352800" y="13096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08901" name="Picture 5" descr="ch14_elmasr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288" y="1752599"/>
            <a:ext cx="7499494" cy="47789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7764CA28-BCDB-4FA9-B5EC-DB7A0C554278}" type="slidenum">
              <a:rPr lang="en-US" smtClean="0"/>
              <a:t>7</a:t>
            </a:fld>
            <a:endParaRPr lang="en-US" dirty="0"/>
          </a:p>
        </p:txBody>
      </p:sp>
    </p:spTree>
    <p:extLst>
      <p:ext uri="{BB962C8B-B14F-4D97-AF65-F5344CB8AC3E}">
        <p14:creationId xmlns:p14="http://schemas.microsoft.com/office/powerpoint/2010/main" val="324252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sz="3200" b="1" dirty="0" smtClean="0">
                <a:cs typeface="Times New Roman" panose="02020603050405020304" pitchFamily="18" charset="0"/>
              </a:rPr>
              <a:t>Redundant </a:t>
            </a:r>
            <a:r>
              <a:rPr lang="en-US" altLang="en-US" sz="3200" b="1" dirty="0">
                <a:cs typeface="Times New Roman" panose="02020603050405020304" pitchFamily="18" charset="0"/>
              </a:rPr>
              <a:t>Information in Tuples and Update Anomalies</a:t>
            </a:r>
            <a:r>
              <a:rPr lang="en-US" altLang="en-US" dirty="0"/>
              <a:t> </a:t>
            </a:r>
          </a:p>
        </p:txBody>
      </p:sp>
      <p:sp>
        <p:nvSpPr>
          <p:cNvPr id="209923" name="Rectangle 3"/>
          <p:cNvSpPr>
            <a:spLocks noGrp="1" noChangeArrowheads="1"/>
          </p:cNvSpPr>
          <p:nvPr>
            <p:ph idx="1"/>
          </p:nvPr>
        </p:nvSpPr>
        <p:spPr/>
        <p:txBody>
          <a:bodyPr/>
          <a:lstStyle/>
          <a:p>
            <a:r>
              <a:rPr lang="en-US" altLang="en-US" dirty="0">
                <a:cs typeface="Times New Roman" panose="02020603050405020304" pitchFamily="18" charset="0"/>
              </a:rPr>
              <a:t>Mixing attributes of multiple entities may cause problems</a:t>
            </a:r>
          </a:p>
          <a:p>
            <a:r>
              <a:rPr lang="en-US" altLang="en-US" dirty="0">
                <a:cs typeface="Times New Roman" panose="02020603050405020304" pitchFamily="18" charset="0"/>
              </a:rPr>
              <a:t>Information is stored redundantly wasting storage</a:t>
            </a:r>
          </a:p>
          <a:p>
            <a:r>
              <a:rPr lang="en-US" altLang="en-US" dirty="0">
                <a:cs typeface="Times New Roman" panose="02020603050405020304" pitchFamily="18" charset="0"/>
              </a:rPr>
              <a:t>Problems with update anomalies</a:t>
            </a:r>
          </a:p>
          <a:p>
            <a:pPr lvl="1"/>
            <a:r>
              <a:rPr lang="en-US" altLang="en-US" dirty="0">
                <a:solidFill>
                  <a:srgbClr val="7030A0"/>
                </a:solidFill>
                <a:cs typeface="Times New Roman" panose="02020603050405020304" pitchFamily="18" charset="0"/>
              </a:rPr>
              <a:t>Insertion anomalies</a:t>
            </a:r>
          </a:p>
          <a:p>
            <a:pPr lvl="1"/>
            <a:r>
              <a:rPr lang="en-US" altLang="en-US" dirty="0">
                <a:solidFill>
                  <a:srgbClr val="7030A0"/>
                </a:solidFill>
                <a:cs typeface="Times New Roman" panose="02020603050405020304" pitchFamily="18" charset="0"/>
              </a:rPr>
              <a:t>Deletion anomalies</a:t>
            </a:r>
          </a:p>
          <a:p>
            <a:pPr lvl="1"/>
            <a:r>
              <a:rPr lang="en-US" altLang="en-US" dirty="0">
                <a:solidFill>
                  <a:srgbClr val="7030A0"/>
                </a:solidFill>
                <a:cs typeface="Times New Roman" panose="02020603050405020304" pitchFamily="18" charset="0"/>
              </a:rPr>
              <a:t>Modification anomalies</a:t>
            </a:r>
            <a:r>
              <a:rPr lang="en-US" altLang="en-US" dirty="0">
                <a:solidFill>
                  <a:srgbClr val="7030A0"/>
                </a:solidFill>
              </a:rPr>
              <a:t> </a:t>
            </a:r>
          </a:p>
        </p:txBody>
      </p:sp>
      <p:sp>
        <p:nvSpPr>
          <p:cNvPr id="4" name="Slide Number Placeholder 3"/>
          <p:cNvSpPr>
            <a:spLocks noGrp="1"/>
          </p:cNvSpPr>
          <p:nvPr>
            <p:ph type="sldNum" sz="quarter" idx="12"/>
          </p:nvPr>
        </p:nvSpPr>
        <p:spPr/>
        <p:txBody>
          <a:bodyPr/>
          <a:lstStyle/>
          <a:p>
            <a:fld id="{7764CA28-BCDB-4FA9-B5EC-DB7A0C554278}" type="slidenum">
              <a:rPr lang="en-US" smtClean="0"/>
              <a:t>8</a:t>
            </a:fld>
            <a:endParaRPr lang="en-US" dirty="0"/>
          </a:p>
        </p:txBody>
      </p:sp>
    </p:spTree>
    <p:extLst>
      <p:ext uri="{BB962C8B-B14F-4D97-AF65-F5344CB8AC3E}">
        <p14:creationId xmlns:p14="http://schemas.microsoft.com/office/powerpoint/2010/main" val="379808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sz="3600" b="1" dirty="0">
                <a:cs typeface="Times New Roman" panose="02020603050405020304" pitchFamily="18" charset="0"/>
              </a:rPr>
              <a:t>EXAMPLE OF AN UPDATE </a:t>
            </a:r>
            <a:r>
              <a:rPr lang="en-US" altLang="en-US" sz="3600" b="1" dirty="0" smtClean="0">
                <a:cs typeface="Times New Roman" panose="02020603050405020304" pitchFamily="18" charset="0"/>
              </a:rPr>
              <a:t>ANOMALY</a:t>
            </a:r>
            <a:r>
              <a:rPr lang="en-US" altLang="en-US" dirty="0" smtClean="0"/>
              <a:t> </a:t>
            </a:r>
            <a:endParaRPr lang="en-US" altLang="en-US" dirty="0"/>
          </a:p>
        </p:txBody>
      </p:sp>
      <p:sp>
        <p:nvSpPr>
          <p:cNvPr id="210947" name="Rectangle 3"/>
          <p:cNvSpPr>
            <a:spLocks noGrp="1" noChangeArrowheads="1"/>
          </p:cNvSpPr>
          <p:nvPr>
            <p:ph idx="1"/>
          </p:nvPr>
        </p:nvSpPr>
        <p:spPr/>
        <p:txBody>
          <a:bodyPr/>
          <a:lstStyle/>
          <a:p>
            <a:pPr>
              <a:buFont typeface="Wingdings" panose="05000000000000000000" pitchFamily="2" charset="2"/>
              <a:buNone/>
            </a:pPr>
            <a:r>
              <a:rPr lang="en-US" altLang="en-US" dirty="0">
                <a:cs typeface="Times New Roman" panose="02020603050405020304" pitchFamily="18" charset="0"/>
              </a:rPr>
              <a:t>Consider the relation:</a:t>
            </a:r>
          </a:p>
          <a:p>
            <a:pPr>
              <a:buFont typeface="Wingdings" panose="05000000000000000000" pitchFamily="2" charset="2"/>
              <a:buNone/>
            </a:pPr>
            <a:r>
              <a:rPr lang="en-US" altLang="en-US" sz="2400" b="1" dirty="0">
                <a:cs typeface="Times New Roman" panose="02020603050405020304" pitchFamily="18" charset="0"/>
              </a:rPr>
              <a:t>EMP_PROJ ( </a:t>
            </a:r>
            <a:r>
              <a:rPr lang="en-US" altLang="en-US" sz="2400" b="1" u="sng" dirty="0" err="1">
                <a:cs typeface="Times New Roman" panose="02020603050405020304" pitchFamily="18" charset="0"/>
              </a:rPr>
              <a:t>Emp</a:t>
            </a:r>
            <a:r>
              <a:rPr lang="en-US" altLang="en-US" sz="2400" b="1" u="sng" dirty="0">
                <a:cs typeface="Times New Roman" panose="02020603050405020304" pitchFamily="18" charset="0"/>
              </a:rPr>
              <a:t>#, </a:t>
            </a:r>
            <a:r>
              <a:rPr lang="en-US" altLang="en-US" sz="2400" b="1" u="sng" dirty="0" err="1">
                <a:cs typeface="Times New Roman" panose="02020603050405020304" pitchFamily="18" charset="0"/>
              </a:rPr>
              <a:t>Proj</a:t>
            </a:r>
            <a:r>
              <a:rPr lang="en-US" altLang="en-US" sz="2400" b="1" u="sng" dirty="0">
                <a:cs typeface="Times New Roman" panose="02020603050405020304" pitchFamily="18" charset="0"/>
              </a:rPr>
              <a:t>#,</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Ename</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Pname</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No_hours</a:t>
            </a:r>
            <a:r>
              <a:rPr lang="en-US" altLang="en-US" sz="2400" b="1" dirty="0">
                <a:cs typeface="Times New Roman" panose="02020603050405020304" pitchFamily="18" charset="0"/>
              </a:rPr>
              <a:t>)</a:t>
            </a:r>
          </a:p>
          <a:p>
            <a:pPr>
              <a:buFont typeface="Wingdings" panose="05000000000000000000" pitchFamily="2" charset="2"/>
              <a:buNone/>
            </a:pPr>
            <a:r>
              <a:rPr lang="en-US" altLang="en-US" dirty="0">
                <a:cs typeface="Times New Roman" panose="02020603050405020304" pitchFamily="18" charset="0"/>
              </a:rPr>
              <a:t> </a:t>
            </a:r>
          </a:p>
          <a:p>
            <a:pPr algn="just"/>
            <a:r>
              <a:rPr lang="en-US" altLang="en-US" b="1" dirty="0">
                <a:cs typeface="Times New Roman" panose="02020603050405020304" pitchFamily="18" charset="0"/>
              </a:rPr>
              <a:t>Update Anomaly:</a:t>
            </a:r>
            <a:r>
              <a:rPr lang="en-US" altLang="en-US" dirty="0">
                <a:cs typeface="Times New Roman" panose="02020603050405020304" pitchFamily="18" charset="0"/>
              </a:rPr>
              <a:t> </a:t>
            </a:r>
            <a:r>
              <a:rPr lang="en-US" altLang="en-US" i="1" dirty="0">
                <a:cs typeface="Times New Roman" panose="02020603050405020304" pitchFamily="18" charset="0"/>
              </a:rPr>
              <a:t>Changing the name of  project number P1 from “Billing” to “Customer-Accounting” may cause this update to be made for all 100 employees working on project P1</a:t>
            </a:r>
            <a:r>
              <a:rPr lang="en-US" altLang="en-US" dirty="0">
                <a:cs typeface="Times New Roman" panose="02020603050405020304" pitchFamily="18" charset="0"/>
              </a:rPr>
              <a:t>.</a:t>
            </a:r>
            <a:r>
              <a:rPr lang="en-US" altLang="en-US" dirty="0"/>
              <a:t> </a:t>
            </a:r>
          </a:p>
        </p:txBody>
      </p:sp>
      <p:sp>
        <p:nvSpPr>
          <p:cNvPr id="4" name="Slide Number Placeholder 3"/>
          <p:cNvSpPr>
            <a:spLocks noGrp="1"/>
          </p:cNvSpPr>
          <p:nvPr>
            <p:ph type="sldNum" sz="quarter" idx="12"/>
          </p:nvPr>
        </p:nvSpPr>
        <p:spPr/>
        <p:txBody>
          <a:bodyPr/>
          <a:lstStyle/>
          <a:p>
            <a:fld id="{7764CA28-BCDB-4FA9-B5EC-DB7A0C554278}" type="slidenum">
              <a:rPr lang="en-US" smtClean="0"/>
              <a:t>9</a:t>
            </a:fld>
            <a:endParaRPr lang="en-US" dirty="0"/>
          </a:p>
        </p:txBody>
      </p:sp>
    </p:spTree>
    <p:extLst>
      <p:ext uri="{BB962C8B-B14F-4D97-AF65-F5344CB8AC3E}">
        <p14:creationId xmlns:p14="http://schemas.microsoft.com/office/powerpoint/2010/main" val="2538093521"/>
      </p:ext>
    </p:extLst>
  </p:cSld>
  <p:clrMapOvr>
    <a:masterClrMapping/>
  </p:clrMapOvr>
</p:sld>
</file>

<file path=ppt/theme/theme1.xml><?xml version="1.0" encoding="utf-8"?>
<a:theme xmlns:a="http://schemas.openxmlformats.org/drawingml/2006/main" name="dbms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ms1" id="{E17DA937-243E-473B-9A93-338033E85EF9}" vid="{88240177-2BC8-497F-B18B-4217C974F6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dbms1</Template>
  <TotalTime>16130</TotalTime>
  <Words>2326</Words>
  <Application>Microsoft Office PowerPoint</Application>
  <PresentationFormat>Widescreen</PresentationFormat>
  <Paragraphs>512</Paragraphs>
  <Slides>44</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Aharoni</vt:lpstr>
      <vt:lpstr>Arial</vt:lpstr>
      <vt:lpstr>BostonII</vt:lpstr>
      <vt:lpstr>Calibri</vt:lpstr>
      <vt:lpstr>Calibri Light</vt:lpstr>
      <vt:lpstr>Colonna MT</vt:lpstr>
      <vt:lpstr>Symbol</vt:lpstr>
      <vt:lpstr>Tahoma</vt:lpstr>
      <vt:lpstr>Times New Roman</vt:lpstr>
      <vt:lpstr>Verdana</vt:lpstr>
      <vt:lpstr>Wingdings</vt:lpstr>
      <vt:lpstr>Wingdings 2</vt:lpstr>
      <vt:lpstr>dbms1</vt:lpstr>
      <vt:lpstr>FUNDAMENTALS OF DATABASE SYSTEMS  LESSON 8: Functional Dependencies and Normalization for Relational Databases</vt:lpstr>
      <vt:lpstr>Chapter Outline</vt:lpstr>
      <vt:lpstr>PowerPoint Presentation</vt:lpstr>
      <vt:lpstr>Informal Design Guidelines for Relational Databases </vt:lpstr>
      <vt:lpstr>Informal Design Guidelines for Relational Databases </vt:lpstr>
      <vt:lpstr>Semantics of the Relation Attributes </vt:lpstr>
      <vt:lpstr>Figure :A simplified COMPANY relational database schema</vt:lpstr>
      <vt:lpstr>Redundant Information in Tuples and Update Anomalies </vt:lpstr>
      <vt:lpstr>EXAMPLE OF AN UPDATE ANOMALY </vt:lpstr>
      <vt:lpstr>EXAMPLE OF AN UPDATE ANOMALY</vt:lpstr>
      <vt:lpstr>PowerPoint Presentation</vt:lpstr>
      <vt:lpstr>PowerPoint Presentation</vt:lpstr>
      <vt:lpstr>PowerPoint Presentation</vt:lpstr>
      <vt:lpstr>Figure Two relation schemas suffering from update anomalies</vt:lpstr>
      <vt:lpstr>Figure Example States for EMP_DEPT and EMP_PROJ</vt:lpstr>
      <vt:lpstr>Guideline to Redundant Information in Tuples and Update Anomalies</vt:lpstr>
      <vt:lpstr>Null Values in Tuples </vt:lpstr>
      <vt:lpstr>Spurious Tuples </vt:lpstr>
      <vt:lpstr>Spurious Tuples (2)</vt:lpstr>
      <vt:lpstr>PowerPoint Presentation</vt:lpstr>
      <vt:lpstr>2.1  Functional Dependencies (1) </vt:lpstr>
      <vt:lpstr>Functional Dependencies (2)</vt:lpstr>
      <vt:lpstr>Examples of FD constraints (1) </vt:lpstr>
      <vt:lpstr>Examples of FD constraints (2)</vt:lpstr>
      <vt:lpstr>2.2 Inference Rules for FDs (1) </vt:lpstr>
      <vt:lpstr>Inference Rules for FDs (2)</vt:lpstr>
      <vt:lpstr>PowerPoint Presentation</vt:lpstr>
      <vt:lpstr>Closure of 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 Equivalence of Sets of FDs </vt:lpstr>
      <vt:lpstr>PowerPoint Presentation</vt:lpstr>
      <vt:lpstr>PowerPoint Presentation</vt:lpstr>
      <vt:lpstr>PowerPoint Presentation</vt:lpstr>
      <vt:lpstr>PowerPoint Presentation</vt:lpstr>
      <vt:lpstr>2.4 Minimal Sets of FDs (1)</vt:lpstr>
      <vt:lpstr>Minimal Sets of FDs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LESSON 7: The Relational Algebra and Calculus</dc:title>
  <dc:creator>Van PHAN</dc:creator>
  <cp:lastModifiedBy>Phương Hạnh Dư</cp:lastModifiedBy>
  <cp:revision>46</cp:revision>
  <dcterms:created xsi:type="dcterms:W3CDTF">2020-05-18T02:27:45Z</dcterms:created>
  <dcterms:modified xsi:type="dcterms:W3CDTF">2022-11-14T07:28:18Z</dcterms:modified>
</cp:coreProperties>
</file>