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3"/>
  </p:notesMasterIdLst>
  <p:sldIdLst>
    <p:sldId id="257" r:id="rId2"/>
    <p:sldId id="261" r:id="rId3"/>
    <p:sldId id="262" r:id="rId4"/>
    <p:sldId id="263" r:id="rId5"/>
    <p:sldId id="264" r:id="rId6"/>
    <p:sldId id="266" r:id="rId7"/>
    <p:sldId id="267" r:id="rId8"/>
    <p:sldId id="285" r:id="rId9"/>
    <p:sldId id="28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7" r:id="rId19"/>
    <p:sldId id="288" r:id="rId20"/>
    <p:sldId id="276" r:id="rId21"/>
    <p:sldId id="277" r:id="rId22"/>
    <p:sldId id="289" r:id="rId23"/>
    <p:sldId id="290" r:id="rId24"/>
    <p:sldId id="291" r:id="rId25"/>
    <p:sldId id="299" r:id="rId26"/>
    <p:sldId id="278" r:id="rId27"/>
    <p:sldId id="279" r:id="rId28"/>
    <p:sldId id="300" r:id="rId29"/>
    <p:sldId id="280" r:id="rId30"/>
    <p:sldId id="281" r:id="rId31"/>
    <p:sldId id="282" r:id="rId32"/>
    <p:sldId id="283" r:id="rId33"/>
    <p:sldId id="284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D5B2-D766-418E-8AF0-42CF1F75F19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E609A-3824-4357-8B0A-119CE1BE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B861A-9D18-F341-8665-2C2683C56864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9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146990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09A-3824-4357-8B0A-119CE1BE51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09A-3824-4357-8B0A-119CE1BE51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3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59073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152187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774028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98687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458551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17007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20749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09A-3824-4357-8B0A-119CE1BE5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09A-3824-4357-8B0A-119CE1BE5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5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53032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52186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100515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9207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2314795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43265-3AF0-40B7-B568-4FAC284F57D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81703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D2B-B5C1-463A-837E-AFD5E71B80AA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0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37C5-5250-4E92-9453-EF077CFD6922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D3E4-B24F-414B-8131-2B07C3C41AE9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F254-29C1-484D-A6E4-CDA00B658116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D16-5726-451B-9CC6-A9177947CEA1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D1FE-B0D9-4CE5-8B76-94B45441AFF4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C5AC-9123-43F3-841B-4B02791415E0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9E7E-6B5C-434D-92C4-B5EF89A39114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4E58-25B4-4B1F-8F98-2168FCC34F57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F833-BC0C-46A1-A9F4-C602374B6F29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0BB4-6B20-4EDA-AE6F-3CDA43719269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42D5-5597-4933-A1BD-0CBFF8B1AEC1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DBMS-Nguyen Thi Hau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CA28-BCDB-4FA9-B5EC-DB7A0C55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1244" y="2347913"/>
            <a:ext cx="7129462" cy="27368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>FUNDAMENTALS OF DATABASE SYSTEMS</a:t>
            </a:r>
            <a:br>
              <a:rPr lang="en-US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r>
              <a:rPr lang="en-US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  <a:t/>
            </a:r>
            <a:br>
              <a:rPr lang="en-US" b="1" dirty="0" smtClean="0">
                <a:solidFill>
                  <a:srgbClr val="4F81BD"/>
                </a:solidFill>
                <a:latin typeface="Verdana" charset="0"/>
                <a:ea typeface="+mj-ea"/>
                <a:cs typeface="+mj-cs"/>
              </a:rPr>
            </a:br>
            <a:r>
              <a:rPr lang="en-US" sz="2000" b="1" dirty="0">
                <a:solidFill>
                  <a:srgbClr val="4F81BD"/>
                </a:solidFill>
                <a:latin typeface="Verdana" charset="0"/>
              </a:rPr>
              <a:t>LESSON </a:t>
            </a:r>
            <a:r>
              <a:rPr lang="en-US" sz="2000" b="1" dirty="0" smtClean="0">
                <a:solidFill>
                  <a:srgbClr val="4F81BD"/>
                </a:solidFill>
                <a:latin typeface="Verdana" charset="0"/>
              </a:rPr>
              <a:t>8: </a:t>
            </a:r>
            <a:r>
              <a:rPr lang="en-US" altLang="en-US" sz="2800" b="1" dirty="0">
                <a:cs typeface="Times New Roman" panose="02020603050405020304" pitchFamily="18" charset="0"/>
              </a:rPr>
              <a:t>Functional Dependencies and Normalization for Relational Databases</a:t>
            </a:r>
            <a:endParaRPr lang="en-US" sz="2700" b="1" dirty="0">
              <a:solidFill>
                <a:srgbClr val="4F81B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711450" y="5084763"/>
            <a:ext cx="7094538" cy="72866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400" b="1" smtClean="0">
                <a:solidFill>
                  <a:schemeClr val="accent2">
                    <a:lumMod val="50000"/>
                  </a:schemeClr>
                </a:solidFill>
                <a:latin typeface="Verdana" charset="0"/>
              </a:rPr>
              <a:t>Department of Information Systems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Verdana" charset="0"/>
            </a:endParaRPr>
          </a:p>
          <a:p>
            <a:pPr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</a:rPr>
              <a:t>University of Engineering and Technology, </a:t>
            </a:r>
          </a:p>
          <a:p>
            <a:pPr>
              <a:defRPr/>
            </a:pP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Verdana" charset="0"/>
              </a:rPr>
              <a:t>Vietnam National University in Hanoi (UET-VNU)</a:t>
            </a:r>
          </a:p>
          <a:p>
            <a:pPr>
              <a:defRPr/>
            </a:pPr>
            <a:endParaRPr lang="en-US" sz="1400" dirty="0">
              <a:latin typeface="Verdana" charset="0"/>
            </a:endParaRPr>
          </a:p>
        </p:txBody>
      </p:sp>
      <p:pic>
        <p:nvPicPr>
          <p:cNvPr id="132099" name="Picture 1" descr="logo-U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33338"/>
            <a:ext cx="14732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2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cs typeface="Times New Roman" panose="02020603050405020304" pitchFamily="18" charset="0"/>
              </a:rPr>
              <a:t>Definitions of Keys and Attributes 	Participating in Keys (2)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If a relation schema has more than one key, each is called a </a:t>
            </a:r>
            <a:r>
              <a:rPr lang="en-US" altLang="en-US" b="1">
                <a:cs typeface="Times New Roman" panose="02020603050405020304" pitchFamily="18" charset="0"/>
              </a:rPr>
              <a:t>candidate key.</a:t>
            </a:r>
            <a:r>
              <a:rPr lang="en-US" altLang="en-US">
                <a:cs typeface="Times New Roman" panose="02020603050405020304" pitchFamily="18" charset="0"/>
              </a:rPr>
              <a:t> One of the candidate keys is </a:t>
            </a:r>
            <a:r>
              <a:rPr lang="en-US" altLang="en-US" i="1">
                <a:cs typeface="Times New Roman" panose="02020603050405020304" pitchFamily="18" charset="0"/>
              </a:rPr>
              <a:t>arbitrarily</a:t>
            </a:r>
            <a:r>
              <a:rPr lang="en-US" altLang="en-US">
                <a:cs typeface="Times New Roman" panose="02020603050405020304" pitchFamily="18" charset="0"/>
              </a:rPr>
              <a:t> designated to be the </a:t>
            </a:r>
            <a:r>
              <a:rPr lang="en-US" altLang="en-US" b="1">
                <a:cs typeface="Times New Roman" panose="02020603050405020304" pitchFamily="18" charset="0"/>
              </a:rPr>
              <a:t>primary key,</a:t>
            </a:r>
            <a:r>
              <a:rPr lang="en-US" altLang="en-US">
                <a:cs typeface="Times New Roman" panose="02020603050405020304" pitchFamily="18" charset="0"/>
              </a:rPr>
              <a:t> and the others are called </a:t>
            </a:r>
            <a:r>
              <a:rPr lang="en-US" altLang="en-US" i="1">
                <a:cs typeface="Times New Roman" panose="02020603050405020304" pitchFamily="18" charset="0"/>
              </a:rPr>
              <a:t>secondary keys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A</a:t>
            </a:r>
            <a:r>
              <a:rPr lang="en-US" altLang="en-US" b="1">
                <a:cs typeface="Times New Roman" panose="02020603050405020304" pitchFamily="18" charset="0"/>
              </a:rPr>
              <a:t> Prime attribute </a:t>
            </a:r>
            <a:r>
              <a:rPr lang="en-US" altLang="en-US">
                <a:cs typeface="Times New Roman" panose="02020603050405020304" pitchFamily="18" charset="0"/>
              </a:rPr>
              <a:t>must be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a member of </a:t>
            </a:r>
            <a:r>
              <a:rPr lang="en-US" altLang="en-US" i="1">
                <a:cs typeface="Times New Roman" panose="02020603050405020304" pitchFamily="18" charset="0"/>
              </a:rPr>
              <a:t>some candidate key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A</a:t>
            </a:r>
            <a:r>
              <a:rPr lang="en-US" altLang="en-US" b="1">
                <a:cs typeface="Times New Roman" panose="02020603050405020304" pitchFamily="18" charset="0"/>
              </a:rPr>
              <a:t> Nonprime attribute </a:t>
            </a:r>
            <a:r>
              <a:rPr lang="en-US" altLang="en-US">
                <a:cs typeface="Times New Roman" panose="02020603050405020304" pitchFamily="18" charset="0"/>
              </a:rPr>
              <a:t>is not a prime attribute—that is, it is not a member of any candidate key.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cs typeface="Times New Roman" panose="02020603050405020304" pitchFamily="18" charset="0"/>
              </a:rPr>
              <a:t>3.2 First Normal Form</a:t>
            </a:r>
            <a:r>
              <a:rPr lang="en-US" altLang="en-US"/>
              <a:t>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Disallows composite attributes, multivalued attributes, and 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nested relations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; attributes whose values </a:t>
            </a:r>
            <a:r>
              <a:rPr lang="en-US" altLang="en-US" i="1" dirty="0">
                <a:solidFill>
                  <a:schemeClr val="accent5"/>
                </a:solidFill>
                <a:cs typeface="Times New Roman" panose="02020603050405020304" pitchFamily="18" charset="0"/>
              </a:rPr>
              <a:t>for an individual tuple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are non-atomic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dirty="0">
                <a:cs typeface="Times New Roman" panose="02020603050405020304" pitchFamily="18" charset="0"/>
              </a:rPr>
              <a:t>Considered to be part of the definition of relation</a:t>
            </a:r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7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Figure 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Normalization into 1NF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3352800" y="1309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2453" name="Picture 5" descr="ch14_elmas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21" y="1690688"/>
            <a:ext cx="7695028" cy="484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2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8" name="Rectangle 1030"/>
          <p:cNvSpPr>
            <a:spLocks noChangeArrowheads="1"/>
          </p:cNvSpPr>
          <p:nvPr/>
        </p:nvSpPr>
        <p:spPr bwMode="auto">
          <a:xfrm>
            <a:off x="3352800" y="1309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3477" name="Picture 1029" descr="ch14_elmas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42610" y="-1570520"/>
            <a:ext cx="7971034" cy="997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6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8288" y="406400"/>
            <a:ext cx="7173912" cy="1143000"/>
          </a:xfrm>
        </p:spPr>
        <p:txBody>
          <a:bodyPr/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3.3 Second Normal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Form</a:t>
            </a:r>
            <a:endParaRPr lang="en-US" altLang="en-US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301" y="1549400"/>
            <a:ext cx="11535507" cy="4533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Uses the concepts of </a:t>
            </a:r>
            <a:r>
              <a:rPr lang="en-US" altLang="en-US" sz="24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FD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s, </a:t>
            </a:r>
            <a:r>
              <a:rPr lang="en-US" altLang="en-US" sz="24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primary key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 dirty="0">
                <a:cs typeface="Times New Roman" panose="02020603050405020304" pitchFamily="18" charset="0"/>
              </a:rPr>
              <a:t>Definitions: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Prime attribute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- attribute that is member of the primary key K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Full functional dependency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- a FD  Y </a:t>
            </a:r>
            <a:r>
              <a:rPr lang="en-US" altLang="en-US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dirty="0">
                <a:cs typeface="Times New Roman" panose="02020603050405020304" pitchFamily="18" charset="0"/>
              </a:rPr>
              <a:t>Z where removal of any attribute from Y means the FD does not hold any more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sz="2200" u="sng" dirty="0">
                <a:cs typeface="Times New Roman" panose="02020603050405020304" pitchFamily="18" charset="0"/>
              </a:rPr>
              <a:t>Examples:</a:t>
            </a:r>
            <a:r>
              <a:rPr lang="en-US" altLang="en-US" sz="2200" dirty="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cs typeface="Times New Roman" panose="02020603050405020304" pitchFamily="18" charset="0"/>
              </a:rPr>
              <a:t>{</a:t>
            </a:r>
            <a:r>
              <a:rPr lang="en-US" altLang="en-US" sz="2200" dirty="0">
                <a:cs typeface="Times New Roman" panose="02020603050405020304" pitchFamily="18" charset="0"/>
              </a:rPr>
              <a:t>SSN, PNUMBER} </a:t>
            </a:r>
            <a:r>
              <a:rPr lang="en-US" altLang="en-US" sz="22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200" dirty="0">
                <a:cs typeface="Times New Roman" panose="02020603050405020304" pitchFamily="18" charset="0"/>
              </a:rPr>
              <a:t>HOURS is </a:t>
            </a:r>
            <a:r>
              <a:rPr lang="en-US" altLang="en-US" sz="2200" dirty="0">
                <a:solidFill>
                  <a:schemeClr val="accent5"/>
                </a:solidFill>
                <a:cs typeface="Times New Roman" panose="02020603050405020304" pitchFamily="18" charset="0"/>
              </a:rPr>
              <a:t>a full FD </a:t>
            </a:r>
            <a:r>
              <a:rPr lang="en-US" altLang="en-US" sz="2200" dirty="0">
                <a:cs typeface="Times New Roman" panose="02020603050405020304" pitchFamily="18" charset="0"/>
              </a:rPr>
              <a:t>since neither SSN </a:t>
            </a:r>
            <a:r>
              <a:rPr lang="en-US" altLang="en-US" sz="22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200" dirty="0">
                <a:cs typeface="Times New Roman" panose="02020603050405020304" pitchFamily="18" charset="0"/>
              </a:rPr>
              <a:t>HOURS nor PNUMBER </a:t>
            </a:r>
            <a:r>
              <a:rPr lang="en-US" altLang="en-US" sz="22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200" dirty="0">
                <a:cs typeface="Times New Roman" panose="02020603050405020304" pitchFamily="18" charset="0"/>
              </a:rPr>
              <a:t>HOURS hold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cs typeface="Times New Roman" panose="02020603050405020304" pitchFamily="18" charset="0"/>
              </a:rPr>
              <a:t>{</a:t>
            </a:r>
            <a:r>
              <a:rPr lang="en-US" altLang="en-US" sz="2200" dirty="0">
                <a:cs typeface="Times New Roman" panose="02020603050405020304" pitchFamily="18" charset="0"/>
              </a:rPr>
              <a:t>SSN, PNUMBER} </a:t>
            </a:r>
            <a:r>
              <a:rPr lang="en-US" altLang="en-US" sz="22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200" dirty="0">
                <a:cs typeface="Times New Roman" panose="02020603050405020304" pitchFamily="18" charset="0"/>
              </a:rPr>
              <a:t>ENAME is </a:t>
            </a:r>
            <a:r>
              <a:rPr lang="en-US" altLang="en-US" sz="2200" i="1" dirty="0">
                <a:cs typeface="Times New Roman" panose="02020603050405020304" pitchFamily="18" charset="0"/>
              </a:rPr>
              <a:t>not</a:t>
            </a:r>
            <a:r>
              <a:rPr lang="en-US" altLang="en-US" sz="2200" dirty="0">
                <a:cs typeface="Times New Roman" panose="02020603050405020304" pitchFamily="18" charset="0"/>
              </a:rPr>
              <a:t>  a full FD (it is called </a:t>
            </a:r>
            <a:r>
              <a:rPr lang="en-US" altLang="en-US" sz="2200" dirty="0">
                <a:solidFill>
                  <a:schemeClr val="accent5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sz="2200" i="1" dirty="0">
                <a:solidFill>
                  <a:schemeClr val="accent5"/>
                </a:solidFill>
                <a:cs typeface="Times New Roman" panose="02020603050405020304" pitchFamily="18" charset="0"/>
              </a:rPr>
              <a:t>partial dependency</a:t>
            </a:r>
            <a:r>
              <a:rPr lang="en-US" altLang="en-US" sz="2200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Times New Roman" panose="02020603050405020304" pitchFamily="18" charset="0"/>
              </a:rPr>
              <a:t>) since SSN </a:t>
            </a:r>
            <a:r>
              <a:rPr lang="en-US" altLang="en-US" sz="22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200" dirty="0">
                <a:cs typeface="Times New Roman" panose="02020603050405020304" pitchFamily="18" charset="0"/>
              </a:rPr>
              <a:t>ENAME also holds</a:t>
            </a:r>
            <a:r>
              <a:rPr lang="en-US" altLang="en-US" sz="22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Second Normal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Form</a:t>
            </a:r>
            <a:endParaRPr lang="en-US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098" y="1825625"/>
            <a:ext cx="10917702" cy="4351338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A relation schema R is in 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second normal form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2NF</a:t>
            </a:r>
            <a:r>
              <a:rPr lang="en-US" alt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If R is in 1NF,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and</a:t>
            </a:r>
          </a:p>
          <a:p>
            <a:pPr lvl="1" algn="just"/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E</a:t>
            </a:r>
            <a:r>
              <a:rPr lang="en-US" alt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very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non-prime attribute A in R is fully functionally dependent on the primary key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cs typeface="Times New Roman" panose="02020603050405020304" pitchFamily="18" charset="0"/>
              </a:rPr>
              <a:t>R can be decomposed into 2NF relations via the process of </a:t>
            </a:r>
            <a:r>
              <a:rPr lang="en-US" altLang="en-US" dirty="0" smtClean="0">
                <a:cs typeface="Times New Roman" panose="02020603050405020304" pitchFamily="18" charset="0"/>
              </a:rPr>
              <a:t>2NF normalization</a:t>
            </a:r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3352800" y="1309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6549" name="Picture 5" descr="ch14_elmas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5455" y="-1561515"/>
            <a:ext cx="8878500" cy="101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1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2209800" y="5854700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Note: The above figure is now called Figure 10.11 in Edition 4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3352800" y="1309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7573" name="Picture 5" descr="ch14_elmas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12916" y="-1804400"/>
            <a:ext cx="7173912" cy="1056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9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250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981200" y="1219202"/>
            <a:ext cx="8229600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R(</a:t>
            </a: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,C,D,E)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F ={ AB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C, AB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D, AB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E, 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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C, A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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5600" y="4343401"/>
            <a:ext cx="70866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400" b="1" dirty="0"/>
              <a:t>R1 (</a:t>
            </a:r>
            <a:r>
              <a:rPr lang="en-US" sz="2400" b="1" u="sng" dirty="0"/>
              <a:t>A</a:t>
            </a:r>
            <a:r>
              <a:rPr lang="en-US" sz="2400" b="1" dirty="0"/>
              <a:t>,E)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F1 = { 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400" b="1" dirty="0"/>
              <a:t>R2(</a:t>
            </a:r>
            <a:r>
              <a:rPr lang="en-US" sz="2400" b="1" u="sng" dirty="0"/>
              <a:t>B</a:t>
            </a:r>
            <a:r>
              <a:rPr lang="en-US" sz="2400" b="1" dirty="0"/>
              <a:t>,C)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F2 = { 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 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b="1" dirty="0"/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400" b="1" dirty="0"/>
              <a:t>R(</a:t>
            </a:r>
            <a:r>
              <a:rPr lang="en-US" sz="2400" b="1" u="sng" dirty="0"/>
              <a:t>A,B</a:t>
            </a:r>
            <a:r>
              <a:rPr lang="en-US" sz="2400" b="1" dirty="0"/>
              <a:t>,D)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 = { AB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D}</a:t>
            </a:r>
            <a:endParaRPr lang="en-US" sz="2400" b="1" dirty="0"/>
          </a:p>
        </p:txBody>
      </p:sp>
      <p:sp>
        <p:nvSpPr>
          <p:cNvPr id="23" name="Right Arrow 22"/>
          <p:cNvSpPr/>
          <p:nvPr/>
        </p:nvSpPr>
        <p:spPr>
          <a:xfrm>
            <a:off x="2133600" y="48006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2859533" y="28956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Khóa chính ?:  </a:t>
            </a:r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2819401" y="33528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?:</a:t>
            </a:r>
            <a:endParaRPr lang="vi-VN" dirty="0"/>
          </a:p>
        </p:txBody>
      </p:sp>
      <p:sp>
        <p:nvSpPr>
          <p:cNvPr id="18" name="TextBox 17"/>
          <p:cNvSpPr txBox="1"/>
          <p:nvPr/>
        </p:nvSpPr>
        <p:spPr>
          <a:xfrm>
            <a:off x="6922396" y="209603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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36606" y="2096038"/>
            <a:ext cx="105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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401" y="281940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1524000" y="152401"/>
            <a:ext cx="9144000" cy="533399"/>
            <a:chOff x="0" y="152400"/>
            <a:chExt cx="9144000" cy="533399"/>
          </a:xfrm>
        </p:grpSpPr>
        <p:pic>
          <p:nvPicPr>
            <p:cNvPr id="6" name="Picture 3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628650"/>
              <a:ext cx="9108000" cy="57149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553200" y="152400"/>
              <a:ext cx="25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>
                  <a:solidFill>
                    <a:schemeClr val="bg1"/>
                  </a:solidFill>
                </a:rPr>
                <a:t>Nhập môn Cơ sở Dữ liệu</a:t>
              </a:r>
              <a:endParaRPr lang="vi-VN" sz="1200" i="1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0" y="152400"/>
            <a:ext cx="424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Phụ thuộc hàm và chuẩn hóa CSDL quan hệ</a:t>
            </a:r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685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r>
              <a:rPr lang="en-US" sz="2400" b="1" dirty="0"/>
              <a:t>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Dạng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chuẩn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981200" y="1219202"/>
            <a:ext cx="8229600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,C,D,E,F,G,H)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3200" b="1" dirty="0">
                <a:latin typeface="Colonna MT" pitchFamily="82" charset="0"/>
              </a:rPr>
              <a:t>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={ AB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C, AB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D, AB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E, AB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F,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G,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 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C, 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 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E, B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/>
              </a:rPr>
              <a:t> 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600" dirty="0"/>
          </a:p>
        </p:txBody>
      </p:sp>
      <p:sp>
        <p:nvSpPr>
          <p:cNvPr id="22" name="Rectangle 21"/>
          <p:cNvSpPr/>
          <p:nvPr/>
        </p:nvSpPr>
        <p:spPr>
          <a:xfrm>
            <a:off x="2540358" y="4544910"/>
            <a:ext cx="754380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400" b="1"/>
              <a:t>R1 (</a:t>
            </a:r>
            <a:r>
              <a:rPr lang="en-US" sz="2400" b="1" u="sng"/>
              <a:t>A</a:t>
            </a:r>
            <a:r>
              <a:rPr lang="en-US" sz="2400" b="1"/>
              <a:t>,E)         </a:t>
            </a:r>
            <a:r>
              <a:rPr lang="en-US" sz="3200" b="1">
                <a:latin typeface="Colonna MT" pitchFamily="82" charset="0"/>
              </a:rPr>
              <a:t>F</a:t>
            </a:r>
            <a:r>
              <a:rPr lang="en-US" sz="2400" b="1"/>
              <a:t>1= {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Wingdings"/>
              </a:rPr>
              <a:t>A  E </a:t>
            </a:r>
            <a:r>
              <a:rPr lang="en-US" sz="2400" b="1"/>
              <a:t>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400" b="1"/>
              <a:t>R2(</a:t>
            </a:r>
            <a:r>
              <a:rPr lang="en-US" sz="2400" b="1" u="sng"/>
              <a:t>B</a:t>
            </a:r>
            <a:r>
              <a:rPr lang="en-US" sz="2400" b="1"/>
              <a:t>,C, G)      </a:t>
            </a:r>
            <a:r>
              <a:rPr lang="en-US" sz="3200" b="1">
                <a:latin typeface="Colonna MT" pitchFamily="82" charset="0"/>
              </a:rPr>
              <a:t>F</a:t>
            </a:r>
            <a:r>
              <a:rPr lang="en-US" sz="2400" b="1">
                <a:latin typeface="Colonna MT" pitchFamily="82" charset="0"/>
              </a:rPr>
              <a:t>2</a:t>
            </a:r>
            <a:r>
              <a:rPr lang="en-US" sz="2400" b="1"/>
              <a:t>= {B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Wingdings"/>
              </a:rPr>
              <a:t>  C,</a:t>
            </a:r>
            <a:r>
              <a:rPr lang="en-US" sz="2400" b="1"/>
              <a:t> B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Wingdings"/>
              </a:rPr>
              <a:t>  G </a:t>
            </a:r>
            <a:r>
              <a:rPr lang="en-US" sz="2400" b="1"/>
              <a:t>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en-US" sz="2400" b="1"/>
              <a:t>R(</a:t>
            </a:r>
            <a:r>
              <a:rPr lang="en-US" sz="2400" b="1" u="sng"/>
              <a:t>A,B</a:t>
            </a:r>
            <a:r>
              <a:rPr lang="en-US" sz="2400" b="1"/>
              <a:t>,D,F,H)  </a:t>
            </a:r>
            <a:r>
              <a:rPr lang="fr-FR" sz="3200" b="1">
                <a:latin typeface="Colonna MT" pitchFamily="82" charset="0"/>
              </a:rPr>
              <a:t>F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={ AB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Wingdings"/>
              </a:rPr>
              <a:t>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D,  AB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Wingdings"/>
              </a:rPr>
              <a:t>F,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 AB</a:t>
            </a:r>
            <a:r>
              <a:rPr lang="en-US" sz="2400" b="1">
                <a:latin typeface="Times New Roman" pitchFamily="18" charset="0"/>
                <a:cs typeface="Times New Roman" pitchFamily="18" charset="0"/>
                <a:sym typeface="Wingdings"/>
              </a:rPr>
              <a:t>H }</a:t>
            </a:r>
            <a:endParaRPr lang="en-US" sz="2400" b="1"/>
          </a:p>
        </p:txBody>
      </p:sp>
      <p:sp>
        <p:nvSpPr>
          <p:cNvPr id="23" name="Right Arrow 22"/>
          <p:cNvSpPr/>
          <p:nvPr/>
        </p:nvSpPr>
        <p:spPr>
          <a:xfrm>
            <a:off x="1676400" y="52578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2133600" y="3352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Khóa chính ?: </a:t>
            </a:r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2057401" y="38862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?:</a:t>
            </a:r>
            <a:endParaRPr lang="vi-VN" dirty="0"/>
          </a:p>
        </p:txBody>
      </p:sp>
      <p:sp>
        <p:nvSpPr>
          <p:cNvPr id="18" name="TextBox 17"/>
          <p:cNvSpPr txBox="1"/>
          <p:nvPr/>
        </p:nvSpPr>
        <p:spPr>
          <a:xfrm>
            <a:off x="3568522" y="2665927"/>
            <a:ext cx="1050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A  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0359" y="2667001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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1" y="2667001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  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2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/>
          <a:lstStyle/>
          <a:p>
            <a:r>
              <a:rPr lang="en-US" altLang="en-US" sz="4000" dirty="0"/>
              <a:t>Chapter Outline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89063"/>
            <a:ext cx="8458200" cy="4114800"/>
          </a:xfrm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Informal </a:t>
            </a:r>
            <a:r>
              <a:rPr lang="en-US" altLang="en-US" sz="2400" dirty="0">
                <a:cs typeface="Times New Roman" panose="02020603050405020304" pitchFamily="18" charset="0"/>
              </a:rPr>
              <a:t>Design Guidelines for Relational Databases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Functional </a:t>
            </a:r>
            <a:r>
              <a:rPr lang="en-US" altLang="en-US" sz="2400" dirty="0">
                <a:cs typeface="Times New Roman" panose="02020603050405020304" pitchFamily="18" charset="0"/>
              </a:rPr>
              <a:t>Dependencies (FDs)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Normal </a:t>
            </a:r>
            <a:r>
              <a:rPr lang="en-US" altLang="en-US" sz="2400" dirty="0">
                <a:cs typeface="Times New Roman" panose="02020603050405020304" pitchFamily="18" charset="0"/>
              </a:rPr>
              <a:t>Forms Based on Primary 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General </a:t>
            </a:r>
            <a:r>
              <a:rPr lang="en-US" altLang="en-US" sz="2400" dirty="0">
                <a:cs typeface="Times New Roman" panose="02020603050405020304" pitchFamily="18" charset="0"/>
              </a:rPr>
              <a:t>Normal Form Definitions </a:t>
            </a:r>
            <a:r>
              <a:rPr lang="en-US" altLang="en-US" sz="2000" dirty="0">
                <a:cs typeface="Times New Roman" panose="02020603050405020304" pitchFamily="18" charset="0"/>
              </a:rPr>
              <a:t>(For </a:t>
            </a:r>
            <a:r>
              <a:rPr lang="en-US" altLang="en-US" sz="2000" u="sng" dirty="0">
                <a:cs typeface="Times New Roman" panose="02020603050405020304" pitchFamily="18" charset="0"/>
              </a:rPr>
              <a:t>Multiple</a:t>
            </a:r>
            <a:r>
              <a:rPr lang="en-US" altLang="en-US" sz="2000" dirty="0">
                <a:cs typeface="Times New Roman" panose="02020603050405020304" pitchFamily="18" charset="0"/>
              </a:rPr>
              <a:t> Keys)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BCNF </a:t>
            </a:r>
            <a:r>
              <a:rPr lang="en-US" altLang="en-US" sz="2400" dirty="0">
                <a:cs typeface="Times New Roman" panose="02020603050405020304" pitchFamily="18" charset="0"/>
              </a:rPr>
              <a:t>(Boyce-</a:t>
            </a:r>
            <a:r>
              <a:rPr lang="en-US" altLang="en-US" sz="2400" dirty="0" err="1">
                <a:cs typeface="Times New Roman" panose="02020603050405020304" pitchFamily="18" charset="0"/>
              </a:rPr>
              <a:t>Codd</a:t>
            </a:r>
            <a:r>
              <a:rPr lang="en-US" altLang="en-US" sz="2400" dirty="0">
                <a:cs typeface="Times New Roman" panose="02020603050405020304" pitchFamily="18" charset="0"/>
              </a:rPr>
              <a:t> Normal Form)</a:t>
            </a:r>
          </a:p>
          <a:p>
            <a:pPr marL="533400" indent="-53340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2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3.4 Third Normal Form</a:t>
            </a:r>
            <a:r>
              <a:rPr lang="en-US" altLang="en-US" sz="3200" dirty="0"/>
              <a:t> 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dirty="0">
                <a:cs typeface="Times New Roman" panose="02020603050405020304" pitchFamily="18" charset="0"/>
              </a:rPr>
              <a:t>Definition:</a:t>
            </a: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Transitive functional dependency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- 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a FD  X </a:t>
            </a:r>
            <a:r>
              <a:rPr lang="en-US" altLang="en-US" sz="2400" dirty="0">
                <a:solidFill>
                  <a:schemeClr val="accent5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Z that can be derived from two FDs   X </a:t>
            </a:r>
            <a:r>
              <a:rPr lang="en-US" altLang="en-US" sz="2400" dirty="0">
                <a:solidFill>
                  <a:schemeClr val="accent5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Y and Y </a:t>
            </a:r>
            <a:r>
              <a:rPr lang="en-US" altLang="en-US" sz="2400" dirty="0">
                <a:solidFill>
                  <a:schemeClr val="accent5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Z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sz="2400" u="sng" dirty="0">
                <a:cs typeface="Times New Roman" panose="02020603050405020304" pitchFamily="18" charset="0"/>
              </a:rPr>
              <a:t>Examples: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SSN </a:t>
            </a:r>
            <a:r>
              <a:rPr lang="en-US" altLang="en-US" sz="24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cs typeface="Times New Roman" panose="02020603050405020304" pitchFamily="18" charset="0"/>
              </a:rPr>
              <a:t>DMGRSSN is 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sz="2400" i="1" dirty="0">
                <a:solidFill>
                  <a:schemeClr val="accent5"/>
                </a:solidFill>
                <a:cs typeface="Times New Roman" panose="02020603050405020304" pitchFamily="18" charset="0"/>
              </a:rPr>
              <a:t>transitive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 FD </a:t>
            </a:r>
            <a:r>
              <a:rPr lang="en-US" altLang="en-US" sz="2400" dirty="0">
                <a:cs typeface="Times New Roman" panose="02020603050405020304" pitchFamily="18" charset="0"/>
              </a:rPr>
              <a:t>since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SSN </a:t>
            </a:r>
            <a:r>
              <a:rPr lang="en-US" altLang="en-US" sz="24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cs typeface="Times New Roman" panose="02020603050405020304" pitchFamily="18" charset="0"/>
              </a:rPr>
              <a:t>DNUMBER and DNUMBER </a:t>
            </a:r>
            <a:r>
              <a:rPr lang="en-US" altLang="en-US" sz="24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cs typeface="Times New Roman" panose="02020603050405020304" pitchFamily="18" charset="0"/>
              </a:rPr>
              <a:t>DMGRSSN hold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SSN </a:t>
            </a:r>
            <a:r>
              <a:rPr lang="en-US" altLang="en-US" sz="24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cs typeface="Times New Roman" panose="02020603050405020304" pitchFamily="18" charset="0"/>
              </a:rPr>
              <a:t>ENAME is </a:t>
            </a:r>
            <a:r>
              <a:rPr lang="en-US" altLang="en-US" sz="2400" i="1" dirty="0">
                <a:solidFill>
                  <a:schemeClr val="accent5"/>
                </a:solidFill>
                <a:cs typeface="Times New Roman" panose="02020603050405020304" pitchFamily="18" charset="0"/>
              </a:rPr>
              <a:t>non-transitive</a:t>
            </a:r>
            <a:r>
              <a:rPr lang="en-US" altLang="en-US" sz="2400" i="1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 since there is no set of attributes X where SSN </a:t>
            </a:r>
            <a:r>
              <a:rPr lang="en-US" altLang="en-US" sz="24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cs typeface="Times New Roman" panose="02020603050405020304" pitchFamily="18" charset="0"/>
              </a:rPr>
              <a:t>X and X </a:t>
            </a:r>
            <a:r>
              <a:rPr lang="en-US" altLang="en-US" sz="24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400" dirty="0">
                <a:cs typeface="Times New Roman" panose="02020603050405020304" pitchFamily="18" charset="0"/>
              </a:rPr>
              <a:t>ENAME</a:t>
            </a:r>
            <a:r>
              <a:rPr lang="en-US" altLang="en-US" sz="24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Third Normal Form</a:t>
            </a:r>
            <a:r>
              <a:rPr lang="en-US" altLang="en-US" sz="3200" dirty="0"/>
              <a:t> 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A relation schema R is in 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third normal form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3NF</a:t>
            </a:r>
            <a:r>
              <a:rPr lang="en-US" alt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if it is in 2NF </a:t>
            </a:r>
            <a:r>
              <a:rPr lang="en-US" altLang="en-US" i="1" dirty="0">
                <a:solidFill>
                  <a:schemeClr val="accent5"/>
                </a:solidFill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 </a:t>
            </a:r>
            <a:endParaRPr lang="en-US" altLang="en-US" dirty="0" smtClean="0">
              <a:solidFill>
                <a:schemeClr val="accent5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o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non-prime attribute A in R is transitively dependent on the primary key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R can be decomposed into 3NF relations via the process of 3NF normalization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NOTE: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In</a:t>
            </a:r>
            <a:r>
              <a:rPr lang="en-US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X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000" dirty="0">
                <a:cs typeface="Times New Roman" panose="02020603050405020304" pitchFamily="18" charset="0"/>
              </a:rPr>
              <a:t>Y and Y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000" dirty="0">
                <a:cs typeface="Times New Roman" panose="02020603050405020304" pitchFamily="18" charset="0"/>
              </a:rPr>
              <a:t>Z, with X as the primary key, we consider this a problem only if Y is </a:t>
            </a:r>
            <a:r>
              <a:rPr lang="en-US" altLang="en-US" sz="2000" u="sng" dirty="0">
                <a:cs typeface="Times New Roman" panose="02020603050405020304" pitchFamily="18" charset="0"/>
              </a:rPr>
              <a:t>not</a:t>
            </a:r>
            <a:r>
              <a:rPr lang="en-US" altLang="en-US" sz="2000" dirty="0">
                <a:cs typeface="Times New Roman" panose="02020603050405020304" pitchFamily="18" charset="0"/>
              </a:rPr>
              <a:t> a candidate key. When Y is a candidate key, there is no problem with the transitive dependency 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E.g., Consider EMP (SSN, </a:t>
            </a:r>
            <a:r>
              <a:rPr lang="en-US" altLang="en-US" sz="2000" dirty="0" err="1">
                <a:cs typeface="Times New Roman" panose="02020603050405020304" pitchFamily="18" charset="0"/>
              </a:rPr>
              <a:t>Emp</a:t>
            </a:r>
            <a:r>
              <a:rPr lang="en-US" altLang="en-US" sz="2000" dirty="0">
                <a:cs typeface="Times New Roman" panose="02020603050405020304" pitchFamily="18" charset="0"/>
              </a:rPr>
              <a:t>#, Salary ).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Here, SSN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000" dirty="0" err="1">
                <a:cs typeface="Times New Roman" panose="02020603050405020304" pitchFamily="18" charset="0"/>
              </a:rPr>
              <a:t>Emp</a:t>
            </a:r>
            <a:r>
              <a:rPr lang="en-US" altLang="en-US" sz="2000" dirty="0">
                <a:cs typeface="Times New Roman" panose="02020603050405020304" pitchFamily="18" charset="0"/>
              </a:rPr>
              <a:t># </a:t>
            </a:r>
            <a:r>
              <a:rPr lang="en-US" altLang="en-US" sz="2000" dirty="0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sz="2000" dirty="0">
                <a:cs typeface="Times New Roman" panose="02020603050405020304" pitchFamily="18" charset="0"/>
              </a:rPr>
              <a:t>Salary and </a:t>
            </a:r>
            <a:r>
              <a:rPr lang="en-US" altLang="en-US" sz="2000" dirty="0" err="1">
                <a:cs typeface="Times New Roman" panose="02020603050405020304" pitchFamily="18" charset="0"/>
              </a:rPr>
              <a:t>Emp</a:t>
            </a:r>
            <a:r>
              <a:rPr lang="en-US" altLang="en-US" sz="2000" dirty="0">
                <a:cs typeface="Times New Roman" panose="02020603050405020304" pitchFamily="18" charset="0"/>
              </a:rPr>
              <a:t># is a candidate key.</a:t>
            </a:r>
            <a:r>
              <a:rPr lang="en-US" altLang="en-US" sz="20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53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685801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r>
              <a:rPr lang="en-US" sz="2400" b="1" dirty="0" err="1"/>
              <a:t>Chuẩn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(1-3)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1295401"/>
            <a:ext cx="8128206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Bài</a:t>
            </a:r>
            <a:r>
              <a:rPr lang="en-US" dirty="0"/>
              <a:t> tập1 : Cho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R(ABCDEFGHIJK)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dirty="0"/>
              <a:t>           </a:t>
            </a:r>
            <a:r>
              <a:rPr lang="en-US" dirty="0" err="1"/>
              <a:t>Với</a:t>
            </a:r>
            <a:r>
              <a:rPr lang="en-US" dirty="0"/>
              <a:t>   </a:t>
            </a:r>
            <a:r>
              <a:rPr lang="fr-FR" sz="2800" b="1" dirty="0">
                <a:latin typeface="Colonna MT" pitchFamily="82" charset="0"/>
              </a:rPr>
              <a:t>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={ AB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C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  DE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F,  F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 GH,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D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IJK  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2, 3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Khóa: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94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AB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276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Chuẩn 2:?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3276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D, E, F </a:t>
            </a:r>
            <a:r>
              <a:rPr lang="en-US" b="1" i="1" dirty="0" err="1"/>
              <a:t>phụ</a:t>
            </a:r>
            <a:r>
              <a:rPr lang="en-US" b="1" i="1" dirty="0"/>
              <a:t> </a:t>
            </a:r>
            <a:r>
              <a:rPr lang="en-US" b="1" i="1" dirty="0" err="1"/>
              <a:t>thuộc</a:t>
            </a:r>
            <a:r>
              <a:rPr lang="en-US" b="1" i="1" dirty="0"/>
              <a:t> </a:t>
            </a:r>
            <a:r>
              <a:rPr lang="en-US" b="1" i="1" dirty="0" err="1"/>
              <a:t>bộ</a:t>
            </a:r>
            <a:r>
              <a:rPr lang="en-US" b="1" i="1" dirty="0"/>
              <a:t> </a:t>
            </a:r>
            <a:r>
              <a:rPr lang="en-US" b="1" i="1" dirty="0" err="1"/>
              <a:t>phận</a:t>
            </a:r>
            <a:r>
              <a:rPr lang="en-US" b="1" i="1" dirty="0"/>
              <a:t> </a:t>
            </a:r>
            <a:r>
              <a:rPr lang="en-US" b="1" i="1" dirty="0" err="1"/>
              <a:t>vào</a:t>
            </a:r>
            <a:r>
              <a:rPr lang="en-US" b="1" i="1" dirty="0"/>
              <a:t> </a:t>
            </a:r>
            <a:r>
              <a:rPr lang="en-US" b="1" i="1" dirty="0" err="1"/>
              <a:t>khóa</a:t>
            </a:r>
            <a:r>
              <a:rPr lang="en-US" b="1" i="1" dirty="0"/>
              <a:t> </a:t>
            </a:r>
            <a:r>
              <a:rPr lang="en-US" b="1" i="1" dirty="0" err="1"/>
              <a:t>chính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0400" y="36576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R1(</a:t>
            </a:r>
            <a:r>
              <a:rPr lang="en-US" u="sng"/>
              <a:t>A</a:t>
            </a:r>
            <a:r>
              <a:rPr lang="en-US"/>
              <a:t>DEIJK)  với </a:t>
            </a:r>
            <a:r>
              <a:rPr lang="fr-FR" sz="2800" b="1">
                <a:latin typeface="Colonna MT" pitchFamily="82" charset="0"/>
              </a:rPr>
              <a:t>F1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A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D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E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IJK  }</a:t>
            </a:r>
            <a:r>
              <a:rPr lang="en-US"/>
              <a:t>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41148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R2(</a:t>
            </a:r>
            <a:r>
              <a:rPr lang="en-US" u="sng"/>
              <a:t>B</a:t>
            </a:r>
            <a:r>
              <a:rPr lang="en-US"/>
              <a:t>FGH)     với </a:t>
            </a:r>
            <a:r>
              <a:rPr lang="fr-FR" sz="2800" b="1">
                <a:latin typeface="Colonna MT" pitchFamily="82" charset="0"/>
              </a:rPr>
              <a:t>F2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B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F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GH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45720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R(</a:t>
            </a:r>
            <a:r>
              <a:rPr lang="en-US" u="sng"/>
              <a:t>AB</a:t>
            </a:r>
            <a:r>
              <a:rPr lang="en-US"/>
              <a:t>C)         với </a:t>
            </a:r>
            <a:r>
              <a:rPr lang="fr-FR" sz="2800" b="1">
                <a:latin typeface="Colonna MT" pitchFamily="82" charset="0"/>
              </a:rPr>
              <a:t>F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AB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C}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6400" y="510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Chuẩn 3:?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95600" y="5105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Có</a:t>
            </a:r>
            <a:r>
              <a:rPr lang="en-US"/>
              <a:t> </a:t>
            </a:r>
            <a:r>
              <a:rPr lang="en-US" b="1" i="1"/>
              <a:t>phụ thuộc bắc cầu?</a:t>
            </a:r>
            <a:endParaRPr 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9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685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r>
              <a:rPr lang="en-US" sz="2400" b="1"/>
              <a:t>Chuẩn hóa(1-3)</a:t>
            </a:r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676400" y="1295400"/>
            <a:ext cx="81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Bài tập 1 (cont):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5000" y="175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Khóa: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175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AB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05000" y="22098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Chuẩn 2: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43200" y="25908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R1(</a:t>
            </a:r>
            <a:r>
              <a:rPr lang="en-US" u="sng"/>
              <a:t>A</a:t>
            </a:r>
            <a:r>
              <a:rPr lang="en-US"/>
              <a:t>DEIJK)  với </a:t>
            </a:r>
            <a:r>
              <a:rPr lang="fr-FR" sz="2800" b="1">
                <a:latin typeface="Colonna MT" pitchFamily="82" charset="0"/>
              </a:rPr>
              <a:t>F1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A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D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E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IJK  }</a:t>
            </a:r>
            <a:r>
              <a:rPr lang="en-US"/>
              <a:t>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31242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R2(</a:t>
            </a:r>
            <a:r>
              <a:rPr lang="en-US" u="sng"/>
              <a:t>B</a:t>
            </a:r>
            <a:r>
              <a:rPr lang="en-US"/>
              <a:t>FGH)    với </a:t>
            </a:r>
            <a:r>
              <a:rPr lang="fr-FR" sz="2800" b="1">
                <a:latin typeface="Colonna MT" pitchFamily="82" charset="0"/>
              </a:rPr>
              <a:t>F2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B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F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GH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35814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R(</a:t>
            </a:r>
            <a:r>
              <a:rPr lang="en-US" u="sng"/>
              <a:t>AB</a:t>
            </a:r>
            <a:r>
              <a:rPr lang="en-US"/>
              <a:t>C)        với </a:t>
            </a:r>
            <a:r>
              <a:rPr lang="fr-FR" sz="2800" b="1">
                <a:latin typeface="Colonna MT" pitchFamily="82" charset="0"/>
              </a:rPr>
              <a:t>F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AB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C}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419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Chuẩn 3:?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4200" y="4191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/>
              <a:t>Có</a:t>
            </a:r>
            <a:r>
              <a:rPr lang="en-US"/>
              <a:t> </a:t>
            </a:r>
            <a:r>
              <a:rPr lang="en-US" b="1" i="1"/>
              <a:t>phụ thuộc bắc cầu?</a:t>
            </a:r>
            <a:endParaRPr 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0800" y="481078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R11(</a:t>
            </a:r>
            <a:r>
              <a:rPr lang="en-US" u="sng"/>
              <a:t>D</a:t>
            </a:r>
            <a:r>
              <a:rPr lang="en-US"/>
              <a:t>IJK)  với </a:t>
            </a:r>
            <a:r>
              <a:rPr lang="fr-FR" sz="2800" b="1">
                <a:latin typeface="Colonna MT" pitchFamily="82" charset="0"/>
              </a:rPr>
              <a:t>F11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D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IJK  }</a:t>
            </a:r>
            <a:r>
              <a:rPr lang="en-US"/>
              <a:t>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2200" y="481078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R12(</a:t>
            </a:r>
            <a:r>
              <a:rPr lang="en-US" u="sng"/>
              <a:t>A</a:t>
            </a:r>
            <a:r>
              <a:rPr lang="en-US"/>
              <a:t>DE)  với </a:t>
            </a:r>
            <a:r>
              <a:rPr lang="fr-FR" sz="2800" b="1">
                <a:latin typeface="Colonna MT" pitchFamily="82" charset="0"/>
              </a:rPr>
              <a:t>F12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A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D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E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}</a:t>
            </a:r>
            <a:r>
              <a:rPr lang="en-US"/>
              <a:t>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895600" y="2895600"/>
            <a:ext cx="76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971800" y="2971800"/>
            <a:ext cx="3733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8000" y="3581400"/>
            <a:ext cx="762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00400" y="3581400"/>
            <a:ext cx="3733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4600" y="54102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R21(</a:t>
            </a:r>
            <a:r>
              <a:rPr lang="en-US" u="sng"/>
              <a:t>F</a:t>
            </a:r>
            <a:r>
              <a:rPr lang="en-US"/>
              <a:t>GH)    với </a:t>
            </a:r>
            <a:r>
              <a:rPr lang="fr-FR" sz="2800" b="1">
                <a:latin typeface="Colonna MT" pitchFamily="82" charset="0"/>
              </a:rPr>
              <a:t>F21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 F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GH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00800" y="5410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R22(</a:t>
            </a:r>
            <a:r>
              <a:rPr lang="en-US" u="sng"/>
              <a:t>B</a:t>
            </a:r>
            <a:r>
              <a:rPr lang="en-US"/>
              <a:t>F)    với </a:t>
            </a:r>
            <a:r>
              <a:rPr lang="fr-FR" sz="2800" b="1">
                <a:latin typeface="Colonna MT" pitchFamily="82" charset="0"/>
              </a:rPr>
              <a:t>F2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2={  B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F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4600" y="59436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R(</a:t>
            </a:r>
            <a:r>
              <a:rPr lang="en-US" u="sng"/>
              <a:t>AB</a:t>
            </a:r>
            <a:r>
              <a:rPr lang="en-US"/>
              <a:t>C)        với </a:t>
            </a:r>
            <a:r>
              <a:rPr lang="fr-FR" sz="2800" b="1">
                <a:latin typeface="Colonna MT" pitchFamily="82" charset="0"/>
              </a:rPr>
              <a:t>F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AB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C}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7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4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685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r>
              <a:rPr lang="en-US" sz="2400" b="1"/>
              <a:t>Chuẩn hóa(1-3)</a:t>
            </a:r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1676400" y="1295401"/>
            <a:ext cx="8128206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Bài tập 2 : Cho lược đồ: R(ABCDEFGHIJK)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/>
              <a:t>           Với   </a:t>
            </a:r>
            <a:r>
              <a:rPr lang="fr-FR" sz="2800" b="1">
                <a:latin typeface="Colonna MT" pitchFamily="82" charset="0"/>
              </a:rPr>
              <a:t>F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={ AB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C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BD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EF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AD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GH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,  A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I,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 H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/>
              </a:rPr>
              <a:t> 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JK  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         Xác định khóa của R, chuyển về dạng chuẩn 2,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2667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Khóa: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276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Chuẩn 2:?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76400" y="5105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Chuẩn 3:?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3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/>
          <a:lstStyle/>
          <a:p>
            <a:r>
              <a:rPr lang="en-US" altLang="en-US" sz="4000" dirty="0"/>
              <a:t>Chapter Outline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89063"/>
            <a:ext cx="8458200" cy="4114800"/>
          </a:xfrm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Informal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Design Guidelines for Relational Databases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Functional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Dependencies (FDs)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Normal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Forms Based on Primary 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General </a:t>
            </a:r>
            <a:r>
              <a:rPr lang="en-US" altLang="en-US" sz="2400" dirty="0">
                <a:cs typeface="Times New Roman" panose="02020603050405020304" pitchFamily="18" charset="0"/>
              </a:rPr>
              <a:t>Normal Form Definitions </a:t>
            </a:r>
            <a:r>
              <a:rPr lang="en-US" altLang="en-US" sz="2000" dirty="0">
                <a:cs typeface="Times New Roman" panose="02020603050405020304" pitchFamily="18" charset="0"/>
              </a:rPr>
              <a:t>(For </a:t>
            </a:r>
            <a:r>
              <a:rPr lang="en-US" altLang="en-US" sz="2000" u="sng" dirty="0">
                <a:cs typeface="Times New Roman" panose="02020603050405020304" pitchFamily="18" charset="0"/>
              </a:rPr>
              <a:t>Multiple</a:t>
            </a:r>
            <a:r>
              <a:rPr lang="en-US" altLang="en-US" sz="2000" dirty="0">
                <a:cs typeface="Times New Roman" panose="02020603050405020304" pitchFamily="18" charset="0"/>
              </a:rPr>
              <a:t> Keys)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BCNF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(Boyce-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Codd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 Normal Form)</a:t>
            </a:r>
          </a:p>
          <a:p>
            <a:pPr marL="533400" indent="-53340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4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4 General Normal Form Definitions (For </a:t>
            </a:r>
            <a:r>
              <a:rPr lang="en-US" altLang="en-US" sz="3200" u="sng" dirty="0">
                <a:cs typeface="Times New Roman" panose="02020603050405020304" pitchFamily="18" charset="0"/>
              </a:rPr>
              <a:t>Multiple</a:t>
            </a:r>
            <a:r>
              <a:rPr lang="en-US" altLang="en-US" sz="3200" dirty="0">
                <a:cs typeface="Times New Roman" panose="02020603050405020304" pitchFamily="18" charset="0"/>
              </a:rPr>
              <a:t> Keys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)</a:t>
            </a:r>
            <a:endParaRPr lang="en-US" altLang="en-US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above definitions consider the primary key only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The following more general definitions take into account relations with multiple candidate keys</a:t>
            </a:r>
          </a:p>
          <a:p>
            <a:r>
              <a:rPr lang="en-US" altLang="en-US">
                <a:cs typeface="Times New Roman" panose="02020603050405020304" pitchFamily="18" charset="0"/>
              </a:rPr>
              <a:t>A relation schema R is in </a:t>
            </a:r>
            <a:r>
              <a:rPr lang="en-US" altLang="en-US" b="1">
                <a:cs typeface="Times New Roman" panose="02020603050405020304" pitchFamily="18" charset="0"/>
              </a:rPr>
              <a:t>second normal form </a:t>
            </a:r>
            <a:r>
              <a:rPr lang="en-US" altLang="en-US">
                <a:cs typeface="Times New Roman" panose="02020603050405020304" pitchFamily="18" charset="0"/>
              </a:rPr>
              <a:t>(</a:t>
            </a:r>
            <a:r>
              <a:rPr lang="en-US" altLang="en-US" b="1">
                <a:cs typeface="Times New Roman" panose="02020603050405020304" pitchFamily="18" charset="0"/>
              </a:rPr>
              <a:t>2NF</a:t>
            </a:r>
            <a:r>
              <a:rPr lang="en-US" altLang="en-US">
                <a:cs typeface="Times New Roman" panose="02020603050405020304" pitchFamily="18" charset="0"/>
              </a:rPr>
              <a:t>) if every non-prime attribute A in R is fully functionally dependent on </a:t>
            </a:r>
            <a:r>
              <a:rPr lang="en-US" altLang="en-US" i="1">
                <a:cs typeface="Times New Roman" panose="02020603050405020304" pitchFamily="18" charset="0"/>
              </a:rPr>
              <a:t>every key</a:t>
            </a:r>
            <a:r>
              <a:rPr lang="en-US" altLang="en-US">
                <a:cs typeface="Times New Roman" panose="02020603050405020304" pitchFamily="18" charset="0"/>
              </a:rPr>
              <a:t>  of R</a:t>
            </a:r>
            <a:r>
              <a:rPr lang="en-US" alt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6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cs typeface="Times New Roman" panose="02020603050405020304" pitchFamily="18" charset="0"/>
              </a:rPr>
              <a:t>General Normal Form Definitions (2)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cs typeface="Times New Roman" panose="02020603050405020304" pitchFamily="18" charset="0"/>
              </a:rPr>
              <a:t>Definition:</a:t>
            </a:r>
            <a:endParaRPr lang="en-US" altLang="en-US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Superkey</a:t>
            </a:r>
            <a:r>
              <a:rPr lang="en-US" altLang="en-US">
                <a:cs typeface="Times New Roman" panose="02020603050405020304" pitchFamily="18" charset="0"/>
              </a:rPr>
              <a:t> of relation schema R - a set of attributes S of R that contains a key of R</a:t>
            </a: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 relation schema R is in </a:t>
            </a:r>
            <a:r>
              <a:rPr lang="en-US" altLang="en-US" b="1">
                <a:cs typeface="Times New Roman" panose="02020603050405020304" pitchFamily="18" charset="0"/>
              </a:rPr>
              <a:t>third normal form </a:t>
            </a:r>
            <a:r>
              <a:rPr lang="en-US" altLang="en-US">
                <a:cs typeface="Times New Roman" panose="02020603050405020304" pitchFamily="18" charset="0"/>
              </a:rPr>
              <a:t>(</a:t>
            </a:r>
            <a:r>
              <a:rPr lang="en-US" altLang="en-US" b="1">
                <a:cs typeface="Times New Roman" panose="02020603050405020304" pitchFamily="18" charset="0"/>
              </a:rPr>
              <a:t>3NF</a:t>
            </a:r>
            <a:r>
              <a:rPr lang="en-US" altLang="en-US">
                <a:cs typeface="Times New Roman" panose="02020603050405020304" pitchFamily="18" charset="0"/>
              </a:rPr>
              <a:t>) if whenever a FD X </a:t>
            </a:r>
            <a:r>
              <a:rPr lang="en-US" altLang="en-US"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>
                <a:cs typeface="Times New Roman" panose="02020603050405020304" pitchFamily="18" charset="0"/>
              </a:rPr>
              <a:t>A holds in R, then either: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		(a) X is a superkey of R, or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		(b) A is a prime attribute of 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cs typeface="Times New Roman" panose="02020603050405020304" pitchFamily="18" charset="0"/>
              </a:rPr>
              <a:t>NOTE: </a:t>
            </a:r>
            <a:r>
              <a:rPr lang="en-US" altLang="en-US" sz="2400">
                <a:cs typeface="Times New Roman" panose="02020603050405020304" pitchFamily="18" charset="0"/>
              </a:rPr>
              <a:t>Boyce-Codd normal form disallows condition (b) above</a:t>
            </a:r>
            <a:r>
              <a:rPr lang="en-US" altLang="en-US" sz="240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7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/>
          <a:lstStyle/>
          <a:p>
            <a:r>
              <a:rPr lang="en-US" altLang="en-US" sz="4000" dirty="0"/>
              <a:t>Chapter Outline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89063"/>
            <a:ext cx="8458200" cy="4114800"/>
          </a:xfrm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Informal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Design Guidelines for Relational Databases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Functional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Dependencies (FDs)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Normal </a:t>
            </a:r>
            <a:r>
              <a:rPr lang="en-US" altLang="en-US" sz="2400" dirty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Forms Based on Primary 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General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Normal Form Definitions 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(For </a:t>
            </a:r>
            <a:r>
              <a:rPr lang="en-US" altLang="en-US" sz="2000" u="sng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Multiple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 Keys)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BCNF </a:t>
            </a:r>
            <a:r>
              <a:rPr lang="en-US" altLang="en-US" sz="2400" dirty="0">
                <a:cs typeface="Times New Roman" panose="02020603050405020304" pitchFamily="18" charset="0"/>
              </a:rPr>
              <a:t>(Boyce-</a:t>
            </a:r>
            <a:r>
              <a:rPr lang="en-US" altLang="en-US" sz="2400" dirty="0" err="1">
                <a:cs typeface="Times New Roman" panose="02020603050405020304" pitchFamily="18" charset="0"/>
              </a:rPr>
              <a:t>Codd</a:t>
            </a:r>
            <a:r>
              <a:rPr lang="en-US" altLang="en-US" sz="2400" dirty="0">
                <a:cs typeface="Times New Roman" panose="02020603050405020304" pitchFamily="18" charset="0"/>
              </a:rPr>
              <a:t> Normal Form)</a:t>
            </a:r>
          </a:p>
          <a:p>
            <a:pPr marL="533400" indent="-53340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7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cs typeface="Times New Roman" panose="02020603050405020304" pitchFamily="18" charset="0"/>
              </a:rPr>
              <a:t>5 BCNF (Boyce-Codd Normal Form)</a:t>
            </a:r>
            <a:r>
              <a:rPr lang="en-US" altLang="en-US"/>
              <a:t> 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A relation schema R is in 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Boyce-</a:t>
            </a:r>
            <a:r>
              <a:rPr lang="en-US" altLang="en-US" b="1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Codd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Normal Form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(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BCNF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) </a:t>
            </a:r>
            <a:endParaRPr lang="en-US" altLang="en-US" dirty="0" smtClean="0">
              <a:solidFill>
                <a:schemeClr val="accent5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if it is in 3NF and </a:t>
            </a:r>
          </a:p>
          <a:p>
            <a:pPr lvl="1"/>
            <a:r>
              <a:rPr lang="en-US" altLang="en-US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whenever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an FD X </a:t>
            </a:r>
            <a:r>
              <a:rPr lang="en-US" altLang="en-US" dirty="0">
                <a:solidFill>
                  <a:schemeClr val="accent5"/>
                </a:solidFill>
                <a:latin typeface="BostonII" charset="0"/>
                <a:cs typeface="Times New Roman" panose="02020603050405020304" pitchFamily="18" charset="0"/>
              </a:rPr>
              <a:t>-&gt; 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A holds in R, then X is a </a:t>
            </a:r>
            <a:r>
              <a:rPr lang="en-US" altLang="en-US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superkey</a:t>
            </a:r>
            <a:r>
              <a:rPr lang="en-US" altLang="en-US" dirty="0">
                <a:solidFill>
                  <a:schemeClr val="accent5"/>
                </a:solidFill>
                <a:cs typeface="Times New Roman" panose="02020603050405020304" pitchFamily="18" charset="0"/>
              </a:rPr>
              <a:t> of R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Each normal form is strictly stronger than the previous one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Every 2NF relation is in 1NF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Every 3NF relation is in 2NF</a:t>
            </a:r>
          </a:p>
          <a:p>
            <a:pPr lvl="1"/>
            <a:r>
              <a:rPr lang="en-US" altLang="en-US" sz="2000" dirty="0">
                <a:cs typeface="Times New Roman" panose="02020603050405020304" pitchFamily="18" charset="0"/>
              </a:rPr>
              <a:t>Every BCNF relation is in 3NF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There exist relations that are in 3NF but not in BCNF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The goal is to have each relation in BCNF (or 3NF)</a:t>
            </a:r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1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1774825" y="303213"/>
            <a:ext cx="8534400" cy="842962"/>
          </a:xfrm>
        </p:spPr>
        <p:txBody>
          <a:bodyPr/>
          <a:lstStyle/>
          <a:p>
            <a:r>
              <a:rPr lang="en-US" altLang="en-US" sz="4000" dirty="0"/>
              <a:t>Chapter Outline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89063"/>
            <a:ext cx="8458200" cy="4114800"/>
          </a:xfrm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Informal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Design Guidelines for Relational Databases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Functional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Dependencies (FDs)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en-US" sz="2400" dirty="0" smtClean="0">
                <a:cs typeface="Times New Roman" panose="02020603050405020304" pitchFamily="18" charset="0"/>
              </a:rPr>
              <a:t>Normal </a:t>
            </a:r>
            <a:r>
              <a:rPr lang="en-US" altLang="en-US" sz="2400" dirty="0">
                <a:cs typeface="Times New Roman" panose="02020603050405020304" pitchFamily="18" charset="0"/>
              </a:rPr>
              <a:t>Forms Based on Primary 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General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Normal Form Definitions 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(For </a:t>
            </a:r>
            <a:r>
              <a:rPr lang="en-US" altLang="en-US" sz="2000" u="sng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Multiple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 Keys)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BCNF 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(Boyce-</a:t>
            </a:r>
            <a:r>
              <a:rPr lang="en-US" altLang="en-US" sz="2400" dirty="0" err="1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Codd</a:t>
            </a:r>
            <a:r>
              <a:rPr lang="en-US" altLang="en-US" sz="2400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 Normal Form)</a:t>
            </a:r>
          </a:p>
          <a:p>
            <a:pPr marL="533400" indent="-53340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00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Figure Boyce-</a:t>
            </a:r>
            <a:r>
              <a:rPr lang="en-US" altLang="en-US" sz="3200" dirty="0" err="1" smtClean="0"/>
              <a:t>Codd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normal form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3352800" y="1309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43717" name="Picture 5" descr="ch14_elmas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24" y="1309688"/>
            <a:ext cx="7521527" cy="52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55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Figure </a:t>
            </a:r>
            <a:r>
              <a:rPr lang="en-US" altLang="en-US" sz="3200" dirty="0" smtClean="0"/>
              <a:t>a </a:t>
            </a:r>
            <a:r>
              <a:rPr lang="en-US" altLang="en-US" sz="3200" dirty="0"/>
              <a:t>relation TEACH that is in 3NF but not in BCNF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3352800" y="13096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44740" name="Picture 4" descr="ch14_elmasr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16" y="1494354"/>
            <a:ext cx="8462062" cy="508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7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Achieving the BCNF by </a:t>
            </a:r>
            <a:r>
              <a:rPr lang="en-US" altLang="en-US" sz="3200" dirty="0" smtClean="0"/>
              <a:t>Decomposition</a:t>
            </a:r>
            <a:endParaRPr lang="en-US" altLang="en-US" sz="3200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Two FDs exist in the relation TEACH: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fd1: { student, course} </a:t>
            </a:r>
            <a:r>
              <a:rPr lang="en-US" altLang="en-US" sz="24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-&gt;</a:t>
            </a:r>
            <a:r>
              <a:rPr lang="en-US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instructor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fd2: instructor </a:t>
            </a:r>
            <a:r>
              <a:rPr lang="en-US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 -&gt;</a:t>
            </a:r>
            <a:r>
              <a:rPr lang="en-US" altLang="en-US" sz="2400" b="1" baseline="30000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course</a:t>
            </a:r>
            <a:r>
              <a:rPr lang="en-US" altLang="en-US" sz="2400" b="1" dirty="0"/>
              <a:t> </a:t>
            </a:r>
            <a:endParaRPr lang="en-US" altLang="en-US" sz="2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cs typeface="Times New Roman" panose="02020603050405020304" pitchFamily="18" charset="0"/>
              </a:rPr>
              <a:t>{student, course} is a candidate key </a:t>
            </a:r>
            <a:r>
              <a:rPr lang="en-US" altLang="en-US" sz="2400" dirty="0">
                <a:cs typeface="Times New Roman" panose="02020603050405020304" pitchFamily="18" charset="0"/>
              </a:rPr>
              <a:t>for this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relation. So 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this relation is in 3NF </a:t>
            </a:r>
            <a:r>
              <a:rPr lang="en-US" altLang="en-US" sz="2400" u="sng" dirty="0">
                <a:solidFill>
                  <a:schemeClr val="accent5"/>
                </a:solidFill>
                <a:cs typeface="Times New Roman" panose="02020603050405020304" pitchFamily="18" charset="0"/>
              </a:rPr>
              <a:t>but not in</a:t>
            </a:r>
            <a:r>
              <a:rPr lang="en-US" altLang="en-US" sz="2400" dirty="0">
                <a:solidFill>
                  <a:schemeClr val="accent5"/>
                </a:solidFill>
                <a:cs typeface="Times New Roman" panose="02020603050405020304" pitchFamily="18" charset="0"/>
              </a:rPr>
              <a:t> BCNF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A relation </a:t>
            </a:r>
            <a:r>
              <a:rPr lang="en-US" altLang="en-US" sz="2400" b="1" dirty="0">
                <a:cs typeface="Times New Roman" panose="02020603050405020304" pitchFamily="18" charset="0"/>
              </a:rPr>
              <a:t>NOT</a:t>
            </a:r>
            <a:r>
              <a:rPr lang="en-US" altLang="en-US" sz="2400" dirty="0">
                <a:cs typeface="Times New Roman" panose="02020603050405020304" pitchFamily="18" charset="0"/>
              </a:rPr>
              <a:t> in BCNF should be decomposed so as to meet this property, while possibly forgoing the preservation of all functional dependencies in the decomposed relations.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03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Achieving the BCNF by </a:t>
            </a:r>
            <a:r>
              <a:rPr lang="en-US" altLang="en-US" sz="3200" dirty="0" smtClean="0"/>
              <a:t>Decomposition</a:t>
            </a:r>
            <a:endParaRPr lang="en-US" altLang="en-US" sz="3200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077" y="1364566"/>
            <a:ext cx="10761785" cy="4731434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400" dirty="0"/>
              <a:t>Three possible decompositions for relation TEACH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en-US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student, instructor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} and {</a:t>
            </a:r>
            <a:r>
              <a:rPr lang="en-US" altLang="en-US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student, course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{course, </a:t>
            </a:r>
            <a:r>
              <a:rPr lang="en-US" altLang="en-US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instructor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} and {</a:t>
            </a:r>
            <a:r>
              <a:rPr lang="en-US" altLang="en-US" b="1" u="sng" dirty="0">
                <a:solidFill>
                  <a:srgbClr val="000000"/>
                </a:solidFill>
                <a:cs typeface="Times New Roman" panose="02020603050405020304" pitchFamily="18" charset="0"/>
              </a:rPr>
              <a:t>course, student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{</a:t>
            </a:r>
            <a:r>
              <a:rPr lang="en-US" altLang="en-US" b="1" u="sng" dirty="0">
                <a:solidFill>
                  <a:schemeClr val="accent5"/>
                </a:solidFill>
                <a:cs typeface="Times New Roman" panose="02020603050405020304" pitchFamily="18" charset="0"/>
              </a:rPr>
              <a:t>instructor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, course } and {</a:t>
            </a:r>
            <a:r>
              <a:rPr lang="en-US" altLang="en-US" b="1" u="sng" dirty="0">
                <a:solidFill>
                  <a:schemeClr val="accent5"/>
                </a:solidFill>
                <a:cs typeface="Times New Roman" panose="02020603050405020304" pitchFamily="18" charset="0"/>
              </a:rPr>
              <a:t>instructor, student</a:t>
            </a:r>
            <a:r>
              <a:rPr lang="en-US" altLang="en-US" b="1" dirty="0">
                <a:solidFill>
                  <a:schemeClr val="accent5"/>
                </a:solidFill>
                <a:cs typeface="Times New Roman" panose="02020603050405020304" pitchFamily="18" charset="0"/>
              </a:rPr>
              <a:t>}</a:t>
            </a:r>
          </a:p>
          <a:p>
            <a:pPr marL="609600" indent="-609600" algn="just"/>
            <a:r>
              <a:rPr lang="en-US" altLang="en-US" sz="2400" dirty="0"/>
              <a:t>All three decompositions will lose fd1</a:t>
            </a:r>
            <a:r>
              <a:rPr lang="en-US" altLang="en-US" sz="2400" dirty="0">
                <a:solidFill>
                  <a:schemeClr val="accent5"/>
                </a:solidFill>
              </a:rPr>
              <a:t>. We have to settle for sacrificing the functional dependency preservation. But we </a:t>
            </a:r>
            <a:r>
              <a:rPr lang="en-US" altLang="en-US" sz="2400" u="sng" dirty="0">
                <a:solidFill>
                  <a:schemeClr val="accent5"/>
                </a:solidFill>
              </a:rPr>
              <a:t>cannot</a:t>
            </a:r>
            <a:r>
              <a:rPr lang="en-US" altLang="en-US" sz="2400" dirty="0">
                <a:solidFill>
                  <a:schemeClr val="accent5"/>
                </a:solidFill>
              </a:rPr>
              <a:t> sacrifice the non-additivity property after decomposition.</a:t>
            </a:r>
          </a:p>
          <a:p>
            <a:pPr marL="609600" indent="-609600" algn="just"/>
            <a:r>
              <a:rPr lang="en-US" altLang="en-US" sz="2400" dirty="0"/>
              <a:t>Out of the above three, only the 3</a:t>
            </a:r>
            <a:r>
              <a:rPr lang="en-US" altLang="en-US" sz="2400" baseline="30000" dirty="0"/>
              <a:t>rd</a:t>
            </a:r>
            <a:r>
              <a:rPr lang="en-US" altLang="en-US" sz="2400" dirty="0"/>
              <a:t> decomposition will not generate spurious tuples after </a:t>
            </a:r>
            <a:r>
              <a:rPr lang="en-US" altLang="en-US" sz="2400" dirty="0" smtClean="0"/>
              <a:t>join (and </a:t>
            </a:r>
            <a:r>
              <a:rPr lang="en-US" altLang="en-US" sz="2400" dirty="0"/>
              <a:t>hence has the non-additivity property).</a:t>
            </a:r>
          </a:p>
          <a:p>
            <a:pPr marL="990600" lvl="1" indent="-533400">
              <a:buNone/>
            </a:pPr>
            <a:r>
              <a:rPr lang="en-US" altLang="en-US" sz="2000" dirty="0" smtClean="0"/>
              <a:t> 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9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400" y="1676401"/>
            <a:ext cx="7848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pt-BR" b="1" i="1"/>
              <a:t>Ví dụ 1</a:t>
            </a:r>
            <a:r>
              <a:rPr lang="pt-BR"/>
              <a:t>: 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400"/>
              <a:t>Cho R (</a:t>
            </a:r>
            <a:r>
              <a:rPr lang="pt-BR" sz="2400" u="sng"/>
              <a:t>A,B</a:t>
            </a:r>
            <a:r>
              <a:rPr lang="pt-BR" sz="2400"/>
              <a:t>,C,D,E)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400"/>
              <a:t>    Với các phụ thuộc hàm: </a:t>
            </a:r>
          </a:p>
          <a:p>
            <a:pPr lvl="1" algn="l" eaLnBrk="1" hangingPunct="1"/>
            <a:r>
              <a:rPr lang="pt-BR" sz="4000">
                <a:latin typeface="Colonna MT" panose="04020805060202030203" pitchFamily="82" charset="0"/>
              </a:rPr>
              <a:t>F</a:t>
            </a:r>
            <a:r>
              <a:rPr lang="pt-BR" sz="2400"/>
              <a:t>={AB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C, AB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D, AB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E, </a:t>
            </a:r>
            <a:r>
              <a:rPr lang="pt-BR" sz="2400" b="1"/>
              <a:t>D </a:t>
            </a:r>
            <a:r>
              <a:rPr lang="en-US" sz="2400" b="1">
                <a:sym typeface="Symbol" pitchFamily="18" charset="2"/>
              </a:rPr>
              <a:t></a:t>
            </a:r>
            <a:r>
              <a:rPr lang="pt-BR" sz="2400" b="1"/>
              <a:t> B</a:t>
            </a:r>
            <a:r>
              <a:rPr lang="pt-BR" sz="240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4164" y="1219200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/>
              <a:t>Chuẩn hóa lược đồ về dạng BCNF</a:t>
            </a:r>
            <a:endParaRPr lang="vi-VN" sz="2000" b="1" i="1"/>
          </a:p>
        </p:txBody>
      </p:sp>
      <p:sp>
        <p:nvSpPr>
          <p:cNvPr id="24" name="TextBox 23"/>
          <p:cNvSpPr txBox="1"/>
          <p:nvPr/>
        </p:nvSpPr>
        <p:spPr>
          <a:xfrm>
            <a:off x="7772400" y="20574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không thỏa mãn BCNF</a:t>
            </a:r>
            <a:endParaRPr lang="vi-VN" i="1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7467601" y="2426732"/>
            <a:ext cx="1442291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2133600" y="4953000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5" name="Group 34"/>
          <p:cNvGrpSpPr/>
          <p:nvPr/>
        </p:nvGrpSpPr>
        <p:grpSpPr>
          <a:xfrm>
            <a:off x="3124201" y="4648200"/>
            <a:ext cx="2451939" cy="1295400"/>
            <a:chOff x="1600200" y="4648200"/>
            <a:chExt cx="2451939" cy="1295400"/>
          </a:xfrm>
        </p:grpSpPr>
        <p:sp>
          <p:nvSpPr>
            <p:cNvPr id="29" name="TextBox 28"/>
            <p:cNvSpPr txBox="1"/>
            <p:nvPr/>
          </p:nvSpPr>
          <p:spPr>
            <a:xfrm>
              <a:off x="2133600" y="4648200"/>
              <a:ext cx="1364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/>
                <a:t>R1 (B,</a:t>
              </a:r>
              <a:r>
                <a:rPr lang="pt-BR" sz="2800" u="sng"/>
                <a:t>D</a:t>
              </a:r>
              <a:r>
                <a:rPr lang="pt-BR" sz="2800"/>
                <a:t>)</a:t>
              </a:r>
              <a:endParaRPr lang="vi-VN" sz="2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3600" y="5334000"/>
              <a:ext cx="19185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/>
                <a:t>R2 (</a:t>
              </a:r>
              <a:r>
                <a:rPr lang="pt-BR" sz="2800" u="sng"/>
                <a:t>A,D</a:t>
              </a:r>
              <a:r>
                <a:rPr lang="pt-BR" sz="2800"/>
                <a:t>,C,E)</a:t>
              </a:r>
              <a:endParaRPr lang="vi-VN" sz="2800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1600200" y="4724400"/>
              <a:ext cx="457200" cy="1219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542677" y="5410200"/>
            <a:ext cx="2996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4000">
                <a:latin typeface="Colonna MT" panose="04020805060202030203" pitchFamily="82" charset="0"/>
              </a:rPr>
              <a:t>F</a:t>
            </a:r>
            <a:r>
              <a:rPr lang="pt-BR" sz="2400"/>
              <a:t>2={AD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C, AD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E}</a:t>
            </a:r>
            <a:endParaRPr lang="vi-VN"/>
          </a:p>
        </p:txBody>
      </p:sp>
      <p:sp>
        <p:nvSpPr>
          <p:cNvPr id="25" name="TextBox 24"/>
          <p:cNvSpPr txBox="1"/>
          <p:nvPr/>
        </p:nvSpPr>
        <p:spPr>
          <a:xfrm>
            <a:off x="6551138" y="4724400"/>
            <a:ext cx="1718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4000">
                <a:latin typeface="Colonna MT" panose="04020805060202030203" pitchFamily="82" charset="0"/>
              </a:rPr>
              <a:t>F</a:t>
            </a:r>
            <a:r>
              <a:rPr lang="pt-BR" sz="2400"/>
              <a:t>1={D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B}</a:t>
            </a:r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3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400" y="1676400"/>
            <a:ext cx="8382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pt-BR" b="1" i="1"/>
              <a:t>Ví dụ  2</a:t>
            </a:r>
            <a:r>
              <a:rPr lang="pt-BR"/>
              <a:t>: 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400"/>
              <a:t>Cho R (</a:t>
            </a:r>
            <a:r>
              <a:rPr lang="pt-BR" sz="2400" u="sng"/>
              <a:t>ABC</a:t>
            </a:r>
            <a:r>
              <a:rPr lang="pt-BR" sz="2400"/>
              <a:t>DEGH)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400"/>
              <a:t>     </a:t>
            </a:r>
            <a:r>
              <a:rPr lang="pt-BR" sz="3200">
                <a:latin typeface="Colonna MT" panose="04020805060202030203" pitchFamily="82" charset="0"/>
              </a:rPr>
              <a:t> F</a:t>
            </a:r>
            <a:r>
              <a:rPr lang="pt-BR" sz="2400"/>
              <a:t>={ABC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D, ABC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E, ABC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G, ABC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H ,</a:t>
            </a:r>
            <a:r>
              <a:rPr lang="pt-BR" sz="2400" b="1"/>
              <a:t>DE </a:t>
            </a:r>
            <a:r>
              <a:rPr lang="en-US" sz="2400" b="1">
                <a:sym typeface="Symbol" pitchFamily="18" charset="2"/>
              </a:rPr>
              <a:t></a:t>
            </a:r>
            <a:r>
              <a:rPr lang="pt-BR" sz="2400" b="1"/>
              <a:t> AB</a:t>
            </a:r>
            <a:r>
              <a:rPr lang="pt-BR" sz="240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4164" y="1219200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/>
              <a:t>Chuẩn hóa lược đồ về dạng BCNF</a:t>
            </a:r>
            <a:endParaRPr lang="vi-VN" sz="2000" b="1" i="1"/>
          </a:p>
        </p:txBody>
      </p:sp>
      <p:sp>
        <p:nvSpPr>
          <p:cNvPr id="27" name="Right Arrow 26"/>
          <p:cNvSpPr/>
          <p:nvPr/>
        </p:nvSpPr>
        <p:spPr>
          <a:xfrm>
            <a:off x="2133600" y="4953000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roup 34"/>
          <p:cNvGrpSpPr/>
          <p:nvPr/>
        </p:nvGrpSpPr>
        <p:grpSpPr>
          <a:xfrm>
            <a:off x="3124201" y="4648200"/>
            <a:ext cx="2454567" cy="1295400"/>
            <a:chOff x="1600200" y="4648200"/>
            <a:chExt cx="2454567" cy="1295400"/>
          </a:xfrm>
        </p:grpSpPr>
        <p:sp>
          <p:nvSpPr>
            <p:cNvPr id="29" name="TextBox 28"/>
            <p:cNvSpPr txBox="1"/>
            <p:nvPr/>
          </p:nvSpPr>
          <p:spPr>
            <a:xfrm>
              <a:off x="1753721" y="4648200"/>
              <a:ext cx="1989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/>
                <a:t>    R1 (AB</a:t>
              </a:r>
              <a:r>
                <a:rPr lang="pt-BR" sz="2800" u="sng"/>
                <a:t>DE</a:t>
              </a:r>
              <a:r>
                <a:rPr lang="pt-BR" sz="2800"/>
                <a:t>)</a:t>
              </a:r>
              <a:endParaRPr lang="vi-VN" sz="2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59120" y="5334000"/>
              <a:ext cx="1895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/>
                <a:t>R2 (</a:t>
              </a:r>
              <a:r>
                <a:rPr lang="pt-BR" sz="2800" u="sng"/>
                <a:t>CDE</a:t>
              </a:r>
              <a:r>
                <a:rPr lang="pt-BR" sz="2800"/>
                <a:t>GH)</a:t>
              </a:r>
              <a:endParaRPr lang="vi-VN" sz="2800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1600200" y="4724400"/>
              <a:ext cx="457200" cy="1219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006175" y="5334001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3200">
                <a:latin typeface="Colonna MT" panose="04020805060202030203" pitchFamily="82" charset="0"/>
              </a:rPr>
              <a:t>F</a:t>
            </a:r>
            <a:r>
              <a:rPr lang="pt-BR" sz="2400"/>
              <a:t>2={CDE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G, CDE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H}</a:t>
            </a:r>
            <a:endParaRPr lang="vi-VN"/>
          </a:p>
        </p:txBody>
      </p:sp>
      <p:sp>
        <p:nvSpPr>
          <p:cNvPr id="25" name="TextBox 24"/>
          <p:cNvSpPr txBox="1"/>
          <p:nvPr/>
        </p:nvSpPr>
        <p:spPr>
          <a:xfrm>
            <a:off x="5939334" y="4724401"/>
            <a:ext cx="2928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3200">
                <a:latin typeface="Colonna MT" panose="04020805060202030203" pitchFamily="82" charset="0"/>
              </a:rPr>
              <a:t>F</a:t>
            </a:r>
            <a:r>
              <a:rPr lang="pt-BR" sz="2400"/>
              <a:t>1={DE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A, DE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B}</a:t>
            </a:r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bước</a:t>
            </a:r>
            <a:r>
              <a:rPr lang="en-US" i="1" dirty="0"/>
              <a:t> </a:t>
            </a:r>
            <a:r>
              <a:rPr lang="en-US" i="1" dirty="0" err="1"/>
              <a:t>Chuẩn</a:t>
            </a:r>
            <a:r>
              <a:rPr lang="en-US" i="1" dirty="0"/>
              <a:t> </a:t>
            </a:r>
            <a:r>
              <a:rPr lang="en-US" i="1" dirty="0" err="1"/>
              <a:t>hóa</a:t>
            </a:r>
            <a:r>
              <a:rPr lang="en-US" i="1" dirty="0"/>
              <a:t> </a:t>
            </a:r>
            <a:r>
              <a:rPr lang="en-US" i="1" dirty="0" err="1"/>
              <a:t>lược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về</a:t>
            </a:r>
            <a:r>
              <a:rPr lang="en-US" i="1" dirty="0"/>
              <a:t> </a:t>
            </a:r>
            <a:r>
              <a:rPr lang="en-US" i="1" dirty="0" err="1"/>
              <a:t>dạng</a:t>
            </a:r>
            <a:r>
              <a:rPr lang="en-US" i="1" dirty="0"/>
              <a:t> </a:t>
            </a:r>
            <a:r>
              <a:rPr lang="en-US" i="1" dirty="0" smtClean="0"/>
              <a:t>BCNF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b1: Tách các thuộc tính </a:t>
            </a:r>
            <a:r>
              <a:rPr lang="pt-BR" b="1" i="1" dirty="0"/>
              <a:t>không khóa </a:t>
            </a:r>
            <a:r>
              <a:rPr lang="pt-BR" dirty="0"/>
              <a:t>và thuộc tính khóa phụ thuộc  hàm  vào thuộc tính không khóa đó thành quan hệ mới, thuộc tính </a:t>
            </a:r>
            <a:r>
              <a:rPr lang="pt-BR" i="1" dirty="0"/>
              <a:t>không khóa</a:t>
            </a:r>
            <a:r>
              <a:rPr lang="pt-BR" dirty="0"/>
              <a:t>  đó trở thành khóa trong quan hệ mới.</a:t>
            </a:r>
            <a:endParaRPr lang="pt-BR" sz="2400" dirty="0"/>
          </a:p>
          <a:p>
            <a:pPr algn="just"/>
            <a:r>
              <a:rPr lang="pt-BR" dirty="0"/>
              <a:t>b2: Loại các thuộc tính khóa ở bước 1 khỏi lược đồ gốc</a:t>
            </a:r>
          </a:p>
          <a:p>
            <a:pPr algn="just"/>
            <a:r>
              <a:rPr lang="pt-BR" dirty="0"/>
              <a:t>b3: Bổ sung thuộc tính không khóa xác định hàm thuộc tính khóa đã loại bỏ (bước 2) vào khóa của quan hệ </a:t>
            </a:r>
            <a:r>
              <a:rPr lang="pt-BR" dirty="0" smtClean="0"/>
              <a:t>gốc</a:t>
            </a:r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8470" y="30280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vi-VN" sz="2000" i="1" dirty="0"/>
          </a:p>
        </p:txBody>
      </p:sp>
    </p:spTree>
    <p:extLst>
      <p:ext uri="{BB962C8B-B14F-4D97-AF65-F5344CB8AC3E}">
        <p14:creationId xmlns:p14="http://schemas.microsoft.com/office/powerpoint/2010/main" val="58978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400" y="1676401"/>
            <a:ext cx="838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pt-BR" b="1" i="1" dirty="0"/>
              <a:t>Ví dụ  3</a:t>
            </a:r>
            <a:r>
              <a:rPr lang="pt-BR" dirty="0"/>
              <a:t>: 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400" dirty="0"/>
              <a:t>Cho R (</a:t>
            </a:r>
            <a:r>
              <a:rPr lang="pt-BR" sz="2400" u="sng" dirty="0"/>
              <a:t>ABC</a:t>
            </a:r>
            <a:r>
              <a:rPr lang="pt-BR" sz="2400" dirty="0"/>
              <a:t>DEGH)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400" dirty="0"/>
              <a:t>     </a:t>
            </a:r>
            <a:r>
              <a:rPr lang="pt-BR" sz="3600" dirty="0">
                <a:latin typeface="Colonna MT" panose="04020805060202030203" pitchFamily="82" charset="0"/>
              </a:rPr>
              <a:t> F</a:t>
            </a:r>
            <a:r>
              <a:rPr lang="pt-BR" sz="2400" dirty="0"/>
              <a:t>={ABC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D, ABC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E, ABC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G,  ABC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H,</a:t>
            </a:r>
          </a:p>
          <a:p>
            <a:pPr algn="l" eaLnBrk="1" hangingPunct="1">
              <a:buFont typeface="Wingdings 2" pitchFamily="18" charset="2"/>
              <a:buNone/>
            </a:pPr>
            <a:r>
              <a:rPr lang="pt-BR" sz="2400" dirty="0"/>
              <a:t>            </a:t>
            </a:r>
            <a:r>
              <a:rPr lang="pt-BR" sz="2400" b="1" dirty="0"/>
              <a:t>D </a:t>
            </a:r>
            <a:r>
              <a:rPr lang="en-US" sz="2400" b="1" dirty="0">
                <a:sym typeface="Symbol" pitchFamily="18" charset="2"/>
              </a:rPr>
              <a:t></a:t>
            </a:r>
            <a:r>
              <a:rPr lang="pt-BR" sz="2400" b="1" dirty="0"/>
              <a:t> A, E</a:t>
            </a:r>
            <a:r>
              <a:rPr lang="en-US" sz="2400" dirty="0">
                <a:sym typeface="Symbol" pitchFamily="18" charset="2"/>
              </a:rPr>
              <a:t> </a:t>
            </a:r>
            <a:r>
              <a:rPr lang="en-US" sz="2400" b="1" dirty="0">
                <a:sym typeface="Symbol" pitchFamily="18" charset="2"/>
              </a:rPr>
              <a:t>C</a:t>
            </a:r>
            <a:r>
              <a:rPr lang="pt-BR" sz="2400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4164" y="1219200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/>
              <a:t>Chuẩn hóa lược đồ về dạng BCNF</a:t>
            </a:r>
            <a:endParaRPr lang="vi-VN" sz="2000" b="1" i="1"/>
          </a:p>
        </p:txBody>
      </p:sp>
      <p:sp>
        <p:nvSpPr>
          <p:cNvPr id="27" name="Right Arrow 26"/>
          <p:cNvSpPr/>
          <p:nvPr/>
        </p:nvSpPr>
        <p:spPr>
          <a:xfrm>
            <a:off x="2133600" y="4953000"/>
            <a:ext cx="762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TextBox 28"/>
          <p:cNvSpPr txBox="1"/>
          <p:nvPr/>
        </p:nvSpPr>
        <p:spPr>
          <a:xfrm>
            <a:off x="3733801" y="3962400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/>
              <a:t>R1 (A</a:t>
            </a:r>
            <a:r>
              <a:rPr lang="pt-BR" sz="2800" u="sng"/>
              <a:t>D</a:t>
            </a:r>
            <a:r>
              <a:rPr lang="pt-BR" sz="2800"/>
              <a:t>)</a:t>
            </a:r>
            <a:endParaRPr lang="vi-VN" sz="2800"/>
          </a:p>
        </p:txBody>
      </p:sp>
      <p:sp>
        <p:nvSpPr>
          <p:cNvPr id="31" name="TextBox 30"/>
          <p:cNvSpPr txBox="1"/>
          <p:nvPr/>
        </p:nvSpPr>
        <p:spPr>
          <a:xfrm>
            <a:off x="3733801" y="4800600"/>
            <a:ext cx="12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/>
              <a:t>R2 (</a:t>
            </a:r>
            <a:r>
              <a:rPr lang="pt-BR" sz="2800" u="sng"/>
              <a:t>E</a:t>
            </a:r>
            <a:r>
              <a:rPr lang="pt-BR" sz="2800"/>
              <a:t>C)</a:t>
            </a:r>
            <a:endParaRPr lang="vi-VN" sz="2800"/>
          </a:p>
        </p:txBody>
      </p:sp>
      <p:sp>
        <p:nvSpPr>
          <p:cNvPr id="33" name="Left Brace 32"/>
          <p:cNvSpPr/>
          <p:nvPr/>
        </p:nvSpPr>
        <p:spPr>
          <a:xfrm>
            <a:off x="3124200" y="4114800"/>
            <a:ext cx="4572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TextBox 22"/>
          <p:cNvSpPr txBox="1"/>
          <p:nvPr/>
        </p:nvSpPr>
        <p:spPr>
          <a:xfrm>
            <a:off x="5536953" y="4800601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3600">
                <a:latin typeface="Colonna MT" panose="04020805060202030203" pitchFamily="82" charset="0"/>
              </a:rPr>
              <a:t>F</a:t>
            </a:r>
            <a:r>
              <a:rPr lang="pt-BR" sz="2400"/>
              <a:t>2={E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C}</a:t>
            </a:r>
            <a:endParaRPr lang="vi-VN"/>
          </a:p>
        </p:txBody>
      </p:sp>
      <p:sp>
        <p:nvSpPr>
          <p:cNvPr id="25" name="TextBox 24"/>
          <p:cNvSpPr txBox="1"/>
          <p:nvPr/>
        </p:nvSpPr>
        <p:spPr>
          <a:xfrm>
            <a:off x="5536952" y="3962401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3600">
                <a:latin typeface="Colonna MT" panose="04020805060202030203" pitchFamily="82" charset="0"/>
              </a:rPr>
              <a:t>F</a:t>
            </a:r>
            <a:r>
              <a:rPr lang="pt-BR" sz="2400"/>
              <a:t>1={D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A}</a:t>
            </a:r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3733801" y="5486400"/>
            <a:ext cx="1635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/>
              <a:t>R(</a:t>
            </a:r>
            <a:r>
              <a:rPr lang="pt-BR" sz="2800" u="sng"/>
              <a:t>BDE</a:t>
            </a:r>
            <a:r>
              <a:rPr lang="pt-BR" sz="2800"/>
              <a:t>GH)</a:t>
            </a:r>
            <a:endParaRPr lang="vi-VN" sz="2800"/>
          </a:p>
        </p:txBody>
      </p:sp>
      <p:sp>
        <p:nvSpPr>
          <p:cNvPr id="26" name="TextBox 25"/>
          <p:cNvSpPr txBox="1"/>
          <p:nvPr/>
        </p:nvSpPr>
        <p:spPr>
          <a:xfrm>
            <a:off x="5536953" y="5562601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sz="3600">
                <a:latin typeface="Colonna MT" panose="04020805060202030203" pitchFamily="82" charset="0"/>
              </a:rPr>
              <a:t>F</a:t>
            </a:r>
            <a:r>
              <a:rPr lang="pt-BR" sz="2400"/>
              <a:t>={BDE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G, BDE </a:t>
            </a:r>
            <a:r>
              <a:rPr lang="en-US" sz="2400">
                <a:sym typeface="Symbol" pitchFamily="18" charset="2"/>
              </a:rPr>
              <a:t></a:t>
            </a:r>
            <a:r>
              <a:rPr lang="pt-BR" sz="2400"/>
              <a:t> H}</a:t>
            </a:r>
            <a:endParaRPr lang="vi-V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/>
      <p:bldP spid="25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7400" y="1676402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/>
            <a:r>
              <a:rPr lang="pt-BR" sz="2400" dirty="0"/>
              <a:t>Cho quan hệ R(</a:t>
            </a:r>
            <a:r>
              <a:rPr lang="pt-BR" sz="2400" u="sng" dirty="0"/>
              <a:t>AB</a:t>
            </a:r>
            <a:r>
              <a:rPr lang="pt-BR" sz="2400" dirty="0"/>
              <a:t>CDEFG) ; khóa AB </a:t>
            </a:r>
          </a:p>
          <a:p>
            <a:pPr marL="252000" lvl="1" indent="-252000"/>
            <a:r>
              <a:rPr lang="pt-BR" sz="3600" dirty="0">
                <a:latin typeface="Colonna MT" pitchFamily="82" charset="0"/>
              </a:rPr>
              <a:t>   F</a:t>
            </a:r>
            <a:r>
              <a:rPr lang="pt-BR" sz="2400" dirty="0"/>
              <a:t>={AB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C, AB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D, AB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E, AB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F, AB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G, A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pt-BR" sz="2400" dirty="0"/>
              <a:t>  E,</a:t>
            </a:r>
          </a:p>
          <a:p>
            <a:pPr marL="252000" lvl="1" indent="-252000"/>
            <a:r>
              <a:rPr lang="pt-BR" sz="2400" dirty="0"/>
              <a:t>          A</a:t>
            </a:r>
            <a:r>
              <a:rPr lang="en-US" sz="2400" dirty="0">
                <a:sym typeface="Symbol" pitchFamily="18" charset="2"/>
              </a:rPr>
              <a:t>F,</a:t>
            </a:r>
            <a:r>
              <a:rPr lang="pt-BR" sz="2400" dirty="0"/>
              <a:t> A</a:t>
            </a:r>
            <a:r>
              <a:rPr lang="en-US" sz="2400" dirty="0">
                <a:sym typeface="Symbol" pitchFamily="18" charset="2"/>
              </a:rPr>
              <a:t>G, FG}</a:t>
            </a:r>
            <a:r>
              <a:rPr lang="pt-BR" sz="2400" dirty="0"/>
              <a:t>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57401" y="1219200"/>
            <a:ext cx="153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Bài tập ví dụ:</a:t>
            </a:r>
            <a:endParaRPr lang="vi-VN" sz="2000" i="1"/>
          </a:p>
        </p:txBody>
      </p:sp>
      <p:sp>
        <p:nvSpPr>
          <p:cNvPr id="14" name="TextBox 13"/>
          <p:cNvSpPr txBox="1"/>
          <p:nvPr/>
        </p:nvSpPr>
        <p:spPr>
          <a:xfrm>
            <a:off x="1905001" y="3581401"/>
            <a:ext cx="3281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? R đạt chuẩn nào.</a:t>
            </a:r>
            <a:endParaRPr lang="vi-VN" sz="3200"/>
          </a:p>
        </p:txBody>
      </p:sp>
      <p:sp>
        <p:nvSpPr>
          <p:cNvPr id="15" name="TextBox 14"/>
          <p:cNvSpPr txBox="1"/>
          <p:nvPr/>
        </p:nvSpPr>
        <p:spPr>
          <a:xfrm>
            <a:off x="1905000" y="4343400"/>
            <a:ext cx="7832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/>
              <a:t>? Hãy chuẩn  hóa từng bước để đạt chuẩn cao hơn.</a:t>
            </a:r>
            <a:endParaRPr lang="vi-VN" sz="3200"/>
          </a:p>
        </p:txBody>
      </p:sp>
      <p:sp>
        <p:nvSpPr>
          <p:cNvPr id="16" name="TextBox 15"/>
          <p:cNvSpPr txBox="1"/>
          <p:nvPr/>
        </p:nvSpPr>
        <p:spPr>
          <a:xfrm>
            <a:off x="1905000" y="53563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ctr"/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endParaRPr lang="en-US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1200" y="1219200"/>
            <a:ext cx="83058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spcBef>
                <a:spcPts val="600"/>
              </a:spcBef>
            </a:pPr>
            <a:r>
              <a:rPr lang="pt-BR" sz="2000"/>
              <a:t>1. cho R(</a:t>
            </a:r>
            <a:r>
              <a:rPr lang="pt-BR" sz="2000" u="sng"/>
              <a:t>AB</a:t>
            </a:r>
            <a:r>
              <a:rPr lang="pt-BR" sz="2000"/>
              <a:t>CDEFG); </a:t>
            </a:r>
            <a:r>
              <a:rPr lang="pt-BR" sz="3200">
                <a:latin typeface="Colonna MT" pitchFamily="82" charset="0"/>
              </a:rPr>
              <a:t>F</a:t>
            </a:r>
            <a:r>
              <a:rPr lang="pt-BR" sz="2000"/>
              <a:t>={AB 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C, AB 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D, AB 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E, AB 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F,</a:t>
            </a:r>
          </a:p>
          <a:p>
            <a:pPr marL="252000" indent="-252000">
              <a:spcBef>
                <a:spcPts val="600"/>
              </a:spcBef>
            </a:pPr>
            <a:r>
              <a:rPr lang="pt-BR" sz="2000"/>
              <a:t>                                 AB 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G, A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E, A</a:t>
            </a:r>
            <a:r>
              <a:rPr lang="en-US" sz="2000">
                <a:sym typeface="Symbol" pitchFamily="18" charset="2"/>
              </a:rPr>
              <a:t>F,</a:t>
            </a:r>
            <a:r>
              <a:rPr lang="pt-BR" sz="2000"/>
              <a:t> A</a:t>
            </a:r>
            <a:r>
              <a:rPr lang="en-US" sz="2000">
                <a:sym typeface="Symbol" pitchFamily="18" charset="2"/>
              </a:rPr>
              <a:t>G, FG, D B}</a:t>
            </a:r>
            <a:r>
              <a:rPr lang="pt-BR" sz="2000"/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2057401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/>
              <a:t> 1NF ?</a:t>
            </a:r>
            <a:endParaRPr lang="vi-VN" sz="3200"/>
          </a:p>
        </p:txBody>
      </p:sp>
      <p:sp>
        <p:nvSpPr>
          <p:cNvPr id="16" name="TextBox 15"/>
          <p:cNvSpPr txBox="1"/>
          <p:nvPr/>
        </p:nvSpPr>
        <p:spPr>
          <a:xfrm>
            <a:off x="1905000" y="259080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/>
              <a:t> 2NF ?</a:t>
            </a:r>
            <a:endParaRPr lang="vi-VN" sz="3200"/>
          </a:p>
        </p:txBody>
      </p:sp>
      <p:sp>
        <p:nvSpPr>
          <p:cNvPr id="18" name="TextBox 17"/>
          <p:cNvSpPr txBox="1"/>
          <p:nvPr/>
        </p:nvSpPr>
        <p:spPr>
          <a:xfrm>
            <a:off x="3733801" y="2667000"/>
            <a:ext cx="332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5"/>
                </a:solidFill>
              </a:rPr>
              <a:t>có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phụ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thuộc</a:t>
            </a:r>
            <a:r>
              <a:rPr lang="en-US" i="1" dirty="0">
                <a:solidFill>
                  <a:schemeClr val="accent5"/>
                </a:solidFill>
              </a:rPr>
              <a:t>  </a:t>
            </a:r>
            <a:r>
              <a:rPr lang="en-US" i="1" dirty="0" err="1">
                <a:solidFill>
                  <a:schemeClr val="accent5"/>
                </a:solidFill>
              </a:rPr>
              <a:t>bộ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phận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vào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khóa</a:t>
            </a:r>
            <a:r>
              <a:rPr lang="en-US" i="1" dirty="0">
                <a:solidFill>
                  <a:schemeClr val="accent5"/>
                </a:solidFill>
              </a:rPr>
              <a:t> ?</a:t>
            </a:r>
            <a:endParaRPr lang="vi-VN" i="1" dirty="0">
              <a:solidFill>
                <a:schemeClr val="accent5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33600" y="3048001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/>
            <a:r>
              <a:rPr lang="pt-BR" sz="2000"/>
              <a:t>R1(</a:t>
            </a:r>
            <a:r>
              <a:rPr lang="pt-BR" sz="2000" u="sng"/>
              <a:t>A</a:t>
            </a:r>
            <a:r>
              <a:rPr lang="pt-BR" sz="2000"/>
              <a:t>EFG); </a:t>
            </a:r>
            <a:r>
              <a:rPr lang="pt-BR" sz="3200">
                <a:latin typeface="Colonna MT" pitchFamily="82" charset="0"/>
              </a:rPr>
              <a:t>F1</a:t>
            </a:r>
            <a:r>
              <a:rPr lang="pt-BR" sz="2000"/>
              <a:t>={ A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E, A</a:t>
            </a:r>
            <a:r>
              <a:rPr lang="en-US" sz="2000">
                <a:sym typeface="Symbol" pitchFamily="18" charset="2"/>
              </a:rPr>
              <a:t>F,</a:t>
            </a:r>
            <a:r>
              <a:rPr lang="pt-BR" sz="2000"/>
              <a:t> A</a:t>
            </a:r>
            <a:r>
              <a:rPr lang="en-US" sz="2000">
                <a:sym typeface="Symbol" pitchFamily="18" charset="2"/>
              </a:rPr>
              <a:t>G,</a:t>
            </a:r>
            <a:r>
              <a:rPr lang="pt-BR" sz="2000"/>
              <a:t> F</a:t>
            </a:r>
            <a:r>
              <a:rPr lang="en-US" sz="2000">
                <a:sym typeface="Symbol" pitchFamily="18" charset="2"/>
              </a:rPr>
              <a:t>G}</a:t>
            </a:r>
            <a:r>
              <a:rPr lang="pt-BR" sz="2000"/>
              <a:t>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7400" y="3581401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/>
            <a:r>
              <a:rPr lang="pt-BR" sz="2400"/>
              <a:t> </a:t>
            </a:r>
            <a:r>
              <a:rPr lang="pt-BR" sz="2000"/>
              <a:t>R2(</a:t>
            </a:r>
            <a:r>
              <a:rPr lang="pt-BR" sz="2000" u="sng"/>
              <a:t>AB</a:t>
            </a:r>
            <a:r>
              <a:rPr lang="pt-BR" sz="2000"/>
              <a:t>CD); </a:t>
            </a:r>
            <a:r>
              <a:rPr lang="pt-BR" sz="3200">
                <a:latin typeface="Colonna MT" pitchFamily="82" charset="0"/>
              </a:rPr>
              <a:t>F2</a:t>
            </a:r>
            <a:r>
              <a:rPr lang="pt-BR" sz="2000"/>
              <a:t>={AB 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C, AB 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D, </a:t>
            </a:r>
            <a:r>
              <a:rPr lang="en-US" sz="2000">
                <a:sym typeface="Symbol" pitchFamily="18" charset="2"/>
              </a:rPr>
              <a:t>D B</a:t>
            </a:r>
            <a:r>
              <a:rPr lang="pt-BR" sz="2000"/>
              <a:t>} 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86000" y="5867401"/>
            <a:ext cx="8001000" cy="584775"/>
            <a:chOff x="762000" y="5867400"/>
            <a:chExt cx="8001000" cy="584775"/>
          </a:xfrm>
        </p:grpSpPr>
        <p:sp>
          <p:nvSpPr>
            <p:cNvPr id="37" name="Rectangle 36"/>
            <p:cNvSpPr/>
            <p:nvPr/>
          </p:nvSpPr>
          <p:spPr>
            <a:xfrm>
              <a:off x="762000" y="5867400"/>
              <a:ext cx="3276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2000" indent="-252000"/>
              <a:r>
                <a:rPr lang="pt-BR" sz="2400"/>
                <a:t> </a:t>
              </a:r>
              <a:r>
                <a:rPr lang="pt-BR" sz="2000"/>
                <a:t>R21(B</a:t>
              </a:r>
              <a:r>
                <a:rPr lang="pt-BR" sz="2000" u="sng"/>
                <a:t>D</a:t>
              </a:r>
              <a:r>
                <a:rPr lang="pt-BR" sz="2000"/>
                <a:t>); </a:t>
              </a:r>
              <a:r>
                <a:rPr lang="pt-BR" sz="3200">
                  <a:latin typeface="Colonna MT" pitchFamily="82" charset="0"/>
                </a:rPr>
                <a:t>F21</a:t>
              </a:r>
              <a:r>
                <a:rPr lang="pt-BR" sz="2000"/>
                <a:t>={D</a:t>
              </a:r>
              <a:r>
                <a:rPr lang="en-US" sz="2000">
                  <a:sym typeface="Symbol" pitchFamily="18" charset="2"/>
                </a:rPr>
                <a:t> B</a:t>
              </a:r>
              <a:r>
                <a:rPr lang="pt-BR" sz="2000"/>
                <a:t>} 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62400" y="5867400"/>
              <a:ext cx="4800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2000" indent="-252000"/>
              <a:r>
                <a:rPr lang="pt-BR" sz="2400"/>
                <a:t> </a:t>
              </a:r>
              <a:r>
                <a:rPr lang="pt-BR" sz="2000"/>
                <a:t>R22(</a:t>
              </a:r>
              <a:r>
                <a:rPr lang="pt-BR" sz="2000" u="sng"/>
                <a:t>A</a:t>
              </a:r>
              <a:r>
                <a:rPr lang="pt-BR" sz="2000"/>
                <a:t>C</a:t>
              </a:r>
              <a:r>
                <a:rPr lang="pt-BR" sz="2000" u="sng"/>
                <a:t>D</a:t>
              </a:r>
              <a:r>
                <a:rPr lang="pt-BR" sz="2000"/>
                <a:t>); </a:t>
              </a:r>
              <a:r>
                <a:rPr lang="pt-BR" sz="3200">
                  <a:latin typeface="Colonna MT" pitchFamily="82" charset="0"/>
                </a:rPr>
                <a:t>F22</a:t>
              </a:r>
              <a:r>
                <a:rPr lang="pt-BR" sz="2000"/>
                <a:t>={AD </a:t>
              </a:r>
              <a:r>
                <a:rPr lang="en-US" sz="2000">
                  <a:sym typeface="Symbol" pitchFamily="18" charset="2"/>
                </a:rPr>
                <a:t></a:t>
              </a:r>
              <a:r>
                <a:rPr lang="pt-BR" sz="2000"/>
                <a:t> C}  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905000" y="411480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/>
              <a:t> 3NF ?</a:t>
            </a:r>
            <a:endParaRPr lang="vi-VN" sz="3200"/>
          </a:p>
        </p:txBody>
      </p:sp>
      <p:sp>
        <p:nvSpPr>
          <p:cNvPr id="26" name="TextBox 25"/>
          <p:cNvSpPr txBox="1"/>
          <p:nvPr/>
        </p:nvSpPr>
        <p:spPr>
          <a:xfrm>
            <a:off x="4419601" y="4191000"/>
            <a:ext cx="64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5"/>
                </a:solidFill>
              </a:rPr>
              <a:t>có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thuộc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tính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không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khoá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phụ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thuộc</a:t>
            </a:r>
            <a:r>
              <a:rPr lang="en-US" i="1" dirty="0">
                <a:solidFill>
                  <a:schemeClr val="accent5"/>
                </a:solidFill>
              </a:rPr>
              <a:t>  </a:t>
            </a:r>
            <a:r>
              <a:rPr lang="en-US" i="1" dirty="0" err="1">
                <a:solidFill>
                  <a:schemeClr val="accent5"/>
                </a:solidFill>
              </a:rPr>
              <a:t>bắc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cầu</a:t>
            </a:r>
            <a:r>
              <a:rPr lang="en-US" i="1" dirty="0">
                <a:solidFill>
                  <a:schemeClr val="accent5"/>
                </a:solidFill>
              </a:rPr>
              <a:t>?</a:t>
            </a:r>
            <a:endParaRPr lang="vi-VN" i="1" dirty="0">
              <a:solidFill>
                <a:schemeClr val="accent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10000" y="4191000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R1</a:t>
            </a:r>
            <a:endParaRPr lang="vi-VN" b="1"/>
          </a:p>
        </p:txBody>
      </p:sp>
      <p:sp>
        <p:nvSpPr>
          <p:cNvPr id="29" name="Rectangle 28"/>
          <p:cNvSpPr/>
          <p:nvPr/>
        </p:nvSpPr>
        <p:spPr>
          <a:xfrm>
            <a:off x="2133600" y="4648201"/>
            <a:ext cx="297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/>
            <a:r>
              <a:rPr lang="pt-BR" sz="2000"/>
              <a:t>R11(</a:t>
            </a:r>
            <a:r>
              <a:rPr lang="pt-BR" sz="2000" u="sng"/>
              <a:t>F</a:t>
            </a:r>
            <a:r>
              <a:rPr lang="pt-BR" sz="2000"/>
              <a:t>G); </a:t>
            </a:r>
            <a:r>
              <a:rPr lang="pt-BR" sz="3200">
                <a:latin typeface="Colonna MT" pitchFamily="82" charset="0"/>
              </a:rPr>
              <a:t>F11</a:t>
            </a:r>
            <a:r>
              <a:rPr lang="pt-BR" sz="2000"/>
              <a:t>={ F</a:t>
            </a:r>
            <a:r>
              <a:rPr lang="en-US" sz="2000">
                <a:sym typeface="Symbol" pitchFamily="18" charset="2"/>
              </a:rPr>
              <a:t>G}</a:t>
            </a:r>
            <a:r>
              <a:rPr lang="pt-BR" sz="2000"/>
              <a:t> 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181600" y="4648201"/>
            <a:ext cx="373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/>
            <a:r>
              <a:rPr lang="pt-BR" sz="2000"/>
              <a:t>R12(</a:t>
            </a:r>
            <a:r>
              <a:rPr lang="pt-BR" sz="2000" u="sng"/>
              <a:t>A</a:t>
            </a:r>
            <a:r>
              <a:rPr lang="pt-BR" sz="2000"/>
              <a:t>EF); </a:t>
            </a:r>
            <a:r>
              <a:rPr lang="pt-BR" sz="3200">
                <a:latin typeface="Colonna MT" pitchFamily="82" charset="0"/>
              </a:rPr>
              <a:t>F12</a:t>
            </a:r>
            <a:r>
              <a:rPr lang="pt-BR" sz="2000"/>
              <a:t>={A</a:t>
            </a:r>
            <a:r>
              <a:rPr lang="en-US" sz="2000">
                <a:sym typeface="Symbol" pitchFamily="18" charset="2"/>
              </a:rPr>
              <a:t></a:t>
            </a:r>
            <a:r>
              <a:rPr lang="pt-BR" sz="2000"/>
              <a:t> E, A</a:t>
            </a:r>
            <a:r>
              <a:rPr lang="en-US" sz="2000">
                <a:sym typeface="Symbol" pitchFamily="18" charset="2"/>
              </a:rPr>
              <a:t>F}</a:t>
            </a:r>
            <a:endParaRPr lang="pt-BR" sz="2000"/>
          </a:p>
        </p:txBody>
      </p:sp>
      <p:sp>
        <p:nvSpPr>
          <p:cNvPr id="32" name="TextBox 31"/>
          <p:cNvSpPr txBox="1"/>
          <p:nvPr/>
        </p:nvSpPr>
        <p:spPr>
          <a:xfrm>
            <a:off x="9448801" y="464820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BCNF</a:t>
            </a:r>
            <a:endParaRPr lang="vi-VN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8839200" y="4800600"/>
            <a:ext cx="6096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5000" y="5181601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200"/>
              <a:t> BCNF ?</a:t>
            </a:r>
            <a:endParaRPr lang="vi-VN" sz="3200"/>
          </a:p>
        </p:txBody>
      </p:sp>
      <p:sp>
        <p:nvSpPr>
          <p:cNvPr id="36" name="TextBox 35"/>
          <p:cNvSpPr txBox="1"/>
          <p:nvPr/>
        </p:nvSpPr>
        <p:spPr>
          <a:xfrm>
            <a:off x="4114800" y="5257800"/>
            <a:ext cx="570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5"/>
                </a:solidFill>
              </a:rPr>
              <a:t>có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thuộc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tính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khóa</a:t>
            </a:r>
            <a:r>
              <a:rPr lang="en-US" i="1" dirty="0">
                <a:solidFill>
                  <a:schemeClr val="accent5"/>
                </a:solidFill>
              </a:rPr>
              <a:t>  </a:t>
            </a:r>
            <a:r>
              <a:rPr lang="en-US" i="1" dirty="0" err="1">
                <a:solidFill>
                  <a:schemeClr val="accent5"/>
                </a:solidFill>
              </a:rPr>
              <a:t>phụ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thuộc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vào</a:t>
            </a:r>
            <a:r>
              <a:rPr lang="en-US" i="1" dirty="0">
                <a:solidFill>
                  <a:schemeClr val="accent5"/>
                </a:solidFill>
              </a:rPr>
              <a:t>  </a:t>
            </a:r>
            <a:r>
              <a:rPr lang="en-US" i="1" dirty="0" err="1">
                <a:solidFill>
                  <a:schemeClr val="accent5"/>
                </a:solidFill>
              </a:rPr>
              <a:t>thuộc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tính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không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i="1" dirty="0" err="1">
                <a:solidFill>
                  <a:schemeClr val="accent5"/>
                </a:solidFill>
              </a:rPr>
              <a:t>khóa</a:t>
            </a:r>
            <a:r>
              <a:rPr lang="en-US" i="1" dirty="0">
                <a:solidFill>
                  <a:schemeClr val="accent5"/>
                </a:solidFill>
              </a:rPr>
              <a:t> ?</a:t>
            </a:r>
            <a:endParaRPr lang="vi-VN" i="1" dirty="0">
              <a:solidFill>
                <a:schemeClr val="accent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8800" y="5715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ctr"/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endParaRPr lang="en-US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/>
      <p:bldP spid="23" grpId="0"/>
      <p:bldP spid="25" grpId="0"/>
      <p:bldP spid="26" grpId="0"/>
      <p:bldP spid="27" grpId="0"/>
      <p:bldP spid="29" grpId="0"/>
      <p:bldP spid="31" grpId="0"/>
      <p:bldP spid="32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cs typeface="Times New Roman" panose="02020603050405020304" pitchFamily="18" charset="0"/>
              </a:rPr>
              <a:t>Normal </a:t>
            </a:r>
            <a:r>
              <a:rPr lang="en-US" altLang="en-US" sz="3200" dirty="0">
                <a:cs typeface="Times New Roman" panose="02020603050405020304" pitchFamily="18" charset="0"/>
              </a:rPr>
              <a:t>Forms Based on Primary Keys</a:t>
            </a:r>
            <a:r>
              <a:rPr lang="en-US" altLang="en-US" dirty="0"/>
              <a:t> 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3.1	Normalization of Relations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3.2	Practical Use of Normal Forms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3.3	Definitions of Keys and </a:t>
            </a:r>
            <a:r>
              <a:rPr lang="en-US" altLang="en-US" dirty="0" smtClean="0">
                <a:cs typeface="Times New Roman" panose="02020603050405020304" pitchFamily="18" charset="0"/>
              </a:rPr>
              <a:t>Attributes, Participating </a:t>
            </a:r>
            <a:r>
              <a:rPr lang="en-US" altLang="en-US" dirty="0">
                <a:cs typeface="Times New Roman" panose="02020603050405020304" pitchFamily="18" charset="0"/>
              </a:rPr>
              <a:t>in Keys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3.4	First Normal Form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3.5	Second Normal Form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3.6	Third Normal Form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52600" y="7620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endParaRPr lang="en-US" sz="2400" b="1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28194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981200" y="1219202"/>
            <a:ext cx="82296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Cho R(ABCDEFGHIJ)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fr-FR" sz="3200" b="1">
                <a:latin typeface="Colonna MT" pitchFamily="82" charset="0"/>
              </a:rPr>
              <a:t>        F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C, BD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EF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AD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 GH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I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/>
              </a:rPr>
              <a:t>, H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J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60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981200" y="228600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Xác định khóa của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R; Chuẩn hóa R về dạng chuẩn cao hơn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60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981200" y="28956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Khóa của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R: </a:t>
            </a:r>
            <a:r>
              <a:rPr lang="en-US" sz="2400" u="sng">
                <a:latin typeface="Times New Roman" pitchFamily="18" charset="0"/>
                <a:cs typeface="Times New Roman" pitchFamily="18" charset="0"/>
              </a:rPr>
              <a:t>ABD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60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981200" y="3429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2NF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60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553200" y="3429000"/>
            <a:ext cx="2971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R1(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I) ,</a:t>
            </a:r>
            <a:r>
              <a:rPr lang="fr-FR" sz="2800" b="1" dirty="0">
                <a:latin typeface="Colonna MT" pitchFamily="82" charset="0"/>
              </a:rPr>
              <a:t>F1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743200" y="4038600"/>
            <a:ext cx="3733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C),</a:t>
            </a:r>
            <a:r>
              <a:rPr lang="fr-FR" sz="3200" b="1" dirty="0">
                <a:latin typeface="Colonna MT" pitchFamily="82" charset="0"/>
              </a:rPr>
              <a:t>F</a:t>
            </a:r>
            <a:r>
              <a:rPr lang="fr-FR" sz="32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fr-FR" sz="32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C}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553200" y="4038600"/>
            <a:ext cx="3962400" cy="5334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u="sng"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EF),</a:t>
            </a:r>
            <a:r>
              <a:rPr lang="fr-FR" sz="3200" b="1">
                <a:latin typeface="Colonna MT" pitchFamily="82" charset="0"/>
              </a:rPr>
              <a:t>F</a:t>
            </a:r>
            <a:r>
              <a:rPr lang="fr-FR" sz="3200" b="1" baseline="-25000">
                <a:latin typeface="Colonna MT" pitchFamily="82" charset="0"/>
              </a:rPr>
              <a:t>3</a:t>
            </a:r>
            <a:r>
              <a:rPr lang="fr-FR" sz="3200" b="1">
                <a:latin typeface="Colonna MT" pitchFamily="82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EF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743200" y="4724400"/>
            <a:ext cx="5410200" cy="5334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u="sng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GHJ),</a:t>
            </a:r>
            <a:r>
              <a:rPr lang="fr-FR" sz="3200" b="1">
                <a:latin typeface="Colonna MT" pitchFamily="82" charset="0"/>
              </a:rPr>
              <a:t>F</a:t>
            </a:r>
            <a:r>
              <a:rPr lang="fr-FR" sz="3200" b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fr-FR" sz="3200" b="1">
                <a:latin typeface="Colonna MT" pitchFamily="82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 GH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/>
              </a:rPr>
              <a:t> H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J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743200" y="5867400"/>
            <a:ext cx="3276600" cy="5334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u="sng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J),</a:t>
            </a:r>
            <a:r>
              <a:rPr lang="fr-FR" sz="3200" b="1">
                <a:latin typeface="Colonna MT" pitchFamily="82" charset="0"/>
              </a:rPr>
              <a:t>F</a:t>
            </a:r>
            <a:r>
              <a:rPr lang="fr-FR" sz="2800" baseline="-25000">
                <a:latin typeface="Times New Roman" pitchFamily="18" charset="0"/>
                <a:cs typeface="Times New Roman" pitchFamily="18" charset="0"/>
              </a:rPr>
              <a:t>41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Wingdings"/>
              </a:rPr>
              <a:t>H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J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6096000" y="5867400"/>
            <a:ext cx="4419600" cy="533400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u="sng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GH),</a:t>
            </a:r>
            <a:r>
              <a:rPr lang="fr-FR" sz="3200" b="1">
                <a:latin typeface="Colonna MT" pitchFamily="82" charset="0"/>
              </a:rPr>
              <a:t>F</a:t>
            </a:r>
            <a:r>
              <a:rPr lang="fr-FR" sz="3200" baseline="-25000"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fr-FR" sz="3200" b="1">
                <a:latin typeface="Colonna MT" pitchFamily="82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={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 GH}</a:t>
            </a: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905000" y="5334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3NF</a:t>
            </a:r>
          </a:p>
          <a:p>
            <a:pPr marR="45720"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sz="2600"/>
          </a:p>
        </p:txBody>
      </p:sp>
      <p:sp>
        <p:nvSpPr>
          <p:cNvPr id="30" name="TextBox 29"/>
          <p:cNvSpPr txBox="1"/>
          <p:nvPr/>
        </p:nvSpPr>
        <p:spPr>
          <a:xfrm>
            <a:off x="2667000" y="5370352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phụ</a:t>
            </a:r>
            <a:r>
              <a:rPr lang="en-US" i="1" dirty="0"/>
              <a:t> </a:t>
            </a:r>
            <a:r>
              <a:rPr lang="en-US" i="1" dirty="0" err="1"/>
              <a:t>thuộc</a:t>
            </a:r>
            <a:r>
              <a:rPr lang="en-US" i="1" dirty="0"/>
              <a:t> </a:t>
            </a:r>
            <a:r>
              <a:rPr lang="en-US" i="1" dirty="0" err="1"/>
              <a:t>bắc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dirty="0"/>
              <a:t>?</a:t>
            </a:r>
            <a:endParaRPr lang="vi-VN" dirty="0"/>
          </a:p>
        </p:txBody>
      </p:sp>
      <p:sp>
        <p:nvSpPr>
          <p:cNvPr id="31" name="TextBox 30"/>
          <p:cNvSpPr txBox="1"/>
          <p:nvPr/>
        </p:nvSpPr>
        <p:spPr>
          <a:xfrm>
            <a:off x="2743200" y="3505200"/>
            <a:ext cx="231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có phụ thuộc bộ phận</a:t>
            </a:r>
            <a:r>
              <a:rPr lang="en-US"/>
              <a:t>?</a:t>
            </a:r>
            <a:endParaRPr lang="vi-VN"/>
          </a:p>
        </p:txBody>
      </p:sp>
      <p:sp>
        <p:nvSpPr>
          <p:cNvPr id="28" name="TextBox 27"/>
          <p:cNvSpPr txBox="1"/>
          <p:nvPr/>
        </p:nvSpPr>
        <p:spPr>
          <a:xfrm>
            <a:off x="1905000" y="68580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 algn="ctr"/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4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endParaRPr lang="en-US" b="1" dirty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  <p:bldP spid="18" grpId="0"/>
      <p:bldP spid="19" grpId="0" animBg="1"/>
      <p:bldP spid="25" grpId="0" animBg="1"/>
      <p:bldP spid="26" grpId="0" animBg="1"/>
      <p:bldP spid="27" grpId="0" animBg="1"/>
      <p:bldP spid="27" grpId="1" animBg="1"/>
      <p:bldP spid="22" grpId="0" animBg="1"/>
      <p:bldP spid="23" grpId="0" animBg="1"/>
      <p:bldP spid="24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1414"/>
            <a:ext cx="6858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9438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cs typeface="Times New Roman" panose="02020603050405020304" pitchFamily="18" charset="0"/>
              </a:rPr>
              <a:t>3.1 Normalization of Relations (1)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cs typeface="Times New Roman" panose="02020603050405020304" pitchFamily="18" charset="0"/>
              </a:rPr>
              <a:t>Normalization</a:t>
            </a:r>
            <a:r>
              <a:rPr lang="en-US" altLang="en-US" dirty="0">
                <a:cs typeface="Times New Roman" panose="02020603050405020304" pitchFamily="18" charset="0"/>
              </a:rPr>
              <a:t>: The process of decomposing unsatisfactory "bad" relations by breaking up their attributes into smaller </a:t>
            </a:r>
            <a:r>
              <a:rPr lang="en-US" altLang="en-US" dirty="0" smtClean="0">
                <a:cs typeface="Times New Roman" panose="02020603050405020304" pitchFamily="18" charset="0"/>
              </a:rPr>
              <a:t>relations</a:t>
            </a:r>
          </a:p>
          <a:p>
            <a:pPr marL="1066800" lvl="1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There are two important properties of decompositions: </a:t>
            </a:r>
          </a:p>
          <a:p>
            <a:pPr marL="609600" indent="-609600">
              <a:buFont typeface="+mj-lt"/>
              <a:buAutoNum type="romanLcPeriod"/>
            </a:pPr>
            <a:r>
              <a:rPr lang="en-US" altLang="en-US" dirty="0">
                <a:solidFill>
                  <a:srgbClr val="7030A0"/>
                </a:solidFill>
                <a:cs typeface="Times New Roman" panose="02020603050405020304" pitchFamily="18" charset="0"/>
              </a:rPr>
              <a:t>non-additive or </a:t>
            </a:r>
            <a:r>
              <a:rPr lang="en-US" altLang="en-US" dirty="0" err="1">
                <a:solidFill>
                  <a:srgbClr val="7030A0"/>
                </a:solidFill>
                <a:cs typeface="Times New Roman" panose="02020603050405020304" pitchFamily="18" charset="0"/>
              </a:rPr>
              <a:t>losslessness</a:t>
            </a:r>
            <a:r>
              <a:rPr lang="en-US" altLang="en-US" dirty="0">
                <a:solidFill>
                  <a:srgbClr val="7030A0"/>
                </a:solidFill>
                <a:cs typeface="Times New Roman" panose="02020603050405020304" pitchFamily="18" charset="0"/>
              </a:rPr>
              <a:t> of the corresponding join</a:t>
            </a:r>
          </a:p>
          <a:p>
            <a:pPr marL="609600" indent="-609600">
              <a:buFont typeface="+mj-lt"/>
              <a:buAutoNum type="romanLcPeriod"/>
            </a:pPr>
            <a:r>
              <a:rPr lang="en-US" altLang="en-US" dirty="0">
                <a:solidFill>
                  <a:srgbClr val="7030A0"/>
                </a:solidFill>
                <a:cs typeface="Times New Roman" panose="02020603050405020304" pitchFamily="18" charset="0"/>
              </a:rPr>
              <a:t>preservation of the functional dependencies.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r>
              <a:rPr lang="en-US" altLang="en-US" b="1" dirty="0">
                <a:cs typeface="Times New Roman" panose="02020603050405020304" pitchFamily="18" charset="0"/>
              </a:rPr>
              <a:t>Normal form</a:t>
            </a:r>
            <a:r>
              <a:rPr lang="en-US" altLang="en-US" dirty="0">
                <a:cs typeface="Times New Roman" panose="02020603050405020304" pitchFamily="18" charset="0"/>
              </a:rPr>
              <a:t>: Condition using keys and FDs of a relation to certify whether a relation schema is in a particular normal form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>
                <a:cs typeface="Times New Roman" panose="02020603050405020304" pitchFamily="18" charset="0"/>
              </a:rPr>
              <a:t>2NF, 3NF, BCNF based on keys and FDs of a relation schema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9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cs typeface="Times New Roman" panose="02020603050405020304" pitchFamily="18" charset="0"/>
              </a:rPr>
              <a:t>3.2	Practical Use of Normal Forms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cs typeface="Times New Roman" panose="02020603050405020304" pitchFamily="18" charset="0"/>
              </a:rPr>
              <a:t>Normalization</a:t>
            </a:r>
            <a:r>
              <a:rPr lang="en-US" altLang="en-US" sz="2400" dirty="0">
                <a:cs typeface="Times New Roman" panose="02020603050405020304" pitchFamily="18" charset="0"/>
              </a:rPr>
              <a:t> is carried out in practice so that the resulting designs are of high quality and meet the desirable properties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The practical utility of these normal forms becomes questionable when the constraints on which they are based are </a:t>
            </a:r>
            <a:r>
              <a:rPr lang="en-US" altLang="en-US" sz="2400" b="1" dirty="0">
                <a:cs typeface="Times New Roman" panose="02020603050405020304" pitchFamily="18" charset="0"/>
              </a:rPr>
              <a:t>hard to understand</a:t>
            </a:r>
            <a:r>
              <a:rPr lang="en-US" altLang="en-US" sz="2400" dirty="0">
                <a:cs typeface="Times New Roman" panose="02020603050405020304" pitchFamily="18" charset="0"/>
              </a:rPr>
              <a:t> or to </a:t>
            </a:r>
            <a:r>
              <a:rPr lang="en-US" altLang="en-US" sz="2400" b="1" dirty="0">
                <a:cs typeface="Times New Roman" panose="02020603050405020304" pitchFamily="18" charset="0"/>
              </a:rPr>
              <a:t>detect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The database designers </a:t>
            </a:r>
            <a:r>
              <a:rPr lang="en-US" altLang="en-US" sz="2400" b="1" i="1" dirty="0">
                <a:cs typeface="Times New Roman" panose="02020603050405020304" pitchFamily="18" charset="0"/>
              </a:rPr>
              <a:t>need not</a:t>
            </a:r>
            <a:r>
              <a:rPr lang="en-US" altLang="en-US" sz="2400" dirty="0">
                <a:cs typeface="Times New Roman" panose="02020603050405020304" pitchFamily="18" charset="0"/>
              </a:rPr>
              <a:t> normalize to the highest possible normal form. (usually up to 3NF, BCNF or 4NF)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 err="1">
                <a:cs typeface="Times New Roman" panose="02020603050405020304" pitchFamily="18" charset="0"/>
              </a:rPr>
              <a:t>Denormalization</a:t>
            </a:r>
            <a:r>
              <a:rPr lang="en-US" altLang="en-US" sz="2400" b="1" dirty="0"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cs typeface="Times New Roman" panose="02020603050405020304" pitchFamily="18" charset="0"/>
              </a:rPr>
              <a:t>the process of storing the join of higher normal form relations as a base relation—which is in a lower normal form</a:t>
            </a:r>
            <a:r>
              <a:rPr lang="en-US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1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cs typeface="Times New Roman" panose="02020603050405020304" pitchFamily="18" charset="0"/>
              </a:rPr>
              <a:t>3.3	Definitions of Keys and Attributes 	Participating in Keys (1)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 </a:t>
            </a:r>
            <a:r>
              <a:rPr lang="en-US" altLang="en-US" b="1">
                <a:cs typeface="Times New Roman" panose="02020603050405020304" pitchFamily="18" charset="0"/>
              </a:rPr>
              <a:t>superkey</a:t>
            </a:r>
            <a:r>
              <a:rPr lang="en-US" altLang="en-US">
                <a:cs typeface="Times New Roman" panose="02020603050405020304" pitchFamily="18" charset="0"/>
              </a:rPr>
              <a:t> of a relation schema </a:t>
            </a:r>
            <a:r>
              <a:rPr lang="en-US" altLang="en-US" i="1">
                <a:cs typeface="Times New Roman" panose="02020603050405020304" pitchFamily="18" charset="0"/>
              </a:rPr>
              <a:t>R</a:t>
            </a:r>
            <a:r>
              <a:rPr lang="en-US" altLang="en-US">
                <a:cs typeface="Times New Roman" panose="02020603050405020304" pitchFamily="18" charset="0"/>
              </a:rPr>
              <a:t> = {</a:t>
            </a:r>
            <a:r>
              <a:rPr lang="en-US" altLang="en-US" i="1">
                <a:cs typeface="Times New Roman" panose="02020603050405020304" pitchFamily="18" charset="0"/>
              </a:rPr>
              <a:t>A</a:t>
            </a:r>
            <a:r>
              <a:rPr lang="en-US" altLang="en-US" baseline="-30000">
                <a:cs typeface="Times New Roman" panose="02020603050405020304" pitchFamily="18" charset="0"/>
              </a:rPr>
              <a:t>1</a:t>
            </a:r>
            <a:r>
              <a:rPr lang="en-US" altLang="en-US">
                <a:cs typeface="Times New Roman" panose="02020603050405020304" pitchFamily="18" charset="0"/>
              </a:rPr>
              <a:t>, </a:t>
            </a:r>
            <a:r>
              <a:rPr lang="en-US" altLang="en-US" i="1">
                <a:cs typeface="Times New Roman" panose="02020603050405020304" pitchFamily="18" charset="0"/>
              </a:rPr>
              <a:t>A</a:t>
            </a:r>
            <a:r>
              <a:rPr lang="en-US" altLang="en-US" baseline="-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, ...., </a:t>
            </a:r>
            <a:r>
              <a:rPr lang="en-US" altLang="en-US" i="1">
                <a:cs typeface="Times New Roman" panose="02020603050405020304" pitchFamily="18" charset="0"/>
              </a:rPr>
              <a:t>A</a:t>
            </a:r>
            <a:r>
              <a:rPr lang="en-US" altLang="en-US" baseline="-30000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} is a set of attributes 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 i="1" u="sng">
                <a:cs typeface="Times New Roman" panose="02020603050405020304" pitchFamily="18" charset="0"/>
              </a:rPr>
              <a:t>subset-of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 i="1">
                <a:cs typeface="Times New Roman" panose="02020603050405020304" pitchFamily="18" charset="0"/>
              </a:rPr>
              <a:t>R</a:t>
            </a:r>
            <a:r>
              <a:rPr lang="en-US" altLang="en-US">
                <a:cs typeface="Times New Roman" panose="02020603050405020304" pitchFamily="18" charset="0"/>
              </a:rPr>
              <a:t> with the property that no two tuples </a:t>
            </a:r>
            <a:r>
              <a:rPr lang="en-US" altLang="en-US" i="1">
                <a:cs typeface="Times New Roman" panose="02020603050405020304" pitchFamily="18" charset="0"/>
              </a:rPr>
              <a:t>t</a:t>
            </a:r>
            <a:r>
              <a:rPr lang="en-US" altLang="en-US" baseline="-30000">
                <a:cs typeface="Times New Roman" panose="02020603050405020304" pitchFamily="18" charset="0"/>
              </a:rPr>
              <a:t>1</a:t>
            </a:r>
            <a:r>
              <a:rPr lang="en-US" altLang="en-US">
                <a:cs typeface="Times New Roman" panose="02020603050405020304" pitchFamily="18" charset="0"/>
              </a:rPr>
              <a:t> and </a:t>
            </a:r>
            <a:r>
              <a:rPr lang="en-US" altLang="en-US" i="1">
                <a:cs typeface="Times New Roman" panose="02020603050405020304" pitchFamily="18" charset="0"/>
              </a:rPr>
              <a:t>t</a:t>
            </a:r>
            <a:r>
              <a:rPr lang="en-US" altLang="en-US" baseline="-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 in any legal relation state </a:t>
            </a:r>
            <a:r>
              <a:rPr lang="en-US" altLang="en-US" i="1">
                <a:cs typeface="Times New Roman" panose="02020603050405020304" pitchFamily="18" charset="0"/>
              </a:rPr>
              <a:t>r</a:t>
            </a:r>
            <a:r>
              <a:rPr lang="en-US" altLang="en-US">
                <a:cs typeface="Times New Roman" panose="02020603050405020304" pitchFamily="18" charset="0"/>
              </a:rPr>
              <a:t> of </a:t>
            </a:r>
            <a:r>
              <a:rPr lang="en-US" altLang="en-US" i="1">
                <a:cs typeface="Times New Roman" panose="02020603050405020304" pitchFamily="18" charset="0"/>
              </a:rPr>
              <a:t>R</a:t>
            </a:r>
            <a:r>
              <a:rPr lang="en-US" altLang="en-US">
                <a:cs typeface="Times New Roman" panose="02020603050405020304" pitchFamily="18" charset="0"/>
              </a:rPr>
              <a:t> will have </a:t>
            </a:r>
            <a:r>
              <a:rPr lang="en-US" altLang="en-US" i="1">
                <a:cs typeface="Times New Roman" panose="02020603050405020304" pitchFamily="18" charset="0"/>
              </a:rPr>
              <a:t>t</a:t>
            </a:r>
            <a:r>
              <a:rPr lang="en-US" altLang="en-US" baseline="-30000">
                <a:cs typeface="Times New Roman" panose="02020603050405020304" pitchFamily="18" charset="0"/>
              </a:rPr>
              <a:t>1</a:t>
            </a:r>
            <a:r>
              <a:rPr lang="en-US" altLang="en-US">
                <a:cs typeface="Times New Roman" panose="02020603050405020304" pitchFamily="18" charset="0"/>
              </a:rPr>
              <a:t>[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] = </a:t>
            </a:r>
            <a:r>
              <a:rPr lang="en-US" altLang="en-US" i="1">
                <a:cs typeface="Times New Roman" panose="02020603050405020304" pitchFamily="18" charset="0"/>
              </a:rPr>
              <a:t>t</a:t>
            </a:r>
            <a:r>
              <a:rPr lang="en-US" altLang="en-US" baseline="-30000"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[</a:t>
            </a:r>
            <a:r>
              <a:rPr lang="en-US" altLang="en-US" i="1">
                <a:cs typeface="Times New Roman" panose="02020603050405020304" pitchFamily="18" charset="0"/>
              </a:rPr>
              <a:t>S</a:t>
            </a:r>
            <a:r>
              <a:rPr lang="en-US" altLang="en-US">
                <a:cs typeface="Times New Roman" panose="02020603050405020304" pitchFamily="18" charset="0"/>
              </a:rPr>
              <a:t>]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>
                <a:cs typeface="Times New Roman" panose="02020603050405020304" pitchFamily="18" charset="0"/>
              </a:rPr>
              <a:t>A </a:t>
            </a:r>
            <a:r>
              <a:rPr lang="en-US" altLang="en-US" b="1">
                <a:cs typeface="Times New Roman" panose="02020603050405020304" pitchFamily="18" charset="0"/>
              </a:rPr>
              <a:t>key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r>
              <a:rPr lang="en-US" altLang="en-US" i="1">
                <a:cs typeface="Times New Roman" panose="02020603050405020304" pitchFamily="18" charset="0"/>
              </a:rPr>
              <a:t>K</a:t>
            </a:r>
            <a:r>
              <a:rPr lang="en-US" altLang="en-US">
                <a:cs typeface="Times New Roman" panose="02020603050405020304" pitchFamily="18" charset="0"/>
              </a:rPr>
              <a:t> is a superkey with the </a:t>
            </a:r>
            <a:r>
              <a:rPr lang="en-US" altLang="en-US" i="1">
                <a:cs typeface="Times New Roman" panose="02020603050405020304" pitchFamily="18" charset="0"/>
              </a:rPr>
              <a:t>additional property</a:t>
            </a:r>
            <a:r>
              <a:rPr lang="en-US" altLang="en-US">
                <a:cs typeface="Times New Roman" panose="02020603050405020304" pitchFamily="18" charset="0"/>
              </a:rPr>
              <a:t> that removal of any attribute from </a:t>
            </a:r>
            <a:r>
              <a:rPr lang="en-US" altLang="en-US" i="1">
                <a:cs typeface="Times New Roman" panose="02020603050405020304" pitchFamily="18" charset="0"/>
              </a:rPr>
              <a:t>K</a:t>
            </a:r>
            <a:r>
              <a:rPr lang="en-US" altLang="en-US">
                <a:cs typeface="Times New Roman" panose="02020603050405020304" pitchFamily="18" charset="0"/>
              </a:rPr>
              <a:t> will cause </a:t>
            </a:r>
            <a:r>
              <a:rPr lang="en-US" altLang="en-US" i="1">
                <a:cs typeface="Times New Roman" panose="02020603050405020304" pitchFamily="18" charset="0"/>
              </a:rPr>
              <a:t>K</a:t>
            </a:r>
            <a:r>
              <a:rPr lang="en-US" altLang="en-US">
                <a:cs typeface="Times New Roman" panose="02020603050405020304" pitchFamily="18" charset="0"/>
              </a:rPr>
              <a:t> not to be a superkey any more.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CA28-BCDB-4FA9-B5EC-DB7A0C55427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computing a key of a relation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45720" indent="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None/>
              <a:defRPr/>
            </a:pPr>
            <a:r>
              <a:rPr lang="en-US" sz="2400" b="1" dirty="0"/>
              <a:t>Algorithm for </a:t>
            </a:r>
            <a:r>
              <a:rPr lang="en-US" sz="2400" b="1" dirty="0" smtClean="0"/>
              <a:t>computing </a:t>
            </a:r>
            <a:r>
              <a:rPr lang="en-US" sz="2400" b="1" dirty="0"/>
              <a:t>a key </a:t>
            </a:r>
            <a:r>
              <a:rPr lang="en-US" sz="2400" b="1" dirty="0" smtClean="0"/>
              <a:t>K of </a:t>
            </a:r>
            <a:r>
              <a:rPr lang="pt-BR" sz="2400" b="1" dirty="0" smtClean="0"/>
              <a:t>R(U</a:t>
            </a:r>
            <a:r>
              <a:rPr lang="pt-BR" sz="2400" b="1" dirty="0"/>
              <a:t>) </a:t>
            </a:r>
            <a:r>
              <a:rPr lang="pt-BR" sz="2400" b="1" dirty="0" smtClean="0"/>
              <a:t>based on a functional dependency set </a:t>
            </a:r>
            <a:r>
              <a:rPr lang="pt-BR" sz="3200" dirty="0" smtClean="0">
                <a:latin typeface="Colonna MT" pitchFamily="82" charset="0"/>
              </a:rPr>
              <a:t>F</a:t>
            </a:r>
            <a:endParaRPr lang="pt-BR" sz="2400" dirty="0" smtClean="0">
              <a:latin typeface="Colonna MT" pitchFamily="82" charset="0"/>
            </a:endParaRPr>
          </a:p>
          <a:p>
            <a:pPr marL="495300" marR="45720" indent="-49530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Initializing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K = U</a:t>
            </a:r>
          </a:p>
          <a:p>
            <a:pPr marL="782638" lvl="1" indent="-43815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For each attribute A in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K</a:t>
            </a:r>
          </a:p>
          <a:p>
            <a:pPr marL="1052513" lvl="2" indent="-3810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Courier New" pitchFamily="49" charset="0"/>
              <a:buChar char="o"/>
              <a:defRPr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Computing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{K-A}</a:t>
            </a:r>
            <a:r>
              <a:rPr lang="en-US" sz="2800" baseline="500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4000" baseline="-40000" dirty="0">
                <a:solidFill>
                  <a:schemeClr val="accent5">
                    <a:lumMod val="75000"/>
                  </a:schemeClr>
                </a:solidFill>
                <a:latin typeface="Colonna MT" pitchFamily="82" charset="0"/>
              </a:rPr>
              <a:t>F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olonna MT" pitchFamily="82" charset="0"/>
            </a:endParaRPr>
          </a:p>
          <a:p>
            <a:pPr marL="1052513" lvl="2" indent="-381000">
              <a:spcBef>
                <a:spcPct val="20000"/>
              </a:spcBef>
              <a:buClr>
                <a:schemeClr val="accent2"/>
              </a:buClr>
              <a:buSzPct val="7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{K-A}</a:t>
            </a:r>
            <a:r>
              <a:rPr lang="en-US" sz="2400" baseline="500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en-US" sz="3600" baseline="-40000" dirty="0">
                <a:solidFill>
                  <a:schemeClr val="accent5">
                    <a:lumMod val="75000"/>
                  </a:schemeClr>
                </a:solidFill>
                <a:latin typeface="Colonna MT" pitchFamily="82" charset="0"/>
              </a:rPr>
              <a:t>F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= U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then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K = K-{A};</a:t>
            </a:r>
          </a:p>
          <a:p>
            <a:pPr marL="495300" marR="45720" indent="-49530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4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{ABCD}</a:t>
            </a:r>
            <a:r>
              <a:rPr lang="en-US" baseline="30000" dirty="0"/>
              <a:t>+</a:t>
            </a:r>
            <a:r>
              <a:rPr lang="en-US" dirty="0"/>
              <a:t> = {ABCD}</a:t>
            </a:r>
            <a:r>
              <a:rPr lang="en-US" baseline="30000" dirty="0"/>
              <a:t>  </a:t>
            </a:r>
          </a:p>
          <a:p>
            <a:pPr marL="0" indent="0" algn="ctr">
              <a:buNone/>
            </a:pPr>
            <a:r>
              <a:rPr lang="en-US" dirty="0"/>
              <a:t>{ABC}</a:t>
            </a:r>
            <a:r>
              <a:rPr lang="en-US" baseline="30000" dirty="0"/>
              <a:t>+</a:t>
            </a:r>
            <a:r>
              <a:rPr lang="en-US" dirty="0"/>
              <a:t> = {ABCD}</a:t>
            </a:r>
            <a:r>
              <a:rPr lang="en-US" baseline="30000" dirty="0"/>
              <a:t>  </a:t>
            </a:r>
          </a:p>
          <a:p>
            <a:pPr marL="0" indent="0" algn="ctr">
              <a:buNone/>
            </a:pPr>
            <a:r>
              <a:rPr lang="en-US" dirty="0"/>
              <a:t>{AB}</a:t>
            </a:r>
            <a:r>
              <a:rPr lang="en-US" baseline="30000" dirty="0"/>
              <a:t>+</a:t>
            </a:r>
            <a:r>
              <a:rPr lang="en-US" dirty="0"/>
              <a:t> = {ABCD}</a:t>
            </a:r>
            <a:r>
              <a:rPr lang="en-US" baseline="30000" dirty="0"/>
              <a:t>  </a:t>
            </a:r>
          </a:p>
          <a:p>
            <a:pPr marL="0" indent="0" algn="ctr">
              <a:buNone/>
            </a:pPr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 = {ABCD}</a:t>
            </a:r>
            <a:r>
              <a:rPr lang="en-US" baseline="30000" dirty="0"/>
              <a:t>  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Hence,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A 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is a key of R</a:t>
            </a:r>
            <a:endParaRPr lang="en-US" i="1" baseline="30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E54A0-E9E6-41FD-B97D-1FF3D761590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49400" y="548435"/>
            <a:ext cx="83058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360000"/>
            <a:r>
              <a:rPr lang="en-US" sz="2000" i="1" dirty="0" smtClean="0"/>
              <a:t>EX1: </a:t>
            </a:r>
            <a:r>
              <a:rPr lang="en-US" sz="2000" b="1" dirty="0"/>
              <a:t>computing a key K of </a:t>
            </a:r>
            <a:r>
              <a:rPr lang="pt-BR" sz="2000" b="1" dirty="0"/>
              <a:t>R(U) based on a functional dependency set </a:t>
            </a:r>
            <a:r>
              <a:rPr lang="pt-BR" sz="2800" dirty="0" smtClean="0">
                <a:latin typeface="Colonna MT" pitchFamily="82" charset="0"/>
              </a:rPr>
              <a:t>F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fr-FR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>
                <a:latin typeface="Colonna MT" pitchFamily="82" charset="0"/>
              </a:rPr>
              <a:t>F</a:t>
            </a:r>
            <a:r>
              <a:rPr lang="fr-FR" dirty="0"/>
              <a:t> =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{A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B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C, B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C, BC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fr-F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}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fr-FR" sz="2400" dirty="0">
                <a:latin typeface="Colonna MT" pitchFamily="82" charset="0"/>
              </a:rPr>
              <a:t>             </a:t>
            </a:r>
            <a:endParaRPr lang="fr-FR" sz="1200" dirty="0"/>
          </a:p>
          <a:p>
            <a:pPr marL="252000" indent="-360000"/>
            <a:endParaRPr lang="pt-BR" sz="2000" dirty="0">
              <a:latin typeface="Colonna MT" pitchFamily="82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28800" y="48006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r>
              <a:rPr lang="en-US">
                <a:ea typeface="Tahoma" pitchFamily="34" charset="0"/>
                <a:cs typeface="Tahoma" pitchFamily="34" charset="0"/>
              </a:rPr>
              <a:t>           </a:t>
            </a:r>
          </a:p>
          <a:p>
            <a:pPr marR="45720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defRPr/>
            </a:pPr>
            <a:endParaRPr lang="en-US" baseline="30000"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9400" y="4858434"/>
            <a:ext cx="980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360000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Note:  If there is a key, then the attribute of that key belong to the left part of FDs</a:t>
            </a:r>
          </a:p>
        </p:txBody>
      </p:sp>
    </p:spTree>
    <p:extLst>
      <p:ext uri="{BB962C8B-B14F-4D97-AF65-F5344CB8AC3E}">
        <p14:creationId xmlns:p14="http://schemas.microsoft.com/office/powerpoint/2010/main" val="52450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m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bms1" id="{E17DA937-243E-473B-9A93-338033E85EF9}" vid="{88240177-2BC8-497F-B18B-4217C974F6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dbms1</Template>
  <TotalTime>16222</TotalTime>
  <Words>2466</Words>
  <Application>Microsoft Office PowerPoint</Application>
  <PresentationFormat>Widescreen</PresentationFormat>
  <Paragraphs>350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BostonII</vt:lpstr>
      <vt:lpstr>Calibri</vt:lpstr>
      <vt:lpstr>Calibri Light</vt:lpstr>
      <vt:lpstr>Colonna MT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dbms1</vt:lpstr>
      <vt:lpstr>FUNDAMENTALS OF DATABASE SYSTEMS  LESSON 8: Functional Dependencies and Normalization for Relational Databases</vt:lpstr>
      <vt:lpstr>Chapter Outline</vt:lpstr>
      <vt:lpstr>Chapter Outline</vt:lpstr>
      <vt:lpstr>Normal Forms Based on Primary Keys </vt:lpstr>
      <vt:lpstr>3.1 Normalization of Relations (1)</vt:lpstr>
      <vt:lpstr>3.2 Practical Use of Normal Forms</vt:lpstr>
      <vt:lpstr>3.3 Definitions of Keys and Attributes  Participating in Keys (1)</vt:lpstr>
      <vt:lpstr>Algorithm for computing a key of a relation</vt:lpstr>
      <vt:lpstr>PowerPoint Presentation</vt:lpstr>
      <vt:lpstr>Definitions of Keys and Attributes  Participating in Keys (2)</vt:lpstr>
      <vt:lpstr>3.2 First Normal Form </vt:lpstr>
      <vt:lpstr>Figure  Normalization into 1NF</vt:lpstr>
      <vt:lpstr>PowerPoint Presentation</vt:lpstr>
      <vt:lpstr>3.3 Second Normal Form</vt:lpstr>
      <vt:lpstr>Second Normal Form</vt:lpstr>
      <vt:lpstr>PowerPoint Presentation</vt:lpstr>
      <vt:lpstr>PowerPoint Presentation</vt:lpstr>
      <vt:lpstr>PowerPoint Presentation</vt:lpstr>
      <vt:lpstr>PowerPoint Presentation</vt:lpstr>
      <vt:lpstr>3.4 Third Normal Form </vt:lpstr>
      <vt:lpstr>Third Normal Form </vt:lpstr>
      <vt:lpstr>PowerPoint Presentation</vt:lpstr>
      <vt:lpstr>PowerPoint Presentation</vt:lpstr>
      <vt:lpstr>PowerPoint Presentation</vt:lpstr>
      <vt:lpstr>Chapter Outline</vt:lpstr>
      <vt:lpstr>4 General Normal Form Definitions (For Multiple Keys)</vt:lpstr>
      <vt:lpstr>General Normal Form Definitions (2)</vt:lpstr>
      <vt:lpstr>Chapter Outline</vt:lpstr>
      <vt:lpstr>5 BCNF (Boyce-Codd Normal Form) </vt:lpstr>
      <vt:lpstr>Figure Boyce-Codd normal form</vt:lpstr>
      <vt:lpstr>Figure a relation TEACH that is in 3NF but not in BCNF</vt:lpstr>
      <vt:lpstr>Achieving the BCNF by Decomposition</vt:lpstr>
      <vt:lpstr>Achieving the BCNF by Decomposition</vt:lpstr>
      <vt:lpstr>PowerPoint Presentation</vt:lpstr>
      <vt:lpstr>PowerPoint Presentation</vt:lpstr>
      <vt:lpstr>Các bước Chuẩn hóa lược đồ về dạng BCNF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  LESSON 7: The Relational Algebra and Calculus</dc:title>
  <dc:creator>Van PHAN</dc:creator>
  <cp:lastModifiedBy>Phương Hạnh Dư</cp:lastModifiedBy>
  <cp:revision>121</cp:revision>
  <dcterms:created xsi:type="dcterms:W3CDTF">2020-05-18T02:27:45Z</dcterms:created>
  <dcterms:modified xsi:type="dcterms:W3CDTF">2022-11-14T07:36:07Z</dcterms:modified>
</cp:coreProperties>
</file>