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15" d="100"/>
          <a:sy n="115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4165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08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2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b9dbe1d5-2557-4b0c-b190-59bdfd489e7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b9dbe1d5-2557-4b0c-b190-59bdfd489e7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b9dbe1d5-2557-4b0c-b190-59bdfd489e72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b9dbe1d5-2557-4b0c-b190-59bdfd489e7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itch.com?utm_medium=product-presentation&amp;utm_source=powerpoint-export&amp;utm_campaign=bottom_bar_cta&amp;utm_content=b9dbe1d5-2557-4b0c-b190-59bdfd489e72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b9dbe1d5-2557-4b0c-b190-59bdfd489e72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b9dbe1d5-2557-4b0c-b190-59bdfd489e72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b9dbe1d5-2557-4b0c-b190-59bdfd489e7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b9dbe1d5-2557-4b0c-b190-59bdfd489e7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b9dbe1d5-2557-4b0c-b190-59bdfd489e7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b9dbe1d5-2557-4b0c-b190-59bdfd489e7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b9dbe1d5-2557-4b0c-b190-59bdfd489e7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b9dbe1d5-2557-4b0c-b190-59bdfd489e7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b9dbe1d5-2557-4b0c-b190-59bdfd489e7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b9dbe1d5-2557-4b0c-b190-59bdfd489e7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 rot="5400000">
            <a:off x="8046720" y="0"/>
            <a:ext cx="1097280" cy="1095566"/>
          </a:xfrm>
          <a:prstGeom prst="diagStripe">
            <a:avLst/>
          </a:prstGeom>
          <a:solidFill>
            <a:srgbClr val="FFFFFF"/>
          </a:solidFill>
          <a:ln/>
        </p:spPr>
      </p:sp>
      <p:sp>
        <p:nvSpPr>
          <p:cNvPr id="4" name="Text 1"/>
          <p:cNvSpPr/>
          <p:nvPr/>
        </p:nvSpPr>
        <p:spPr>
          <a:xfrm>
            <a:off x="57520" y="935160"/>
            <a:ext cx="914400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500"/>
              </a:lnSpc>
            </a:pPr>
            <a:r>
              <a:rPr lang="en-US" sz="4500" b="1" kern="0" spc="-48" dirty="0">
                <a:solidFill>
                  <a:srgbClr val="FFFFFF"/>
                </a:solidFill>
                <a:latin typeface="Aileron" pitchFamily="34" charset="0"/>
                <a:ea typeface="Aileron" pitchFamily="34" charset="-122"/>
                <a:cs typeface="Aileron" pitchFamily="34" charset="-120"/>
              </a:rPr>
              <a:t>Numerical Method Sessional</a:t>
            </a:r>
            <a:endParaRPr lang="en-US" sz="4500" dirty="0"/>
          </a:p>
        </p:txBody>
      </p:sp>
      <p:sp>
        <p:nvSpPr>
          <p:cNvPr id="5" name="Text 2"/>
          <p:cNvSpPr/>
          <p:nvPr/>
        </p:nvSpPr>
        <p:spPr>
          <a:xfrm>
            <a:off x="3369500" y="2101471"/>
            <a:ext cx="2743200" cy="5057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960"/>
              </a:lnSpc>
            </a:pPr>
            <a:r>
              <a:rPr lang="en-US" sz="3600" b="1" kern="0" spc="-48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CSE - 4746</a:t>
            </a:r>
            <a:endParaRPr lang="en-US" sz="3600" dirty="0"/>
          </a:p>
        </p:txBody>
      </p:sp>
      <p:sp>
        <p:nvSpPr>
          <p:cNvPr id="6" name="Text 3"/>
          <p:cNvSpPr/>
          <p:nvPr/>
        </p:nvSpPr>
        <p:spPr>
          <a:xfrm>
            <a:off x="1280735" y="2846923"/>
            <a:ext cx="7315200" cy="505756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3600" b="1" kern="0" spc="-48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Prof. Mohammed Shamsul Alam</a:t>
            </a:r>
            <a:endParaRPr lang="en-US" sz="3600" dirty="0"/>
          </a:p>
        </p:txBody>
      </p:sp>
      <p:sp>
        <p:nvSpPr>
          <p:cNvPr id="7" name="Text 4"/>
          <p:cNvSpPr/>
          <p:nvPr/>
        </p:nvSpPr>
        <p:spPr>
          <a:xfrm>
            <a:off x="3591526" y="3483358"/>
            <a:ext cx="2743200" cy="714375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13"/>
              </a:lnSpc>
            </a:pPr>
            <a:r>
              <a:rPr lang="en-US" sz="1900" b="0" dirty="0">
                <a:solidFill>
                  <a:srgbClr val="FFFFFF"/>
                </a:solidFill>
                <a:latin typeface="ABeeZee" pitchFamily="34" charset="0"/>
                <a:ea typeface="ABeeZee" pitchFamily="34" charset="-122"/>
                <a:cs typeface="ABeeZee" pitchFamily="34" charset="-120"/>
              </a:rPr>
              <a:t>Professor</a:t>
            </a:r>
            <a:endParaRPr lang="en-US" sz="1875" dirty="0"/>
          </a:p>
          <a:p>
            <a:pPr algn="ctr">
              <a:lnSpc>
                <a:spcPts val="2813"/>
              </a:lnSpc>
            </a:pPr>
            <a:r>
              <a:rPr lang="en-US" sz="1900" b="0" dirty="0">
                <a:solidFill>
                  <a:srgbClr val="FFFFFF"/>
                </a:solidFill>
                <a:latin typeface="ABeeZee" pitchFamily="34" charset="0"/>
                <a:ea typeface="ABeeZee" pitchFamily="34" charset="-122"/>
                <a:cs typeface="ABeeZee" pitchFamily="34" charset="-120"/>
              </a:rPr>
              <a:t>Dept. of CSE, IIUC</a:t>
            </a:r>
            <a:endParaRPr lang="en-US" sz="1875" dirty="0"/>
          </a:p>
        </p:txBody>
      </p:sp>
      <p:pic>
        <p:nvPicPr>
          <p:cNvPr id="8" name="Image 0" descr="https://pitch-assets-ccb95893-de3f-4266-973c-20049231b248.s3.eu-west-1.amazonaws.com/try-pitch-pdf-export-logo.sv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250" y="476250"/>
            <a:ext cx="5486400" cy="68581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5400" b="1" kern="0" spc="-48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Implementation</a:t>
            </a:r>
            <a:endParaRPr lang="en-US" sz="5400" dirty="0"/>
          </a:p>
        </p:txBody>
      </p:sp>
      <p:sp>
        <p:nvSpPr>
          <p:cNvPr id="4" name="Text 1"/>
          <p:cNvSpPr/>
          <p:nvPr/>
        </p:nvSpPr>
        <p:spPr>
          <a:xfrm>
            <a:off x="561265" y="1325852"/>
            <a:ext cx="6671698" cy="3817648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75"/>
              </a:lnSpc>
              <a:buSzPct val="100000"/>
            </a:pPr>
            <a:r>
              <a:rPr lang="en-US" sz="2900" b="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- Define the Force Function</a:t>
            </a:r>
            <a:endParaRPr lang="en-US" sz="2850" dirty="0"/>
          </a:p>
          <a:p>
            <a:pPr algn="l">
              <a:lnSpc>
                <a:spcPts val="4275"/>
              </a:lnSpc>
            </a:pPr>
            <a:r>
              <a:rPr lang="en-US" sz="2900" b="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- Choose Integration Method</a:t>
            </a:r>
            <a:endParaRPr lang="en-US" sz="2850" dirty="0"/>
          </a:p>
          <a:p>
            <a:pPr algn="l">
              <a:lnSpc>
                <a:spcPts val="4275"/>
              </a:lnSpc>
            </a:pPr>
            <a:r>
              <a:rPr lang="en-US" sz="2900" b="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- Discretize the Interval</a:t>
            </a:r>
            <a:endParaRPr lang="en-US" sz="2850" dirty="0"/>
          </a:p>
          <a:p>
            <a:pPr algn="l">
              <a:lnSpc>
                <a:spcPts val="4275"/>
              </a:lnSpc>
            </a:pPr>
            <a:r>
              <a:rPr lang="en-US" sz="2900" b="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- Evaluate the Force at Each Subinterval</a:t>
            </a:r>
            <a:endParaRPr lang="en-US" sz="2850" dirty="0"/>
          </a:p>
          <a:p>
            <a:pPr algn="l">
              <a:lnSpc>
                <a:spcPts val="4275"/>
              </a:lnSpc>
            </a:pPr>
            <a:r>
              <a:rPr lang="en-US" sz="2900" b="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- Perform Numerical Integrationl</a:t>
            </a:r>
            <a:endParaRPr lang="en-US" sz="2850" dirty="0"/>
          </a:p>
          <a:p>
            <a:pPr algn="l">
              <a:lnSpc>
                <a:spcPts val="4275"/>
              </a:lnSpc>
            </a:pPr>
            <a:r>
              <a:rPr lang="en-US" sz="2900" b="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- Obtain the Work Done</a:t>
            </a:r>
            <a:endParaRPr lang="en-US" sz="2850" dirty="0"/>
          </a:p>
        </p:txBody>
      </p:sp>
      <p:sp>
        <p:nvSpPr>
          <p:cNvPr id="5" name="Shape 2"/>
          <p:cNvSpPr/>
          <p:nvPr/>
        </p:nvSpPr>
        <p:spPr>
          <a:xfrm rot="5400000">
            <a:off x="8046720" y="0"/>
            <a:ext cx="1097280" cy="1095566"/>
          </a:xfrm>
          <a:prstGeom prst="diagStripe">
            <a:avLst/>
          </a:prstGeom>
          <a:solidFill>
            <a:srgbClr val="FFFFFF"/>
          </a:solidFill>
          <a:ln/>
        </p:spPr>
      </p:sp>
      <p:pic>
        <p:nvPicPr>
          <p:cNvPr id="6" name="Image 0" descr="https://pitch-assets-ccb95893-de3f-4266-973c-20049231b248.s3.eu-west-1.amazonaws.com/try-pitch-pdf-export-logo.sv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262012" y="2144024"/>
            <a:ext cx="5486400" cy="85725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6750"/>
              </a:lnSpc>
            </a:pPr>
            <a:r>
              <a:rPr lang="en-US" sz="4500" b="0" dirty="0">
                <a:solidFill>
                  <a:srgbClr val="000000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f(x) = 3x^2 - 2x + 1</a:t>
            </a:r>
            <a:endParaRPr lang="en-US" sz="4500" dirty="0"/>
          </a:p>
        </p:txBody>
      </p:sp>
      <p:sp>
        <p:nvSpPr>
          <p:cNvPr id="4" name="Text 1"/>
          <p:cNvSpPr/>
          <p:nvPr/>
        </p:nvSpPr>
        <p:spPr>
          <a:xfrm>
            <a:off x="476250" y="476250"/>
            <a:ext cx="3657600" cy="502882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3600" b="1" kern="0" spc="-4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Force Function</a:t>
            </a:r>
            <a:endParaRPr lang="en-US" sz="3600" dirty="0"/>
          </a:p>
        </p:txBody>
      </p:sp>
      <p:sp>
        <p:nvSpPr>
          <p:cNvPr id="5" name="Shape 2"/>
          <p:cNvSpPr/>
          <p:nvPr/>
        </p:nvSpPr>
        <p:spPr>
          <a:xfrm rot="5400000">
            <a:off x="8046720" y="0"/>
            <a:ext cx="1097280" cy="1095566"/>
          </a:xfrm>
          <a:prstGeom prst="diagStripe">
            <a:avLst/>
          </a:prstGeom>
          <a:solidFill>
            <a:srgbClr val="000000"/>
          </a:solidFill>
          <a:ln/>
        </p:spPr>
      </p:sp>
      <p:pic>
        <p:nvPicPr>
          <p:cNvPr id="6" name="Image 0" descr="https://pitch-assets-ccb95893-de3f-4266-973c-20049231b248.s3.eu-west-1.amazonaws.com/try-pitch-pdf-export-logo.sv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250" y="476250"/>
            <a:ext cx="2743200" cy="335255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400" b="1" kern="0" spc="-48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Result Analysis</a:t>
            </a:r>
            <a:endParaRPr lang="en-US" sz="2400" dirty="0"/>
          </a:p>
        </p:txBody>
      </p:sp>
      <p:graphicFrame>
        <p:nvGraphicFramePr>
          <p:cNvPr id="10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710617"/>
              </p:ext>
            </p:extLst>
          </p:nvPr>
        </p:nvGraphicFramePr>
        <p:xfrm>
          <a:off x="476250" y="1827217"/>
          <a:ext cx="7977650" cy="2808757"/>
        </p:xfrm>
        <a:graphic>
          <a:graphicData uri="http://schemas.openxmlformats.org/drawingml/2006/table">
            <a:tbl>
              <a:tblPr/>
              <a:tblGrid>
                <a:gridCol w="1595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5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5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5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5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477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0000"/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Initial, End position (Meter)</a:t>
                      </a:r>
                      <a:endParaRPr lang="en-US" sz="1500" dirty="0">
                        <a:latin typeface="Inter" charset="0"/>
                        <a:ea typeface="Inter" charset="0"/>
                        <a:cs typeface="Inter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0000"/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Work Done - Real integration (Joule)</a:t>
                      </a:r>
                      <a:endParaRPr lang="en-US" sz="1500" dirty="0">
                        <a:latin typeface="Inter" charset="0"/>
                        <a:ea typeface="Inter" charset="0"/>
                        <a:cs typeface="Inter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0000"/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Work Done - Trapezoidal rule (Joule)</a:t>
                      </a:r>
                      <a:endParaRPr lang="en-US" sz="1500" dirty="0">
                        <a:latin typeface="Inter" charset="0"/>
                        <a:ea typeface="Inter" charset="0"/>
                        <a:cs typeface="Inter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0000"/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Work Done - Simpson’s ⅓ rule (Joule)</a:t>
                      </a:r>
                      <a:endParaRPr lang="en-US" sz="1500" dirty="0">
                        <a:latin typeface="Inter" charset="0"/>
                        <a:ea typeface="Inter" charset="0"/>
                        <a:cs typeface="Inter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0000"/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Work Done - Simpson’s ⅜ rule (Joule)</a:t>
                      </a:r>
                      <a:endParaRPr lang="en-US" sz="1500" dirty="0">
                        <a:latin typeface="Inter" charset="0"/>
                        <a:ea typeface="Inter" charset="0"/>
                        <a:cs typeface="Inter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06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0000"/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1 - 5</a:t>
                      </a:r>
                      <a:endParaRPr lang="en-US" sz="1500" dirty="0">
                        <a:latin typeface="Inter" charset="0"/>
                        <a:ea typeface="Inter" charset="0"/>
                        <a:cs typeface="Inter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0000"/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104J</a:t>
                      </a:r>
                      <a:endParaRPr lang="en-US" sz="1500" dirty="0">
                        <a:latin typeface="Inter" charset="0"/>
                        <a:ea typeface="Inter" charset="0"/>
                        <a:cs typeface="Inter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0000"/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104.222J</a:t>
                      </a:r>
                      <a:endParaRPr lang="en-US" sz="1500" dirty="0">
                        <a:latin typeface="Inter" charset="0"/>
                        <a:ea typeface="Inter" charset="0"/>
                        <a:cs typeface="Inter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0000"/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104.00012J</a:t>
                      </a:r>
                      <a:endParaRPr lang="en-US" sz="1500" dirty="0">
                        <a:latin typeface="Inter" charset="0"/>
                        <a:ea typeface="Inter" charset="0"/>
                        <a:cs typeface="Inter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0000"/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104.000J</a:t>
                      </a:r>
                      <a:endParaRPr lang="en-US" sz="1500" dirty="0">
                        <a:latin typeface="Inter" charset="0"/>
                        <a:ea typeface="Inter" charset="0"/>
                        <a:cs typeface="Inter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24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0000"/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5 - 15</a:t>
                      </a:r>
                      <a:endParaRPr lang="en-US" sz="1500" dirty="0">
                        <a:latin typeface="Inter" charset="0"/>
                        <a:ea typeface="Inter" charset="0"/>
                        <a:cs typeface="Inter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0000"/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3060J</a:t>
                      </a:r>
                      <a:endParaRPr lang="en-US" sz="1500" dirty="0">
                        <a:latin typeface="Inter" charset="0"/>
                        <a:ea typeface="Inter" charset="0"/>
                        <a:cs typeface="Inter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0000"/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3060.81J</a:t>
                      </a:r>
                      <a:endParaRPr lang="en-US" sz="1500" dirty="0">
                        <a:latin typeface="Inter" charset="0"/>
                        <a:ea typeface="Inter" charset="0"/>
                        <a:cs typeface="Inter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0000"/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3060.00032J</a:t>
                      </a:r>
                      <a:endParaRPr lang="en-US" sz="1500" dirty="0">
                        <a:latin typeface="Inter" charset="0"/>
                        <a:ea typeface="Inter" charset="0"/>
                        <a:cs typeface="Inter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0000"/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3060J</a:t>
                      </a:r>
                      <a:endParaRPr lang="en-US" sz="1500" dirty="0">
                        <a:latin typeface="Inter" charset="0"/>
                        <a:ea typeface="Inter" charset="0"/>
                        <a:cs typeface="Inter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63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0000"/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10 - 50</a:t>
                      </a:r>
                      <a:endParaRPr lang="en-US" sz="1500" dirty="0">
                        <a:latin typeface="Inter" charset="0"/>
                        <a:ea typeface="Inter" charset="0"/>
                        <a:cs typeface="Inter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0000"/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121640J</a:t>
                      </a:r>
                      <a:endParaRPr lang="en-US" sz="1500" dirty="0">
                        <a:latin typeface="Inter" charset="0"/>
                        <a:ea typeface="Inter" charset="0"/>
                        <a:cs typeface="Inter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0000"/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122140.3241J</a:t>
                      </a:r>
                      <a:endParaRPr lang="en-US" sz="1500" dirty="0">
                        <a:latin typeface="Inter" charset="0"/>
                        <a:ea typeface="Inter" charset="0"/>
                        <a:cs typeface="Inter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0000"/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121640.00034J</a:t>
                      </a:r>
                      <a:endParaRPr lang="en-US" sz="1500" dirty="0">
                        <a:latin typeface="Inter" charset="0"/>
                        <a:ea typeface="Inter" charset="0"/>
                        <a:cs typeface="Inter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0000"/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121640.00J</a:t>
                      </a:r>
                      <a:endParaRPr lang="en-US" sz="1500" dirty="0">
                        <a:latin typeface="Inter" charset="0"/>
                        <a:ea typeface="Inter" charset="0"/>
                        <a:cs typeface="Inter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hape 1"/>
          <p:cNvSpPr/>
          <p:nvPr/>
        </p:nvSpPr>
        <p:spPr>
          <a:xfrm rot="5400000">
            <a:off x="8046720" y="0"/>
            <a:ext cx="1097280" cy="1095566"/>
          </a:xfrm>
          <a:prstGeom prst="diagStripe">
            <a:avLst/>
          </a:prstGeom>
          <a:solidFill>
            <a:srgbClr val="FFFFFF"/>
          </a:solidFill>
          <a:ln/>
        </p:spPr>
      </p:sp>
      <p:pic>
        <p:nvPicPr>
          <p:cNvPr id="6" name="Image 0" descr="https://pitch-assets-ccb95893-de3f-4266-973c-20049231b248.s3.eu-west-1.amazonaws.com/try-pitch-pdf-export-logo.sv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 rot="5400000">
            <a:off x="8046720" y="0"/>
            <a:ext cx="1097280" cy="1095566"/>
          </a:xfrm>
          <a:prstGeom prst="diagStripe">
            <a:avLst/>
          </a:prstGeom>
          <a:solidFill>
            <a:srgbClr val="000000"/>
          </a:solidFill>
          <a:ln/>
        </p:spPr>
      </p:sp>
      <p:pic>
        <p:nvPicPr>
          <p:cNvPr id="4" name="Image 0" descr="https://pitch-assets-ccb95893-de3f-4266-973c-20049231b248.s3.eu-west-1.amazonaws.com/38403659-274a-46ff-bbd1-90f79277b411?pitch-bytes=50284&amp;pitch-content-type=image%2F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6348" y="1496957"/>
            <a:ext cx="2972594" cy="2556293"/>
          </a:xfrm>
          <a:prstGeom prst="rect">
            <a:avLst/>
          </a:prstGeom>
        </p:spPr>
      </p:pic>
      <p:pic>
        <p:nvPicPr>
          <p:cNvPr id="5" name="Image 1" descr="https://pitch-assets-ccb95893-de3f-4266-973c-20049231b248.s3.eu-west-1.amazonaws.com/38a437f2-6936-46aa-b7d0-5a32f46d1d74?pitch-bytes=57784&amp;pitch-content-type=image%2F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55121" y="1559224"/>
            <a:ext cx="2974182" cy="2391318"/>
          </a:xfrm>
          <a:prstGeom prst="rect">
            <a:avLst/>
          </a:prstGeom>
        </p:spPr>
      </p:pic>
      <p:pic>
        <p:nvPicPr>
          <p:cNvPr id="6" name="Image 2" descr="https://pitch-assets-ccb95893-de3f-4266-973c-20049231b248.s3.eu-west-1.amazonaws.com/1c1e5fcb-a752-4dd8-9e71-ec1326e15330?pitch-bytes=53333&amp;pitch-content-type=image%2F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088151" y="1563986"/>
            <a:ext cx="2940282" cy="2373982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476250" y="476250"/>
            <a:ext cx="3657600" cy="335255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400" b="1" kern="0" spc="-4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Pie Chart of Accuracy</a:t>
            </a:r>
            <a:endParaRPr lang="en-US" sz="2400" dirty="0"/>
          </a:p>
        </p:txBody>
      </p:sp>
      <p:pic>
        <p:nvPicPr>
          <p:cNvPr id="8" name="Image 3" descr="https://pitch-assets-ccb95893-de3f-4266-973c-20049231b248.s3.eu-west-1.amazonaws.com/try-pitch-pdf-export-logo.svg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250" y="2004612"/>
            <a:ext cx="8229600" cy="1143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500"/>
              </a:lnSpc>
            </a:pPr>
            <a:r>
              <a:rPr lang="en-US" sz="3000" b="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- Analysis of Energy</a:t>
            </a:r>
            <a:endParaRPr lang="en-US" sz="3000" dirty="0"/>
          </a:p>
          <a:p>
            <a:pPr algn="l">
              <a:lnSpc>
                <a:spcPts val="4500"/>
              </a:lnSpc>
            </a:pPr>
            <a:r>
              <a:rPr lang="en-US" sz="3000" b="0" dirty="0">
                <a:solidFill>
                  <a:srgbClr val="FFFFFF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- Optimization of Integration Methods</a:t>
            </a:r>
            <a:endParaRPr lang="en-US" sz="3000" dirty="0"/>
          </a:p>
        </p:txBody>
      </p:sp>
      <p:sp>
        <p:nvSpPr>
          <p:cNvPr id="4" name="Text 1"/>
          <p:cNvSpPr/>
          <p:nvPr/>
        </p:nvSpPr>
        <p:spPr>
          <a:xfrm>
            <a:off x="476250" y="476250"/>
            <a:ext cx="7315200" cy="502882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3600" b="1" kern="0" spc="-48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Future Plans &amp; Possible Extensions</a:t>
            </a:r>
            <a:endParaRPr lang="en-US" sz="3600" dirty="0"/>
          </a:p>
        </p:txBody>
      </p:sp>
      <p:pic>
        <p:nvPicPr>
          <p:cNvPr id="5" name="Image 0" descr="https://pitch-assets-ccb95893-de3f-4266-973c-20049231b248.s3.eu-west-1.amazonaws.com/try-pitch-pdf-export-logo.sv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177054" y="2224445"/>
            <a:ext cx="3657600" cy="68581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5400" b="1" kern="0" spc="-4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END</a:t>
            </a:r>
            <a:endParaRPr lang="en-US" sz="5400" dirty="0"/>
          </a:p>
        </p:txBody>
      </p:sp>
      <p:pic>
        <p:nvPicPr>
          <p:cNvPr id="4" name="Image 0" descr="https://pitch-assets-ccb95893-de3f-4266-973c-20049231b248.s3.eu-west-1.amazonaws.com/try-pitch-pdf-export-logo.sv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494482" y="1775963"/>
            <a:ext cx="2743200" cy="335255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640"/>
              </a:lnSpc>
            </a:pPr>
            <a:r>
              <a:rPr lang="en-US" sz="2400" b="1" kern="0" spc="-4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Team Members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2477578" y="1338892"/>
            <a:ext cx="4572000" cy="335255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640"/>
              </a:lnSpc>
            </a:pPr>
            <a:r>
              <a:rPr lang="en-US" sz="2400" b="1" kern="0" spc="-4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Team Name: Team_Integration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476272" y="655906"/>
            <a:ext cx="8229600" cy="4190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300"/>
              </a:lnSpc>
            </a:pPr>
            <a:r>
              <a:rPr lang="en-US" sz="3000" b="1" kern="0" spc="-4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Project Name: Numerical Integration</a:t>
            </a:r>
            <a:endParaRPr lang="en-US" sz="3000" dirty="0"/>
          </a:p>
        </p:txBody>
      </p:sp>
      <p:sp>
        <p:nvSpPr>
          <p:cNvPr id="6" name="Shape 3"/>
          <p:cNvSpPr/>
          <p:nvPr/>
        </p:nvSpPr>
        <p:spPr>
          <a:xfrm rot="5400000">
            <a:off x="8046720" y="0"/>
            <a:ext cx="1097280" cy="1095566"/>
          </a:xfrm>
          <a:prstGeom prst="diagStripe">
            <a:avLst/>
          </a:prstGeom>
          <a:solidFill>
            <a:srgbClr val="000000"/>
          </a:solidFill>
          <a:ln/>
        </p:spPr>
      </p:sp>
      <p:sp>
        <p:nvSpPr>
          <p:cNvPr id="7" name="Text 4"/>
          <p:cNvSpPr/>
          <p:nvPr/>
        </p:nvSpPr>
        <p:spPr>
          <a:xfrm>
            <a:off x="177629" y="2744499"/>
            <a:ext cx="2743200" cy="3808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500"/>
              </a:lnSpc>
            </a:pPr>
            <a:r>
              <a:rPr lang="en-US" sz="1400" b="1" kern="0" spc="-4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Md Jubair Hossain</a:t>
            </a:r>
            <a:endParaRPr lang="en-US" sz="1400" dirty="0"/>
          </a:p>
          <a:p>
            <a:pPr algn="ctr">
              <a:lnSpc>
                <a:spcPts val="1500"/>
              </a:lnSpc>
            </a:pPr>
            <a:r>
              <a:rPr lang="en-US" sz="1400" b="1" kern="0" spc="-4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C193051</a:t>
            </a:r>
            <a:endParaRPr lang="en-US" sz="1400" dirty="0"/>
          </a:p>
        </p:txBody>
      </p:sp>
      <p:sp>
        <p:nvSpPr>
          <p:cNvPr id="8" name="Text 5"/>
          <p:cNvSpPr/>
          <p:nvPr/>
        </p:nvSpPr>
        <p:spPr>
          <a:xfrm>
            <a:off x="2987878" y="2744499"/>
            <a:ext cx="2743200" cy="3808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500"/>
              </a:lnSpc>
            </a:pPr>
            <a:r>
              <a:rPr lang="en-US" sz="1400" b="1" kern="0" spc="-4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Mainuddin Hasan</a:t>
            </a:r>
            <a:endParaRPr lang="en-US" sz="1400" dirty="0"/>
          </a:p>
          <a:p>
            <a:pPr algn="ctr">
              <a:lnSpc>
                <a:spcPts val="1500"/>
              </a:lnSpc>
            </a:pPr>
            <a:r>
              <a:rPr lang="en-US" sz="1400" b="1" kern="0" spc="-4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C193070 (Leader)</a:t>
            </a:r>
            <a:endParaRPr lang="en-US" sz="1400" dirty="0"/>
          </a:p>
        </p:txBody>
      </p:sp>
      <p:sp>
        <p:nvSpPr>
          <p:cNvPr id="9" name="Text 6"/>
          <p:cNvSpPr/>
          <p:nvPr/>
        </p:nvSpPr>
        <p:spPr>
          <a:xfrm>
            <a:off x="5943959" y="2743712"/>
            <a:ext cx="3657600" cy="4076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688"/>
              </a:lnSpc>
            </a:pPr>
            <a:r>
              <a:rPr lang="en-US" sz="1400" b="1" kern="0" spc="-4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Mohammad Sakib Chowdhury</a:t>
            </a:r>
            <a:endParaRPr lang="en-US" sz="1350" dirty="0"/>
          </a:p>
          <a:p>
            <a:pPr algn="ctr">
              <a:lnSpc>
                <a:spcPts val="1688"/>
              </a:lnSpc>
            </a:pPr>
            <a:r>
              <a:rPr lang="en-US" sz="1400" b="1" kern="0" spc="-4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C193055(Co-Leader)</a:t>
            </a:r>
            <a:endParaRPr lang="en-US" sz="1350" dirty="0"/>
          </a:p>
        </p:txBody>
      </p:sp>
      <p:sp>
        <p:nvSpPr>
          <p:cNvPr id="10" name="Shape 7"/>
          <p:cNvSpPr/>
          <p:nvPr/>
        </p:nvSpPr>
        <p:spPr>
          <a:xfrm rot="5400000">
            <a:off x="2372687" y="3032501"/>
            <a:ext cx="536422" cy="0"/>
          </a:xfrm>
          <a:prstGeom prst="line">
            <a:avLst/>
          </a:prstGeom>
          <a:solidFill>
            <a:srgbClr val="000000"/>
          </a:solidFill>
          <a:ln w="84667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11" name="Shape 8"/>
          <p:cNvSpPr/>
          <p:nvPr/>
        </p:nvSpPr>
        <p:spPr>
          <a:xfrm rot="5400000">
            <a:off x="6146998" y="3029793"/>
            <a:ext cx="536422" cy="0"/>
          </a:xfrm>
          <a:prstGeom prst="line">
            <a:avLst/>
          </a:prstGeom>
          <a:solidFill>
            <a:srgbClr val="000000"/>
          </a:solidFill>
          <a:ln w="84667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12" name="Text 9"/>
          <p:cNvSpPr/>
          <p:nvPr/>
        </p:nvSpPr>
        <p:spPr>
          <a:xfrm>
            <a:off x="1690319" y="3717255"/>
            <a:ext cx="2743200" cy="3808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500"/>
              </a:lnSpc>
            </a:pPr>
            <a:r>
              <a:rPr lang="en-US" sz="1200" b="1" kern="0" spc="-4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Jahirul Islam</a:t>
            </a:r>
            <a:endParaRPr lang="en-US" sz="1200" dirty="0"/>
          </a:p>
          <a:p>
            <a:pPr algn="ctr">
              <a:lnSpc>
                <a:spcPts val="1500"/>
              </a:lnSpc>
            </a:pPr>
            <a:r>
              <a:rPr lang="en-US" sz="1200" b="1" kern="0" spc="-4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C193083</a:t>
            </a:r>
            <a:endParaRPr lang="en-US" sz="1200" dirty="0"/>
          </a:p>
        </p:txBody>
      </p:sp>
      <p:sp>
        <p:nvSpPr>
          <p:cNvPr id="13" name="Text 10"/>
          <p:cNvSpPr/>
          <p:nvPr/>
        </p:nvSpPr>
        <p:spPr>
          <a:xfrm>
            <a:off x="5238924" y="3726091"/>
            <a:ext cx="2743200" cy="4285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688"/>
              </a:lnSpc>
            </a:pPr>
            <a:r>
              <a:rPr lang="en-US" sz="1400" b="1" kern="0" spc="-4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Mohammad Mezbah Uddin</a:t>
            </a:r>
            <a:endParaRPr lang="en-US" sz="1350" dirty="0"/>
          </a:p>
          <a:p>
            <a:pPr algn="ctr">
              <a:lnSpc>
                <a:spcPts val="1688"/>
              </a:lnSpc>
            </a:pPr>
            <a:r>
              <a:rPr lang="en-US" sz="1400" b="1" kern="0" spc="-4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C193082</a:t>
            </a:r>
            <a:endParaRPr lang="en-US" sz="1350" dirty="0"/>
          </a:p>
        </p:txBody>
      </p:sp>
      <p:sp>
        <p:nvSpPr>
          <p:cNvPr id="14" name="Shape 11"/>
          <p:cNvSpPr/>
          <p:nvPr/>
        </p:nvSpPr>
        <p:spPr>
          <a:xfrm rot="5400000">
            <a:off x="4091267" y="3991540"/>
            <a:ext cx="536422" cy="0"/>
          </a:xfrm>
          <a:prstGeom prst="line">
            <a:avLst/>
          </a:prstGeom>
          <a:solidFill>
            <a:srgbClr val="000000"/>
          </a:solidFill>
          <a:ln w="84667">
            <a:solidFill>
              <a:srgbClr val="000000"/>
            </a:solidFill>
            <a:prstDash val="solid"/>
            <a:headEnd type="none"/>
            <a:tailEnd type="none"/>
          </a:ln>
        </p:spPr>
      </p:sp>
      <p:pic>
        <p:nvPicPr>
          <p:cNvPr id="15" name="Image 0" descr="https://pitch-assets-ccb95893-de3f-4266-973c-20049231b248.s3.eu-west-1.amazonaws.com/try-pitch-pdf-export-logo.sv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284524" y="675550"/>
            <a:ext cx="4572000" cy="5057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960"/>
              </a:lnSpc>
            </a:pPr>
            <a:r>
              <a:rPr lang="en-US" sz="3600" b="1" kern="0" spc="-48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906194" y="726005"/>
            <a:ext cx="914400" cy="4571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600"/>
              </a:lnSpc>
            </a:pPr>
            <a:r>
              <a:rPr lang="en-US" sz="3000" b="0" kern="0" spc="-48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º</a:t>
            </a:r>
            <a:endParaRPr lang="en-US" sz="3000" dirty="0"/>
          </a:p>
        </p:txBody>
      </p:sp>
      <p:sp>
        <p:nvSpPr>
          <p:cNvPr id="5" name="Text 2"/>
          <p:cNvSpPr/>
          <p:nvPr/>
        </p:nvSpPr>
        <p:spPr>
          <a:xfrm>
            <a:off x="1284524" y="1500037"/>
            <a:ext cx="4572000" cy="5057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960"/>
              </a:lnSpc>
            </a:pPr>
            <a:r>
              <a:rPr lang="en-US" sz="3600" b="1" kern="0" spc="-48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Features</a:t>
            </a:r>
            <a:endParaRPr lang="en-US" sz="3600" dirty="0"/>
          </a:p>
        </p:txBody>
      </p:sp>
      <p:sp>
        <p:nvSpPr>
          <p:cNvPr id="6" name="Text 3"/>
          <p:cNvSpPr/>
          <p:nvPr/>
        </p:nvSpPr>
        <p:spPr>
          <a:xfrm>
            <a:off x="906194" y="1498151"/>
            <a:ext cx="914400" cy="4571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600"/>
              </a:lnSpc>
            </a:pPr>
            <a:r>
              <a:rPr lang="en-US" sz="3000" b="0" kern="0" spc="-48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º</a:t>
            </a:r>
            <a:endParaRPr lang="en-US" sz="3000" dirty="0"/>
          </a:p>
        </p:txBody>
      </p:sp>
      <p:sp>
        <p:nvSpPr>
          <p:cNvPr id="7" name="Text 4"/>
          <p:cNvSpPr/>
          <p:nvPr/>
        </p:nvSpPr>
        <p:spPr>
          <a:xfrm>
            <a:off x="1284524" y="2320673"/>
            <a:ext cx="4572000" cy="5057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960"/>
              </a:lnSpc>
            </a:pPr>
            <a:r>
              <a:rPr lang="en-US" sz="3600" b="1" kern="0" spc="-48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Implementation</a:t>
            </a:r>
            <a:endParaRPr lang="en-US" sz="3600" dirty="0"/>
          </a:p>
        </p:txBody>
      </p:sp>
      <p:sp>
        <p:nvSpPr>
          <p:cNvPr id="8" name="Text 5"/>
          <p:cNvSpPr/>
          <p:nvPr/>
        </p:nvSpPr>
        <p:spPr>
          <a:xfrm>
            <a:off x="906194" y="2318656"/>
            <a:ext cx="914400" cy="4571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600"/>
              </a:lnSpc>
            </a:pPr>
            <a:r>
              <a:rPr lang="en-US" sz="3000" b="0" kern="0" spc="-48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º</a:t>
            </a:r>
            <a:endParaRPr lang="en-US" sz="3000" dirty="0"/>
          </a:p>
        </p:txBody>
      </p:sp>
      <p:sp>
        <p:nvSpPr>
          <p:cNvPr id="9" name="Text 6"/>
          <p:cNvSpPr/>
          <p:nvPr/>
        </p:nvSpPr>
        <p:spPr>
          <a:xfrm>
            <a:off x="1284524" y="3154685"/>
            <a:ext cx="4572000" cy="5057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960"/>
              </a:lnSpc>
            </a:pPr>
            <a:r>
              <a:rPr lang="en-US" sz="3600" b="1" kern="0" spc="-48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Result Analysis</a:t>
            </a:r>
            <a:endParaRPr lang="en-US" sz="3600" dirty="0"/>
          </a:p>
        </p:txBody>
      </p:sp>
      <p:sp>
        <p:nvSpPr>
          <p:cNvPr id="10" name="Text 7"/>
          <p:cNvSpPr/>
          <p:nvPr/>
        </p:nvSpPr>
        <p:spPr>
          <a:xfrm>
            <a:off x="906194" y="3159539"/>
            <a:ext cx="914400" cy="4571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600"/>
              </a:lnSpc>
            </a:pPr>
            <a:r>
              <a:rPr lang="en-US" sz="3000" b="0" kern="0" spc="-48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º</a:t>
            </a:r>
            <a:endParaRPr lang="en-US" sz="3000" dirty="0"/>
          </a:p>
        </p:txBody>
      </p:sp>
      <p:sp>
        <p:nvSpPr>
          <p:cNvPr id="11" name="Text 8"/>
          <p:cNvSpPr/>
          <p:nvPr/>
        </p:nvSpPr>
        <p:spPr>
          <a:xfrm>
            <a:off x="1284524" y="3979172"/>
            <a:ext cx="4572000" cy="5057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960"/>
              </a:lnSpc>
            </a:pPr>
            <a:r>
              <a:rPr lang="en-US" sz="3600" b="1" kern="0" spc="-48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Future Plans</a:t>
            </a:r>
            <a:endParaRPr lang="en-US" sz="3600" dirty="0"/>
          </a:p>
        </p:txBody>
      </p:sp>
      <p:sp>
        <p:nvSpPr>
          <p:cNvPr id="12" name="Text 9"/>
          <p:cNvSpPr/>
          <p:nvPr/>
        </p:nvSpPr>
        <p:spPr>
          <a:xfrm>
            <a:off x="906194" y="3982992"/>
            <a:ext cx="914400" cy="4571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600"/>
              </a:lnSpc>
            </a:pPr>
            <a:r>
              <a:rPr lang="en-US" sz="3000" b="0" kern="0" spc="-48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º</a:t>
            </a:r>
            <a:endParaRPr lang="en-US" sz="3000" dirty="0"/>
          </a:p>
        </p:txBody>
      </p:sp>
      <p:sp>
        <p:nvSpPr>
          <p:cNvPr id="13" name="Shape 10"/>
          <p:cNvSpPr/>
          <p:nvPr/>
        </p:nvSpPr>
        <p:spPr>
          <a:xfrm rot="5400000">
            <a:off x="8046720" y="0"/>
            <a:ext cx="1097280" cy="1095566"/>
          </a:xfrm>
          <a:prstGeom prst="diagStripe">
            <a:avLst/>
          </a:prstGeom>
          <a:solidFill>
            <a:srgbClr val="FFFFFF"/>
          </a:solidFill>
          <a:ln/>
        </p:spPr>
      </p:sp>
      <p:pic>
        <p:nvPicPr>
          <p:cNvPr id="14" name="Image 0" descr="https://pitch-assets-ccb95893-de3f-4266-973c-20049231b248.s3.eu-west-1.amazonaws.com/try-pitch-pdf-export-logo.sv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250" y="1824390"/>
            <a:ext cx="8229600" cy="1485775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2925"/>
              </a:lnSpc>
            </a:pPr>
            <a:r>
              <a:rPr lang="en-US" sz="2000" b="0" dirty="0">
                <a:solidFill>
                  <a:srgbClr val="000000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We are considering an object that is being moved along a straight line by a force that varies with position. The force applied to the object is given by the function F(x) = 3x^2 - 2x + 1, where x represents the position of the object in meters and the force is measured in Newtons.</a:t>
            </a:r>
            <a:endParaRPr lang="en-US" sz="1950" dirty="0"/>
          </a:p>
        </p:txBody>
      </p:sp>
      <p:sp>
        <p:nvSpPr>
          <p:cNvPr id="4" name="Text 1"/>
          <p:cNvSpPr/>
          <p:nvPr/>
        </p:nvSpPr>
        <p:spPr>
          <a:xfrm>
            <a:off x="473606" y="477817"/>
            <a:ext cx="8229600" cy="505756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3960"/>
              </a:lnSpc>
            </a:pPr>
            <a:r>
              <a:rPr lang="en-US" sz="3600" b="1" kern="0" spc="-4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</a:t>
            </a:r>
            <a:endParaRPr lang="en-US" sz="3600" dirty="0"/>
          </a:p>
        </p:txBody>
      </p:sp>
      <p:sp>
        <p:nvSpPr>
          <p:cNvPr id="5" name="Shape 2"/>
          <p:cNvSpPr/>
          <p:nvPr/>
        </p:nvSpPr>
        <p:spPr>
          <a:xfrm rot="5400000">
            <a:off x="8046720" y="0"/>
            <a:ext cx="1097280" cy="1095566"/>
          </a:xfrm>
          <a:prstGeom prst="diagStripe">
            <a:avLst/>
          </a:prstGeom>
          <a:solidFill>
            <a:srgbClr val="000000"/>
          </a:solidFill>
          <a:ln/>
        </p:spPr>
      </p:sp>
      <p:pic>
        <p:nvPicPr>
          <p:cNvPr id="6" name="Image 0" descr="https://pitch-assets-ccb95893-de3f-4266-973c-20049231b248.s3.eu-west-1.amazonaws.com/try-pitch-pdf-export-logo.sv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250" y="476250"/>
            <a:ext cx="1828800" cy="505756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3600" b="1" kern="0" spc="-48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Features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476250" y="1999642"/>
            <a:ext cx="5486400" cy="1143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500"/>
              </a:lnSpc>
            </a:pPr>
            <a:r>
              <a:rPr lang="en-US" sz="3000" b="0" kern="0" spc="-48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Position-Dependent Force</a:t>
            </a:r>
            <a:endParaRPr lang="en-US" sz="3000" dirty="0"/>
          </a:p>
          <a:p>
            <a:pPr algn="l">
              <a:lnSpc>
                <a:spcPts val="4500"/>
              </a:lnSpc>
            </a:pPr>
            <a:r>
              <a:rPr lang="en-US" sz="3000" b="0" kern="0" spc="-48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Numerical Integration</a:t>
            </a:r>
            <a:endParaRPr lang="en-US" sz="3000" dirty="0"/>
          </a:p>
        </p:txBody>
      </p:sp>
      <p:sp>
        <p:nvSpPr>
          <p:cNvPr id="5" name="Shape 2"/>
          <p:cNvSpPr/>
          <p:nvPr/>
        </p:nvSpPr>
        <p:spPr>
          <a:xfrm rot="5400000">
            <a:off x="8046720" y="0"/>
            <a:ext cx="1097280" cy="1095566"/>
          </a:xfrm>
          <a:prstGeom prst="diagStripe">
            <a:avLst/>
          </a:prstGeom>
          <a:solidFill>
            <a:srgbClr val="FFFFFF"/>
          </a:solidFill>
          <a:ln/>
        </p:spPr>
      </p:sp>
      <p:pic>
        <p:nvPicPr>
          <p:cNvPr id="6" name="Image 0" descr="https://pitch-assets-ccb95893-de3f-4266-973c-20049231b248.s3.eu-west-1.amazonaws.com/try-pitch-pdf-export-logo.sv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250" y="476250"/>
            <a:ext cx="6400800" cy="502882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3600" b="1" kern="0" spc="-4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Types of Numerical Integration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476250" y="1709179"/>
            <a:ext cx="4572000" cy="171450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marL="190500" indent="-190500" algn="l">
              <a:lnSpc>
                <a:spcPts val="4500"/>
              </a:lnSpc>
              <a:buSzPct val="100000"/>
              <a:buChar char="•"/>
            </a:pPr>
            <a:r>
              <a:rPr lang="en-US" sz="3000" b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Trapezoidal Rule</a:t>
            </a:r>
            <a:endParaRPr lang="en-US" sz="3000" dirty="0"/>
          </a:p>
          <a:p>
            <a:pPr marL="190500" indent="-190500" algn="l">
              <a:lnSpc>
                <a:spcPts val="4500"/>
              </a:lnSpc>
              <a:buSzPct val="100000"/>
              <a:buChar char="•"/>
            </a:pPr>
            <a:r>
              <a:rPr lang="en-US" sz="3000" b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Simpson's 1/3 Rule</a:t>
            </a:r>
            <a:endParaRPr lang="en-US" sz="3000" dirty="0"/>
          </a:p>
          <a:p>
            <a:pPr marL="190500" indent="-190500" algn="l">
              <a:lnSpc>
                <a:spcPts val="4500"/>
              </a:lnSpc>
              <a:buSzPct val="100000"/>
              <a:buChar char="•"/>
            </a:pPr>
            <a:r>
              <a:rPr lang="en-US" sz="3000" b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Simpson's 3/8 Rule</a:t>
            </a:r>
            <a:endParaRPr lang="en-US" sz="3000" dirty="0"/>
          </a:p>
        </p:txBody>
      </p:sp>
      <p:sp>
        <p:nvSpPr>
          <p:cNvPr id="5" name="Shape 2"/>
          <p:cNvSpPr/>
          <p:nvPr/>
        </p:nvSpPr>
        <p:spPr>
          <a:xfrm rot="5400000">
            <a:off x="8046720" y="0"/>
            <a:ext cx="1097280" cy="1095566"/>
          </a:xfrm>
          <a:prstGeom prst="diagStripe">
            <a:avLst/>
          </a:prstGeom>
          <a:solidFill>
            <a:srgbClr val="000000"/>
          </a:solidFill>
          <a:ln/>
        </p:spPr>
      </p:sp>
      <p:pic>
        <p:nvPicPr>
          <p:cNvPr id="6" name="Image 0" descr="https://pitch-assets-ccb95893-de3f-4266-973c-20049231b248.s3.eu-west-1.amazonaws.com/try-pitch-pdf-export-logo.sv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250" y="476250"/>
            <a:ext cx="3219023" cy="551305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ts val="4500"/>
              </a:lnSpc>
              <a:buSzPct val="100000"/>
            </a:pPr>
            <a:r>
              <a:rPr lang="en-US" sz="3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Trapezoidal Rule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1125606" y="1247514"/>
            <a:ext cx="4977021" cy="4616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r>
              <a:rPr lang="en-US" sz="3000" dirty="0"/>
              <a:t> </a:t>
            </a:r>
            <a:r>
              <a:rPr lang="en-US" dirty="0"/>
              <a:t>I = h/2 [y</a:t>
            </a:r>
            <a:r>
              <a:rPr lang="en-US" baseline="-25000" dirty="0"/>
              <a:t>0 </a:t>
            </a:r>
            <a:r>
              <a:rPr lang="en-US" dirty="0"/>
              <a:t>+ 2 (y</a:t>
            </a:r>
            <a:r>
              <a:rPr lang="en-US" baseline="-25000" dirty="0"/>
              <a:t>1 </a:t>
            </a:r>
            <a:r>
              <a:rPr lang="en-US" dirty="0"/>
              <a:t>+ y</a:t>
            </a:r>
            <a:r>
              <a:rPr lang="en-US" baseline="-25000" dirty="0"/>
              <a:t>2 </a:t>
            </a:r>
            <a:r>
              <a:rPr lang="en-US" dirty="0"/>
              <a:t>+ ……….  + y</a:t>
            </a:r>
            <a:r>
              <a:rPr lang="en-US" baseline="-25000" dirty="0"/>
              <a:t>n-1</a:t>
            </a:r>
            <a:r>
              <a:rPr lang="en-US" dirty="0"/>
              <a:t>) + </a:t>
            </a:r>
            <a:r>
              <a:rPr lang="en-US" dirty="0" err="1"/>
              <a:t>y</a:t>
            </a:r>
            <a:r>
              <a:rPr lang="en-US" baseline="-25000" dirty="0" err="1"/>
              <a:t>n</a:t>
            </a:r>
            <a:r>
              <a:rPr lang="en-US" dirty="0"/>
              <a:t>]</a:t>
            </a:r>
          </a:p>
        </p:txBody>
      </p:sp>
      <p:sp>
        <p:nvSpPr>
          <p:cNvPr id="5" name="Shape 2"/>
          <p:cNvSpPr/>
          <p:nvPr/>
        </p:nvSpPr>
        <p:spPr>
          <a:xfrm rot="5400000">
            <a:off x="8046720" y="0"/>
            <a:ext cx="1097280" cy="1095566"/>
          </a:xfrm>
          <a:prstGeom prst="diagStripe">
            <a:avLst/>
          </a:prstGeom>
          <a:solidFill>
            <a:srgbClr val="000000"/>
          </a:solidFill>
          <a:ln/>
        </p:spPr>
      </p:sp>
      <p:pic>
        <p:nvPicPr>
          <p:cNvPr id="6" name="Image 0" descr="https://pitch-assets-ccb95893-de3f-4266-973c-20049231b248.s3.eu-west-1.amazonaws.com/try-pitch-pdf-export-logo.sv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0BFBCFC-5C23-4288-B1F7-1660DB6FC37B}"/>
              </a:ext>
            </a:extLst>
          </p:cNvPr>
          <p:cNvSpPr/>
          <p:nvPr/>
        </p:nvSpPr>
        <p:spPr>
          <a:xfrm>
            <a:off x="1125606" y="1952920"/>
            <a:ext cx="7763314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</a:rPr>
              <a:t>The above formula is known as the </a:t>
            </a:r>
            <a:r>
              <a:rPr lang="en-US" sz="2000" i="1" dirty="0">
                <a:latin typeface="Times New Roman" panose="02020603050405020304" pitchFamily="18" charset="0"/>
                <a:ea typeface="MS Mincho" panose="02020609040205080304" pitchFamily="49" charset="-128"/>
              </a:rPr>
              <a:t>trapezoidal rule</a:t>
            </a: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</a:rPr>
              <a:t> for numerical integration.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SzPts val="800"/>
              <a:buFont typeface="Wingdings" panose="05000000000000000000" pitchFamily="2" charset="2"/>
              <a:buChar char=""/>
              <a:tabLst>
                <a:tab pos="2286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</a:rPr>
              <a:t>The geometrical significance of this rule is that the curve y = </a:t>
            </a:r>
            <a:r>
              <a:rPr lang="en-US" i="1" dirty="0">
                <a:latin typeface="Times New Roman" panose="02020603050405020304" pitchFamily="18" charset="0"/>
                <a:ea typeface="MS Mincho" panose="02020609040205080304" pitchFamily="49" charset="-128"/>
              </a:rPr>
              <a:t>f</a:t>
            </a: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</a:rPr>
              <a:t>(x) is replaced by n straight line joining the points (x</a:t>
            </a:r>
            <a:r>
              <a:rPr lang="en-US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0</a:t>
            </a: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</a:rPr>
              <a:t>, y</a:t>
            </a:r>
            <a:r>
              <a:rPr lang="en-US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0</a:t>
            </a: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</a:rPr>
              <a:t>) and (x</a:t>
            </a:r>
            <a:r>
              <a:rPr lang="en-US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</a:rPr>
              <a:t>, y</a:t>
            </a:r>
            <a:r>
              <a:rPr lang="en-US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</a:rPr>
              <a:t>), (x</a:t>
            </a:r>
            <a:r>
              <a:rPr lang="en-US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</a:rPr>
              <a:t>, y</a:t>
            </a:r>
            <a:r>
              <a:rPr lang="en-US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</a:rPr>
              <a:t>) and (x</a:t>
            </a:r>
            <a:r>
              <a:rPr lang="en-US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</a:rPr>
              <a:t>, y</a:t>
            </a:r>
            <a:r>
              <a:rPr lang="en-US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</a:rPr>
              <a:t>),  …. , (x</a:t>
            </a:r>
            <a:r>
              <a:rPr lang="en-US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n-1</a:t>
            </a: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</a:rPr>
              <a:t>, y</a:t>
            </a:r>
            <a:r>
              <a:rPr lang="en-US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n-1</a:t>
            </a: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</a:rPr>
              <a:t>) and (</a:t>
            </a:r>
            <a:r>
              <a:rPr lang="en-US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x</a:t>
            </a:r>
            <a:r>
              <a:rPr lang="en-US" baseline="-250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n</a:t>
            </a: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y</a:t>
            </a:r>
            <a:r>
              <a:rPr lang="en-US" baseline="-250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n</a:t>
            </a: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</a:rPr>
              <a:t>).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SzPts val="800"/>
              <a:buFont typeface="Wingdings" panose="05000000000000000000" pitchFamily="2" charset="2"/>
              <a:buChar char=""/>
              <a:tabLst>
                <a:tab pos="2286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</a:rPr>
              <a:t>The area bounded by the curve y = </a:t>
            </a:r>
            <a:r>
              <a:rPr lang="en-US" i="1" dirty="0">
                <a:latin typeface="Times New Roman" panose="02020603050405020304" pitchFamily="18" charset="0"/>
                <a:ea typeface="MS Mincho" panose="02020609040205080304" pitchFamily="49" charset="-128"/>
              </a:rPr>
              <a:t>f</a:t>
            </a: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</a:rPr>
              <a:t>(x), the ordinates x = x</a:t>
            </a:r>
            <a:r>
              <a:rPr lang="en-US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0</a:t>
            </a: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</a:rPr>
              <a:t> and x = </a:t>
            </a:r>
            <a:r>
              <a:rPr lang="en-US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x</a:t>
            </a:r>
            <a:r>
              <a:rPr lang="en-US" baseline="-250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n</a:t>
            </a: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</a:rPr>
              <a:t> and the x axis is then approximately equivalent to the sum of the areas of the n trapezium obtained.</a:t>
            </a:r>
            <a:endParaRPr lang="en-US" sz="20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059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250" y="476250"/>
            <a:ext cx="3822521" cy="551305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ts val="4500"/>
              </a:lnSpc>
              <a:buSzPct val="100000"/>
            </a:pPr>
            <a:r>
              <a:rPr lang="en-US" sz="3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Simpson's 1/3 Rule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1125606" y="1247514"/>
            <a:ext cx="6838951" cy="4616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r>
              <a:rPr lang="en-US" sz="3000" dirty="0"/>
              <a:t> </a:t>
            </a:r>
            <a:r>
              <a:rPr lang="en-US" dirty="0"/>
              <a:t>I = h/3 [y</a:t>
            </a:r>
            <a:r>
              <a:rPr lang="en-US" baseline="-25000" dirty="0"/>
              <a:t>0 </a:t>
            </a:r>
            <a:r>
              <a:rPr lang="en-US" dirty="0"/>
              <a:t>+ 4 (y</a:t>
            </a:r>
            <a:r>
              <a:rPr lang="en-US" baseline="-25000" dirty="0"/>
              <a:t>1 </a:t>
            </a:r>
            <a:r>
              <a:rPr lang="en-US" dirty="0"/>
              <a:t>+ y</a:t>
            </a:r>
            <a:r>
              <a:rPr lang="en-US" baseline="-25000" dirty="0"/>
              <a:t>3 </a:t>
            </a:r>
            <a:r>
              <a:rPr lang="en-US" dirty="0"/>
              <a:t>+ y</a:t>
            </a:r>
            <a:r>
              <a:rPr lang="en-US" baseline="-25000" dirty="0"/>
              <a:t>5 </a:t>
            </a:r>
            <a:r>
              <a:rPr lang="en-US" dirty="0"/>
              <a:t>+....+ y</a:t>
            </a:r>
            <a:r>
              <a:rPr lang="en-US" baseline="-25000" dirty="0"/>
              <a:t>n-1</a:t>
            </a:r>
            <a:r>
              <a:rPr lang="en-US" dirty="0"/>
              <a:t>) + 2 ( y</a:t>
            </a:r>
            <a:r>
              <a:rPr lang="en-US" baseline="-25000" dirty="0"/>
              <a:t>2 </a:t>
            </a:r>
            <a:r>
              <a:rPr lang="en-US" dirty="0"/>
              <a:t>+ y</a:t>
            </a:r>
            <a:r>
              <a:rPr lang="en-US" baseline="-25000" dirty="0"/>
              <a:t>4 </a:t>
            </a:r>
            <a:r>
              <a:rPr lang="en-US" dirty="0"/>
              <a:t>+.…+ y</a:t>
            </a:r>
            <a:r>
              <a:rPr lang="en-US" baseline="-25000" dirty="0"/>
              <a:t>n-2</a:t>
            </a:r>
            <a:r>
              <a:rPr lang="en-US" dirty="0"/>
              <a:t>) + </a:t>
            </a:r>
            <a:r>
              <a:rPr lang="en-US" dirty="0" err="1"/>
              <a:t>y</a:t>
            </a:r>
            <a:r>
              <a:rPr lang="en-US" baseline="-25000" dirty="0" err="1"/>
              <a:t>n</a:t>
            </a:r>
            <a:r>
              <a:rPr lang="en-US" dirty="0"/>
              <a:t>]</a:t>
            </a:r>
          </a:p>
        </p:txBody>
      </p:sp>
      <p:sp>
        <p:nvSpPr>
          <p:cNvPr id="5" name="Shape 2"/>
          <p:cNvSpPr/>
          <p:nvPr/>
        </p:nvSpPr>
        <p:spPr>
          <a:xfrm rot="5400000">
            <a:off x="8046720" y="0"/>
            <a:ext cx="1097280" cy="1095566"/>
          </a:xfrm>
          <a:prstGeom prst="diagStripe">
            <a:avLst/>
          </a:prstGeom>
          <a:solidFill>
            <a:srgbClr val="000000"/>
          </a:solidFill>
          <a:ln/>
        </p:spPr>
      </p:sp>
      <p:pic>
        <p:nvPicPr>
          <p:cNvPr id="6" name="Image 0" descr="https://pitch-assets-ccb95893-de3f-4266-973c-20049231b248.s3.eu-west-1.amazonaws.com/try-pitch-pdf-export-logo.sv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0BFBCFC-5C23-4288-B1F7-1660DB6FC37B}"/>
              </a:ext>
            </a:extLst>
          </p:cNvPr>
          <p:cNvSpPr/>
          <p:nvPr/>
        </p:nvSpPr>
        <p:spPr>
          <a:xfrm>
            <a:off x="1125606" y="1952920"/>
            <a:ext cx="77633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above formula is known as </a:t>
            </a:r>
            <a:r>
              <a:rPr lang="en-US" i="1" dirty="0"/>
              <a:t>Simpson’s one-third rule</a:t>
            </a:r>
            <a:r>
              <a:rPr lang="en-US" dirty="0"/>
              <a:t> on simply </a:t>
            </a:r>
            <a:r>
              <a:rPr lang="en-US" i="1" dirty="0"/>
              <a:t>Simpson’s rule</a:t>
            </a:r>
            <a:r>
              <a:rPr lang="en-US" dirty="0"/>
              <a:t>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/>
              <a:t>It should be noted that this rule requires the division the whole range into an </a:t>
            </a:r>
            <a:r>
              <a:rPr lang="en-US" i="1" dirty="0"/>
              <a:t>even number of subintervals</a:t>
            </a:r>
            <a:r>
              <a:rPr lang="en-US" dirty="0"/>
              <a:t> of width h.</a:t>
            </a:r>
          </a:p>
        </p:txBody>
      </p:sp>
    </p:spTree>
    <p:extLst>
      <p:ext uri="{BB962C8B-B14F-4D97-AF65-F5344CB8AC3E}">
        <p14:creationId xmlns:p14="http://schemas.microsoft.com/office/powerpoint/2010/main" val="2285515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250" y="476250"/>
            <a:ext cx="3822521" cy="551305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ts val="4500"/>
              </a:lnSpc>
              <a:buSzPct val="100000"/>
            </a:pPr>
            <a:r>
              <a:rPr lang="en-US" sz="3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Simpson's 3/8 Rule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1125606" y="1247514"/>
            <a:ext cx="7316029" cy="4616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r>
              <a:rPr lang="en-US" sz="3000" dirty="0"/>
              <a:t> </a:t>
            </a:r>
            <a:r>
              <a:rPr lang="en-US" dirty="0"/>
              <a:t>I =  3h/8 [(y</a:t>
            </a:r>
            <a:r>
              <a:rPr lang="en-US" baseline="-25000" dirty="0"/>
              <a:t>0 </a:t>
            </a:r>
            <a:r>
              <a:rPr lang="en-US" dirty="0"/>
              <a:t>+ </a:t>
            </a:r>
            <a:r>
              <a:rPr lang="en-US" dirty="0" err="1"/>
              <a:t>y</a:t>
            </a:r>
            <a:r>
              <a:rPr lang="en-US" baseline="-25000" dirty="0" err="1"/>
              <a:t>n</a:t>
            </a:r>
            <a:r>
              <a:rPr lang="en-US" dirty="0"/>
              <a:t>) + 3 (y</a:t>
            </a:r>
            <a:r>
              <a:rPr lang="en-US" baseline="-25000" dirty="0"/>
              <a:t>1 </a:t>
            </a:r>
            <a:r>
              <a:rPr lang="en-US" dirty="0"/>
              <a:t>+ y</a:t>
            </a:r>
            <a:r>
              <a:rPr lang="en-US" baseline="-25000" dirty="0"/>
              <a:t>2 </a:t>
            </a:r>
            <a:r>
              <a:rPr lang="en-US" dirty="0"/>
              <a:t>+ y</a:t>
            </a:r>
            <a:r>
              <a:rPr lang="en-US" baseline="-25000" dirty="0"/>
              <a:t>4 </a:t>
            </a:r>
            <a:r>
              <a:rPr lang="en-US" dirty="0"/>
              <a:t>+ y</a:t>
            </a:r>
            <a:r>
              <a:rPr lang="en-US" baseline="-25000" dirty="0"/>
              <a:t>5 </a:t>
            </a:r>
            <a:r>
              <a:rPr lang="en-US" dirty="0"/>
              <a:t>+ …+ y</a:t>
            </a:r>
            <a:r>
              <a:rPr lang="en-US" baseline="-25000" dirty="0"/>
              <a:t>n-2</a:t>
            </a:r>
            <a:r>
              <a:rPr lang="en-US" dirty="0"/>
              <a:t> + y</a:t>
            </a:r>
            <a:r>
              <a:rPr lang="en-US" baseline="-25000" dirty="0"/>
              <a:t>n-1</a:t>
            </a:r>
            <a:r>
              <a:rPr lang="en-US" dirty="0"/>
              <a:t>) + 2 (y</a:t>
            </a:r>
            <a:r>
              <a:rPr lang="en-US" baseline="-25000" dirty="0"/>
              <a:t>3 </a:t>
            </a:r>
            <a:r>
              <a:rPr lang="en-US" dirty="0"/>
              <a:t>+ y</a:t>
            </a:r>
            <a:r>
              <a:rPr lang="en-US" baseline="-25000" dirty="0"/>
              <a:t>6 </a:t>
            </a:r>
            <a:r>
              <a:rPr lang="en-US" dirty="0"/>
              <a:t>+ … + y</a:t>
            </a:r>
            <a:r>
              <a:rPr lang="en-US" baseline="-25000" dirty="0"/>
              <a:t>n-3</a:t>
            </a:r>
            <a:r>
              <a:rPr lang="en-US" dirty="0"/>
              <a:t>)]</a:t>
            </a:r>
          </a:p>
        </p:txBody>
      </p:sp>
      <p:sp>
        <p:nvSpPr>
          <p:cNvPr id="5" name="Shape 2"/>
          <p:cNvSpPr/>
          <p:nvPr/>
        </p:nvSpPr>
        <p:spPr>
          <a:xfrm rot="5400000">
            <a:off x="8046720" y="0"/>
            <a:ext cx="1097280" cy="1095566"/>
          </a:xfrm>
          <a:prstGeom prst="diagStripe">
            <a:avLst/>
          </a:prstGeom>
          <a:solidFill>
            <a:srgbClr val="000000"/>
          </a:solidFill>
          <a:ln/>
        </p:spPr>
      </p:sp>
      <p:pic>
        <p:nvPicPr>
          <p:cNvPr id="6" name="Image 0" descr="https://pitch-assets-ccb95893-de3f-4266-973c-20049231b248.s3.eu-west-1.amazonaws.com/try-pitch-pdf-export-logo.sv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0BFBCFC-5C23-4288-B1F7-1660DB6FC37B}"/>
              </a:ext>
            </a:extLst>
          </p:cNvPr>
          <p:cNvSpPr/>
          <p:nvPr/>
        </p:nvSpPr>
        <p:spPr>
          <a:xfrm>
            <a:off x="1125606" y="1952920"/>
            <a:ext cx="77633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above formula is known as </a:t>
            </a:r>
            <a:r>
              <a:rPr lang="en-US" i="1" dirty="0"/>
              <a:t>Simpson’s one-third rule</a:t>
            </a:r>
            <a:r>
              <a:rPr lang="en-US" dirty="0"/>
              <a:t> on simply </a:t>
            </a:r>
            <a:r>
              <a:rPr lang="en-US" i="1" dirty="0"/>
              <a:t>Simpson’s rule</a:t>
            </a:r>
            <a:r>
              <a:rPr lang="en-US" dirty="0"/>
              <a:t>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/>
              <a:t>Simpson’s 3/8 rule can be applied when the range [a, b] is divided into a number of subintervals, which must be a </a:t>
            </a:r>
            <a:r>
              <a:rPr lang="en-US" i="1" dirty="0"/>
              <a:t>multiple of 3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8238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587</Words>
  <Application>Microsoft Office PowerPoint</Application>
  <PresentationFormat>On-screen Show (16:9)</PresentationFormat>
  <Paragraphs>100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Inter</vt:lpstr>
      <vt:lpstr>PT Serif</vt:lpstr>
      <vt:lpstr>Aileron</vt:lpstr>
      <vt:lpstr>ABeeZee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Method Sessional</dc:title>
  <dc:subject>PptxGenJS Presentation</dc:subject>
  <dc:creator>Pitch Software GmbH</dc:creator>
  <cp:lastModifiedBy>Mainuddin hasan</cp:lastModifiedBy>
  <cp:revision>4</cp:revision>
  <dcterms:created xsi:type="dcterms:W3CDTF">2023-06-09T06:37:29Z</dcterms:created>
  <dcterms:modified xsi:type="dcterms:W3CDTF">2023-06-14T17:41:52Z</dcterms:modified>
</cp:coreProperties>
</file>