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75" r:id="rId8"/>
    <p:sldId id="276" r:id="rId9"/>
    <p:sldId id="273" r:id="rId10"/>
    <p:sldId id="277" r:id="rId11"/>
    <p:sldId id="267" r:id="rId12"/>
    <p:sldId id="278" r:id="rId13"/>
    <p:sldId id="270" r:id="rId14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F96DDC-2BCC-43C1-8C78-36F5B4DD436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2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260603"/>
            <a:ext cx="9144000" cy="6597396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62484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3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DSFT</a:t>
                      </a:r>
                      <a:r>
                        <a:rPr sz="3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-07</a:t>
                      </a:r>
                      <a:r>
                        <a:rPr sz="3500" b="1" kern="0" spc="5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PHASE</a:t>
                      </a:r>
                      <a:r>
                        <a:rPr sz="3500" b="1" kern="0" spc="4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sz="3500" b="1" kern="0" spc="4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sz="3500" b="1" kern="0" spc="43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484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3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PROJECT</a:t>
                      </a:r>
                      <a:r>
                        <a:rPr sz="3500" b="1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</a:t>
                      </a:r>
                      <a:r>
                        <a:rPr sz="3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ESENTATION</a:t>
                      </a:r>
                      <a:endParaRPr lang="en-US" altLang="en-US" sz="3500" dirty="0"/>
                    </a:p>
                    <a:p>
                      <a:pPr marL="610870" indent="18415" algn="l" rtl="0" eaLnBrk="0">
                        <a:lnSpc>
                          <a:spcPct val="88000"/>
                        </a:lnSpc>
                        <a:spcBef>
                          <a:spcPts val="480"/>
                        </a:spcBef>
                      </a:pPr>
                      <a:r>
                        <a:rPr sz="3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PROJECT</a:t>
                      </a:r>
                      <a:r>
                        <a:rPr sz="3900" b="1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9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TITLE</a:t>
                      </a:r>
                      <a:r>
                        <a:rPr sz="3900" b="1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lang="en-US" sz="3900" b="1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Detecting customers who are likely to churn</a:t>
                      </a:r>
                      <a:endParaRPr lang="en-US" altLang="en-US" sz="39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r>
                        <a:rPr sz="2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By</a:t>
                      </a:r>
                      <a:r>
                        <a:rPr sz="20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sz="20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Mainye Gesanda Peter</a:t>
                      </a:r>
                      <a:endParaRPr lang="en-US" sz="2000" kern="0" spc="2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19050" y="0"/>
          <a:ext cx="9124950" cy="6854825"/>
        </p:xfrm>
        <a:graphic>
          <a:graphicData uri="http://schemas.openxmlformats.org/drawingml/2006/table">
            <a:tbl>
              <a:tblPr/>
              <a:tblGrid>
                <a:gridCol w="912495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590550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35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CONCLUSION</a:t>
                      </a:r>
                      <a:endParaRPr lang="en-US" altLang="en-US" sz="3500" dirty="0"/>
                    </a:p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56870" indent="-334645" algn="l" rtl="0" eaLnBrk="0">
                        <a:lnSpc>
                          <a:spcPct val="98000"/>
                        </a:lnSpc>
                        <a:spcBef>
                          <a:spcPts val="9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6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P</a:t>
                      </a:r>
                      <a:r>
                        <a:rPr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recision: For the class labeled as False, the precision remains the same as before hyperparameter tuning, indicating that </a:t>
                      </a:r>
                      <a:r>
                        <a:rPr lang="en-US"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9</a:t>
                      </a:r>
                      <a:r>
                        <a:rPr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1% of the customers predicted to not churn actually did not churn. For the class labeled as True, the precision remains perfect at 100%, meaning that all customers predicted to churn actually did churn.</a:t>
                      </a:r>
                      <a:endParaRPr sz="1400" kern="0" spc="74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  <a:p>
                      <a:pPr marL="356870" indent="-334645" algn="l" rtl="0" eaLnBrk="0">
                        <a:lnSpc>
                          <a:spcPct val="98000"/>
                        </a:lnSpc>
                        <a:spcBef>
                          <a:spcPts val="9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Recall: After hyperparameter tuning, the recall for the class labeled as False remains perfect at 100%, indicating that all actual instances of not churning were correctly identified by the model. However, the recall for the class labeled as True has improved to 46%, compared to the previous recall of 39%. This suggests that the model is now better at identifying actual instances of chur</a:t>
                      </a:r>
                      <a:r>
                        <a:rPr lang="en-US"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n.</a:t>
                      </a:r>
                      <a:endParaRPr sz="1400" kern="0" spc="74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  <a:p>
                      <a:pPr marL="356870" indent="-334645" algn="l" rtl="0" eaLnBrk="0">
                        <a:lnSpc>
                          <a:spcPct val="98000"/>
                        </a:lnSpc>
                        <a:spcBef>
                          <a:spcPts val="9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F1-score: The F1-score for both classes has improved slightly, with the F1-score for the class labeled as True increasing from 0.56 to 0.63.</a:t>
                      </a:r>
                      <a:endParaRPr sz="1400" kern="0" spc="74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  <a:p>
                      <a:pPr marL="356870" indent="-334645" algn="l" rtl="0" eaLnBrk="0">
                        <a:lnSpc>
                          <a:spcPct val="98000"/>
                        </a:lnSpc>
                        <a:spcBef>
                          <a:spcPts val="9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400" kern="0" spc="7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Accuracy: The overall accuracy of the model has also improved slightly from 91% to 92%</a:t>
                      </a:r>
                      <a:endParaRPr sz="1400" kern="0" spc="74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RECOMENDATION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880" y="1061720"/>
            <a:ext cx="8415655" cy="2663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As a recommendation, it's advisable to deploy the refined model into a production environment for real-world usage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72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4" name="picture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61404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35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PROJECT OVERV</a:t>
                      </a:r>
                      <a:r>
                        <a:rPr sz="35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IEW</a:t>
                      </a:r>
                      <a:endParaRPr lang="en-US" altLang="en-US" sz="3500" dirty="0"/>
                    </a:p>
                    <a:p>
                      <a:pPr algn="l" rtl="0" eaLnBrk="0">
                        <a:lnSpc>
                          <a:spcPct val="190000"/>
                        </a:lnSpc>
                      </a:pPr>
                      <a:endParaRPr lang="en-US" altLang="en-US" sz="1000" dirty="0"/>
                    </a:p>
                    <a:p>
                      <a:pPr marL="1036320" indent="-457200" algn="l" rtl="0" eaLnBrk="0">
                        <a:lnSpc>
                          <a:spcPct val="82000"/>
                        </a:lnSpc>
                        <a:spcBef>
                          <a:spcPts val="96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 dirty="0"/>
                        <a:t>This Dataset contains information about customers of a Telecom company and whether they churned or not.</a:t>
                      </a:r>
                      <a:endParaRPr lang="en-US" altLang="en-US" sz="3200" dirty="0"/>
                    </a:p>
                    <a:p>
                      <a:pPr marL="1036320" indent="-457200" algn="l" rtl="0" eaLnBrk="0">
                        <a:lnSpc>
                          <a:spcPct val="82000"/>
                        </a:lnSpc>
                        <a:spcBef>
                          <a:spcPts val="96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 dirty="0"/>
                        <a:t> Churn refers to the phenomenon of customers leaving a service or product. The dataset includes various features that can be used to predict churn behavior</a:t>
                      </a:r>
                      <a:endParaRPr lang="en-US" altLang="en-US" sz="3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43180" algn="l" rtl="0" eaLnBrk="0">
                        <a:lnSpc>
                          <a:spcPct val="81000"/>
                        </a:lnSpc>
                        <a:spcBef>
                          <a:spcPts val="1055"/>
                        </a:spcBef>
                      </a:pPr>
                      <a:r>
                        <a:rPr sz="3500" b="1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Problem statement</a:t>
                      </a:r>
                      <a:endParaRPr sz="3500" b="1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500380" indent="-457200" algn="l" rtl="0" eaLnBrk="0">
                        <a:lnSpc>
                          <a:spcPct val="81000"/>
                        </a:lnSpc>
                        <a:spcBef>
                          <a:spcPts val="10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3500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The problem we aim to address in this project is predicting customer churn in a telecom dataset.</a:t>
                      </a:r>
                      <a:endParaRPr sz="3500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500380" indent="-457200" algn="l" rtl="0" eaLnBrk="0">
                        <a:lnSpc>
                          <a:spcPct val="81000"/>
                        </a:lnSpc>
                        <a:spcBef>
                          <a:spcPts val="10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3500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 analyzing customer data such as usage patterns, demographics, and customer service interactions, we aim to develop a predictive model that can accurately identify customers who are likely to churn.</a:t>
                      </a:r>
                      <a:endParaRPr sz="3500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500380" indent="-457200" algn="l" rtl="0" eaLnBrk="0">
                        <a:lnSpc>
                          <a:spcPct val="81000"/>
                        </a:lnSpc>
                        <a:spcBef>
                          <a:spcPts val="10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3500" kern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This model will enable telecom companies to proactively intervene and implement retention strategies to reduce churn rates</a:t>
                      </a:r>
                      <a:endParaRPr sz="3500" kern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61277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3500" b="1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DATA</a:t>
                      </a:r>
                      <a:endParaRPr lang="en-US" altLang="en-US" sz="3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584835" algn="l" rtl="0" eaLnBrk="0">
                        <a:lnSpc>
                          <a:spcPct val="82000"/>
                        </a:lnSpc>
                        <a:spcBef>
                          <a:spcPts val="785"/>
                        </a:spcBef>
                      </a:pPr>
                      <a:r>
                        <a:rPr sz="26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•</a:t>
                      </a:r>
                      <a:r>
                        <a:rPr sz="26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  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Data</a:t>
                      </a:r>
                      <a:r>
                        <a:rPr sz="26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 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Source</a:t>
                      </a:r>
                      <a:r>
                        <a:rPr sz="26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: 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https</a:t>
                      </a:r>
                      <a:r>
                        <a:rPr sz="26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://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www</a:t>
                      </a:r>
                      <a:r>
                        <a:rPr sz="26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.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kaggle</a:t>
                      </a:r>
                      <a:r>
                        <a:rPr sz="26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.</a:t>
                      </a:r>
                      <a:r>
                        <a:rPr sz="2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</a:rPr>
                        <a:t>com</a:t>
                      </a:r>
                      <a:endParaRPr lang="en-US" altLang="en-US" sz="2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29335" indent="-444500" algn="l" rtl="0" eaLnBrk="0">
                        <a:lnSpc>
                          <a:spcPct val="100000"/>
                        </a:lnSpc>
                      </a:pPr>
                      <a:r>
                        <a:rPr sz="26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•   </a:t>
                      </a:r>
                      <a:r>
                        <a:rPr lang="en-US" sz="26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Target variable: Churn</a:t>
                      </a:r>
                      <a:endParaRPr lang="en-US" sz="2600" kern="0" spc="9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  <a:p>
                      <a:pPr marL="1042035" indent="-457200" algn="l" rtl="0" eaLnBrk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6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Arial" panose="020B0604020202020204"/>
                          <a:cs typeface="Times New Roman" panose="02020603050405020304" charset="0"/>
                        </a:rPr>
                        <a:t>Target audience: Telecom company</a:t>
                      </a:r>
                      <a:endParaRPr lang="en-US" sz="2600" kern="0" spc="9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Arial" panose="020B0604020202020204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685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marL="61404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3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PROCEDURES</a:t>
                      </a:r>
                      <a:endParaRPr lang="en-US" altLang="en-US" sz="3500" dirty="0"/>
                    </a:p>
                    <a:p>
                      <a:pPr algn="l" rtl="0" eaLnBrk="0">
                        <a:lnSpc>
                          <a:spcPct val="13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8000"/>
                        </a:lnSpc>
                      </a:pPr>
                      <a:endParaRPr lang="en-US" altLang="en-US" sz="1000" dirty="0"/>
                    </a:p>
                    <a:p>
                      <a:pPr marL="591185" algn="l" rtl="0" eaLnBrk="0">
                        <a:lnSpc>
                          <a:spcPct val="81000"/>
                        </a:lnSpc>
                        <a:spcBef>
                          <a:spcPts val="960"/>
                        </a:spcBef>
                      </a:pP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•  Importing all</a:t>
                      </a:r>
                      <a:r>
                        <a:rPr sz="3200" kern="0" spc="3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necessary</a:t>
                      </a:r>
                      <a:r>
                        <a:rPr sz="3200" kern="0" spc="3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packages</a:t>
                      </a:r>
                      <a:endParaRPr lang="en-US" altLang="en-US" sz="3200" dirty="0"/>
                    </a:p>
                    <a:p>
                      <a:pPr marL="591185" algn="l" rtl="0" eaLnBrk="0">
                        <a:lnSpc>
                          <a:spcPts val="4355"/>
                        </a:lnSpc>
                        <a:spcBef>
                          <a:spcPts val="415"/>
                        </a:spcBef>
                      </a:pPr>
                      <a:r>
                        <a:rPr sz="3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•  Loading the</a:t>
                      </a:r>
                      <a:r>
                        <a:rPr sz="3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set</a:t>
                      </a:r>
                      <a:endParaRPr lang="en-US" altLang="en-US" sz="3200" dirty="0"/>
                    </a:p>
                    <a:p>
                      <a:pPr marL="591185" algn="l" rtl="0" eaLnBrk="0">
                        <a:lnSpc>
                          <a:spcPts val="4355"/>
                        </a:lnSpc>
                      </a:pPr>
                      <a:r>
                        <a:rPr sz="3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•  Cleaning t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he</a:t>
                      </a:r>
                      <a:r>
                        <a:rPr sz="3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</a:t>
                      </a:r>
                      <a:endParaRPr lang="en-US" altLang="en-US" sz="3200" dirty="0"/>
                    </a:p>
                    <a:p>
                      <a:pPr marL="591185" algn="l" rtl="0" eaLnBrk="0">
                        <a:lnSpc>
                          <a:spcPct val="69000"/>
                        </a:lnSpc>
                        <a:spcBef>
                          <a:spcPts val="1015"/>
                        </a:spcBef>
                      </a:pPr>
                      <a:r>
                        <a:rPr sz="3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•  Exploratory</a:t>
                      </a:r>
                      <a:r>
                        <a:rPr sz="32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3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ata Analysis</a:t>
                      </a:r>
                      <a:endParaRPr lang="en-US" altLang="en-US" sz="3200" dirty="0"/>
                    </a:p>
                    <a:p>
                      <a:pPr marL="591185" algn="l" rtl="0" eaLnBrk="0">
                        <a:lnSpc>
                          <a:spcPct val="88000"/>
                        </a:lnSpc>
                        <a:spcBef>
                          <a:spcPts val="25"/>
                        </a:spcBef>
                      </a:pPr>
                      <a:r>
                        <a:rPr sz="3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•   </a:t>
                      </a:r>
                      <a:r>
                        <a:rPr lang="en-US" sz="3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Modelling approach</a:t>
                      </a:r>
                      <a:endParaRPr lang="en-US" sz="32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1650" y="1167130"/>
            <a:ext cx="8642350" cy="3842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Build a classifier to predict whether a customer will ("soon") stop doing business with SyriaTel, a telecommunications company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1650" y="455930"/>
            <a:ext cx="4732020" cy="779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Main Objective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90500"/>
            <a:ext cx="8229600" cy="582613"/>
          </a:xfrm>
        </p:spPr>
        <p:txBody>
          <a:bodyPr/>
          <a:p>
            <a:r>
              <a:rPr sz="3200" b="1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VISUALIZATIONS OF </a:t>
            </a:r>
            <a:r>
              <a:rPr lang="en-US" sz="3200" b="1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THE </a:t>
            </a:r>
            <a:r>
              <a:rPr sz="3200" b="1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FINDINGS</a:t>
            </a:r>
            <a:r>
              <a:rPr b="1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580" y="1130935"/>
            <a:ext cx="5210175" cy="43148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66645" y="773430"/>
            <a:ext cx="4308475" cy="35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Percentage of loyal customers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73250"/>
            <a:ext cx="5276850" cy="4114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1175" y="278130"/>
            <a:ext cx="4281170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Call center and churn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1695" y="1007110"/>
            <a:ext cx="634873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Relationship between the number of calls to the call center and Churn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CHURN AND STATE</a:t>
            </a:r>
            <a:endParaRPr lang="en-US" sz="3200" b="1"/>
          </a:p>
        </p:txBody>
      </p:sp>
      <p:sp>
        <p:nvSpPr>
          <p:cNvPr id="3" name="Text Box 2"/>
          <p:cNvSpPr txBox="1"/>
          <p:nvPr/>
        </p:nvSpPr>
        <p:spPr>
          <a:xfrm>
            <a:off x="842010" y="887095"/>
            <a:ext cx="597535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Counts of churn by state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775970"/>
            <a:ext cx="6686550" cy="530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2480</Words>
  <Application>WPS Presentation</Application>
  <PresentationFormat/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2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Arial Narrow</vt:lpstr>
      <vt:lpstr>Bahnschrift SemiCondensed</vt:lpstr>
      <vt:lpstr>Bahnschrift SemiLight</vt:lpstr>
      <vt:lpstr>Baskerville Old Face</vt:lpstr>
      <vt:lpstr>Castellar</vt:lpstr>
      <vt:lpstr>Colonna MT</vt:lpstr>
      <vt:lpstr>Microsoft YaHei Light</vt:lpstr>
      <vt:lpstr>Microsoft Yi Baiti</vt:lpstr>
      <vt:lpstr>Mongolian Baiti</vt:lpstr>
      <vt:lpstr>Monotype Corsiva</vt:lpstr>
      <vt:lpstr>NSimSun</vt:lpstr>
      <vt:lpstr>Open Sans Semibold</vt:lpstr>
      <vt:lpstr>Papyrus</vt:lpstr>
      <vt:lpstr>PMingLiU-ExtB</vt:lpstr>
      <vt:lpstr>Ravie</vt:lpstr>
      <vt:lpstr>Rockwell</vt:lpstr>
      <vt:lpstr>Segoe UI Black</vt:lpstr>
      <vt:lpstr>Segoe UI Semibold</vt:lpstr>
      <vt:lpstr>Sitka Heading</vt:lpstr>
      <vt:lpstr>Snap ITC</vt:lpstr>
      <vt:lpstr>Times New Roman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PETER MAINYE</cp:lastModifiedBy>
  <cp:revision>2</cp:revision>
  <dcterms:created xsi:type="dcterms:W3CDTF">2024-03-11T16:38:34Z</dcterms:created>
  <dcterms:modified xsi:type="dcterms:W3CDTF">2024-03-11T16:41:59Z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2024-03-11T18:55:02Z</vt:filetime>
  </property>
  <property fmtid="{D5CDD505-2E9C-101B-9397-08002B2CF9AE}" pid="4" name="ICV">
    <vt:lpwstr>696F17F73AEA45BD9211CE75C82E35B0_13</vt:lpwstr>
  </property>
  <property fmtid="{D5CDD505-2E9C-101B-9397-08002B2CF9AE}" pid="5" name="KSOProductBuildVer">
    <vt:lpwstr>1033-12.2.0.13489</vt:lpwstr>
  </property>
</Properties>
</file>