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8" r:id="rId2"/>
    <p:sldMasterId id="2147483696" r:id="rId3"/>
    <p:sldMasterId id="2147483708" r:id="rId4"/>
    <p:sldMasterId id="2147483732" r:id="rId5"/>
    <p:sldMasterId id="2147483763" r:id="rId6"/>
  </p:sldMasterIdLst>
  <p:sldIdLst>
    <p:sldId id="338" r:id="rId7"/>
    <p:sldId id="259" r:id="rId8"/>
    <p:sldId id="262" r:id="rId9"/>
    <p:sldId id="265" r:id="rId10"/>
    <p:sldId id="268" r:id="rId11"/>
    <p:sldId id="271" r:id="rId12"/>
    <p:sldId id="274" r:id="rId13"/>
    <p:sldId id="277" r:id="rId14"/>
    <p:sldId id="280" r:id="rId15"/>
    <p:sldId id="283" r:id="rId16"/>
    <p:sldId id="286" r:id="rId17"/>
    <p:sldId id="289" r:id="rId18"/>
    <p:sldId id="292" r:id="rId19"/>
    <p:sldId id="329" r:id="rId20"/>
    <p:sldId id="330" r:id="rId21"/>
    <p:sldId id="332" r:id="rId22"/>
    <p:sldId id="331" r:id="rId23"/>
    <p:sldId id="333" r:id="rId24"/>
    <p:sldId id="334" r:id="rId25"/>
    <p:sldId id="295" r:id="rId26"/>
    <p:sldId id="298" r:id="rId27"/>
    <p:sldId id="301" r:id="rId28"/>
    <p:sldId id="304" r:id="rId29"/>
    <p:sldId id="307" r:id="rId30"/>
    <p:sldId id="310" r:id="rId31"/>
    <p:sldId id="313" r:id="rId32"/>
    <p:sldId id="316" r:id="rId33"/>
    <p:sldId id="319" r:id="rId34"/>
    <p:sldId id="322" r:id="rId35"/>
    <p:sldId id="325" r:id="rId36"/>
    <p:sldId id="328" r:id="rId37"/>
    <p:sldId id="335" r:id="rId38"/>
    <p:sldId id="336" r:id="rId39"/>
    <p:sldId id="337" r:id="rId40"/>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4" d="100"/>
          <a:sy n="74" d="100"/>
        </p:scale>
        <p:origin x="534" y="60"/>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20" Type="http://schemas.openxmlformats.org/officeDocument/2006/relationships/slide" Target="slides/slide14.xml"/><Relationship Id="rId41"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F5176D1A-5A97-4B87-ADDE-F0B696808441}" type="datetimeFigureOut">
              <a:rPr lang="en-US" smtClean="0"/>
              <a:t>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49A73F7-F7B2-4704-B6E9-ABDAA08878E8}" type="datetimeFigureOut">
              <a:rPr lang="en-US" smtClean="0"/>
              <a:t>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A438C67-D920-483C-A459-B2550373DEF5}" type="datetimeFigureOut">
              <a:rPr lang="en-US" smtClean="0"/>
              <a:t>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27B3D1-F81C-4430-9A35-2475E3BDFB3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12755964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27B3D1-F81C-4430-9A35-2475E3BDFB3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00763906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27B3D1-F81C-4430-9A35-2475E3BDFB3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43031126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276467345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27B3D1-F81C-4430-9A35-2475E3BDFB35}"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66722648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27B3D1-F81C-4430-9A35-2475E3BDFB35}"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48139372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7B3D1-F81C-4430-9A35-2475E3BDFB35}"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83447507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639711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E7E4876-742D-49BB-8FB5-B80EF28137F1}" type="datetimeFigureOut">
              <a:rPr lang="en-US" smtClean="0"/>
              <a:t>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08682486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74282862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207128054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835187799"/>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338442121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27B3D1-F81C-4430-9A35-2475E3BDFB35}"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01639319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27B3D1-F81C-4430-9A35-2475E3BDFB35}"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71491528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27B3D1-F81C-4430-9A35-2475E3BDFB3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46739502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27B3D1-F81C-4430-9A35-2475E3BDFB3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47712499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27B3D1-F81C-4430-9A35-2475E3BDFB3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1275596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6B7A41B9-4C0B-4845-8836-C3C14D5C432A}" type="datetimeFigureOut">
              <a:rPr lang="en-US" smtClean="0"/>
              <a:t>1/2/2022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27B3D1-F81C-4430-9A35-2475E3BDFB3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00763906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27B3D1-F81C-4430-9A35-2475E3BDFB3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43031126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276467345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27B3D1-F81C-4430-9A35-2475E3BDFB35}"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667226485"/>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27B3D1-F81C-4430-9A35-2475E3BDFB35}"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48139372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7B3D1-F81C-4430-9A35-2475E3BDFB35}"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83447507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6397110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08682486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74282862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207128054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2B606966-B4C2-4B35-AD07-FC5A291BF4AC}" type="datetimeFigureOut">
              <a:rPr lang="en-US" smtClean="0"/>
              <a:t>1/2/2022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83518779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27B3D1-F81C-4430-9A35-2475E3BDFB35}"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338442121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27B3D1-F81C-4430-9A35-2475E3BDFB35}"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016393196"/>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27B3D1-F81C-4430-9A35-2475E3BDFB35}"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71491528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27B3D1-F81C-4430-9A35-2475E3BDFB3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46739502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27B3D1-F81C-4430-9A35-2475E3BDFB35}"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A8D67-4C7A-4C99-BFFC-7C167172795A}" type="slidenum">
              <a:rPr lang="en-US" smtClean="0"/>
              <a:t>‹#›</a:t>
            </a:fld>
            <a:endParaRPr lang="en-US"/>
          </a:p>
        </p:txBody>
      </p:sp>
    </p:spTree>
    <p:extLst>
      <p:ext uri="{BB962C8B-B14F-4D97-AF65-F5344CB8AC3E}">
        <p14:creationId xmlns:p14="http://schemas.microsoft.com/office/powerpoint/2010/main" val="147712499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470404711"/>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150601717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1435247914"/>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D097DF-6BAB-4771-982B-2488FB073A8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41923163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4BEF6D9-CBA4-414D-8FBD-C96D530DEE6C}" type="datetimeFigureOut">
              <a:rPr lang="en-US" smtClean="0"/>
              <a:t>1/2/2022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D097DF-6BAB-4771-982B-2488FB073A89}"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3854469364"/>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D097DF-6BAB-4771-982B-2488FB073A89}"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1137677122"/>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097DF-6BAB-4771-982B-2488FB073A89}"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424254497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D097DF-6BAB-4771-982B-2488FB073A8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184575417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D097DF-6BAB-4771-982B-2488FB073A8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344520117"/>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3257817900"/>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3202142756"/>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47040471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1506017178"/>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14352479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7E98077-BD84-4924-94E9-2CED61D97CA1}" type="datetimeFigureOut">
              <a:rPr lang="en-US" smtClean="0"/>
              <a:t>1/2/2022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D097DF-6BAB-4771-982B-2488FB073A8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4192316318"/>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D097DF-6BAB-4771-982B-2488FB073A89}"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3854469364"/>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D097DF-6BAB-4771-982B-2488FB073A89}"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1137677122"/>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097DF-6BAB-4771-982B-2488FB073A89}"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4242544977"/>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D097DF-6BAB-4771-982B-2488FB073A8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1845754177"/>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D097DF-6BAB-4771-982B-2488FB073A8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344520117"/>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3257817900"/>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3202142756"/>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40778009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376917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32B3C8DC-42F6-46BF-9C48-242E6E073ACD}" type="datetimeFigureOut">
              <a:rPr lang="en-US" smtClean="0"/>
              <a:t>1/2/2022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251722174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D097DF-6BAB-4771-982B-2488FB073A8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976987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D097DF-6BAB-4771-982B-2488FB073A89}"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30410339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D097DF-6BAB-4771-982B-2488FB073A89}"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352679921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D097DF-6BAB-4771-982B-2488FB073A89}"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20638105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D097DF-6BAB-4771-982B-2488FB073A8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77854369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D097DF-6BAB-4771-982B-2488FB073A8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27890226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D097DF-6BAB-4771-982B-2488FB073A89}"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40618893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19479350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778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9223EF0C-A34B-42FC-B1A8-FE4A237C28FC}" type="datetimeFigureOut">
              <a:rPr lang="en-US" smtClean="0"/>
              <a:t>1/2/2022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21599517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FD0B7A-F5DD-4F40-B4CB-3B2C354B893A}"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323289422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FD0B7A-F5DD-4F40-B4CB-3B2C354B893A}"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extLst>
      <p:ext uri="{BB962C8B-B14F-4D97-AF65-F5344CB8AC3E}">
        <p14:creationId xmlns:p14="http://schemas.microsoft.com/office/powerpoint/2010/main" val="48749035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285847888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D097DF-6BAB-4771-982B-2488FB073A89}"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B9B87-036A-4E20-B792-6443255F04D5}" type="slidenum">
              <a:rPr lang="en-US" smtClean="0"/>
              <a:t>‹#›</a:t>
            </a:fld>
            <a:endParaRPr lang="en-US"/>
          </a:p>
        </p:txBody>
      </p:sp>
    </p:spTree>
    <p:extLst>
      <p:ext uri="{BB962C8B-B14F-4D97-AF65-F5344CB8AC3E}">
        <p14:creationId xmlns:p14="http://schemas.microsoft.com/office/powerpoint/2010/main" val="4125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348015AD-A468-4023-8DB7-618B53D5FA7D}" type="datetimeFigureOut">
              <a:rPr lang="en-US" smtClean="0"/>
              <a:t>1/2/2022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5.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theme" Target="../theme/theme6.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A27B3D1-F81C-4430-9A35-2475E3BDFB35}" type="datetimeFigureOut">
              <a:rPr lang="en-US" smtClean="0"/>
              <a:t>1/2/2022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6A8D67-4C7A-4C99-BFFC-7C167172795A}" type="slidenum">
              <a:rPr lang="en-US" smtClean="0"/>
              <a:t>‹#›</a:t>
            </a:fld>
            <a:endParaRPr lang="en-US"/>
          </a:p>
        </p:txBody>
      </p:sp>
    </p:spTree>
    <p:extLst>
      <p:ext uri="{BB962C8B-B14F-4D97-AF65-F5344CB8AC3E}">
        <p14:creationId xmlns:p14="http://schemas.microsoft.com/office/powerpoint/2010/main" val="30633783"/>
      </p:ext>
    </p:extLst>
  </p:cSld>
  <p:clrMap bg1="dk1" tx1="lt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A27B3D1-F81C-4430-9A35-2475E3BDFB35}" type="datetimeFigureOut">
              <a:rPr lang="en-US" smtClean="0"/>
              <a:t>1/2/2022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16A8D67-4C7A-4C99-BFFC-7C167172795A}" type="slidenum">
              <a:rPr lang="en-US" smtClean="0"/>
              <a:t>‹#›</a:t>
            </a:fld>
            <a:endParaRPr lang="en-US"/>
          </a:p>
        </p:txBody>
      </p:sp>
    </p:spTree>
    <p:extLst>
      <p:ext uri="{BB962C8B-B14F-4D97-AF65-F5344CB8AC3E}">
        <p14:creationId xmlns:p14="http://schemas.microsoft.com/office/powerpoint/2010/main" val="3063378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D097DF-6BAB-4771-982B-2488FB073A89}" type="datetimeFigureOut">
              <a:rPr lang="en-US" smtClean="0"/>
              <a:t>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8B9B87-036A-4E20-B792-6443255F04D5}" type="slidenum">
              <a:rPr lang="en-US" smtClean="0"/>
              <a:t>‹#›</a:t>
            </a:fld>
            <a:endParaRPr lang="en-US"/>
          </a:p>
        </p:txBody>
      </p:sp>
    </p:spTree>
    <p:extLst>
      <p:ext uri="{BB962C8B-B14F-4D97-AF65-F5344CB8AC3E}">
        <p14:creationId xmlns:p14="http://schemas.microsoft.com/office/powerpoint/2010/main" val="175827355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D097DF-6BAB-4771-982B-2488FB073A89}" type="datetimeFigureOut">
              <a:rPr lang="en-US" smtClean="0"/>
              <a:t>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8B9B87-036A-4E20-B792-6443255F04D5}" type="slidenum">
              <a:rPr lang="en-US" smtClean="0"/>
              <a:t>‹#›</a:t>
            </a:fld>
            <a:endParaRPr lang="en-US"/>
          </a:p>
        </p:txBody>
      </p:sp>
    </p:spTree>
    <p:extLst>
      <p:ext uri="{BB962C8B-B14F-4D97-AF65-F5344CB8AC3E}">
        <p14:creationId xmlns:p14="http://schemas.microsoft.com/office/powerpoint/2010/main" val="175827355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8FD0B7A-F5DD-4F40-B4CB-3B2C354B893A}" type="datetimeFigureOut">
              <a:rPr lang="en-US" smtClean="0"/>
              <a:t>1/2/2022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AE1883-0942-4AA3-9DB2-9C7C3A0314B1}" type="slidenum">
              <a:rPr lang="en-US" smtClean="0"/>
              <a:t>‹#›</a:t>
            </a:fld>
            <a:endParaRPr lang="en-US"/>
          </a:p>
        </p:txBody>
      </p:sp>
    </p:spTree>
    <p:extLst>
      <p:ext uri="{BB962C8B-B14F-4D97-AF65-F5344CB8AC3E}">
        <p14:creationId xmlns:p14="http://schemas.microsoft.com/office/powerpoint/2010/main" val="3053046984"/>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4.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4.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4CE0A0-89F1-402F-B8CF-7C215B1836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3620" y="1949083"/>
            <a:ext cx="5029200" cy="2246303"/>
          </a:xfrm>
        </p:spPr>
      </p:pic>
      <p:sp>
        <p:nvSpPr>
          <p:cNvPr id="6" name="TextBox 5">
            <a:extLst>
              <a:ext uri="{FF2B5EF4-FFF2-40B4-BE49-F238E27FC236}">
                <a16:creationId xmlns:a16="http://schemas.microsoft.com/office/drawing/2014/main" id="{85600B31-8081-4E93-B93C-2C0E58F275FA}"/>
              </a:ext>
            </a:extLst>
          </p:cNvPr>
          <p:cNvSpPr txBox="1"/>
          <p:nvPr/>
        </p:nvSpPr>
        <p:spPr>
          <a:xfrm>
            <a:off x="685800" y="548819"/>
            <a:ext cx="495300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chemeClr val="accent2">
                    <a:lumMod val="75000"/>
                  </a:schemeClr>
                </a:solidFill>
                <a:effectLst>
                  <a:outerShdw blurRad="38100" dist="38100" dir="2700000" algn="tl">
                    <a:srgbClr val="000000">
                      <a:alpha val="43137"/>
                    </a:srgbClr>
                  </a:outerShdw>
                </a:effectLst>
                <a:latin typeface="Calisto MT" panose="02040603050505030304" pitchFamily="18" charset="0"/>
              </a:rPr>
              <a:t>Digital Clock design</a:t>
            </a:r>
          </a:p>
        </p:txBody>
      </p:sp>
      <p:sp>
        <p:nvSpPr>
          <p:cNvPr id="7" name="TextBox 6">
            <a:extLst>
              <a:ext uri="{FF2B5EF4-FFF2-40B4-BE49-F238E27FC236}">
                <a16:creationId xmlns:a16="http://schemas.microsoft.com/office/drawing/2014/main" id="{D2B5DB34-3F55-4B67-BC80-DBB73C3062D4}"/>
              </a:ext>
            </a:extLst>
          </p:cNvPr>
          <p:cNvSpPr txBox="1"/>
          <p:nvPr/>
        </p:nvSpPr>
        <p:spPr>
          <a:xfrm>
            <a:off x="158839" y="1563897"/>
            <a:ext cx="9753600" cy="526297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t>In this presentation we are going to explain how we </a:t>
            </a:r>
            <a:b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br>
            <a: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t>get through the procedure of designing a digital</a:t>
            </a:r>
            <a:b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br>
            <a: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t>clock system. </a:t>
            </a:r>
            <a:b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br>
            <a:b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br>
            <a: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t>We will describe every part we built and used inside </a:t>
            </a:r>
            <a:b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br>
            <a: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t>the main clock circuit. Also How we achieved the </a:t>
            </a:r>
            <a:b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br>
            <a: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t>elements reusability into our implementation.</a:t>
            </a:r>
            <a:b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br>
            <a:b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br>
            <a: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t>What problems we faced, And How we take care of them to finally reach the correct working of the system.</a:t>
            </a:r>
            <a:b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br>
            <a:b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br>
            <a: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t>We begin with each element low-level design then through the assembling process,</a:t>
            </a:r>
            <a:b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br>
            <a: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t>finally the whole mechanism description. </a:t>
            </a:r>
          </a:p>
        </p:txBody>
      </p:sp>
    </p:spTree>
    <p:extLst>
      <p:ext uri="{BB962C8B-B14F-4D97-AF65-F5344CB8AC3E}">
        <p14:creationId xmlns:p14="http://schemas.microsoft.com/office/powerpoint/2010/main" val="162835575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7FE9-3F24-442E-AABA-487B64ECB003}"/>
              </a:ext>
            </a:extLst>
          </p:cNvPr>
          <p:cNvSpPr>
            <a:spLocks noGrp="1"/>
          </p:cNvSpPr>
          <p:nvPr>
            <p:ph type="ctrTitle"/>
          </p:nvPr>
        </p:nvSpPr>
        <p:spPr>
          <a:xfrm>
            <a:off x="228600" y="276407"/>
            <a:ext cx="9433775" cy="669703"/>
          </a:xfrm>
        </p:spPr>
        <p:txBody>
          <a:bodyPr>
            <a:noAutofit/>
          </a:bodyPr>
          <a:lstStyle/>
          <a:p>
            <a:pPr algn="l"/>
            <a:r>
              <a:rPr lang="en-US" sz="4000" dirty="0">
                <a:solidFill>
                  <a:schemeClr val="accent2">
                    <a:lumMod val="75000"/>
                  </a:schemeClr>
                </a:solidFill>
              </a:rPr>
              <a:t>Implementing the counters in Logisim </a:t>
            </a:r>
          </a:p>
        </p:txBody>
      </p:sp>
      <p:sp>
        <p:nvSpPr>
          <p:cNvPr id="3" name="Subtitle 2">
            <a:extLst>
              <a:ext uri="{FF2B5EF4-FFF2-40B4-BE49-F238E27FC236}">
                <a16:creationId xmlns:a16="http://schemas.microsoft.com/office/drawing/2014/main" id="{04820532-EB4E-4F9B-89E9-EFCC33070E26}"/>
              </a:ext>
            </a:extLst>
          </p:cNvPr>
          <p:cNvSpPr>
            <a:spLocks noGrp="1"/>
          </p:cNvSpPr>
          <p:nvPr>
            <p:ph type="subTitle" idx="1"/>
          </p:nvPr>
        </p:nvSpPr>
        <p:spPr>
          <a:xfrm>
            <a:off x="304800" y="1519706"/>
            <a:ext cx="11320530" cy="5338294"/>
          </a:xfrm>
        </p:spPr>
        <p:txBody>
          <a:bodyPr>
            <a:normAutofit/>
          </a:bodyPr>
          <a:lstStyle/>
          <a:p>
            <a:pPr algn="l"/>
            <a:r>
              <a:rPr lang="en-US" sz="2800" dirty="0">
                <a:solidFill>
                  <a:schemeClr val="accent2"/>
                </a:solidFill>
              </a:rPr>
              <a:t>After we get the 4 expressions of each input of the FF and simplify it we will implement the gates of each input to it’s FF consecutively to get our counter</a:t>
            </a:r>
            <a:br>
              <a:rPr lang="en-US" sz="2400" dirty="0">
                <a:solidFill>
                  <a:schemeClr val="accent2"/>
                </a:solidFill>
              </a:rPr>
            </a:br>
            <a:br>
              <a:rPr lang="ar-EG" sz="2400" dirty="0">
                <a:solidFill>
                  <a:schemeClr val="accent2"/>
                </a:solidFill>
              </a:rPr>
            </a:br>
            <a:r>
              <a:rPr lang="en-US" sz="3200" dirty="0">
                <a:solidFill>
                  <a:schemeClr val="accent2"/>
                </a:solidFill>
              </a:rPr>
              <a:t>9-counter</a:t>
            </a:r>
            <a:r>
              <a:rPr lang="en-US" sz="2800" dirty="0">
                <a:solidFill>
                  <a:schemeClr val="accent2"/>
                </a:solidFill>
              </a:rPr>
              <a:t> </a:t>
            </a:r>
            <a:br>
              <a:rPr lang="en-US" sz="2800" dirty="0">
                <a:solidFill>
                  <a:schemeClr val="accent2"/>
                </a:solidFill>
              </a:rPr>
            </a:br>
            <a:r>
              <a:rPr lang="en-US" sz="2800" dirty="0">
                <a:solidFill>
                  <a:schemeClr val="accent2"/>
                </a:solidFill>
              </a:rPr>
              <a:t>When it reaches “1010”, it should revert back to “0000” after the              next edge(through the overflow pin) …so we take the Q3,Q1 through AND gate .the output of the AND gate will be the overflow pin which is connected to the RESET of the FFs as shown in the next slide.</a:t>
            </a:r>
          </a:p>
          <a:p>
            <a:pPr algn="l"/>
            <a:endParaRPr lang="en-US" sz="2800" dirty="0">
              <a:solidFill>
                <a:schemeClr val="accent2"/>
              </a:solidFill>
            </a:endParaRPr>
          </a:p>
          <a:p>
            <a:pPr algn="l"/>
            <a:endParaRPr lang="ar-EG" sz="2800" dirty="0">
              <a:solidFill>
                <a:schemeClr val="accent2"/>
              </a:solidFill>
            </a:endParaRPr>
          </a:p>
          <a:p>
            <a:pPr algn="l"/>
            <a:endParaRPr lang="en-US" sz="2400" dirty="0">
              <a:solidFill>
                <a:schemeClr val="accent2"/>
              </a:solidFill>
            </a:endParaRPr>
          </a:p>
        </p:txBody>
      </p:sp>
    </p:spTree>
    <p:extLst>
      <p:ext uri="{BB962C8B-B14F-4D97-AF65-F5344CB8AC3E}">
        <p14:creationId xmlns:p14="http://schemas.microsoft.com/office/powerpoint/2010/main" val="18161320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B4F7D5-5CE3-4C57-AFA3-35B58DD9B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12" y="304800"/>
            <a:ext cx="10790888" cy="6248400"/>
          </a:xfrm>
          <a:prstGeom prst="rect">
            <a:avLst/>
          </a:prstGeom>
        </p:spPr>
      </p:pic>
    </p:spTree>
    <p:extLst>
      <p:ext uri="{BB962C8B-B14F-4D97-AF65-F5344CB8AC3E}">
        <p14:creationId xmlns:p14="http://schemas.microsoft.com/office/powerpoint/2010/main" val="253659256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0C88A-2D21-48DE-BADE-25D66B46AF93}"/>
              </a:ext>
            </a:extLst>
          </p:cNvPr>
          <p:cNvSpPr>
            <a:spLocks noGrp="1"/>
          </p:cNvSpPr>
          <p:nvPr>
            <p:ph type="ctrTitle"/>
          </p:nvPr>
        </p:nvSpPr>
        <p:spPr>
          <a:xfrm>
            <a:off x="134321" y="141667"/>
            <a:ext cx="3793735" cy="721217"/>
          </a:xfrm>
        </p:spPr>
        <p:txBody>
          <a:bodyPr>
            <a:normAutofit/>
          </a:bodyPr>
          <a:lstStyle/>
          <a:p>
            <a:pPr algn="l"/>
            <a:r>
              <a:rPr lang="en-US" sz="3200" dirty="0">
                <a:solidFill>
                  <a:schemeClr val="accent2"/>
                </a:solidFill>
              </a:rPr>
              <a:t>CONTINUED….</a:t>
            </a:r>
            <a:endParaRPr lang="en-US" sz="3200" dirty="0"/>
          </a:p>
        </p:txBody>
      </p:sp>
      <p:sp>
        <p:nvSpPr>
          <p:cNvPr id="3" name="Subtitle 2">
            <a:extLst>
              <a:ext uri="{FF2B5EF4-FFF2-40B4-BE49-F238E27FC236}">
                <a16:creationId xmlns:a16="http://schemas.microsoft.com/office/drawing/2014/main" id="{BF38719A-36D1-4525-8165-F08D4231417D}"/>
              </a:ext>
            </a:extLst>
          </p:cNvPr>
          <p:cNvSpPr>
            <a:spLocks noGrp="1"/>
          </p:cNvSpPr>
          <p:nvPr>
            <p:ph type="subTitle" idx="1"/>
          </p:nvPr>
        </p:nvSpPr>
        <p:spPr>
          <a:xfrm>
            <a:off x="300507" y="1219200"/>
            <a:ext cx="11590986" cy="5924282"/>
          </a:xfrm>
        </p:spPr>
        <p:txBody>
          <a:bodyPr/>
          <a:lstStyle/>
          <a:p>
            <a:pPr algn="l"/>
            <a:r>
              <a:rPr lang="en-US" sz="3600" dirty="0">
                <a:solidFill>
                  <a:schemeClr val="accent2">
                    <a:lumMod val="75000"/>
                  </a:schemeClr>
                </a:solidFill>
              </a:rPr>
              <a:t>Tens-counter</a:t>
            </a:r>
            <a:r>
              <a:rPr lang="en-US" sz="3200" dirty="0">
                <a:solidFill>
                  <a:schemeClr val="accent2">
                    <a:lumMod val="75000"/>
                  </a:schemeClr>
                </a:solidFill>
              </a:rPr>
              <a:t> </a:t>
            </a:r>
            <a:br>
              <a:rPr lang="en-US" sz="3200" dirty="0">
                <a:solidFill>
                  <a:schemeClr val="accent2"/>
                </a:solidFill>
              </a:rPr>
            </a:br>
            <a:br>
              <a:rPr lang="en-US" sz="3200" dirty="0">
                <a:solidFill>
                  <a:schemeClr val="accent2"/>
                </a:solidFill>
              </a:rPr>
            </a:br>
            <a:r>
              <a:rPr lang="en-US" sz="3200" dirty="0">
                <a:solidFill>
                  <a:schemeClr val="accent2"/>
                </a:solidFill>
              </a:rPr>
              <a:t>When it reaches “0110”, it should revert back to “0000” after the              next edge(through the overflow pin) as the seconds minutes has the maximum tens digit of 5…</a:t>
            </a:r>
            <a:br>
              <a:rPr lang="en-US" sz="3200" dirty="0">
                <a:solidFill>
                  <a:schemeClr val="accent2"/>
                </a:solidFill>
              </a:rPr>
            </a:br>
            <a:br>
              <a:rPr lang="en-US" sz="3200" dirty="0">
                <a:solidFill>
                  <a:schemeClr val="accent2"/>
                </a:solidFill>
              </a:rPr>
            </a:br>
            <a:r>
              <a:rPr lang="en-US" sz="3200" dirty="0">
                <a:solidFill>
                  <a:schemeClr val="accent2"/>
                </a:solidFill>
              </a:rPr>
              <a:t>so we take the Q2,Q1 through AND gate .the output of the AND gate will be the overflow pin which is connected to the RESET of the FFs as shown in the next slide. This help us to determine each min or sec passes</a:t>
            </a:r>
          </a:p>
          <a:p>
            <a:pPr algn="l"/>
            <a:endParaRPr lang="en-US" dirty="0"/>
          </a:p>
        </p:txBody>
      </p:sp>
    </p:spTree>
    <p:extLst>
      <p:ext uri="{BB962C8B-B14F-4D97-AF65-F5344CB8AC3E}">
        <p14:creationId xmlns:p14="http://schemas.microsoft.com/office/powerpoint/2010/main" val="9377983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3CA92C-4905-439A-A2CA-6CBF6B7B8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81001"/>
            <a:ext cx="11430000" cy="6248400"/>
          </a:xfrm>
          <a:prstGeom prst="rect">
            <a:avLst/>
          </a:prstGeom>
        </p:spPr>
      </p:pic>
    </p:spTree>
    <p:extLst>
      <p:ext uri="{BB962C8B-B14F-4D97-AF65-F5344CB8AC3E}">
        <p14:creationId xmlns:p14="http://schemas.microsoft.com/office/powerpoint/2010/main" val="105747729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F8E5BD4-1BA6-428D-A595-69F1305A1526}"/>
              </a:ext>
            </a:extLst>
          </p:cNvPr>
          <p:cNvSpPr txBox="1">
            <a:spLocks/>
          </p:cNvSpPr>
          <p:nvPr/>
        </p:nvSpPr>
        <p:spPr>
          <a:xfrm>
            <a:off x="304800" y="262856"/>
            <a:ext cx="11236070" cy="1066800"/>
          </a:xfrm>
          <a:prstGeom prst="rect">
            <a:avLst/>
          </a:prstGeom>
        </p:spPr>
        <p:txBody>
          <a:bodyP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solidFill>
                  <a:schemeClr val="accent2">
                    <a:lumMod val="75000"/>
                  </a:schemeClr>
                </a:solidFill>
              </a:rPr>
              <a:t>Constructure of the hours counter ..</a:t>
            </a:r>
          </a:p>
        </p:txBody>
      </p:sp>
      <p:sp>
        <p:nvSpPr>
          <p:cNvPr id="4" name="Title 1">
            <a:extLst>
              <a:ext uri="{FF2B5EF4-FFF2-40B4-BE49-F238E27FC236}">
                <a16:creationId xmlns:a16="http://schemas.microsoft.com/office/drawing/2014/main" id="{0903C398-3FCC-4EF6-99B9-597CD57EF70C}"/>
              </a:ext>
            </a:extLst>
          </p:cNvPr>
          <p:cNvSpPr txBox="1">
            <a:spLocks/>
          </p:cNvSpPr>
          <p:nvPr/>
        </p:nvSpPr>
        <p:spPr>
          <a:xfrm>
            <a:off x="477965" y="1219200"/>
            <a:ext cx="11236070" cy="2362200"/>
          </a:xfrm>
          <a:prstGeom prst="rect">
            <a:avLst/>
          </a:prstGeom>
        </p:spPr>
        <p:txBody>
          <a:bodyP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a:solidFill>
                  <a:schemeClr val="accent2"/>
                </a:solidFill>
              </a:rPr>
              <a:t>Counting the hours required a special use of a 4-bit counter.. Again, we preferred to separate the ones from its tens during counting, in order to facilitate the process of displaying the number on the segment..</a:t>
            </a:r>
            <a:br>
              <a:rPr lang="en-US" sz="2800" dirty="0">
                <a:solidFill>
                  <a:schemeClr val="accent2"/>
                </a:solidFill>
              </a:rPr>
            </a:br>
            <a:r>
              <a:rPr lang="en-US" sz="2800" dirty="0">
                <a:solidFill>
                  <a:schemeClr val="accent2"/>
                </a:solidFill>
              </a:rPr>
              <a:t> But we encountered a problem in the beginning, which was to perform a clearing process for each of the used counters at the required time.</a:t>
            </a:r>
            <a:br>
              <a:rPr lang="en-US" sz="2800" dirty="0">
                <a:solidFill>
                  <a:schemeClr val="accent2"/>
                </a:solidFill>
              </a:rPr>
            </a:br>
            <a:br>
              <a:rPr lang="en-US" sz="2800" dirty="0">
                <a:solidFill>
                  <a:schemeClr val="accent2"/>
                </a:solidFill>
              </a:rPr>
            </a:br>
            <a:r>
              <a:rPr lang="en-US" sz="2800" dirty="0">
                <a:solidFill>
                  <a:schemeClr val="accent2"/>
                </a:solidFill>
              </a:rPr>
              <a:t>For example, the first counter has to be cleared when the digit goes past 9, but it also needs to be cleared when the digit goes beyond 1, if the tens counter carries the number 1. In addition to clearing the tens counter at the same time</a:t>
            </a:r>
          </a:p>
        </p:txBody>
      </p:sp>
      <p:sp>
        <p:nvSpPr>
          <p:cNvPr id="5" name="Title 1">
            <a:extLst>
              <a:ext uri="{FF2B5EF4-FFF2-40B4-BE49-F238E27FC236}">
                <a16:creationId xmlns:a16="http://schemas.microsoft.com/office/drawing/2014/main" id="{D8142648-5BC8-410C-A4E1-974E967DA3EC}"/>
              </a:ext>
            </a:extLst>
          </p:cNvPr>
          <p:cNvSpPr txBox="1">
            <a:spLocks/>
          </p:cNvSpPr>
          <p:nvPr/>
        </p:nvSpPr>
        <p:spPr>
          <a:xfrm>
            <a:off x="477965" y="3733800"/>
            <a:ext cx="11236070" cy="2362200"/>
          </a:xfrm>
          <a:prstGeom prst="rect">
            <a:avLst/>
          </a:prstGeom>
        </p:spPr>
        <p:txBody>
          <a:bodyP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br>
              <a:rPr lang="en-US" sz="2800" dirty="0">
                <a:solidFill>
                  <a:schemeClr val="accent2"/>
                </a:solidFill>
              </a:rPr>
            </a:br>
            <a:br>
              <a:rPr lang="en-US" sz="2800" dirty="0">
                <a:solidFill>
                  <a:schemeClr val="accent2"/>
                </a:solidFill>
              </a:rPr>
            </a:br>
            <a:endParaRPr lang="en-US" sz="2800" dirty="0">
              <a:solidFill>
                <a:schemeClr val="accent2"/>
              </a:solidFill>
            </a:endParaRPr>
          </a:p>
        </p:txBody>
      </p:sp>
    </p:spTree>
    <p:extLst>
      <p:ext uri="{BB962C8B-B14F-4D97-AF65-F5344CB8AC3E}">
        <p14:creationId xmlns:p14="http://schemas.microsoft.com/office/powerpoint/2010/main" val="36208026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C71D-06AE-4F03-AD98-B3AF96ACC503}"/>
              </a:ext>
            </a:extLst>
          </p:cNvPr>
          <p:cNvSpPr txBox="1">
            <a:spLocks/>
          </p:cNvSpPr>
          <p:nvPr/>
        </p:nvSpPr>
        <p:spPr>
          <a:xfrm>
            <a:off x="304800" y="685800"/>
            <a:ext cx="11236070" cy="2362200"/>
          </a:xfrm>
          <a:prstGeom prst="rect">
            <a:avLst/>
          </a:prstGeom>
        </p:spPr>
        <p:txBody>
          <a:bodyP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2800" dirty="0">
              <a:solidFill>
                <a:schemeClr val="accent2"/>
              </a:solidFill>
            </a:endParaRPr>
          </a:p>
        </p:txBody>
      </p:sp>
      <p:sp>
        <p:nvSpPr>
          <p:cNvPr id="3" name="Title 1">
            <a:extLst>
              <a:ext uri="{FF2B5EF4-FFF2-40B4-BE49-F238E27FC236}">
                <a16:creationId xmlns:a16="http://schemas.microsoft.com/office/drawing/2014/main" id="{B7447DC0-3AB5-421C-8993-EC34644E2062}"/>
              </a:ext>
            </a:extLst>
          </p:cNvPr>
          <p:cNvSpPr txBox="1">
            <a:spLocks/>
          </p:cNvSpPr>
          <p:nvPr/>
        </p:nvSpPr>
        <p:spPr>
          <a:xfrm>
            <a:off x="329485" y="457200"/>
            <a:ext cx="11236070" cy="5410200"/>
          </a:xfrm>
          <a:prstGeom prst="rect">
            <a:avLst/>
          </a:prstGeom>
        </p:spPr>
        <p:txBody>
          <a:bodyP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a:solidFill>
                  <a:schemeClr val="accent2"/>
                </a:solidFill>
              </a:rPr>
              <a:t>CONTINUED….</a:t>
            </a:r>
          </a:p>
          <a:p>
            <a:pPr algn="l"/>
            <a:br>
              <a:rPr lang="en-US" sz="2800" dirty="0">
                <a:solidFill>
                  <a:schemeClr val="accent2"/>
                </a:solidFill>
              </a:rPr>
            </a:br>
            <a:r>
              <a:rPr lang="en-US" sz="2800" dirty="0">
                <a:solidFill>
                  <a:schemeClr val="accent2"/>
                </a:solidFill>
              </a:rPr>
              <a:t>This problem made it difficult to design the hour counter in the same way that the minute and second counters were designed.</a:t>
            </a:r>
            <a:br>
              <a:rPr lang="ar-EG" sz="2800" dirty="0">
                <a:solidFill>
                  <a:schemeClr val="accent2"/>
                </a:solidFill>
              </a:rPr>
            </a:br>
            <a:br>
              <a:rPr lang="ar-EG" sz="2800" dirty="0">
                <a:solidFill>
                  <a:schemeClr val="accent2"/>
                </a:solidFill>
              </a:rPr>
            </a:br>
            <a:r>
              <a:rPr lang="en-US" sz="2800" dirty="0">
                <a:solidFill>
                  <a:schemeClr val="accent2"/>
                </a:solidFill>
              </a:rPr>
              <a:t>To achieve a simple counter design works for that purpose we preferred to avoid doing complex analysis with state tables and try to think out of the box.. </a:t>
            </a:r>
            <a:br>
              <a:rPr lang="en-US" sz="2800" dirty="0">
                <a:solidFill>
                  <a:schemeClr val="accent2"/>
                </a:solidFill>
              </a:rPr>
            </a:br>
            <a:br>
              <a:rPr lang="en-US" sz="2800" dirty="0">
                <a:solidFill>
                  <a:schemeClr val="accent2"/>
                </a:solidFill>
              </a:rPr>
            </a:br>
            <a:r>
              <a:rPr lang="en-US" sz="2800" dirty="0">
                <a:solidFill>
                  <a:schemeClr val="accent2"/>
                </a:solidFill>
              </a:rPr>
              <a:t>Here, we came with the idea of using 4-bits binary simple asynchronous (Ripple) counter, and utilize two of it in order to count the required number of hours separately.</a:t>
            </a:r>
          </a:p>
        </p:txBody>
      </p:sp>
    </p:spTree>
    <p:extLst>
      <p:ext uri="{BB962C8B-B14F-4D97-AF65-F5344CB8AC3E}">
        <p14:creationId xmlns:p14="http://schemas.microsoft.com/office/powerpoint/2010/main" val="249209682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B97B-409E-47E5-A19B-B759BA287DDE}"/>
              </a:ext>
            </a:extLst>
          </p:cNvPr>
          <p:cNvSpPr txBox="1">
            <a:spLocks/>
          </p:cNvSpPr>
          <p:nvPr/>
        </p:nvSpPr>
        <p:spPr>
          <a:xfrm>
            <a:off x="381000" y="228600"/>
            <a:ext cx="5618035" cy="1112939"/>
          </a:xfrm>
          <a:prstGeom prst="rect">
            <a:avLst/>
          </a:prstGeom>
        </p:spPr>
        <p:txBody>
          <a:bodyP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dirty="0">
                <a:solidFill>
                  <a:schemeClr val="accent2">
                    <a:lumMod val="75000"/>
                  </a:schemeClr>
                </a:solidFill>
              </a:rPr>
              <a:t>In the beginning..</a:t>
            </a:r>
            <a:br>
              <a:rPr lang="ar-EG" sz="3200" dirty="0">
                <a:solidFill>
                  <a:schemeClr val="accent2">
                    <a:lumMod val="75000"/>
                  </a:schemeClr>
                </a:solidFill>
              </a:rPr>
            </a:br>
            <a:r>
              <a:rPr lang="en-US" sz="3200" dirty="0">
                <a:solidFill>
                  <a:schemeClr val="accent2">
                    <a:lumMod val="75000"/>
                  </a:schemeClr>
                </a:solidFill>
              </a:rPr>
              <a:t>we designed the</a:t>
            </a:r>
            <a:r>
              <a:rPr lang="ar-EG" sz="3200" dirty="0">
                <a:solidFill>
                  <a:schemeClr val="accent2">
                    <a:lumMod val="75000"/>
                  </a:schemeClr>
                </a:solidFill>
              </a:rPr>
              <a:t> </a:t>
            </a:r>
            <a:r>
              <a:rPr lang="en-US" sz="3200" dirty="0">
                <a:solidFill>
                  <a:schemeClr val="accent2">
                    <a:lumMod val="75000"/>
                  </a:schemeClr>
                </a:solidFill>
              </a:rPr>
              <a:t>Ripple counter</a:t>
            </a:r>
          </a:p>
        </p:txBody>
      </p:sp>
      <p:pic>
        <p:nvPicPr>
          <p:cNvPr id="5" name="Picture 4">
            <a:extLst>
              <a:ext uri="{FF2B5EF4-FFF2-40B4-BE49-F238E27FC236}">
                <a16:creationId xmlns:a16="http://schemas.microsoft.com/office/drawing/2014/main" id="{FFF97CAA-0E1B-4647-86F0-685F684DAC70}"/>
              </a:ext>
            </a:extLst>
          </p:cNvPr>
          <p:cNvPicPr>
            <a:picLocks noChangeAspect="1"/>
          </p:cNvPicPr>
          <p:nvPr/>
        </p:nvPicPr>
        <p:blipFill>
          <a:blip r:embed="rId2"/>
          <a:stretch>
            <a:fillRect/>
          </a:stretch>
        </p:blipFill>
        <p:spPr>
          <a:xfrm>
            <a:off x="8077200" y="1831834"/>
            <a:ext cx="3604533" cy="3194332"/>
          </a:xfrm>
          <a:prstGeom prst="rect">
            <a:avLst/>
          </a:prstGeom>
        </p:spPr>
      </p:pic>
      <p:sp>
        <p:nvSpPr>
          <p:cNvPr id="6" name="Title 1">
            <a:extLst>
              <a:ext uri="{FF2B5EF4-FFF2-40B4-BE49-F238E27FC236}">
                <a16:creationId xmlns:a16="http://schemas.microsoft.com/office/drawing/2014/main" id="{3C199693-6C8E-40EF-8F3C-B0B57DD8AFC9}"/>
              </a:ext>
            </a:extLst>
          </p:cNvPr>
          <p:cNvSpPr txBox="1">
            <a:spLocks/>
          </p:cNvSpPr>
          <p:nvPr/>
        </p:nvSpPr>
        <p:spPr>
          <a:xfrm>
            <a:off x="488595" y="1489745"/>
            <a:ext cx="7391400" cy="4953000"/>
          </a:xfrm>
          <a:prstGeom prst="rect">
            <a:avLst/>
          </a:prstGeom>
        </p:spPr>
        <p:txBody>
          <a:bodyP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solidFill>
                  <a:schemeClr val="accent2"/>
                </a:solidFill>
              </a:rPr>
              <a:t>the operation of the four‐bit binary ripple counter, refer to the first</a:t>
            </a:r>
          </a:p>
          <a:p>
            <a:pPr algn="l"/>
            <a:r>
              <a:rPr lang="en-US" sz="2400" dirty="0">
                <a:solidFill>
                  <a:schemeClr val="accent2"/>
                </a:solidFill>
              </a:rPr>
              <a:t>nine binary numbers listed in the Table. The count starts with binary 0 and increments</a:t>
            </a:r>
          </a:p>
          <a:p>
            <a:pPr algn="l"/>
            <a:r>
              <a:rPr lang="en-US" sz="2400" dirty="0">
                <a:solidFill>
                  <a:schemeClr val="accent2"/>
                </a:solidFill>
              </a:rPr>
              <a:t>by 1 with each count pulse input.</a:t>
            </a:r>
            <a:br>
              <a:rPr lang="en-US" sz="2400" dirty="0">
                <a:solidFill>
                  <a:schemeClr val="accent2"/>
                </a:solidFill>
              </a:rPr>
            </a:br>
            <a:r>
              <a:rPr lang="en-US" sz="2400" dirty="0">
                <a:solidFill>
                  <a:schemeClr val="accent2"/>
                </a:solidFill>
              </a:rPr>
              <a:t> After the count of 15, the counter goes back to 0 to</a:t>
            </a:r>
          </a:p>
          <a:p>
            <a:pPr algn="l"/>
            <a:r>
              <a:rPr lang="en-US" sz="2400" dirty="0">
                <a:solidFill>
                  <a:schemeClr val="accent2"/>
                </a:solidFill>
              </a:rPr>
              <a:t>repeat the count. The least significant bit, A0, is complemented with each count pulse</a:t>
            </a:r>
          </a:p>
          <a:p>
            <a:pPr algn="l"/>
            <a:r>
              <a:rPr lang="en-US" sz="2400" dirty="0">
                <a:solidFill>
                  <a:schemeClr val="accent2"/>
                </a:solidFill>
              </a:rPr>
              <a:t>input. Every time that A0 goes from 1 to 0, it complements A1. Every time that A1 goes</a:t>
            </a:r>
          </a:p>
          <a:p>
            <a:pPr algn="l"/>
            <a:r>
              <a:rPr lang="en-US" sz="2400" dirty="0">
                <a:solidFill>
                  <a:schemeClr val="accent2"/>
                </a:solidFill>
              </a:rPr>
              <a:t>from 1 to 0, it complements A2. Every time that A2 goes from 1 to 0, it complements A3,</a:t>
            </a:r>
          </a:p>
          <a:p>
            <a:pPr algn="l"/>
            <a:r>
              <a:rPr lang="en-US" sz="2400" dirty="0">
                <a:solidFill>
                  <a:schemeClr val="accent2"/>
                </a:solidFill>
              </a:rPr>
              <a:t>and so on for any other higher order bits of a ripple counter.</a:t>
            </a:r>
          </a:p>
        </p:txBody>
      </p:sp>
    </p:spTree>
    <p:extLst>
      <p:ext uri="{BB962C8B-B14F-4D97-AF65-F5344CB8AC3E}">
        <p14:creationId xmlns:p14="http://schemas.microsoft.com/office/powerpoint/2010/main" val="4361355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01E1-01C6-4E0D-BC73-C85F3A33CCB8}"/>
              </a:ext>
            </a:extLst>
          </p:cNvPr>
          <p:cNvSpPr txBox="1">
            <a:spLocks/>
          </p:cNvSpPr>
          <p:nvPr/>
        </p:nvSpPr>
        <p:spPr>
          <a:xfrm>
            <a:off x="96965" y="457200"/>
            <a:ext cx="5618035" cy="609600"/>
          </a:xfrm>
          <a:prstGeom prst="rect">
            <a:avLst/>
          </a:prstGeom>
        </p:spPr>
        <p:txBody>
          <a:bodyP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a:solidFill>
                  <a:schemeClr val="accent2">
                    <a:lumMod val="75000"/>
                  </a:schemeClr>
                </a:solidFill>
              </a:rPr>
              <a:t>Implementing The Ripple counter</a:t>
            </a:r>
          </a:p>
        </p:txBody>
      </p:sp>
      <p:pic>
        <p:nvPicPr>
          <p:cNvPr id="4" name="Picture 3">
            <a:extLst>
              <a:ext uri="{FF2B5EF4-FFF2-40B4-BE49-F238E27FC236}">
                <a16:creationId xmlns:a16="http://schemas.microsoft.com/office/drawing/2014/main" id="{3089EAE7-6AC0-453E-9CC4-8019F685CC0D}"/>
              </a:ext>
            </a:extLst>
          </p:cNvPr>
          <p:cNvPicPr>
            <a:picLocks noChangeAspect="1"/>
          </p:cNvPicPr>
          <p:nvPr/>
        </p:nvPicPr>
        <p:blipFill>
          <a:blip r:embed="rId2"/>
          <a:stretch>
            <a:fillRect/>
          </a:stretch>
        </p:blipFill>
        <p:spPr>
          <a:xfrm>
            <a:off x="5715000" y="276551"/>
            <a:ext cx="3048000" cy="6304897"/>
          </a:xfrm>
          <a:prstGeom prst="rect">
            <a:avLst/>
          </a:prstGeom>
        </p:spPr>
      </p:pic>
      <p:pic>
        <p:nvPicPr>
          <p:cNvPr id="6" name="Picture 5">
            <a:extLst>
              <a:ext uri="{FF2B5EF4-FFF2-40B4-BE49-F238E27FC236}">
                <a16:creationId xmlns:a16="http://schemas.microsoft.com/office/drawing/2014/main" id="{6B7D31D9-6879-4743-85CC-FFAAE2E80696}"/>
              </a:ext>
            </a:extLst>
          </p:cNvPr>
          <p:cNvPicPr>
            <a:picLocks noChangeAspect="1"/>
          </p:cNvPicPr>
          <p:nvPr/>
        </p:nvPicPr>
        <p:blipFill>
          <a:blip r:embed="rId3"/>
          <a:stretch>
            <a:fillRect/>
          </a:stretch>
        </p:blipFill>
        <p:spPr>
          <a:xfrm>
            <a:off x="9006590" y="276551"/>
            <a:ext cx="2880610" cy="6304897"/>
          </a:xfrm>
          <a:prstGeom prst="rect">
            <a:avLst/>
          </a:prstGeom>
        </p:spPr>
      </p:pic>
      <p:sp>
        <p:nvSpPr>
          <p:cNvPr id="7" name="Title 1">
            <a:extLst>
              <a:ext uri="{FF2B5EF4-FFF2-40B4-BE49-F238E27FC236}">
                <a16:creationId xmlns:a16="http://schemas.microsoft.com/office/drawing/2014/main" id="{09DAE78E-3C91-451B-A2D4-1523EBCCD4CB}"/>
              </a:ext>
            </a:extLst>
          </p:cNvPr>
          <p:cNvSpPr txBox="1">
            <a:spLocks/>
          </p:cNvSpPr>
          <p:nvPr/>
        </p:nvSpPr>
        <p:spPr>
          <a:xfrm>
            <a:off x="610164" y="1219200"/>
            <a:ext cx="4616805" cy="4953000"/>
          </a:xfrm>
          <a:prstGeom prst="rect">
            <a:avLst/>
          </a:prstGeom>
        </p:spPr>
        <p:txBody>
          <a:bodyP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solidFill>
                  <a:schemeClr val="accent2"/>
                </a:solidFill>
              </a:rPr>
              <a:t>A binary ripple counter consists of a series connection of complementing flip‐flops, with</a:t>
            </a:r>
          </a:p>
          <a:p>
            <a:pPr algn="l"/>
            <a:r>
              <a:rPr lang="en-US" sz="2400" dirty="0">
                <a:solidFill>
                  <a:schemeClr val="accent2"/>
                </a:solidFill>
              </a:rPr>
              <a:t>the output of each flip‐flop connected to the C input of the next higher order flip‐flop.</a:t>
            </a:r>
          </a:p>
          <a:p>
            <a:pPr algn="l"/>
            <a:r>
              <a:rPr lang="en-US" sz="2400" dirty="0">
                <a:solidFill>
                  <a:schemeClr val="accent2"/>
                </a:solidFill>
              </a:rPr>
              <a:t>The flip‐flop holding the least significant bit receives the incoming count pulses. A complementing</a:t>
            </a:r>
          </a:p>
          <a:p>
            <a:pPr algn="l"/>
            <a:r>
              <a:rPr lang="en-US" sz="2400" dirty="0">
                <a:solidFill>
                  <a:schemeClr val="accent2"/>
                </a:solidFill>
              </a:rPr>
              <a:t>flip‐flop can be obtained from a</a:t>
            </a:r>
            <a:br>
              <a:rPr lang="ar-EG" sz="2400" dirty="0">
                <a:solidFill>
                  <a:schemeClr val="accent2"/>
                </a:solidFill>
              </a:rPr>
            </a:br>
            <a:r>
              <a:rPr lang="en-US" sz="2400" dirty="0">
                <a:solidFill>
                  <a:schemeClr val="accent2"/>
                </a:solidFill>
              </a:rPr>
              <a:t> </a:t>
            </a:r>
            <a:r>
              <a:rPr lang="ar-EG" sz="2400" dirty="0">
                <a:solidFill>
                  <a:schemeClr val="accent2"/>
                </a:solidFill>
              </a:rPr>
              <a:t>             </a:t>
            </a:r>
            <a:r>
              <a:rPr lang="en-US" sz="2400" dirty="0">
                <a:solidFill>
                  <a:schemeClr val="accent2"/>
                </a:solidFill>
              </a:rPr>
              <a:t>T flip‐flop.</a:t>
            </a:r>
            <a:r>
              <a:rPr lang="ar-EG" sz="2400" dirty="0">
                <a:solidFill>
                  <a:schemeClr val="accent2"/>
                </a:solidFill>
              </a:rPr>
              <a:t> </a:t>
            </a:r>
            <a:br>
              <a:rPr lang="ar-EG" sz="2400" dirty="0">
                <a:solidFill>
                  <a:schemeClr val="accent2"/>
                </a:solidFill>
              </a:rPr>
            </a:br>
            <a:endParaRPr lang="en-US" sz="2400" dirty="0">
              <a:solidFill>
                <a:schemeClr val="accent2"/>
              </a:solidFill>
            </a:endParaRPr>
          </a:p>
        </p:txBody>
      </p:sp>
    </p:spTree>
    <p:extLst>
      <p:ext uri="{BB962C8B-B14F-4D97-AF65-F5344CB8AC3E}">
        <p14:creationId xmlns:p14="http://schemas.microsoft.com/office/powerpoint/2010/main" val="147650421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66F3-E7B0-413C-9264-E8A8C6FFED6D}"/>
              </a:ext>
            </a:extLst>
          </p:cNvPr>
          <p:cNvSpPr txBox="1">
            <a:spLocks/>
          </p:cNvSpPr>
          <p:nvPr/>
        </p:nvSpPr>
        <p:spPr>
          <a:xfrm>
            <a:off x="477965" y="304800"/>
            <a:ext cx="6608635" cy="762000"/>
          </a:xfrm>
          <a:prstGeom prst="rect">
            <a:avLst/>
          </a:prstGeom>
        </p:spPr>
        <p:txBody>
          <a:bodyP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200" b="1" dirty="0">
                <a:solidFill>
                  <a:schemeClr val="accent2">
                    <a:lumMod val="75000"/>
                  </a:schemeClr>
                </a:solidFill>
              </a:rPr>
              <a:t>Control the counters Over-Flow</a:t>
            </a:r>
          </a:p>
        </p:txBody>
      </p:sp>
      <p:sp>
        <p:nvSpPr>
          <p:cNvPr id="3" name="Title 1">
            <a:extLst>
              <a:ext uri="{FF2B5EF4-FFF2-40B4-BE49-F238E27FC236}">
                <a16:creationId xmlns:a16="http://schemas.microsoft.com/office/drawing/2014/main" id="{9B883434-DB47-4060-BF73-B462A8B170D9}"/>
              </a:ext>
            </a:extLst>
          </p:cNvPr>
          <p:cNvSpPr txBox="1">
            <a:spLocks/>
          </p:cNvSpPr>
          <p:nvPr/>
        </p:nvSpPr>
        <p:spPr>
          <a:xfrm>
            <a:off x="488594" y="1489745"/>
            <a:ext cx="11398605" cy="4953000"/>
          </a:xfrm>
          <a:prstGeom prst="rect">
            <a:avLst/>
          </a:prstGeom>
        </p:spPr>
        <p:txBody>
          <a:bodyP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solidFill>
                  <a:schemeClr val="accent2"/>
                </a:solidFill>
              </a:rPr>
              <a:t>In order to control the end that each of the counters will reach before the value it carries is cleared, we designed a simple feedback system by ANDing the output of each of the counters, which headline the number that indicates the overflow ..</a:t>
            </a:r>
            <a:br>
              <a:rPr lang="en-US" sz="2400" dirty="0">
                <a:solidFill>
                  <a:schemeClr val="accent2"/>
                </a:solidFill>
              </a:rPr>
            </a:br>
            <a:br>
              <a:rPr lang="en-US" sz="2400" dirty="0">
                <a:solidFill>
                  <a:schemeClr val="accent2"/>
                </a:solidFill>
              </a:rPr>
            </a:br>
            <a:r>
              <a:rPr lang="en-US" sz="2400" dirty="0">
                <a:solidFill>
                  <a:schemeClr val="accent2"/>
                </a:solidFill>
              </a:rPr>
              <a:t>The output of the AND gate goes through the clear pin of the desired counter to be cleared at that Over-Flow.. </a:t>
            </a:r>
            <a:br>
              <a:rPr lang="en-US" sz="2400" dirty="0">
                <a:solidFill>
                  <a:schemeClr val="accent2"/>
                </a:solidFill>
              </a:rPr>
            </a:br>
            <a:br>
              <a:rPr lang="en-US" sz="2400" dirty="0">
                <a:solidFill>
                  <a:schemeClr val="accent2"/>
                </a:solidFill>
              </a:rPr>
            </a:br>
            <a:r>
              <a:rPr lang="en-US" sz="2400" dirty="0">
                <a:solidFill>
                  <a:schemeClr val="accent2"/>
                </a:solidFill>
              </a:rPr>
              <a:t>Another procedure must be taken into consideration that the ones digit counter has two label numbers over flow.</a:t>
            </a:r>
            <a:br>
              <a:rPr lang="en-US" sz="2400" dirty="0">
                <a:solidFill>
                  <a:schemeClr val="accent2"/>
                </a:solidFill>
              </a:rPr>
            </a:br>
            <a:endParaRPr lang="en-US" sz="2400" dirty="0">
              <a:solidFill>
                <a:schemeClr val="accent2"/>
              </a:solidFill>
            </a:endParaRPr>
          </a:p>
          <a:p>
            <a:pPr marL="514350" indent="-514350" algn="l">
              <a:buFont typeface="+mj-lt"/>
              <a:buAutoNum type="romanUcPeriod"/>
            </a:pPr>
            <a:r>
              <a:rPr lang="en-US" sz="2400" dirty="0">
                <a:solidFill>
                  <a:schemeClr val="accent2"/>
                </a:solidFill>
              </a:rPr>
              <a:t>Over-flow after 9 (when the tens digit is zero)</a:t>
            </a:r>
          </a:p>
          <a:p>
            <a:pPr marL="514350" indent="-514350" algn="l">
              <a:buFont typeface="+mj-lt"/>
              <a:buAutoNum type="romanUcPeriod"/>
            </a:pPr>
            <a:r>
              <a:rPr lang="en-US" sz="2400" dirty="0">
                <a:solidFill>
                  <a:schemeClr val="accent2"/>
                </a:solidFill>
              </a:rPr>
              <a:t>Over-flow after 1 (when the tens digit has one)</a:t>
            </a:r>
          </a:p>
          <a:p>
            <a:pPr marL="514350" indent="-514350" algn="l">
              <a:buFont typeface="+mj-lt"/>
              <a:buAutoNum type="romanUcPeriod"/>
            </a:pPr>
            <a:endParaRPr lang="en-US" sz="2400" dirty="0">
              <a:solidFill>
                <a:schemeClr val="accent2"/>
              </a:solidFill>
            </a:endParaRPr>
          </a:p>
        </p:txBody>
      </p:sp>
    </p:spTree>
    <p:extLst>
      <p:ext uri="{BB962C8B-B14F-4D97-AF65-F5344CB8AC3E}">
        <p14:creationId xmlns:p14="http://schemas.microsoft.com/office/powerpoint/2010/main" val="130227344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A4E51F-51A9-45F9-826A-41D1D6594C16}"/>
              </a:ext>
            </a:extLst>
          </p:cNvPr>
          <p:cNvPicPr>
            <a:picLocks noChangeAspect="1"/>
          </p:cNvPicPr>
          <p:nvPr/>
        </p:nvPicPr>
        <p:blipFill>
          <a:blip r:embed="rId2"/>
          <a:stretch>
            <a:fillRect/>
          </a:stretch>
        </p:blipFill>
        <p:spPr>
          <a:xfrm>
            <a:off x="658659" y="1752600"/>
            <a:ext cx="10874682" cy="4846740"/>
          </a:xfrm>
          <a:prstGeom prst="rect">
            <a:avLst/>
          </a:prstGeom>
        </p:spPr>
      </p:pic>
      <p:sp>
        <p:nvSpPr>
          <p:cNvPr id="4" name="Title 1">
            <a:extLst>
              <a:ext uri="{FF2B5EF4-FFF2-40B4-BE49-F238E27FC236}">
                <a16:creationId xmlns:a16="http://schemas.microsoft.com/office/drawing/2014/main" id="{AAF8EA57-7C06-4923-AB84-2F9EC9F107D4}"/>
              </a:ext>
            </a:extLst>
          </p:cNvPr>
          <p:cNvSpPr txBox="1">
            <a:spLocks/>
          </p:cNvSpPr>
          <p:nvPr/>
        </p:nvSpPr>
        <p:spPr>
          <a:xfrm>
            <a:off x="381000" y="227201"/>
            <a:ext cx="10972800" cy="1112939"/>
          </a:xfrm>
          <a:prstGeom prst="rect">
            <a:avLst/>
          </a:prstGeom>
        </p:spPr>
        <p:txBody>
          <a:bodyP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solidFill>
                  <a:schemeClr val="accent2">
                    <a:lumMod val="75000"/>
                  </a:schemeClr>
                </a:solidFill>
              </a:rPr>
              <a:t>Here’s our Implementation</a:t>
            </a:r>
            <a:r>
              <a:rPr lang="en-US" sz="2000" b="1" dirty="0">
                <a:solidFill>
                  <a:schemeClr val="accent2">
                    <a:lumMod val="75000"/>
                  </a:schemeClr>
                </a:solidFill>
              </a:rPr>
              <a:t> </a:t>
            </a:r>
            <a:r>
              <a:rPr lang="en-US" sz="2400" b="1" dirty="0">
                <a:solidFill>
                  <a:schemeClr val="accent2">
                    <a:lumMod val="75000"/>
                  </a:schemeClr>
                </a:solidFill>
              </a:rPr>
              <a:t>for the Hours-counter</a:t>
            </a:r>
            <a:br>
              <a:rPr lang="en-US" sz="2000" dirty="0">
                <a:solidFill>
                  <a:schemeClr val="accent2">
                    <a:lumMod val="75000"/>
                  </a:schemeClr>
                </a:solidFill>
              </a:rPr>
            </a:br>
            <a:r>
              <a:rPr lang="en-US" sz="2000" dirty="0">
                <a:solidFill>
                  <a:schemeClr val="accent2">
                    <a:lumMod val="75000"/>
                  </a:schemeClr>
                </a:solidFill>
              </a:rPr>
              <a:t> </a:t>
            </a:r>
            <a:br>
              <a:rPr lang="en-US" sz="2000" dirty="0">
                <a:solidFill>
                  <a:schemeClr val="accent2">
                    <a:lumMod val="75000"/>
                  </a:schemeClr>
                </a:solidFill>
              </a:rPr>
            </a:br>
            <a:r>
              <a:rPr lang="en-US" sz="2000" dirty="0">
                <a:solidFill>
                  <a:schemeClr val="accent2">
                    <a:lumMod val="75000"/>
                  </a:schemeClr>
                </a:solidFill>
              </a:rPr>
              <a:t>we used 2 AND gates along the counters to indicate such overflows ..</a:t>
            </a:r>
            <a:br>
              <a:rPr lang="en-US" sz="2000" dirty="0">
                <a:solidFill>
                  <a:schemeClr val="accent2">
                    <a:lumMod val="75000"/>
                  </a:schemeClr>
                </a:solidFill>
              </a:rPr>
            </a:br>
            <a:r>
              <a:rPr lang="en-US" sz="2000" dirty="0">
                <a:solidFill>
                  <a:schemeClr val="accent2">
                    <a:lumMod val="75000"/>
                  </a:schemeClr>
                </a:solidFill>
              </a:rPr>
              <a:t>Also, an OR gate for the clear pin of the ones digit counter as it has two over-flow conditions. </a:t>
            </a:r>
          </a:p>
        </p:txBody>
      </p:sp>
    </p:spTree>
    <p:extLst>
      <p:ext uri="{BB962C8B-B14F-4D97-AF65-F5344CB8AC3E}">
        <p14:creationId xmlns:p14="http://schemas.microsoft.com/office/powerpoint/2010/main" val="19728645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E20B-5CD8-4D4B-8FC3-1F9A04279416}"/>
              </a:ext>
            </a:extLst>
          </p:cNvPr>
          <p:cNvSpPr>
            <a:spLocks noGrp="1"/>
          </p:cNvSpPr>
          <p:nvPr>
            <p:ph type="ctrTitle"/>
          </p:nvPr>
        </p:nvSpPr>
        <p:spPr>
          <a:xfrm>
            <a:off x="0" y="72496"/>
            <a:ext cx="9144000" cy="1221592"/>
          </a:xfrm>
        </p:spPr>
        <p:txBody>
          <a:bodyPr>
            <a:normAutofit fontScale="90000"/>
          </a:bodyPr>
          <a:lstStyle/>
          <a:p>
            <a:r>
              <a:rPr lang="en-US" b="1" i="0" dirty="0">
                <a:solidFill>
                  <a:schemeClr val="accent2">
                    <a:lumMod val="75000"/>
                  </a:schemeClr>
                </a:solidFill>
                <a:effectLst/>
              </a:rPr>
              <a:t>Synchronous sequential circuit</a:t>
            </a:r>
            <a:endParaRPr lang="en-US" dirty="0">
              <a:solidFill>
                <a:schemeClr val="accent2">
                  <a:lumMod val="75000"/>
                </a:schemeClr>
              </a:solidFill>
            </a:endParaRPr>
          </a:p>
        </p:txBody>
      </p:sp>
      <p:sp>
        <p:nvSpPr>
          <p:cNvPr id="3" name="Subtitle 2">
            <a:extLst>
              <a:ext uri="{FF2B5EF4-FFF2-40B4-BE49-F238E27FC236}">
                <a16:creationId xmlns:a16="http://schemas.microsoft.com/office/drawing/2014/main" id="{14685377-A4F0-4DD4-92BB-5FC5946027AD}"/>
              </a:ext>
            </a:extLst>
          </p:cNvPr>
          <p:cNvSpPr>
            <a:spLocks noGrp="1"/>
          </p:cNvSpPr>
          <p:nvPr>
            <p:ph type="subTitle" idx="1"/>
          </p:nvPr>
        </p:nvSpPr>
        <p:spPr>
          <a:xfrm>
            <a:off x="495300" y="2057400"/>
            <a:ext cx="11201400" cy="3733800"/>
          </a:xfrm>
        </p:spPr>
        <p:txBody>
          <a:bodyPr>
            <a:normAutofit/>
          </a:bodyPr>
          <a:lstStyle/>
          <a:p>
            <a:pPr algn="l"/>
            <a:r>
              <a:rPr lang="en-US" sz="3200" b="0" i="0" dirty="0">
                <a:solidFill>
                  <a:schemeClr val="accent2"/>
                </a:solidFill>
                <a:effectLst/>
              </a:rPr>
              <a:t>These circuits </a:t>
            </a:r>
            <a:r>
              <a:rPr lang="en-US" sz="3200" b="1" i="0" dirty="0">
                <a:solidFill>
                  <a:schemeClr val="accent2"/>
                </a:solidFill>
                <a:effectLst/>
              </a:rPr>
              <a:t>uses clock signal</a:t>
            </a:r>
            <a:r>
              <a:rPr lang="en-US" sz="3200" b="0" i="0" dirty="0">
                <a:solidFill>
                  <a:schemeClr val="accent2"/>
                </a:solidFill>
                <a:effectLst/>
              </a:rPr>
              <a:t> and level inputs (or pulsed) (with restrictions on pulse width and circuit propagation). The output pulse is the same duration as the clock pulse for the clocked sequential circuits. Level output changes state at the start of an input pulse and remains in that until the next input or clock pulse</a:t>
            </a:r>
            <a:endParaRPr lang="en-US" sz="3200" dirty="0">
              <a:solidFill>
                <a:schemeClr val="accent2"/>
              </a:solidFill>
            </a:endParaRPr>
          </a:p>
        </p:txBody>
      </p:sp>
    </p:spTree>
    <p:extLst>
      <p:ext uri="{BB962C8B-B14F-4D97-AF65-F5344CB8AC3E}">
        <p14:creationId xmlns:p14="http://schemas.microsoft.com/office/powerpoint/2010/main" val="277662721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528745"/>
            <a:ext cx="60198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solidFill>
                  <a:schemeClr val="accent2">
                    <a:lumMod val="75000"/>
                  </a:schemeClr>
                </a:solidFill>
                <a:effectLst>
                  <a:outerShdw blurRad="38100" dist="38100" dir="2700000" algn="tl">
                    <a:srgbClr val="000000">
                      <a:alpha val="43137"/>
                    </a:srgbClr>
                  </a:outerShdw>
                </a:effectLst>
                <a:latin typeface="Calisto MT" panose="02040603050505030304" pitchFamily="18" charset="0"/>
              </a:rPr>
              <a:t>BCD to 7 Segment Decoder  </a:t>
            </a:r>
          </a:p>
        </p:txBody>
      </p:sp>
      <p:sp>
        <p:nvSpPr>
          <p:cNvPr id="6" name="TextBox 5"/>
          <p:cNvSpPr txBox="1"/>
          <p:nvPr/>
        </p:nvSpPr>
        <p:spPr>
          <a:xfrm>
            <a:off x="685800" y="2057401"/>
            <a:ext cx="10896600" cy="32316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chemeClr val="accent2"/>
                </a:solidFill>
                <a:latin typeface="Calisto MT" panose="02040603050505030304" pitchFamily="18" charset="0"/>
              </a:rPr>
              <a:t>A binary coded decimal (BCD) to 7-segment display decoder is an IC that has 4 BCD inputs and 7 output lines, one for each LED segment. So we can represent numbers from 0 to 9 using it.</a:t>
            </a:r>
          </a:p>
          <a:p>
            <a:endParaRPr lang="en-US" sz="2400" dirty="0">
              <a:solidFill>
                <a:srgbClr val="CC9900"/>
              </a:solidFill>
            </a:endParaRPr>
          </a:p>
          <a:p>
            <a:endParaRPr lang="en-US" sz="2400" dirty="0">
              <a:solidFill>
                <a:srgbClr val="CC9900"/>
              </a:solidFill>
            </a:endParaRPr>
          </a:p>
          <a:p>
            <a:endParaRPr lang="en-US" sz="2400" dirty="0">
              <a:solidFill>
                <a:srgbClr val="CC9900"/>
              </a:solidFill>
            </a:endParaRPr>
          </a:p>
          <a:p>
            <a:endParaRPr lang="en-US" sz="2400" dirty="0">
              <a:solidFill>
                <a:srgbClr val="CC9900"/>
              </a:solidFill>
            </a:endParaRPr>
          </a:p>
          <a:p>
            <a:r>
              <a:rPr lang="en-US" sz="2400" dirty="0">
                <a:solidFill>
                  <a:srgbClr val="CC9900"/>
                </a:solidFill>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733800"/>
            <a:ext cx="5375440" cy="2819605"/>
          </a:xfrm>
          <a:prstGeom prst="rect">
            <a:avLst/>
          </a:prstGeom>
        </p:spPr>
      </p:pic>
    </p:spTree>
    <p:extLst>
      <p:ext uri="{BB962C8B-B14F-4D97-AF65-F5344CB8AC3E}">
        <p14:creationId xmlns:p14="http://schemas.microsoft.com/office/powerpoint/2010/main" val="3486381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609600"/>
            <a:ext cx="952500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solidFill>
                  <a:schemeClr val="accent2">
                    <a:lumMod val="75000"/>
                  </a:schemeClr>
                </a:solidFill>
                <a:latin typeface="Calisto MT" panose="02040603050505030304" pitchFamily="18" charset="0"/>
              </a:rPr>
              <a:t>The implementation of BCD Decoder</a:t>
            </a:r>
          </a:p>
        </p:txBody>
      </p:sp>
      <p:sp>
        <p:nvSpPr>
          <p:cNvPr id="4" name="TextBox 3"/>
          <p:cNvSpPr txBox="1"/>
          <p:nvPr/>
        </p:nvSpPr>
        <p:spPr>
          <a:xfrm>
            <a:off x="304800" y="2057400"/>
            <a:ext cx="11201400" cy="35394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chemeClr val="accent2"/>
                </a:solidFill>
                <a:latin typeface="Calisto MT" panose="02040603050505030304" pitchFamily="18" charset="0"/>
              </a:rPr>
              <a:t>The purpose of decoder is to generate the </a:t>
            </a:r>
            <a:r>
              <a:rPr lang="en-US" sz="3200" dirty="0" err="1">
                <a:solidFill>
                  <a:schemeClr val="accent2"/>
                </a:solidFill>
                <a:latin typeface="Calisto MT" panose="02040603050505030304" pitchFamily="18" charset="0"/>
              </a:rPr>
              <a:t>minterms</a:t>
            </a:r>
            <a:r>
              <a:rPr lang="en-US" sz="3200" dirty="0">
                <a:solidFill>
                  <a:schemeClr val="accent2"/>
                </a:solidFill>
                <a:latin typeface="Calisto MT" panose="02040603050505030304" pitchFamily="18" charset="0"/>
              </a:rPr>
              <a:t> of n input variables. Each combination of inputs will assert a unique output.</a:t>
            </a:r>
          </a:p>
          <a:p>
            <a:endParaRPr lang="en-US" sz="3200" dirty="0">
              <a:solidFill>
                <a:schemeClr val="accent2"/>
              </a:solidFill>
              <a:latin typeface="Calisto MT" panose="02040603050505030304" pitchFamily="18" charset="0"/>
            </a:endParaRPr>
          </a:p>
          <a:p>
            <a:r>
              <a:rPr lang="en-US" sz="3200" dirty="0">
                <a:solidFill>
                  <a:schemeClr val="accent2"/>
                </a:solidFill>
                <a:latin typeface="Calisto MT" panose="02040603050505030304" pitchFamily="18" charset="0"/>
              </a:rPr>
              <a:t>As the greater number we want to represent on our segment is 9 which is basically a 4-bit binary number (1001) so we are using a 4-bit decoder but we only use 10 outputs not all 16.</a:t>
            </a:r>
          </a:p>
        </p:txBody>
      </p:sp>
    </p:spTree>
    <p:extLst>
      <p:ext uri="{BB962C8B-B14F-4D97-AF65-F5344CB8AC3E}">
        <p14:creationId xmlns:p14="http://schemas.microsoft.com/office/powerpoint/2010/main" val="2608392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81000"/>
            <a:ext cx="44958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chemeClr val="accent2">
                    <a:lumMod val="75000"/>
                  </a:schemeClr>
                </a:solidFill>
                <a:latin typeface="Calisto MT" panose="02040603050505030304" pitchFamily="18" charset="0"/>
              </a:rPr>
              <a:t>How the decoder works </a:t>
            </a:r>
          </a:p>
        </p:txBody>
      </p:sp>
      <p:sp>
        <p:nvSpPr>
          <p:cNvPr id="5" name="TextBox 4"/>
          <p:cNvSpPr txBox="1"/>
          <p:nvPr/>
        </p:nvSpPr>
        <p:spPr>
          <a:xfrm>
            <a:off x="762000" y="1752600"/>
            <a:ext cx="4114800" cy="30469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accent2"/>
                </a:solidFill>
                <a:latin typeface="Calisto MT" panose="02040603050505030304" pitchFamily="18" charset="0"/>
              </a:rPr>
              <a:t>Each combination of inputs will assert a unique output. If we enter 0000               D0 is high.</a:t>
            </a:r>
          </a:p>
          <a:p>
            <a:r>
              <a:rPr lang="en-US" sz="2400" dirty="0">
                <a:solidFill>
                  <a:schemeClr val="accent2"/>
                </a:solidFill>
                <a:latin typeface="Calisto MT" panose="02040603050505030304" pitchFamily="18" charset="0"/>
              </a:rPr>
              <a:t>And if the input is 0001 </a:t>
            </a:r>
          </a:p>
          <a:p>
            <a:r>
              <a:rPr lang="en-US" sz="2400" dirty="0">
                <a:solidFill>
                  <a:schemeClr val="accent2"/>
                </a:solidFill>
                <a:latin typeface="Calisto MT" panose="02040603050505030304" pitchFamily="18" charset="0"/>
              </a:rPr>
              <a:t>D1 is high and so on according to the truth table in the next slide.</a:t>
            </a:r>
          </a:p>
        </p:txBody>
      </p:sp>
      <p:cxnSp>
        <p:nvCxnSpPr>
          <p:cNvPr id="12" name="Straight Arrow Connector 11"/>
          <p:cNvCxnSpPr>
            <a:cxnSpLocks/>
          </p:cNvCxnSpPr>
          <p:nvPr/>
        </p:nvCxnSpPr>
        <p:spPr>
          <a:xfrm>
            <a:off x="2743200" y="2743200"/>
            <a:ext cx="838200" cy="0"/>
          </a:xfrm>
          <a:prstGeom prst="straightConnector1">
            <a:avLst/>
          </a:prstGeom>
          <a:ln>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393" y="228600"/>
            <a:ext cx="2804506" cy="6376416"/>
          </a:xfrm>
          <a:prstGeom prst="rect">
            <a:avLst/>
          </a:prstGeom>
        </p:spPr>
      </p:pic>
    </p:spTree>
    <p:extLst>
      <p:ext uri="{BB962C8B-B14F-4D97-AF65-F5344CB8AC3E}">
        <p14:creationId xmlns:p14="http://schemas.microsoft.com/office/powerpoint/2010/main" val="3038701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55192"/>
            <a:ext cx="7273717" cy="5691764"/>
          </a:xfrm>
          <a:prstGeom prst="rect">
            <a:avLst/>
          </a:prstGeom>
        </p:spPr>
      </p:pic>
      <p:sp>
        <p:nvSpPr>
          <p:cNvPr id="4" name="TextBox 3">
            <a:extLst>
              <a:ext uri="{FF2B5EF4-FFF2-40B4-BE49-F238E27FC236}">
                <a16:creationId xmlns:a16="http://schemas.microsoft.com/office/drawing/2014/main" id="{BB54B48E-BD19-4BB4-802F-33052077F1EF}"/>
              </a:ext>
            </a:extLst>
          </p:cNvPr>
          <p:cNvSpPr txBox="1"/>
          <p:nvPr/>
        </p:nvSpPr>
        <p:spPr>
          <a:xfrm>
            <a:off x="152400" y="355192"/>
            <a:ext cx="3962400"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chemeClr val="accent2"/>
                </a:solidFill>
                <a:latin typeface="Calisto MT" panose="02040603050505030304" pitchFamily="18" charset="0"/>
              </a:rPr>
              <a:t>The Truth table for </a:t>
            </a:r>
            <a:br>
              <a:rPr lang="en-US" sz="2800" dirty="0">
                <a:solidFill>
                  <a:schemeClr val="accent2"/>
                </a:solidFill>
                <a:latin typeface="Calisto MT" panose="02040603050505030304" pitchFamily="18" charset="0"/>
              </a:rPr>
            </a:br>
            <a:r>
              <a:rPr lang="en-US" sz="2800" dirty="0">
                <a:solidFill>
                  <a:schemeClr val="accent2"/>
                </a:solidFill>
                <a:latin typeface="Calisto MT" panose="02040603050505030304" pitchFamily="18" charset="0"/>
              </a:rPr>
              <a:t> 7-segment Decoder</a:t>
            </a:r>
            <a:br>
              <a:rPr lang="en-US" sz="2800" dirty="0">
                <a:solidFill>
                  <a:schemeClr val="accent2"/>
                </a:solidFill>
                <a:latin typeface="Calisto MT" panose="02040603050505030304" pitchFamily="18" charset="0"/>
              </a:rPr>
            </a:br>
            <a:endParaRPr lang="en-US" sz="2800" dirty="0">
              <a:solidFill>
                <a:schemeClr val="accent2"/>
              </a:solidFill>
              <a:latin typeface="Calisto MT" panose="02040603050505030304" pitchFamily="18" charset="0"/>
            </a:endParaRPr>
          </a:p>
        </p:txBody>
      </p:sp>
      <p:sp>
        <p:nvSpPr>
          <p:cNvPr id="5" name="TextBox 4">
            <a:extLst>
              <a:ext uri="{FF2B5EF4-FFF2-40B4-BE49-F238E27FC236}">
                <a16:creationId xmlns:a16="http://schemas.microsoft.com/office/drawing/2014/main" id="{D819F106-10D0-4165-882F-1F45389341BA}"/>
              </a:ext>
            </a:extLst>
          </p:cNvPr>
          <p:cNvSpPr txBox="1"/>
          <p:nvPr/>
        </p:nvSpPr>
        <p:spPr>
          <a:xfrm>
            <a:off x="152400" y="5410200"/>
            <a:ext cx="396240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accent3"/>
                </a:solidFill>
                <a:latin typeface="Calisto MT" panose="02040603050505030304" pitchFamily="18" charset="0"/>
              </a:rPr>
              <a:t>X indicates to don’t care condition</a:t>
            </a:r>
          </a:p>
        </p:txBody>
      </p:sp>
    </p:spTree>
    <p:extLst>
      <p:ext uri="{BB962C8B-B14F-4D97-AF65-F5344CB8AC3E}">
        <p14:creationId xmlns:p14="http://schemas.microsoft.com/office/powerpoint/2010/main" val="1981966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85800"/>
            <a:ext cx="8305800" cy="32932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chemeClr val="accent2"/>
                </a:solidFill>
                <a:effectLst>
                  <a:outerShdw blurRad="38100" dist="38100" dir="2700000" algn="tl">
                    <a:srgbClr val="000000">
                      <a:alpha val="43137"/>
                    </a:srgbClr>
                  </a:outerShdw>
                </a:effectLst>
                <a:latin typeface="Calisto MT" panose="02040603050505030304" pitchFamily="18" charset="0"/>
              </a:rPr>
              <a:t>Continued…</a:t>
            </a:r>
            <a:b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br>
            <a:b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br>
            <a:r>
              <a:rPr lang="en-US" sz="2400" dirty="0">
                <a:solidFill>
                  <a:schemeClr val="accent2"/>
                </a:solidFill>
                <a:effectLst>
                  <a:outerShdw blurRad="38100" dist="38100" dir="2700000" algn="tl">
                    <a:srgbClr val="000000">
                      <a:alpha val="43137"/>
                    </a:srgbClr>
                  </a:outerShdw>
                </a:effectLst>
                <a:latin typeface="Calisto MT" panose="02040603050505030304" pitchFamily="18" charset="0"/>
              </a:rPr>
              <a:t>Using the outputs of the decoder to get the Boolean functions of each segments of the 7 segment. So in order to display the number “3” for example, segments a, b, c, d and g would need to be illuminated. If we wanted to display a different number or letter then a different set of segments would need to be illuminated.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762000"/>
            <a:ext cx="1718358" cy="22809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4419600"/>
            <a:ext cx="5913946" cy="1752600"/>
          </a:xfrm>
          <a:prstGeom prst="rect">
            <a:avLst/>
          </a:prstGeom>
        </p:spPr>
      </p:pic>
    </p:spTree>
    <p:extLst>
      <p:ext uri="{BB962C8B-B14F-4D97-AF65-F5344CB8AC3E}">
        <p14:creationId xmlns:p14="http://schemas.microsoft.com/office/powerpoint/2010/main" val="370827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189" y="1905000"/>
            <a:ext cx="9007621" cy="4138019"/>
          </a:xfrm>
          <a:prstGeom prst="rect">
            <a:avLst/>
          </a:prstGeom>
        </p:spPr>
      </p:pic>
      <p:sp>
        <p:nvSpPr>
          <p:cNvPr id="3" name="TextBox 2"/>
          <p:cNvSpPr txBox="1"/>
          <p:nvPr/>
        </p:nvSpPr>
        <p:spPr>
          <a:xfrm>
            <a:off x="533400" y="337927"/>
            <a:ext cx="11353800"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chemeClr val="accent2"/>
                </a:solidFill>
                <a:latin typeface="Calisto MT" panose="02040603050505030304" pitchFamily="18" charset="0"/>
              </a:rPr>
              <a:t>According to this truth table, the next circuit was implemented</a:t>
            </a:r>
            <a:br>
              <a:rPr lang="en-US" sz="2800" dirty="0">
                <a:solidFill>
                  <a:schemeClr val="accent2"/>
                </a:solidFill>
                <a:latin typeface="Calisto MT" panose="02040603050505030304" pitchFamily="18" charset="0"/>
              </a:rPr>
            </a:br>
            <a:r>
              <a:rPr lang="en-US" sz="2800" dirty="0">
                <a:solidFill>
                  <a:schemeClr val="accent2"/>
                </a:solidFill>
                <a:latin typeface="Calisto MT" panose="02040603050505030304" pitchFamily="18" charset="0"/>
              </a:rPr>
              <a:t> </a:t>
            </a:r>
            <a:r>
              <a:rPr lang="en-US" sz="2800" dirty="0">
                <a:solidFill>
                  <a:schemeClr val="accent2">
                    <a:lumMod val="75000"/>
                  </a:schemeClr>
                </a:solidFill>
                <a:latin typeface="Calisto MT" panose="02040603050505030304" pitchFamily="18" charset="0"/>
              </a:rPr>
              <a:t>“using the min-terms”.</a:t>
            </a:r>
          </a:p>
        </p:txBody>
      </p:sp>
    </p:spTree>
    <p:extLst>
      <p:ext uri="{BB962C8B-B14F-4D97-AF65-F5344CB8AC3E}">
        <p14:creationId xmlns:p14="http://schemas.microsoft.com/office/powerpoint/2010/main" val="3613924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 y="367801"/>
            <a:ext cx="56388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chemeClr val="accent2">
                    <a:lumMod val="75000"/>
                  </a:schemeClr>
                </a:solidFill>
                <a:latin typeface="Calisto MT" panose="02040603050505030304" pitchFamily="18" charset="0"/>
              </a:rPr>
              <a:t>The Logisim implementation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400"/>
            <a:ext cx="9525000" cy="5185140"/>
          </a:xfrm>
          <a:prstGeom prst="rect">
            <a:avLst/>
          </a:prstGeom>
        </p:spPr>
      </p:pic>
    </p:spTree>
    <p:extLst>
      <p:ext uri="{BB962C8B-B14F-4D97-AF65-F5344CB8AC3E}">
        <p14:creationId xmlns:p14="http://schemas.microsoft.com/office/powerpoint/2010/main" val="1272593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70822"/>
            <a:ext cx="5181600" cy="646331"/>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2"/>
                </a:solidFill>
                <a:cs typeface="Calibri"/>
              </a:rPr>
              <a:t>Am /Pm</a:t>
            </a:r>
            <a:r>
              <a:rPr lang="en-US" sz="3600" dirty="0">
                <a:solidFill>
                  <a:schemeClr val="accent2"/>
                </a:solidFill>
                <a:cs typeface="Calibri"/>
              </a:rPr>
              <a:t>   </a:t>
            </a:r>
            <a:r>
              <a:rPr lang="en-US" sz="3600" b="1" dirty="0">
                <a:solidFill>
                  <a:schemeClr val="accent2"/>
                </a:solidFill>
                <a:cs typeface="Calibri"/>
              </a:rPr>
              <a:t>Displaying</a:t>
            </a:r>
            <a:r>
              <a:rPr lang="en-US" sz="3600" dirty="0">
                <a:solidFill>
                  <a:schemeClr val="accent2"/>
                </a:solidFill>
                <a:cs typeface="Calibri"/>
              </a:rPr>
              <a:t> </a:t>
            </a:r>
          </a:p>
        </p:txBody>
      </p:sp>
      <p:sp>
        <p:nvSpPr>
          <p:cNvPr id="6" name="TextBox 5"/>
          <p:cNvSpPr txBox="1"/>
          <p:nvPr/>
        </p:nvSpPr>
        <p:spPr>
          <a:xfrm>
            <a:off x="179231" y="1561475"/>
            <a:ext cx="12039600" cy="280076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chemeClr val="accent2"/>
                </a:solidFill>
                <a:cs typeface="Calibri"/>
              </a:rPr>
              <a:t>To display an indicator for time laps </a:t>
            </a:r>
            <a:r>
              <a:rPr lang="en-US" sz="2800" b="1" dirty="0">
                <a:solidFill>
                  <a:schemeClr val="accent2"/>
                </a:solidFill>
                <a:cs typeface="Calibri"/>
              </a:rPr>
              <a:t>[ Morning / Evening ], </a:t>
            </a:r>
            <a:r>
              <a:rPr lang="en-US" sz="2800" dirty="0">
                <a:solidFill>
                  <a:schemeClr val="accent2"/>
                </a:solidFill>
                <a:cs typeface="Calibri"/>
              </a:rPr>
              <a:t>we decided to use symbol         ,        on a 7-SEG </a:t>
            </a:r>
          </a:p>
          <a:p>
            <a:endParaRPr lang="en-US" sz="2400" dirty="0">
              <a:solidFill>
                <a:srgbClr val="CC9900"/>
              </a:solidFill>
              <a:cs typeface="Calibri"/>
            </a:endParaRPr>
          </a:p>
          <a:p>
            <a:endParaRPr lang="en-US" sz="2400" dirty="0">
              <a:solidFill>
                <a:srgbClr val="CC9900"/>
              </a:solidFill>
            </a:endParaRPr>
          </a:p>
          <a:p>
            <a:endParaRPr lang="en-US" sz="2400" dirty="0">
              <a:solidFill>
                <a:srgbClr val="CC9900"/>
              </a:solidFill>
            </a:endParaRPr>
          </a:p>
          <a:p>
            <a:endParaRPr lang="en-US" sz="2400" dirty="0">
              <a:solidFill>
                <a:srgbClr val="CC9900"/>
              </a:solidFill>
            </a:endParaRPr>
          </a:p>
          <a:p>
            <a:r>
              <a:rPr lang="en-US" sz="2400" dirty="0">
                <a:solidFill>
                  <a:srgbClr val="CC9900"/>
                </a:solidFill>
              </a:rPr>
              <a:t> </a:t>
            </a:r>
          </a:p>
        </p:txBody>
      </p:sp>
      <p:sp>
        <p:nvSpPr>
          <p:cNvPr id="2" name="TextBox 1">
            <a:extLst>
              <a:ext uri="{FF2B5EF4-FFF2-40B4-BE49-F238E27FC236}">
                <a16:creationId xmlns:a16="http://schemas.microsoft.com/office/drawing/2014/main" id="{B561800D-4BB4-4A76-8D77-A6D3C37DF31D}"/>
              </a:ext>
            </a:extLst>
          </p:cNvPr>
          <p:cNvSpPr txBox="1"/>
          <p:nvPr/>
        </p:nvSpPr>
        <p:spPr>
          <a:xfrm>
            <a:off x="1630395" y="2118081"/>
            <a:ext cx="370937" cy="400110"/>
          </a:xfrm>
          <a:prstGeom prst="rect">
            <a:avLst/>
          </a:prstGeom>
          <a:noFill/>
          <a:ln>
            <a:solidFill>
              <a:srgbClr val="CC99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000" b="1">
                <a:latin typeface="Book Antiqua"/>
                <a:cs typeface="Calibri"/>
              </a:rPr>
              <a:t>A</a:t>
            </a:r>
          </a:p>
        </p:txBody>
      </p:sp>
      <p:sp>
        <p:nvSpPr>
          <p:cNvPr id="7" name="TextBox 6">
            <a:extLst>
              <a:ext uri="{FF2B5EF4-FFF2-40B4-BE49-F238E27FC236}">
                <a16:creationId xmlns:a16="http://schemas.microsoft.com/office/drawing/2014/main" id="{92FAF312-2C8B-4294-9736-B3080C089143}"/>
              </a:ext>
            </a:extLst>
          </p:cNvPr>
          <p:cNvSpPr txBox="1"/>
          <p:nvPr/>
        </p:nvSpPr>
        <p:spPr>
          <a:xfrm>
            <a:off x="2510285" y="2118081"/>
            <a:ext cx="385315" cy="400110"/>
          </a:xfrm>
          <a:prstGeom prst="rect">
            <a:avLst/>
          </a:prstGeom>
          <a:noFill/>
          <a:ln>
            <a:solidFill>
              <a:srgbClr val="CC99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000" b="1">
                <a:latin typeface="Book Antiqua"/>
                <a:cs typeface="Calibri"/>
              </a:rPr>
              <a:t>P</a:t>
            </a:r>
          </a:p>
        </p:txBody>
      </p:sp>
      <p:pic>
        <p:nvPicPr>
          <p:cNvPr id="3" name="Picture 7" descr="Diagram&#10;&#10;Description automatically generated">
            <a:extLst>
              <a:ext uri="{FF2B5EF4-FFF2-40B4-BE49-F238E27FC236}">
                <a16:creationId xmlns:a16="http://schemas.microsoft.com/office/drawing/2014/main" id="{6812AC43-76D4-4CDD-B46A-8DD1D8548729}"/>
              </a:ext>
            </a:extLst>
          </p:cNvPr>
          <p:cNvPicPr>
            <a:picLocks noChangeAspect="1"/>
          </p:cNvPicPr>
          <p:nvPr/>
        </p:nvPicPr>
        <p:blipFill>
          <a:blip r:embed="rId2"/>
          <a:srcRect l="50963" t="10020" r="28118" b="41282"/>
          <a:stretch>
            <a:fillRect/>
          </a:stretch>
        </p:blipFill>
        <p:spPr>
          <a:xfrm>
            <a:off x="1169346" y="2961858"/>
            <a:ext cx="2661047" cy="3495614"/>
          </a:xfrm>
          <a:prstGeom prst="rect">
            <a:avLst/>
          </a:prstGeom>
        </p:spPr>
      </p:pic>
      <p:pic>
        <p:nvPicPr>
          <p:cNvPr id="8" name="Picture 8">
            <a:extLst>
              <a:ext uri="{FF2B5EF4-FFF2-40B4-BE49-F238E27FC236}">
                <a16:creationId xmlns:a16="http://schemas.microsoft.com/office/drawing/2014/main" id="{58D98FFB-F9EE-44F5-BC89-1BBA878FE1DB}"/>
              </a:ext>
            </a:extLst>
          </p:cNvPr>
          <p:cNvPicPr>
            <a:picLocks noChangeAspect="1"/>
          </p:cNvPicPr>
          <p:nvPr/>
        </p:nvPicPr>
        <p:blipFill>
          <a:blip r:embed="rId3"/>
          <a:srcRect l="43113" t="30769" r="39811" b="24916"/>
          <a:stretch>
            <a:fillRect/>
          </a:stretch>
        </p:blipFill>
        <p:spPr>
          <a:xfrm>
            <a:off x="8382000" y="3074970"/>
            <a:ext cx="2676298" cy="3495441"/>
          </a:xfrm>
          <a:prstGeom prst="rect">
            <a:avLst/>
          </a:prstGeom>
        </p:spPr>
      </p:pic>
    </p:spTree>
    <p:extLst>
      <p:ext uri="{BB962C8B-B14F-4D97-AF65-F5344CB8AC3E}">
        <p14:creationId xmlns:p14="http://schemas.microsoft.com/office/powerpoint/2010/main" val="34863818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401531-8578-43F5-9134-02EFCC524D02}"/>
              </a:ext>
            </a:extLst>
          </p:cNvPr>
          <p:cNvSpPr>
            <a:spLocks noGrp="1"/>
          </p:cNvSpPr>
          <p:nvPr>
            <p:ph type="title"/>
          </p:nvPr>
        </p:nvSpPr>
        <p:spPr>
          <a:xfrm>
            <a:off x="228601" y="533400"/>
            <a:ext cx="4267200" cy="762000"/>
          </a:xfrm>
          <a:ln>
            <a:solidFill>
              <a:srgbClr val="CC9900"/>
            </a:solidFill>
          </a:ln>
        </p:spPr>
        <p:txBody>
          <a:bodyPr/>
          <a:lstStyle/>
          <a:p>
            <a:r>
              <a:rPr lang="en-GB" b="1" dirty="0">
                <a:solidFill>
                  <a:schemeClr val="accent2">
                    <a:lumMod val="75000"/>
                  </a:schemeClr>
                </a:solidFill>
                <a:latin typeface="Book Antiqua"/>
                <a:cs typeface="Calibri"/>
              </a:rPr>
              <a:t>Am / pm Design</a:t>
            </a:r>
            <a:endParaRPr lang="en-GB" b="1" dirty="0">
              <a:solidFill>
                <a:schemeClr val="accent2">
                  <a:lumMod val="75000"/>
                </a:schemeClr>
              </a:solidFill>
              <a:latin typeface="Book Antiqua"/>
            </a:endParaRPr>
          </a:p>
        </p:txBody>
      </p:sp>
      <p:pic>
        <p:nvPicPr>
          <p:cNvPr id="6" name="Picture 6" descr="Diagram, schematic&#10;&#10;Description automatically generated">
            <a:extLst>
              <a:ext uri="{FF2B5EF4-FFF2-40B4-BE49-F238E27FC236}">
                <a16:creationId xmlns:a16="http://schemas.microsoft.com/office/drawing/2014/main" id="{2A10DC80-DDA4-4230-9996-975F7D2138B3}"/>
              </a:ext>
            </a:extLst>
          </p:cNvPr>
          <p:cNvPicPr>
            <a:picLocks noGrp="1" noChangeAspect="1"/>
          </p:cNvPicPr>
          <p:nvPr>
            <p:ph idx="1"/>
          </p:nvPr>
        </p:nvPicPr>
        <p:blipFill>
          <a:blip r:embed="rId2"/>
          <a:stretch>
            <a:fillRect/>
          </a:stretch>
        </p:blipFill>
        <p:spPr>
          <a:xfrm>
            <a:off x="2057400" y="1828800"/>
            <a:ext cx="7219944" cy="405923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3471246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3080-EF1D-47C5-AAEA-C64EB555AAA8}"/>
              </a:ext>
            </a:extLst>
          </p:cNvPr>
          <p:cNvSpPr>
            <a:spLocks noGrp="1"/>
          </p:cNvSpPr>
          <p:nvPr>
            <p:ph type="title"/>
          </p:nvPr>
        </p:nvSpPr>
        <p:spPr>
          <a:xfrm>
            <a:off x="381000" y="571500"/>
            <a:ext cx="4496405" cy="990600"/>
          </a:xfrm>
          <a:ln>
            <a:solidFill>
              <a:srgbClr val="CC9900"/>
            </a:solidFill>
          </a:ln>
        </p:spPr>
        <p:txBody>
          <a:bodyPr/>
          <a:lstStyle/>
          <a:p>
            <a:r>
              <a:rPr lang="en-GB" b="1" dirty="0">
                <a:solidFill>
                  <a:schemeClr val="accent2"/>
                </a:solidFill>
                <a:latin typeface="Book Antiqua"/>
                <a:cs typeface="Calibri"/>
              </a:rPr>
              <a:t>Am / pm Design</a:t>
            </a:r>
            <a:endParaRPr lang="en-GB" b="1" dirty="0">
              <a:solidFill>
                <a:schemeClr val="accent2"/>
              </a:solidFill>
              <a:latin typeface="Book Antiqua"/>
            </a:endParaRPr>
          </a:p>
        </p:txBody>
      </p:sp>
      <p:sp>
        <p:nvSpPr>
          <p:cNvPr id="3" name="Content Placeholder 2">
            <a:extLst>
              <a:ext uri="{FF2B5EF4-FFF2-40B4-BE49-F238E27FC236}">
                <a16:creationId xmlns:a16="http://schemas.microsoft.com/office/drawing/2014/main" id="{CEADAA3B-2841-4A29-B033-7342DAC8139E}"/>
              </a:ext>
            </a:extLst>
          </p:cNvPr>
          <p:cNvSpPr>
            <a:spLocks noGrp="1"/>
          </p:cNvSpPr>
          <p:nvPr>
            <p:ph idx="1"/>
          </p:nvPr>
        </p:nvSpPr>
        <p:spPr>
          <a:xfrm>
            <a:off x="728326" y="2006158"/>
            <a:ext cx="10353762" cy="4058751"/>
          </a:xfrm>
        </p:spPr>
        <p:txBody>
          <a:bodyPr vert="horz" lIns="91440" tIns="45720" rIns="91440" bIns="45720" rtlCol="0" anchor="t">
            <a:normAutofit/>
          </a:bodyPr>
          <a:lstStyle/>
          <a:p>
            <a:r>
              <a:rPr lang="en-GB" sz="2800" dirty="0">
                <a:solidFill>
                  <a:schemeClr val="accent2"/>
                </a:solidFill>
                <a:cs typeface="Calibri"/>
              </a:rPr>
              <a:t>Knowing the signals that produces       and       on a 7-SEGMENT, we applied it on a </a:t>
            </a:r>
            <a:r>
              <a:rPr lang="en-GB" sz="2800" b="1" u="sng" dirty="0">
                <a:solidFill>
                  <a:schemeClr val="accent2"/>
                </a:solidFill>
                <a:cs typeface="Calibri"/>
              </a:rPr>
              <a:t>1-2</a:t>
            </a:r>
            <a:r>
              <a:rPr lang="en-GB" sz="2800" dirty="0">
                <a:solidFill>
                  <a:schemeClr val="accent2"/>
                </a:solidFill>
                <a:cs typeface="Calibri"/>
              </a:rPr>
              <a:t> </a:t>
            </a:r>
            <a:r>
              <a:rPr lang="en-GB" sz="2800" b="1" u="sng" dirty="0">
                <a:solidFill>
                  <a:schemeClr val="accent2"/>
                </a:solidFill>
                <a:cs typeface="Calibri"/>
              </a:rPr>
              <a:t>multiplexer</a:t>
            </a:r>
            <a:r>
              <a:rPr lang="en-GB" sz="2800" b="1" dirty="0">
                <a:solidFill>
                  <a:schemeClr val="accent2"/>
                </a:solidFill>
                <a:cs typeface="Calibri"/>
              </a:rPr>
              <a:t> ,</a:t>
            </a:r>
            <a:r>
              <a:rPr lang="en-GB" sz="2800" dirty="0">
                <a:solidFill>
                  <a:schemeClr val="accent2"/>
                </a:solidFill>
                <a:cs typeface="Calibri"/>
              </a:rPr>
              <a:t>whereas, when the signal is low on the multiplexer selector, it passes A, otherwise it does pass P, when high signal.</a:t>
            </a:r>
          </a:p>
          <a:p>
            <a:r>
              <a:rPr lang="en-GB" sz="2800" dirty="0">
                <a:solidFill>
                  <a:schemeClr val="accent2"/>
                </a:solidFill>
                <a:cs typeface="Calibri"/>
              </a:rPr>
              <a:t>To choose the selector signal; There was two cases in which the        state will change to       or vice versa, and that's when: </a:t>
            </a:r>
          </a:p>
          <a:p>
            <a:pPr marL="514350" indent="-514350">
              <a:buAutoNum type="romanUcPeriod"/>
            </a:pPr>
            <a:r>
              <a:rPr lang="en-GB" sz="2800" dirty="0">
                <a:solidFill>
                  <a:schemeClr val="accent2"/>
                </a:solidFill>
                <a:cs typeface="Calibri"/>
              </a:rPr>
              <a:t>The clock state is set by the User.</a:t>
            </a:r>
          </a:p>
          <a:p>
            <a:pPr marL="514350" indent="-514350">
              <a:buAutoNum type="romanUcPeriod"/>
            </a:pPr>
            <a:r>
              <a:rPr lang="en-GB" sz="2800" dirty="0">
                <a:solidFill>
                  <a:schemeClr val="accent2"/>
                </a:solidFill>
                <a:cs typeface="Calibri"/>
              </a:rPr>
              <a:t>Over-Flow occurs on the Hour Counter.</a:t>
            </a:r>
          </a:p>
        </p:txBody>
      </p:sp>
      <p:sp>
        <p:nvSpPr>
          <p:cNvPr id="5" name="TextBox 4">
            <a:extLst>
              <a:ext uri="{FF2B5EF4-FFF2-40B4-BE49-F238E27FC236}">
                <a16:creationId xmlns:a16="http://schemas.microsoft.com/office/drawing/2014/main" id="{B83AE2EE-54E4-4C31-B475-8DF44D2F78F8}"/>
              </a:ext>
            </a:extLst>
          </p:cNvPr>
          <p:cNvSpPr txBox="1"/>
          <p:nvPr/>
        </p:nvSpPr>
        <p:spPr>
          <a:xfrm>
            <a:off x="6400800" y="2017996"/>
            <a:ext cx="370937" cy="400110"/>
          </a:xfrm>
          <a:prstGeom prst="rect">
            <a:avLst/>
          </a:prstGeom>
          <a:noFill/>
          <a:ln>
            <a:solidFill>
              <a:srgbClr val="CC99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000" b="1">
                <a:latin typeface="Book Antiqua"/>
                <a:cs typeface="Calibri"/>
              </a:rPr>
              <a:t>A</a:t>
            </a:r>
          </a:p>
        </p:txBody>
      </p:sp>
      <p:sp>
        <p:nvSpPr>
          <p:cNvPr id="7" name="TextBox 6">
            <a:extLst>
              <a:ext uri="{FF2B5EF4-FFF2-40B4-BE49-F238E27FC236}">
                <a16:creationId xmlns:a16="http://schemas.microsoft.com/office/drawing/2014/main" id="{E1539B4C-1EB4-4D06-ABC5-250CF7F4552B}"/>
              </a:ext>
            </a:extLst>
          </p:cNvPr>
          <p:cNvSpPr txBox="1"/>
          <p:nvPr/>
        </p:nvSpPr>
        <p:spPr>
          <a:xfrm>
            <a:off x="7696200" y="2017996"/>
            <a:ext cx="370937" cy="400110"/>
          </a:xfrm>
          <a:prstGeom prst="rect">
            <a:avLst/>
          </a:prstGeom>
          <a:noFill/>
          <a:ln>
            <a:solidFill>
              <a:srgbClr val="CC99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000" b="1" dirty="0">
                <a:latin typeface="Book Antiqua"/>
                <a:cs typeface="Calibri"/>
              </a:rPr>
              <a:t>P</a:t>
            </a:r>
          </a:p>
        </p:txBody>
      </p:sp>
      <p:sp>
        <p:nvSpPr>
          <p:cNvPr id="14" name="TextBox 13">
            <a:extLst>
              <a:ext uri="{FF2B5EF4-FFF2-40B4-BE49-F238E27FC236}">
                <a16:creationId xmlns:a16="http://schemas.microsoft.com/office/drawing/2014/main" id="{12AC14D6-3C35-4B62-8F38-E48B3248F54E}"/>
              </a:ext>
            </a:extLst>
          </p:cNvPr>
          <p:cNvSpPr txBox="1"/>
          <p:nvPr/>
        </p:nvSpPr>
        <p:spPr>
          <a:xfrm>
            <a:off x="1905000" y="4343400"/>
            <a:ext cx="370937" cy="400110"/>
          </a:xfrm>
          <a:prstGeom prst="rect">
            <a:avLst/>
          </a:prstGeom>
          <a:noFill/>
          <a:ln>
            <a:solidFill>
              <a:srgbClr val="CC99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000" b="1" dirty="0">
                <a:latin typeface="Book Antiqua"/>
                <a:cs typeface="Calibri"/>
              </a:rPr>
              <a:t>A</a:t>
            </a:r>
          </a:p>
        </p:txBody>
      </p:sp>
      <p:sp>
        <p:nvSpPr>
          <p:cNvPr id="16" name="TextBox 15">
            <a:extLst>
              <a:ext uri="{FF2B5EF4-FFF2-40B4-BE49-F238E27FC236}">
                <a16:creationId xmlns:a16="http://schemas.microsoft.com/office/drawing/2014/main" id="{F6B59B07-9483-46FE-84F6-FB8E67050795}"/>
              </a:ext>
            </a:extLst>
          </p:cNvPr>
          <p:cNvSpPr txBox="1"/>
          <p:nvPr/>
        </p:nvSpPr>
        <p:spPr>
          <a:xfrm>
            <a:off x="5334000" y="4386482"/>
            <a:ext cx="370937" cy="400110"/>
          </a:xfrm>
          <a:prstGeom prst="rect">
            <a:avLst/>
          </a:prstGeom>
          <a:noFill/>
          <a:ln>
            <a:solidFill>
              <a:srgbClr val="CC99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000" b="1">
                <a:latin typeface="Book Antiqua"/>
                <a:cs typeface="Calibri"/>
              </a:rPr>
              <a:t>P</a:t>
            </a:r>
          </a:p>
        </p:txBody>
      </p:sp>
    </p:spTree>
    <p:extLst>
      <p:ext uri="{BB962C8B-B14F-4D97-AF65-F5344CB8AC3E}">
        <p14:creationId xmlns:p14="http://schemas.microsoft.com/office/powerpoint/2010/main" val="13196324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A583-D655-435C-82CB-A070D26CDA93}"/>
              </a:ext>
            </a:extLst>
          </p:cNvPr>
          <p:cNvSpPr>
            <a:spLocks noGrp="1"/>
          </p:cNvSpPr>
          <p:nvPr>
            <p:ph type="ctrTitle"/>
          </p:nvPr>
        </p:nvSpPr>
        <p:spPr>
          <a:xfrm>
            <a:off x="0" y="228600"/>
            <a:ext cx="9440034" cy="1016125"/>
          </a:xfrm>
        </p:spPr>
        <p:txBody>
          <a:bodyPr>
            <a:normAutofit/>
          </a:bodyPr>
          <a:lstStyle/>
          <a:p>
            <a:r>
              <a:rPr lang="en-US" sz="4000" dirty="0">
                <a:solidFill>
                  <a:schemeClr val="accent2">
                    <a:lumMod val="75000"/>
                  </a:schemeClr>
                </a:solidFill>
              </a:rPr>
              <a:t>4-bit Binary Counter Using D Flip-flops</a:t>
            </a:r>
          </a:p>
        </p:txBody>
      </p:sp>
      <p:sp>
        <p:nvSpPr>
          <p:cNvPr id="3" name="Subtitle 2">
            <a:extLst>
              <a:ext uri="{FF2B5EF4-FFF2-40B4-BE49-F238E27FC236}">
                <a16:creationId xmlns:a16="http://schemas.microsoft.com/office/drawing/2014/main" id="{481B6AF1-2810-41ED-AFA9-0D5E8B6DC4B3}"/>
              </a:ext>
            </a:extLst>
          </p:cNvPr>
          <p:cNvSpPr>
            <a:spLocks noGrp="1"/>
          </p:cNvSpPr>
          <p:nvPr>
            <p:ph type="subTitle" idx="1"/>
          </p:nvPr>
        </p:nvSpPr>
        <p:spPr>
          <a:xfrm>
            <a:off x="429296" y="1752600"/>
            <a:ext cx="11333408" cy="3860675"/>
          </a:xfrm>
        </p:spPr>
        <p:txBody>
          <a:bodyPr>
            <a:normAutofit/>
          </a:bodyPr>
          <a:lstStyle/>
          <a:p>
            <a:pPr algn="l"/>
            <a:r>
              <a:rPr lang="en-US" sz="2800" dirty="0">
                <a:solidFill>
                  <a:schemeClr val="accent2"/>
                </a:solidFill>
              </a:rPr>
              <a:t>We design a circuit for an edge triggered 4-bit binary up counter (0000 to 1001). When it reaches “1001”, it should revert back to “0000” after the              next edge and so on in other counters . </a:t>
            </a:r>
          </a:p>
          <a:p>
            <a:pPr algn="l"/>
            <a:r>
              <a:rPr lang="en-US" sz="2800" dirty="0">
                <a:solidFill>
                  <a:schemeClr val="accent2"/>
                </a:solidFill>
              </a:rPr>
              <a:t>Use positive edge triggered D flip-flop to design the circuit</a:t>
            </a:r>
          </a:p>
          <a:p>
            <a:pPr algn="l"/>
            <a:r>
              <a:rPr lang="en-US" sz="2800" dirty="0">
                <a:solidFill>
                  <a:schemeClr val="accent2"/>
                </a:solidFill>
              </a:rPr>
              <a:t>We need to design a 4 bit up counter. So, we need 4 D-FFs to achieve the same.</a:t>
            </a:r>
          </a:p>
        </p:txBody>
      </p:sp>
    </p:spTree>
    <p:extLst>
      <p:ext uri="{BB962C8B-B14F-4D97-AF65-F5344CB8AC3E}">
        <p14:creationId xmlns:p14="http://schemas.microsoft.com/office/powerpoint/2010/main" val="298032703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B32ADDE-9A67-4E4C-846D-EB65D556A005}"/>
              </a:ext>
            </a:extLst>
          </p:cNvPr>
          <p:cNvSpPr>
            <a:spLocks noGrp="1"/>
          </p:cNvSpPr>
          <p:nvPr>
            <p:ph type="title"/>
          </p:nvPr>
        </p:nvSpPr>
        <p:spPr>
          <a:xfrm>
            <a:off x="381000" y="600996"/>
            <a:ext cx="4419600" cy="797151"/>
          </a:xfrm>
          <a:ln>
            <a:solidFill>
              <a:srgbClr val="CC9900"/>
            </a:solidFill>
          </a:ln>
        </p:spPr>
        <p:txBody>
          <a:bodyPr/>
          <a:lstStyle/>
          <a:p>
            <a:r>
              <a:rPr lang="en-GB" b="1" dirty="0">
                <a:solidFill>
                  <a:schemeClr val="accent2">
                    <a:lumMod val="75000"/>
                  </a:schemeClr>
                </a:solidFill>
                <a:latin typeface="Book Antiqua"/>
                <a:cs typeface="Calibri"/>
              </a:rPr>
              <a:t>Am / pm Design</a:t>
            </a:r>
            <a:endParaRPr lang="en-GB" b="1" dirty="0">
              <a:solidFill>
                <a:schemeClr val="accent2">
                  <a:lumMod val="75000"/>
                </a:schemeClr>
              </a:solidFill>
              <a:latin typeface="Book Antiqua"/>
            </a:endParaRPr>
          </a:p>
        </p:txBody>
      </p:sp>
      <p:sp>
        <p:nvSpPr>
          <p:cNvPr id="3" name="Content Placeholder 2">
            <a:extLst>
              <a:ext uri="{FF2B5EF4-FFF2-40B4-BE49-F238E27FC236}">
                <a16:creationId xmlns:a16="http://schemas.microsoft.com/office/drawing/2014/main" id="{ECC58583-982C-4A5E-B84C-83710C824DB8}"/>
              </a:ext>
            </a:extLst>
          </p:cNvPr>
          <p:cNvSpPr>
            <a:spLocks noGrp="1"/>
          </p:cNvSpPr>
          <p:nvPr>
            <p:ph idx="1"/>
          </p:nvPr>
        </p:nvSpPr>
        <p:spPr>
          <a:xfrm>
            <a:off x="919119" y="1665220"/>
            <a:ext cx="10353762" cy="4058751"/>
          </a:xfrm>
        </p:spPr>
        <p:txBody>
          <a:bodyPr vert="horz" lIns="91440" tIns="45720" rIns="91440" bIns="45720" rtlCol="0" anchor="t">
            <a:normAutofit/>
          </a:bodyPr>
          <a:lstStyle/>
          <a:p>
            <a:r>
              <a:rPr lang="en-GB" sz="2400" dirty="0">
                <a:solidFill>
                  <a:schemeClr val="accent2"/>
                </a:solidFill>
                <a:cs typeface="Calibri"/>
              </a:rPr>
              <a:t>So we used a </a:t>
            </a:r>
            <a:r>
              <a:rPr lang="en-GB" sz="2400" b="1" u="sng" dirty="0">
                <a:solidFill>
                  <a:schemeClr val="accent2"/>
                </a:solidFill>
                <a:cs typeface="Calibri"/>
              </a:rPr>
              <a:t>T flip-flop</a:t>
            </a:r>
            <a:r>
              <a:rPr lang="en-GB" sz="2400" dirty="0">
                <a:solidFill>
                  <a:schemeClr val="accent2"/>
                </a:solidFill>
                <a:cs typeface="Calibri"/>
              </a:rPr>
              <a:t> that will do the toggling job between (       -        ) states.</a:t>
            </a:r>
          </a:p>
          <a:p>
            <a:r>
              <a:rPr lang="en-GB" sz="2400" dirty="0">
                <a:solidFill>
                  <a:schemeClr val="accent2"/>
                </a:solidFill>
                <a:cs typeface="Calibri"/>
              </a:rPr>
              <a:t>Where we enrolled </a:t>
            </a:r>
            <a:r>
              <a:rPr lang="en-GB" sz="2400" u="sng" dirty="0">
                <a:solidFill>
                  <a:schemeClr val="accent2"/>
                </a:solidFill>
                <a:cs typeface="Calibri"/>
              </a:rPr>
              <a:t>the two cases</a:t>
            </a:r>
            <a:r>
              <a:rPr lang="en-GB" sz="2400" dirty="0">
                <a:solidFill>
                  <a:schemeClr val="accent2"/>
                </a:solidFill>
                <a:cs typeface="Calibri"/>
              </a:rPr>
              <a:t> that triggers the output to toggle on an </a:t>
            </a:r>
            <a:r>
              <a:rPr lang="en-GB" sz="2400" b="1" u="sng" dirty="0">
                <a:solidFill>
                  <a:schemeClr val="accent2"/>
                </a:solidFill>
                <a:cs typeface="Calibri"/>
              </a:rPr>
              <a:t>OR Gate</a:t>
            </a:r>
            <a:r>
              <a:rPr lang="en-GB" sz="2400" dirty="0">
                <a:solidFill>
                  <a:schemeClr val="accent2"/>
                </a:solidFill>
                <a:cs typeface="Calibri"/>
              </a:rPr>
              <a:t> to the </a:t>
            </a:r>
            <a:r>
              <a:rPr lang="en-GB" sz="2400" b="1" u="sng" dirty="0">
                <a:solidFill>
                  <a:schemeClr val="accent2"/>
                </a:solidFill>
                <a:cs typeface="Calibri"/>
              </a:rPr>
              <a:t>T flip-flop,</a:t>
            </a:r>
            <a:r>
              <a:rPr lang="en-GB" sz="2400" dirty="0">
                <a:solidFill>
                  <a:schemeClr val="accent2"/>
                </a:solidFill>
                <a:cs typeface="Calibri"/>
              </a:rPr>
              <a:t> so that, it will toggle the current output whenever any of the cases is achieved</a:t>
            </a:r>
            <a:r>
              <a:rPr lang="en-GB" sz="2400" dirty="0">
                <a:solidFill>
                  <a:srgbClr val="CC9900"/>
                </a:solidFill>
                <a:cs typeface="Calibri"/>
              </a:rPr>
              <a:t>.</a:t>
            </a:r>
          </a:p>
        </p:txBody>
      </p:sp>
      <p:sp>
        <p:nvSpPr>
          <p:cNvPr id="7" name="TextBox 6">
            <a:extLst>
              <a:ext uri="{FF2B5EF4-FFF2-40B4-BE49-F238E27FC236}">
                <a16:creationId xmlns:a16="http://schemas.microsoft.com/office/drawing/2014/main" id="{F763DAA7-208F-4F6D-A5AE-89B4D6B26ACC}"/>
              </a:ext>
            </a:extLst>
          </p:cNvPr>
          <p:cNvSpPr txBox="1"/>
          <p:nvPr/>
        </p:nvSpPr>
        <p:spPr>
          <a:xfrm>
            <a:off x="9506415" y="1732449"/>
            <a:ext cx="370937" cy="400110"/>
          </a:xfrm>
          <a:prstGeom prst="rect">
            <a:avLst/>
          </a:prstGeom>
          <a:noFill/>
          <a:ln>
            <a:solidFill>
              <a:srgbClr val="CC99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000" b="1">
                <a:latin typeface="Book Antiqua"/>
                <a:cs typeface="Calibri"/>
              </a:rPr>
              <a:t>A</a:t>
            </a:r>
            <a:endParaRPr lang="en-GB" sz="2000" b="1" dirty="0">
              <a:latin typeface="Book Antiqua"/>
              <a:cs typeface="Calibri"/>
            </a:endParaRPr>
          </a:p>
        </p:txBody>
      </p:sp>
      <p:sp>
        <p:nvSpPr>
          <p:cNvPr id="9" name="TextBox 8">
            <a:extLst>
              <a:ext uri="{FF2B5EF4-FFF2-40B4-BE49-F238E27FC236}">
                <a16:creationId xmlns:a16="http://schemas.microsoft.com/office/drawing/2014/main" id="{B8701139-03C5-4675-A717-7E47FB405E72}"/>
              </a:ext>
            </a:extLst>
          </p:cNvPr>
          <p:cNvSpPr txBox="1"/>
          <p:nvPr/>
        </p:nvSpPr>
        <p:spPr>
          <a:xfrm>
            <a:off x="10210800" y="1732449"/>
            <a:ext cx="370937" cy="400110"/>
          </a:xfrm>
          <a:prstGeom prst="rect">
            <a:avLst/>
          </a:prstGeom>
          <a:noFill/>
          <a:ln>
            <a:solidFill>
              <a:srgbClr val="CC99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000" b="1">
                <a:latin typeface="Book Antiqua"/>
                <a:cs typeface="Calibri"/>
              </a:rPr>
              <a:t>P</a:t>
            </a:r>
          </a:p>
        </p:txBody>
      </p:sp>
      <p:pic>
        <p:nvPicPr>
          <p:cNvPr id="10" name="Picture 10" descr="Diagram, schematic&#10;&#10;Description automatically generated">
            <a:extLst>
              <a:ext uri="{FF2B5EF4-FFF2-40B4-BE49-F238E27FC236}">
                <a16:creationId xmlns:a16="http://schemas.microsoft.com/office/drawing/2014/main" id="{DFB16B8E-25DE-4379-AAC7-558263CA2EC8}"/>
              </a:ext>
            </a:extLst>
          </p:cNvPr>
          <p:cNvPicPr>
            <a:picLocks noChangeAspect="1"/>
          </p:cNvPicPr>
          <p:nvPr/>
        </p:nvPicPr>
        <p:blipFill>
          <a:blip r:embed="rId2"/>
          <a:srcRect l="24675" t="25630" r="35065" b="50420"/>
          <a:stretch>
            <a:fillRect/>
          </a:stretch>
        </p:blipFill>
        <p:spPr>
          <a:xfrm>
            <a:off x="2362200" y="4162546"/>
            <a:ext cx="7107055" cy="209660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0941484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4CECD97-E494-4BAF-A827-06A62D84FBFA}"/>
              </a:ext>
            </a:extLst>
          </p:cNvPr>
          <p:cNvSpPr>
            <a:spLocks noGrp="1"/>
          </p:cNvSpPr>
          <p:nvPr>
            <p:ph type="title"/>
          </p:nvPr>
        </p:nvSpPr>
        <p:spPr>
          <a:xfrm>
            <a:off x="174442" y="405344"/>
            <a:ext cx="5235758" cy="737656"/>
          </a:xfrm>
          <a:ln>
            <a:solidFill>
              <a:srgbClr val="CC9900"/>
            </a:solidFill>
          </a:ln>
        </p:spPr>
        <p:txBody>
          <a:bodyPr/>
          <a:lstStyle/>
          <a:p>
            <a:r>
              <a:rPr lang="en-GB" b="1" dirty="0">
                <a:solidFill>
                  <a:schemeClr val="accent2">
                    <a:lumMod val="75000"/>
                  </a:schemeClr>
                </a:solidFill>
                <a:latin typeface="Book Antiqua"/>
                <a:cs typeface="Calibri"/>
              </a:rPr>
              <a:t>Am / pm State table</a:t>
            </a:r>
            <a:endParaRPr lang="en-GB" b="1" dirty="0">
              <a:solidFill>
                <a:schemeClr val="accent2">
                  <a:lumMod val="75000"/>
                </a:schemeClr>
              </a:solidFill>
              <a:latin typeface="Book Antiqua"/>
            </a:endParaRPr>
          </a:p>
        </p:txBody>
      </p:sp>
      <p:pic>
        <p:nvPicPr>
          <p:cNvPr id="6" name="Picture 6" descr="Table&#10;&#10;Description automatically generated">
            <a:extLst>
              <a:ext uri="{FF2B5EF4-FFF2-40B4-BE49-F238E27FC236}">
                <a16:creationId xmlns:a16="http://schemas.microsoft.com/office/drawing/2014/main" id="{9E88A9BB-5CF5-401F-A5C7-2B2A881A72AB}"/>
              </a:ext>
            </a:extLst>
          </p:cNvPr>
          <p:cNvPicPr>
            <a:picLocks noGrp="1" noChangeAspect="1"/>
          </p:cNvPicPr>
          <p:nvPr>
            <p:ph idx="1"/>
          </p:nvPr>
        </p:nvPicPr>
        <p:blipFill>
          <a:blip r:embed="rId2"/>
          <a:srcRect l="9057" t="28795" r="9937" b="11607"/>
          <a:stretch>
            <a:fillRect/>
          </a:stretch>
        </p:blipFill>
        <p:spPr>
          <a:xfrm>
            <a:off x="1371600" y="1752600"/>
            <a:ext cx="8835614" cy="46277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66547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A4A79B-FB92-43E5-9C8A-8C935C793DE1}"/>
              </a:ext>
            </a:extLst>
          </p:cNvPr>
          <p:cNvSpPr txBox="1"/>
          <p:nvPr/>
        </p:nvSpPr>
        <p:spPr>
          <a:xfrm>
            <a:off x="596721" y="560625"/>
            <a:ext cx="35052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solidFill>
                  <a:schemeClr val="accent2">
                    <a:lumMod val="75000"/>
                  </a:schemeClr>
                </a:solidFill>
                <a:effectLst>
                  <a:outerShdw blurRad="38100" dist="38100" dir="2700000" algn="tl">
                    <a:srgbClr val="000000">
                      <a:alpha val="43137"/>
                    </a:srgbClr>
                  </a:outerShdw>
                </a:effectLst>
                <a:latin typeface="Calisto MT" panose="02040603050505030304" pitchFamily="18" charset="0"/>
              </a:rPr>
              <a:t>Conclusion</a:t>
            </a:r>
            <a:r>
              <a:rPr lang="ar-EG" sz="3600" dirty="0">
                <a:solidFill>
                  <a:schemeClr val="accent2"/>
                </a:solidFill>
                <a:effectLst>
                  <a:outerShdw blurRad="38100" dist="38100" dir="2700000" algn="tl">
                    <a:srgbClr val="000000">
                      <a:alpha val="43137"/>
                    </a:srgbClr>
                  </a:outerShdw>
                </a:effectLst>
                <a:latin typeface="Calisto MT" panose="02040603050505030304" pitchFamily="18" charset="0"/>
              </a:rPr>
              <a:t>...</a:t>
            </a:r>
            <a:endParaRPr lang="en-US" sz="3600" dirty="0">
              <a:solidFill>
                <a:schemeClr val="accent2"/>
              </a:solidFill>
              <a:effectLst>
                <a:outerShdw blurRad="38100" dist="38100" dir="2700000" algn="tl">
                  <a:srgbClr val="000000">
                    <a:alpha val="43137"/>
                  </a:srgbClr>
                </a:outerShdw>
              </a:effectLst>
              <a:latin typeface="Calisto MT" panose="02040603050505030304" pitchFamily="18" charset="0"/>
            </a:endParaRPr>
          </a:p>
        </p:txBody>
      </p:sp>
      <p:sp>
        <p:nvSpPr>
          <p:cNvPr id="3" name="TextBox 2">
            <a:extLst>
              <a:ext uri="{FF2B5EF4-FFF2-40B4-BE49-F238E27FC236}">
                <a16:creationId xmlns:a16="http://schemas.microsoft.com/office/drawing/2014/main" id="{7E6D5FA2-2049-4177-9C2C-99C61D7F3DA7}"/>
              </a:ext>
            </a:extLst>
          </p:cNvPr>
          <p:cNvSpPr txBox="1"/>
          <p:nvPr/>
        </p:nvSpPr>
        <p:spPr>
          <a:xfrm>
            <a:off x="581696" y="1600200"/>
            <a:ext cx="9753600" cy="47089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accent2"/>
                </a:solidFill>
                <a:effectLst>
                  <a:outerShdw blurRad="38100" dist="38100" dir="2700000" algn="tl">
                    <a:srgbClr val="000000">
                      <a:alpha val="43137"/>
                    </a:srgbClr>
                  </a:outerShdw>
                </a:effectLst>
                <a:latin typeface="Calisto MT" panose="02040603050505030304" pitchFamily="18" charset="0"/>
              </a:rPr>
              <a:t>In the end, we would like to point out how much practical benefit we have gained from the collective work on this project.</a:t>
            </a:r>
            <a:r>
              <a:rPr lang="ar-EG" sz="2000" dirty="0">
                <a:solidFill>
                  <a:schemeClr val="accent2"/>
                </a:solidFill>
                <a:effectLst>
                  <a:outerShdw blurRad="38100" dist="38100" dir="2700000" algn="tl">
                    <a:srgbClr val="000000">
                      <a:alpha val="43137"/>
                    </a:srgbClr>
                  </a:outerShdw>
                </a:effectLst>
                <a:latin typeface="Calisto MT" panose="02040603050505030304" pitchFamily="18" charset="0"/>
              </a:rPr>
              <a:t> </a:t>
            </a:r>
            <a:br>
              <a:rPr lang="ar-EG" sz="2000" dirty="0">
                <a:solidFill>
                  <a:schemeClr val="accent2"/>
                </a:solidFill>
                <a:effectLst>
                  <a:outerShdw blurRad="38100" dist="38100" dir="2700000" algn="tl">
                    <a:srgbClr val="000000">
                      <a:alpha val="43137"/>
                    </a:srgbClr>
                  </a:outerShdw>
                </a:effectLst>
                <a:latin typeface="Calisto MT" panose="02040603050505030304" pitchFamily="18" charset="0"/>
              </a:rPr>
            </a:br>
            <a:r>
              <a:rPr lang="en-US" sz="2000" dirty="0">
                <a:solidFill>
                  <a:schemeClr val="accent2"/>
                </a:solidFill>
                <a:effectLst>
                  <a:outerShdw blurRad="38100" dist="38100" dir="2700000" algn="tl">
                    <a:srgbClr val="000000">
                      <a:alpha val="43137"/>
                    </a:srgbClr>
                  </a:outerShdw>
                </a:effectLst>
                <a:latin typeface="Calisto MT" panose="02040603050505030304" pitchFamily="18" charset="0"/>
              </a:rPr>
              <a:t>We learned how to plan well for projects. And start studying and analyzing before implementation.</a:t>
            </a:r>
            <a:br>
              <a:rPr lang="ar-EG" sz="2000" dirty="0">
                <a:solidFill>
                  <a:schemeClr val="accent2"/>
                </a:solidFill>
                <a:effectLst>
                  <a:outerShdw blurRad="38100" dist="38100" dir="2700000" algn="tl">
                    <a:srgbClr val="000000">
                      <a:alpha val="43137"/>
                    </a:srgbClr>
                  </a:outerShdw>
                </a:effectLst>
                <a:latin typeface="Calisto MT" panose="02040603050505030304" pitchFamily="18" charset="0"/>
              </a:rPr>
            </a:br>
            <a:br>
              <a:rPr lang="ar-EG" sz="2000" dirty="0">
                <a:solidFill>
                  <a:schemeClr val="accent2"/>
                </a:solidFill>
                <a:effectLst>
                  <a:outerShdw blurRad="38100" dist="38100" dir="2700000" algn="tl">
                    <a:srgbClr val="000000">
                      <a:alpha val="43137"/>
                    </a:srgbClr>
                  </a:outerShdw>
                </a:effectLst>
                <a:latin typeface="Calisto MT" panose="02040603050505030304" pitchFamily="18" charset="0"/>
              </a:rPr>
            </a:br>
            <a:r>
              <a:rPr lang="en-US" sz="2000" dirty="0">
                <a:solidFill>
                  <a:schemeClr val="accent2"/>
                </a:solidFill>
                <a:effectLst>
                  <a:outerShdw blurRad="38100" dist="38100" dir="2700000" algn="tl">
                    <a:srgbClr val="000000">
                      <a:alpha val="43137"/>
                    </a:srgbClr>
                  </a:outerShdw>
                </a:effectLst>
                <a:latin typeface="Calisto MT" panose="02040603050505030304" pitchFamily="18" charset="0"/>
              </a:rPr>
              <a:t>We also acquired the skills of sourcing, continuous experience, and appropriateness of design for practical implementation</a:t>
            </a:r>
            <a:r>
              <a:rPr lang="ar-EG" sz="2000" dirty="0">
                <a:solidFill>
                  <a:schemeClr val="accent2"/>
                </a:solidFill>
                <a:effectLst>
                  <a:outerShdw blurRad="38100" dist="38100" dir="2700000" algn="tl">
                    <a:srgbClr val="000000">
                      <a:alpha val="43137"/>
                    </a:srgbClr>
                  </a:outerShdw>
                </a:effectLst>
                <a:latin typeface="Calisto MT" panose="02040603050505030304" pitchFamily="18" charset="0"/>
              </a:rPr>
              <a:t>.</a:t>
            </a:r>
            <a:br>
              <a:rPr lang="en-US" sz="2000" dirty="0">
                <a:solidFill>
                  <a:schemeClr val="accent2"/>
                </a:solidFill>
                <a:effectLst>
                  <a:outerShdw blurRad="38100" dist="38100" dir="2700000" algn="tl">
                    <a:srgbClr val="000000">
                      <a:alpha val="43137"/>
                    </a:srgbClr>
                  </a:outerShdw>
                </a:effectLst>
                <a:latin typeface="Calisto MT" panose="02040603050505030304" pitchFamily="18" charset="0"/>
              </a:rPr>
            </a:br>
            <a:br>
              <a:rPr lang="ar-EG" sz="2000" dirty="0">
                <a:solidFill>
                  <a:schemeClr val="accent2"/>
                </a:solidFill>
                <a:effectLst>
                  <a:outerShdw blurRad="38100" dist="38100" dir="2700000" algn="tl">
                    <a:srgbClr val="000000">
                      <a:alpha val="43137"/>
                    </a:srgbClr>
                  </a:outerShdw>
                </a:effectLst>
                <a:latin typeface="Calisto MT" panose="02040603050505030304" pitchFamily="18" charset="0"/>
              </a:rPr>
            </a:br>
            <a:r>
              <a:rPr lang="en-US" sz="2000" dirty="0">
                <a:solidFill>
                  <a:schemeClr val="accent2"/>
                </a:solidFill>
                <a:effectLst>
                  <a:outerShdw blurRad="38100" dist="38100" dir="2700000" algn="tl">
                    <a:srgbClr val="000000">
                      <a:alpha val="43137"/>
                    </a:srgbClr>
                  </a:outerShdw>
                </a:effectLst>
                <a:latin typeface="Calisto MT" panose="02040603050505030304" pitchFamily="18" charset="0"/>
              </a:rPr>
              <a:t>Perhaps also thinking outside the box and not stopping at standardized and traditional solutions to the problems we face.</a:t>
            </a:r>
            <a:br>
              <a:rPr lang="ar-EG" sz="2000" dirty="0">
                <a:solidFill>
                  <a:schemeClr val="accent2"/>
                </a:solidFill>
                <a:effectLst>
                  <a:outerShdw blurRad="38100" dist="38100" dir="2700000" algn="tl">
                    <a:srgbClr val="000000">
                      <a:alpha val="43137"/>
                    </a:srgbClr>
                  </a:outerShdw>
                </a:effectLst>
                <a:latin typeface="Calisto MT" panose="02040603050505030304" pitchFamily="18" charset="0"/>
              </a:rPr>
            </a:br>
            <a:br>
              <a:rPr lang="ar-EG" sz="2000" dirty="0">
                <a:solidFill>
                  <a:schemeClr val="accent2"/>
                </a:solidFill>
                <a:effectLst>
                  <a:outerShdw blurRad="38100" dist="38100" dir="2700000" algn="tl">
                    <a:srgbClr val="000000">
                      <a:alpha val="43137"/>
                    </a:srgbClr>
                  </a:outerShdw>
                </a:effectLst>
                <a:latin typeface="Calisto MT" panose="02040603050505030304" pitchFamily="18" charset="0"/>
              </a:rPr>
            </a:br>
            <a:r>
              <a:rPr lang="en-US" sz="2000" dirty="0">
                <a:solidFill>
                  <a:schemeClr val="accent2"/>
                </a:solidFill>
                <a:effectLst>
                  <a:outerShdw blurRad="38100" dist="38100" dir="2700000" algn="tl">
                    <a:srgbClr val="000000">
                      <a:alpha val="43137"/>
                    </a:srgbClr>
                  </a:outerShdw>
                </a:effectLst>
                <a:latin typeface="Calisto MT" panose="02040603050505030304" pitchFamily="18" charset="0"/>
              </a:rPr>
              <a:t>The payoffs of working on this small project were great. And our happiness was greater when we completed the work and saw how a simple digital circuit that we use daily without realizing its working mechanism until now.</a:t>
            </a:r>
            <a:br>
              <a:rPr lang="ar-EG" sz="2000" dirty="0">
                <a:solidFill>
                  <a:srgbClr val="CC6600"/>
                </a:solidFill>
                <a:effectLst>
                  <a:outerShdw blurRad="38100" dist="38100" dir="2700000" algn="tl">
                    <a:srgbClr val="000000">
                      <a:alpha val="43137"/>
                    </a:srgbClr>
                  </a:outerShdw>
                </a:effectLst>
                <a:latin typeface="Calisto MT" panose="02040603050505030304" pitchFamily="18" charset="0"/>
              </a:rPr>
            </a:br>
            <a:r>
              <a:rPr lang="en-US" sz="2000" dirty="0">
                <a:solidFill>
                  <a:srgbClr val="CC6600"/>
                </a:solidFill>
                <a:effectLst>
                  <a:outerShdw blurRad="38100" dist="38100" dir="2700000" algn="tl">
                    <a:srgbClr val="000000">
                      <a:alpha val="43137"/>
                    </a:srgbClr>
                  </a:outerShdw>
                </a:effectLst>
                <a:latin typeface="Calisto MT" panose="02040603050505030304" pitchFamily="18" charset="0"/>
              </a:rPr>
              <a:t> </a:t>
            </a:r>
          </a:p>
        </p:txBody>
      </p:sp>
    </p:spTree>
    <p:extLst>
      <p:ext uri="{BB962C8B-B14F-4D97-AF65-F5344CB8AC3E}">
        <p14:creationId xmlns:p14="http://schemas.microsoft.com/office/powerpoint/2010/main" val="213040230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D42C05-01B3-4829-A62F-10C5306AC882}"/>
              </a:ext>
            </a:extLst>
          </p:cNvPr>
          <p:cNvPicPr>
            <a:picLocks noChangeAspect="1"/>
          </p:cNvPicPr>
          <p:nvPr/>
        </p:nvPicPr>
        <p:blipFill>
          <a:blip r:embed="rId2"/>
          <a:stretch>
            <a:fillRect/>
          </a:stretch>
        </p:blipFill>
        <p:spPr>
          <a:xfrm>
            <a:off x="1447800" y="1371600"/>
            <a:ext cx="8915400" cy="5334000"/>
          </a:xfrm>
          <a:prstGeom prst="rect">
            <a:avLst/>
          </a:prstGeom>
        </p:spPr>
      </p:pic>
      <p:sp>
        <p:nvSpPr>
          <p:cNvPr id="4" name="TextBox 3">
            <a:extLst>
              <a:ext uri="{FF2B5EF4-FFF2-40B4-BE49-F238E27FC236}">
                <a16:creationId xmlns:a16="http://schemas.microsoft.com/office/drawing/2014/main" id="{9DFDC4A8-4E70-45AC-8BD2-4B133633B16B}"/>
              </a:ext>
            </a:extLst>
          </p:cNvPr>
          <p:cNvSpPr txBox="1"/>
          <p:nvPr/>
        </p:nvSpPr>
        <p:spPr>
          <a:xfrm>
            <a:off x="685800" y="548819"/>
            <a:ext cx="35052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chemeClr val="accent2">
                    <a:lumMod val="75000"/>
                  </a:schemeClr>
                </a:solidFill>
                <a:effectLst>
                  <a:outerShdw blurRad="38100" dist="38100" dir="2700000" algn="tl">
                    <a:srgbClr val="000000">
                      <a:alpha val="43137"/>
                    </a:srgbClr>
                  </a:outerShdw>
                </a:effectLst>
                <a:latin typeface="Calisto MT" panose="02040603050505030304" pitchFamily="18" charset="0"/>
              </a:rPr>
              <a:t>Final Result ..</a:t>
            </a:r>
          </a:p>
        </p:txBody>
      </p:sp>
    </p:spTree>
    <p:extLst>
      <p:ext uri="{BB962C8B-B14F-4D97-AF65-F5344CB8AC3E}">
        <p14:creationId xmlns:p14="http://schemas.microsoft.com/office/powerpoint/2010/main" val="20829936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819A8B-0003-4B7D-ADEA-63DF8296A084}"/>
              </a:ext>
            </a:extLst>
          </p:cNvPr>
          <p:cNvSpPr txBox="1"/>
          <p:nvPr/>
        </p:nvSpPr>
        <p:spPr>
          <a:xfrm>
            <a:off x="457200" y="457200"/>
            <a:ext cx="22098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chemeClr val="accent2">
                    <a:lumMod val="75000"/>
                  </a:schemeClr>
                </a:solidFill>
                <a:effectLst>
                  <a:outerShdw blurRad="38100" dist="38100" dir="2700000" algn="tl">
                    <a:srgbClr val="000000">
                      <a:alpha val="43137"/>
                    </a:srgbClr>
                  </a:outerShdw>
                </a:effectLst>
                <a:latin typeface="Calisto MT" panose="02040603050505030304" pitchFamily="18" charset="0"/>
              </a:rPr>
              <a:t>Resources</a:t>
            </a:r>
          </a:p>
        </p:txBody>
      </p:sp>
      <p:sp>
        <p:nvSpPr>
          <p:cNvPr id="3" name="TextBox 2">
            <a:extLst>
              <a:ext uri="{FF2B5EF4-FFF2-40B4-BE49-F238E27FC236}">
                <a16:creationId xmlns:a16="http://schemas.microsoft.com/office/drawing/2014/main" id="{629035F3-2299-4976-BDE0-22DE7B52718B}"/>
              </a:ext>
            </a:extLst>
          </p:cNvPr>
          <p:cNvSpPr txBox="1"/>
          <p:nvPr/>
        </p:nvSpPr>
        <p:spPr>
          <a:xfrm>
            <a:off x="1219200" y="1600200"/>
            <a:ext cx="975360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mj-lt"/>
              <a:buAutoNum type="arabicPeriod"/>
            </a:pPr>
            <a:r>
              <a:rPr lang="en-US" sz="2000" dirty="0">
                <a:solidFill>
                  <a:schemeClr val="accent2"/>
                </a:solidFill>
                <a:effectLst>
                  <a:outerShdw blurRad="38100" dist="38100" dir="2700000" algn="tl">
                    <a:srgbClr val="000000">
                      <a:alpha val="43137"/>
                    </a:srgbClr>
                  </a:outerShdw>
                </a:effectLst>
                <a:latin typeface="Calisto MT" panose="02040603050505030304" pitchFamily="18" charset="0"/>
              </a:rPr>
              <a:t>Dr. Mohammed Hamdi's lectures notes.</a:t>
            </a:r>
          </a:p>
          <a:p>
            <a:pPr marL="457200" indent="-457200">
              <a:buFont typeface="+mj-lt"/>
              <a:buAutoNum type="arabicPeriod"/>
            </a:pPr>
            <a:r>
              <a:rPr lang="en-US" sz="2000" dirty="0">
                <a:solidFill>
                  <a:schemeClr val="accent2"/>
                </a:solidFill>
                <a:effectLst>
                  <a:outerShdw blurRad="38100" dist="38100" dir="2700000" algn="tl">
                    <a:srgbClr val="000000">
                      <a:alpha val="43137"/>
                    </a:srgbClr>
                  </a:outerShdw>
                </a:effectLst>
                <a:latin typeface="Calisto MT" panose="02040603050505030304" pitchFamily="18" charset="0"/>
              </a:rPr>
              <a:t>Digital Design By </a:t>
            </a:r>
            <a:r>
              <a:rPr lang="en-US" sz="2000" dirty="0" err="1">
                <a:solidFill>
                  <a:schemeClr val="accent2"/>
                </a:solidFill>
                <a:effectLst>
                  <a:outerShdw blurRad="38100" dist="38100" dir="2700000" algn="tl">
                    <a:srgbClr val="000000">
                      <a:alpha val="43137"/>
                    </a:srgbClr>
                  </a:outerShdw>
                </a:effectLst>
                <a:latin typeface="Calisto MT" panose="02040603050505030304" pitchFamily="18" charset="0"/>
              </a:rPr>
              <a:t>M.Morris</a:t>
            </a:r>
            <a:r>
              <a:rPr lang="en-US" sz="2000" dirty="0">
                <a:solidFill>
                  <a:schemeClr val="accent2"/>
                </a:solidFill>
                <a:effectLst>
                  <a:outerShdw blurRad="38100" dist="38100" dir="2700000" algn="tl">
                    <a:srgbClr val="000000">
                      <a:alpha val="43137"/>
                    </a:srgbClr>
                  </a:outerShdw>
                </a:effectLst>
                <a:latin typeface="Calisto MT" panose="02040603050505030304" pitchFamily="18" charset="0"/>
              </a:rPr>
              <a:t> Mano-5th-Edition (2013) </a:t>
            </a:r>
          </a:p>
        </p:txBody>
      </p:sp>
    </p:spTree>
    <p:extLst>
      <p:ext uri="{BB962C8B-B14F-4D97-AF65-F5344CB8AC3E}">
        <p14:creationId xmlns:p14="http://schemas.microsoft.com/office/powerpoint/2010/main" val="6263232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8A27-C09D-4F64-8396-44AFF094A270}"/>
              </a:ext>
            </a:extLst>
          </p:cNvPr>
          <p:cNvSpPr>
            <a:spLocks noGrp="1"/>
          </p:cNvSpPr>
          <p:nvPr>
            <p:ph type="title"/>
          </p:nvPr>
        </p:nvSpPr>
        <p:spPr>
          <a:xfrm>
            <a:off x="694854" y="313386"/>
            <a:ext cx="10353762" cy="970450"/>
          </a:xfrm>
        </p:spPr>
        <p:txBody>
          <a:bodyPr>
            <a:normAutofit/>
          </a:bodyPr>
          <a:lstStyle/>
          <a:p>
            <a:r>
              <a:rPr lang="en-US" sz="4400" dirty="0">
                <a:solidFill>
                  <a:schemeClr val="accent2">
                    <a:lumMod val="75000"/>
                  </a:schemeClr>
                </a:solidFill>
              </a:rPr>
              <a:t>the state diagram of the 4-bit up counter</a:t>
            </a:r>
          </a:p>
        </p:txBody>
      </p:sp>
      <p:pic>
        <p:nvPicPr>
          <p:cNvPr id="6" name="Content Placeholder 5">
            <a:extLst>
              <a:ext uri="{FF2B5EF4-FFF2-40B4-BE49-F238E27FC236}">
                <a16:creationId xmlns:a16="http://schemas.microsoft.com/office/drawing/2014/main" id="{F4FED27F-2F6A-4031-991B-B22D34D582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6752" y="2079103"/>
            <a:ext cx="3490853" cy="3113463"/>
          </a:xfrm>
        </p:spPr>
      </p:pic>
      <p:sp>
        <p:nvSpPr>
          <p:cNvPr id="4" name="Content Placeholder 3">
            <a:extLst>
              <a:ext uri="{FF2B5EF4-FFF2-40B4-BE49-F238E27FC236}">
                <a16:creationId xmlns:a16="http://schemas.microsoft.com/office/drawing/2014/main" id="{D1C45FF4-23FD-48D4-B821-8CC8A7BD5C08}"/>
              </a:ext>
            </a:extLst>
          </p:cNvPr>
          <p:cNvSpPr>
            <a:spLocks noGrp="1"/>
          </p:cNvSpPr>
          <p:nvPr>
            <p:ph sz="half" idx="2"/>
          </p:nvPr>
        </p:nvSpPr>
        <p:spPr>
          <a:xfrm>
            <a:off x="5670996" y="1908166"/>
            <a:ext cx="6241961" cy="4488167"/>
          </a:xfrm>
        </p:spPr>
        <p:txBody>
          <a:bodyPr>
            <a:normAutofit/>
          </a:bodyPr>
          <a:lstStyle/>
          <a:p>
            <a:r>
              <a:rPr lang="en-US" sz="2800" dirty="0">
                <a:solidFill>
                  <a:schemeClr val="accent2"/>
                </a:solidFill>
              </a:rPr>
              <a:t>synchronous counters count on the rising-edge which is the low to high transition of the clock signal </a:t>
            </a:r>
          </a:p>
        </p:txBody>
      </p:sp>
      <p:sp>
        <p:nvSpPr>
          <p:cNvPr id="10" name="TextBox 9">
            <a:extLst>
              <a:ext uri="{FF2B5EF4-FFF2-40B4-BE49-F238E27FC236}">
                <a16:creationId xmlns:a16="http://schemas.microsoft.com/office/drawing/2014/main" id="{9FBE39FB-3EB8-430D-929D-D61ED6C2491A}"/>
              </a:ext>
            </a:extLst>
          </p:cNvPr>
          <p:cNvSpPr txBox="1"/>
          <p:nvPr/>
        </p:nvSpPr>
        <p:spPr>
          <a:xfrm>
            <a:off x="6010142" y="3538054"/>
            <a:ext cx="6181858" cy="255454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solidFill>
                  <a:schemeClr val="accent2"/>
                </a:solidFill>
              </a:rPr>
              <a:t>Synchronous Counter all FFs receive the common clock pulse, and the change of state is determined from the present state.</a:t>
            </a:r>
          </a:p>
          <a:p>
            <a:endParaRPr lang="en-US" sz="2400" dirty="0">
              <a:solidFill>
                <a:schemeClr val="accent2"/>
              </a:solidFill>
            </a:endParaRPr>
          </a:p>
          <a:p>
            <a:endParaRPr lang="en-US" sz="2400" dirty="0">
              <a:solidFill>
                <a:schemeClr val="accent2"/>
              </a:solidFill>
            </a:endParaRPr>
          </a:p>
        </p:txBody>
      </p:sp>
    </p:spTree>
    <p:extLst>
      <p:ext uri="{BB962C8B-B14F-4D97-AF65-F5344CB8AC3E}">
        <p14:creationId xmlns:p14="http://schemas.microsoft.com/office/powerpoint/2010/main" val="261216694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F018-50E2-47DD-8D05-BDCA01086F3F}"/>
              </a:ext>
            </a:extLst>
          </p:cNvPr>
          <p:cNvSpPr>
            <a:spLocks noGrp="1"/>
          </p:cNvSpPr>
          <p:nvPr>
            <p:ph type="title"/>
          </p:nvPr>
        </p:nvSpPr>
        <p:spPr>
          <a:xfrm>
            <a:off x="-2315281" y="374316"/>
            <a:ext cx="10226431" cy="798490"/>
          </a:xfrm>
        </p:spPr>
        <p:txBody>
          <a:bodyPr>
            <a:normAutofit/>
          </a:bodyPr>
          <a:lstStyle/>
          <a:p>
            <a:r>
              <a:rPr lang="en-US" sz="2800" dirty="0">
                <a:solidFill>
                  <a:schemeClr val="accent2">
                    <a:lumMod val="75000"/>
                  </a:schemeClr>
                </a:solidFill>
              </a:rPr>
              <a:t>Truth Table for the D-type Flip Flop</a:t>
            </a:r>
          </a:p>
        </p:txBody>
      </p:sp>
      <p:pic>
        <p:nvPicPr>
          <p:cNvPr id="12" name="Content Placeholder 11">
            <a:extLst>
              <a:ext uri="{FF2B5EF4-FFF2-40B4-BE49-F238E27FC236}">
                <a16:creationId xmlns:a16="http://schemas.microsoft.com/office/drawing/2014/main" id="{DD507E17-F291-4EDD-9748-9475A5F8D87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0276" y="2087709"/>
            <a:ext cx="4754301" cy="2682581"/>
          </a:xfrm>
        </p:spPr>
      </p:pic>
      <p:sp>
        <p:nvSpPr>
          <p:cNvPr id="14" name="Content Placeholder 13">
            <a:extLst>
              <a:ext uri="{FF2B5EF4-FFF2-40B4-BE49-F238E27FC236}">
                <a16:creationId xmlns:a16="http://schemas.microsoft.com/office/drawing/2014/main" id="{A33DE828-0B8F-40E1-934E-37925AF7615D}"/>
              </a:ext>
            </a:extLst>
          </p:cNvPr>
          <p:cNvSpPr>
            <a:spLocks noGrp="1"/>
          </p:cNvSpPr>
          <p:nvPr>
            <p:ph sz="half" idx="1"/>
          </p:nvPr>
        </p:nvSpPr>
        <p:spPr>
          <a:xfrm>
            <a:off x="6096000" y="1340837"/>
            <a:ext cx="4958728" cy="3606991"/>
          </a:xfrm>
        </p:spPr>
        <p:txBody>
          <a:bodyPr>
            <a:normAutofit/>
          </a:bodyPr>
          <a:lstStyle/>
          <a:p>
            <a:r>
              <a:rPr lang="en-US" sz="2800" dirty="0">
                <a:solidFill>
                  <a:schemeClr val="accent2"/>
                </a:solidFill>
              </a:rPr>
              <a:t>It’s Circuit Diagram</a:t>
            </a:r>
          </a:p>
        </p:txBody>
      </p:sp>
      <p:sp>
        <p:nvSpPr>
          <p:cNvPr id="18" name="TextBox 17">
            <a:extLst>
              <a:ext uri="{FF2B5EF4-FFF2-40B4-BE49-F238E27FC236}">
                <a16:creationId xmlns:a16="http://schemas.microsoft.com/office/drawing/2014/main" id="{4427B2CC-0BDC-493E-A13A-5861AF19B200}"/>
              </a:ext>
            </a:extLst>
          </p:cNvPr>
          <p:cNvSpPr txBox="1"/>
          <p:nvPr/>
        </p:nvSpPr>
        <p:spPr>
          <a:xfrm>
            <a:off x="5838791" y="511951"/>
            <a:ext cx="6612834" cy="52322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schemeClr val="accent2"/>
                </a:solidFill>
              </a:rPr>
              <a:t>The </a:t>
            </a:r>
            <a:r>
              <a:rPr lang="en-US" sz="2800" dirty="0">
                <a:solidFill>
                  <a:schemeClr val="accent2"/>
                </a:solidFill>
              </a:rPr>
              <a:t>characteristic</a:t>
            </a:r>
            <a:r>
              <a:rPr lang="en-US" sz="2000" dirty="0">
                <a:solidFill>
                  <a:schemeClr val="accent2"/>
                </a:solidFill>
              </a:rPr>
              <a:t> equation for the D-FF is: </a:t>
            </a:r>
            <a:r>
              <a:rPr lang="en-US" sz="2000" dirty="0">
                <a:solidFill>
                  <a:schemeClr val="accent2">
                    <a:lumMod val="75000"/>
                  </a:schemeClr>
                </a:solidFill>
              </a:rPr>
              <a:t>Q+ = D </a:t>
            </a:r>
          </a:p>
        </p:txBody>
      </p:sp>
      <p:pic>
        <p:nvPicPr>
          <p:cNvPr id="20" name="Picture 19">
            <a:extLst>
              <a:ext uri="{FF2B5EF4-FFF2-40B4-BE49-F238E27FC236}">
                <a16:creationId xmlns:a16="http://schemas.microsoft.com/office/drawing/2014/main" id="{70111E48-565C-4882-BA26-D58DB1B90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898" y="2023664"/>
            <a:ext cx="4656931" cy="2746626"/>
          </a:xfrm>
          <a:prstGeom prst="rect">
            <a:avLst/>
          </a:prstGeom>
        </p:spPr>
      </p:pic>
    </p:spTree>
    <p:extLst>
      <p:ext uri="{BB962C8B-B14F-4D97-AF65-F5344CB8AC3E}">
        <p14:creationId xmlns:p14="http://schemas.microsoft.com/office/powerpoint/2010/main" val="24302864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3573-547C-4A1C-8195-1766D9E6C0F6}"/>
              </a:ext>
            </a:extLst>
          </p:cNvPr>
          <p:cNvSpPr>
            <a:spLocks noGrp="1"/>
          </p:cNvSpPr>
          <p:nvPr>
            <p:ph type="ctrTitle"/>
          </p:nvPr>
        </p:nvSpPr>
        <p:spPr>
          <a:xfrm>
            <a:off x="598123" y="278294"/>
            <a:ext cx="11236070" cy="1417982"/>
          </a:xfrm>
        </p:spPr>
        <p:txBody>
          <a:bodyPr>
            <a:noAutofit/>
          </a:bodyPr>
          <a:lstStyle/>
          <a:p>
            <a:pPr algn="l"/>
            <a:r>
              <a:rPr lang="en-US" sz="3600" dirty="0">
                <a:solidFill>
                  <a:schemeClr val="accent2">
                    <a:lumMod val="75000"/>
                  </a:schemeClr>
                </a:solidFill>
              </a:rPr>
              <a:t>Constructing the truth table for the 4-bit up counter using D-FF</a:t>
            </a:r>
          </a:p>
        </p:txBody>
      </p:sp>
      <p:sp>
        <p:nvSpPr>
          <p:cNvPr id="3" name="Subtitle 2">
            <a:extLst>
              <a:ext uri="{FF2B5EF4-FFF2-40B4-BE49-F238E27FC236}">
                <a16:creationId xmlns:a16="http://schemas.microsoft.com/office/drawing/2014/main" id="{67CFDEB2-F804-48AF-992D-41167BC70CF9}"/>
              </a:ext>
            </a:extLst>
          </p:cNvPr>
          <p:cNvSpPr>
            <a:spLocks noGrp="1"/>
          </p:cNvSpPr>
          <p:nvPr>
            <p:ph type="subTitle" idx="1"/>
          </p:nvPr>
        </p:nvSpPr>
        <p:spPr>
          <a:xfrm>
            <a:off x="598123" y="1978215"/>
            <a:ext cx="11236071" cy="4455717"/>
          </a:xfrm>
        </p:spPr>
        <p:txBody>
          <a:bodyPr/>
          <a:lstStyle/>
          <a:p>
            <a:pPr algn="l"/>
            <a:r>
              <a:rPr lang="en-US" dirty="0">
                <a:solidFill>
                  <a:schemeClr val="accent2"/>
                </a:solidFill>
              </a:rPr>
              <a:t> </a:t>
            </a:r>
            <a:r>
              <a:rPr lang="en-US" sz="2400" dirty="0">
                <a:solidFill>
                  <a:schemeClr val="accent2"/>
                </a:solidFill>
              </a:rPr>
              <a:t>At first the Operation will be as follow : </a:t>
            </a:r>
            <a:br>
              <a:rPr lang="en-US" sz="2400" dirty="0">
                <a:solidFill>
                  <a:schemeClr val="accent2"/>
                </a:solidFill>
              </a:rPr>
            </a:br>
            <a:r>
              <a:rPr lang="en-US" sz="2400" dirty="0">
                <a:solidFill>
                  <a:schemeClr val="accent2"/>
                </a:solidFill>
              </a:rPr>
              <a:t>The least significant bit (Q0) is complemented with each negative-edge clock pulse input.</a:t>
            </a:r>
          </a:p>
          <a:p>
            <a:pPr algn="l"/>
            <a:r>
              <a:rPr lang="en-US" sz="2400" dirty="0">
                <a:solidFill>
                  <a:schemeClr val="accent2"/>
                </a:solidFill>
              </a:rPr>
              <a:t>Every time that Q0 goes from 1 to 0, Q1 is complemented.</a:t>
            </a:r>
          </a:p>
          <a:p>
            <a:pPr algn="l"/>
            <a:r>
              <a:rPr lang="en-US" sz="2400" dirty="0">
                <a:solidFill>
                  <a:schemeClr val="accent2"/>
                </a:solidFill>
              </a:rPr>
              <a:t>Every time that Q1 goes from 1 to 0, Q2 is complemented.</a:t>
            </a:r>
          </a:p>
          <a:p>
            <a:pPr algn="l"/>
            <a:r>
              <a:rPr lang="en-US" sz="2400" dirty="0">
                <a:solidFill>
                  <a:schemeClr val="accent2"/>
                </a:solidFill>
              </a:rPr>
              <a:t>Every time that Q2 goes from 1 to 0, Q3 is complemented, and so on.</a:t>
            </a:r>
          </a:p>
          <a:p>
            <a:pPr algn="l"/>
            <a:br>
              <a:rPr lang="en-US" dirty="0">
                <a:solidFill>
                  <a:schemeClr val="accent2"/>
                </a:solidFill>
              </a:rPr>
            </a:br>
            <a:r>
              <a:rPr lang="en-US" dirty="0">
                <a:solidFill>
                  <a:schemeClr val="accent2"/>
                </a:solidFill>
              </a:rPr>
              <a:t> </a:t>
            </a:r>
            <a:r>
              <a:rPr lang="en-US" sz="3200" dirty="0">
                <a:solidFill>
                  <a:schemeClr val="accent2"/>
                </a:solidFill>
              </a:rPr>
              <a:t>Now</a:t>
            </a:r>
            <a:r>
              <a:rPr lang="en-US" dirty="0">
                <a:solidFill>
                  <a:schemeClr val="accent2"/>
                </a:solidFill>
              </a:rPr>
              <a:t> </a:t>
            </a:r>
            <a:r>
              <a:rPr lang="en-US" sz="2400" dirty="0">
                <a:solidFill>
                  <a:schemeClr val="accent2"/>
                </a:solidFill>
              </a:rPr>
              <a:t>we can construct the present state and the next one and the input of the D-FF using it’s</a:t>
            </a:r>
            <a:r>
              <a:rPr lang="en-US" sz="2000" dirty="0">
                <a:solidFill>
                  <a:schemeClr val="accent2"/>
                </a:solidFill>
              </a:rPr>
              <a:t> </a:t>
            </a:r>
            <a:r>
              <a:rPr lang="en-US" sz="2800" dirty="0">
                <a:solidFill>
                  <a:schemeClr val="accent2"/>
                </a:solidFill>
              </a:rPr>
              <a:t>characteristic</a:t>
            </a:r>
            <a:r>
              <a:rPr lang="en-US" sz="2000" dirty="0">
                <a:solidFill>
                  <a:schemeClr val="accent2"/>
                </a:solidFill>
              </a:rPr>
              <a:t> equation : </a:t>
            </a:r>
            <a:r>
              <a:rPr lang="en-US" sz="2800" dirty="0">
                <a:solidFill>
                  <a:schemeClr val="accent2"/>
                </a:solidFill>
              </a:rPr>
              <a:t>Q+ = D .</a:t>
            </a:r>
          </a:p>
          <a:p>
            <a:pPr algn="l"/>
            <a:endParaRPr lang="en-US" dirty="0">
              <a:solidFill>
                <a:schemeClr val="accent2"/>
              </a:solidFill>
            </a:endParaRPr>
          </a:p>
        </p:txBody>
      </p:sp>
    </p:spTree>
    <p:extLst>
      <p:ext uri="{BB962C8B-B14F-4D97-AF65-F5344CB8AC3E}">
        <p14:creationId xmlns:p14="http://schemas.microsoft.com/office/powerpoint/2010/main" val="38796525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47C7-2781-42AE-A678-C0687F6A1D3E}"/>
              </a:ext>
            </a:extLst>
          </p:cNvPr>
          <p:cNvSpPr>
            <a:spLocks noGrp="1"/>
          </p:cNvSpPr>
          <p:nvPr>
            <p:ph type="ctrTitle"/>
          </p:nvPr>
        </p:nvSpPr>
        <p:spPr>
          <a:xfrm>
            <a:off x="0" y="466859"/>
            <a:ext cx="11691884" cy="695459"/>
          </a:xfrm>
        </p:spPr>
        <p:txBody>
          <a:bodyPr>
            <a:noAutofit/>
          </a:bodyPr>
          <a:lstStyle/>
          <a:p>
            <a:r>
              <a:rPr lang="en-US" sz="3200" dirty="0">
                <a:solidFill>
                  <a:schemeClr val="accent2">
                    <a:lumMod val="75000"/>
                  </a:schemeClr>
                </a:solidFill>
              </a:rPr>
              <a:t>Construct the State Table for the 4-bit up counter using D-FF</a:t>
            </a:r>
          </a:p>
        </p:txBody>
      </p:sp>
      <p:sp>
        <p:nvSpPr>
          <p:cNvPr id="3" name="Subtitle 2">
            <a:extLst>
              <a:ext uri="{FF2B5EF4-FFF2-40B4-BE49-F238E27FC236}">
                <a16:creationId xmlns:a16="http://schemas.microsoft.com/office/drawing/2014/main" id="{550C1CD1-B68C-4EB4-B126-580B11EEB286}"/>
              </a:ext>
            </a:extLst>
          </p:cNvPr>
          <p:cNvSpPr>
            <a:spLocks noGrp="1"/>
          </p:cNvSpPr>
          <p:nvPr>
            <p:ph type="subTitle" idx="1"/>
          </p:nvPr>
        </p:nvSpPr>
        <p:spPr>
          <a:xfrm>
            <a:off x="622479" y="1184856"/>
            <a:ext cx="10947042" cy="4855336"/>
          </a:xfrm>
        </p:spPr>
        <p:txBody>
          <a:bodyPr>
            <a:normAutofit/>
          </a:bodyPr>
          <a:lstStyle/>
          <a:p>
            <a:pPr algn="r"/>
            <a:r>
              <a:rPr lang="en-US" sz="1700" dirty="0"/>
              <a:t>State Table for 4-bits binary counter</a:t>
            </a:r>
          </a:p>
        </p:txBody>
      </p:sp>
      <p:pic>
        <p:nvPicPr>
          <p:cNvPr id="8" name="Picture 7">
            <a:extLst>
              <a:ext uri="{FF2B5EF4-FFF2-40B4-BE49-F238E27FC236}">
                <a16:creationId xmlns:a16="http://schemas.microsoft.com/office/drawing/2014/main" id="{E29B579E-82DC-4147-9B26-BECB420E8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79" y="1558344"/>
            <a:ext cx="10947042" cy="3940935"/>
          </a:xfrm>
          <a:prstGeom prst="rect">
            <a:avLst/>
          </a:prstGeom>
        </p:spPr>
      </p:pic>
    </p:spTree>
    <p:extLst>
      <p:ext uri="{BB962C8B-B14F-4D97-AF65-F5344CB8AC3E}">
        <p14:creationId xmlns:p14="http://schemas.microsoft.com/office/powerpoint/2010/main" val="6669834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1BC9-FC97-48DA-B91D-A6E6F632AF2B}"/>
              </a:ext>
            </a:extLst>
          </p:cNvPr>
          <p:cNvSpPr>
            <a:spLocks noGrp="1"/>
          </p:cNvSpPr>
          <p:nvPr>
            <p:ph type="ctrTitle"/>
          </p:nvPr>
        </p:nvSpPr>
        <p:spPr>
          <a:xfrm>
            <a:off x="0" y="0"/>
            <a:ext cx="12192000" cy="1254386"/>
          </a:xfrm>
        </p:spPr>
        <p:txBody>
          <a:bodyPr>
            <a:normAutofit/>
          </a:bodyPr>
          <a:lstStyle/>
          <a:p>
            <a:r>
              <a:rPr lang="en-US" sz="3600" dirty="0">
                <a:solidFill>
                  <a:schemeClr val="accent2">
                    <a:lumMod val="75000"/>
                  </a:schemeClr>
                </a:solidFill>
              </a:rPr>
              <a:t>Now constructing the K-Maps and finding out the logic expressions for D3, D2, D1, D0</a:t>
            </a:r>
          </a:p>
        </p:txBody>
      </p:sp>
      <p:sp>
        <p:nvSpPr>
          <p:cNvPr id="3" name="Subtitle 2">
            <a:extLst>
              <a:ext uri="{FF2B5EF4-FFF2-40B4-BE49-F238E27FC236}">
                <a16:creationId xmlns:a16="http://schemas.microsoft.com/office/drawing/2014/main" id="{3CBEDFED-333F-41B4-9237-BFA5F207F515}"/>
              </a:ext>
            </a:extLst>
          </p:cNvPr>
          <p:cNvSpPr>
            <a:spLocks noGrp="1"/>
          </p:cNvSpPr>
          <p:nvPr>
            <p:ph type="subTitle" idx="1"/>
          </p:nvPr>
        </p:nvSpPr>
        <p:spPr>
          <a:xfrm>
            <a:off x="141668" y="1254386"/>
            <a:ext cx="11681138" cy="5344731"/>
          </a:xfrm>
        </p:spPr>
        <p:txBody>
          <a:bodyPr/>
          <a:lstStyle/>
          <a:p>
            <a:pPr algn="l"/>
            <a:r>
              <a:rPr lang="en-US" dirty="0"/>
              <a:t> </a:t>
            </a:r>
            <a:r>
              <a:rPr lang="en-US" sz="2800" dirty="0">
                <a:solidFill>
                  <a:schemeClr val="accent2"/>
                </a:solidFill>
              </a:rPr>
              <a:t>D3 K-map                                                        D2 K-map  </a:t>
            </a:r>
            <a:r>
              <a:rPr lang="en-US" sz="2800" dirty="0">
                <a:solidFill>
                  <a:schemeClr val="accent2">
                    <a:lumMod val="75000"/>
                  </a:schemeClr>
                </a:solidFill>
              </a:rPr>
              <a:t>D2= Q2</a:t>
            </a:r>
            <a:r>
              <a:rPr lang="en-US" sz="2800" b="1" i="0" dirty="0">
                <a:solidFill>
                  <a:schemeClr val="accent2">
                    <a:lumMod val="75000"/>
                  </a:schemeClr>
                </a:solidFill>
                <a:effectLst/>
                <a:latin typeface="Roboto" panose="02000000000000000000" pitchFamily="2" charset="0"/>
              </a:rPr>
              <a:t> ⊕(Q1Q2)</a:t>
            </a:r>
            <a:r>
              <a:rPr lang="en-US" sz="2800" dirty="0">
                <a:solidFill>
                  <a:schemeClr val="accent2">
                    <a:lumMod val="75000"/>
                  </a:schemeClr>
                </a:solidFill>
              </a:rPr>
              <a:t>   </a:t>
            </a:r>
            <a:br>
              <a:rPr lang="en-US" dirty="0"/>
            </a:br>
            <a:r>
              <a:rPr lang="en-US" sz="2800" dirty="0">
                <a:solidFill>
                  <a:schemeClr val="accent2">
                    <a:lumMod val="75000"/>
                  </a:schemeClr>
                </a:solidFill>
              </a:rPr>
              <a:t>D3 = Q3 </a:t>
            </a:r>
            <a:r>
              <a:rPr lang="en-US" sz="2800" i="0" dirty="0">
                <a:solidFill>
                  <a:schemeClr val="accent2">
                    <a:lumMod val="75000"/>
                  </a:schemeClr>
                </a:solidFill>
                <a:effectLst/>
                <a:latin typeface="+mj-lt"/>
              </a:rPr>
              <a:t>⊕ (Q2Q1Q0)</a:t>
            </a:r>
            <a:endParaRPr lang="en-US" sz="2800" dirty="0">
              <a:solidFill>
                <a:schemeClr val="accent2">
                  <a:lumMod val="75000"/>
                </a:schemeClr>
              </a:solidFill>
              <a:latin typeface="+mj-lt"/>
            </a:endParaRPr>
          </a:p>
        </p:txBody>
      </p:sp>
      <p:pic>
        <p:nvPicPr>
          <p:cNvPr id="6" name="Picture 5">
            <a:extLst>
              <a:ext uri="{FF2B5EF4-FFF2-40B4-BE49-F238E27FC236}">
                <a16:creationId xmlns:a16="http://schemas.microsoft.com/office/drawing/2014/main" id="{E8CEFE0A-418A-4081-B85E-63026C6C3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8" y="2508772"/>
            <a:ext cx="4563112" cy="3200847"/>
          </a:xfrm>
          <a:prstGeom prst="rect">
            <a:avLst/>
          </a:prstGeom>
        </p:spPr>
      </p:pic>
      <p:pic>
        <p:nvPicPr>
          <p:cNvPr id="8" name="Picture 7">
            <a:extLst>
              <a:ext uri="{FF2B5EF4-FFF2-40B4-BE49-F238E27FC236}">
                <a16:creationId xmlns:a16="http://schemas.microsoft.com/office/drawing/2014/main" id="{FEC03D79-B4C2-4321-8753-E1E246B0B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032" y="2307504"/>
            <a:ext cx="4563112" cy="3296110"/>
          </a:xfrm>
          <a:prstGeom prst="rect">
            <a:avLst/>
          </a:prstGeom>
        </p:spPr>
      </p:pic>
    </p:spTree>
    <p:extLst>
      <p:ext uri="{BB962C8B-B14F-4D97-AF65-F5344CB8AC3E}">
        <p14:creationId xmlns:p14="http://schemas.microsoft.com/office/powerpoint/2010/main" val="174021574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47D6-3333-4B44-9FB7-36D8EDE5FEF9}"/>
              </a:ext>
            </a:extLst>
          </p:cNvPr>
          <p:cNvSpPr>
            <a:spLocks noGrp="1"/>
          </p:cNvSpPr>
          <p:nvPr>
            <p:ph type="ctrTitle"/>
          </p:nvPr>
        </p:nvSpPr>
        <p:spPr>
          <a:xfrm>
            <a:off x="-128788" y="158969"/>
            <a:ext cx="3657600" cy="611985"/>
          </a:xfrm>
        </p:spPr>
        <p:txBody>
          <a:bodyPr>
            <a:normAutofit/>
          </a:bodyPr>
          <a:lstStyle/>
          <a:p>
            <a:r>
              <a:rPr lang="en-US" sz="2800">
                <a:solidFill>
                  <a:schemeClr val="accent2"/>
                </a:solidFill>
              </a:rPr>
              <a:t>CONTINUED….</a:t>
            </a:r>
          </a:p>
        </p:txBody>
      </p:sp>
      <p:sp>
        <p:nvSpPr>
          <p:cNvPr id="3" name="Subtitle 2">
            <a:extLst>
              <a:ext uri="{FF2B5EF4-FFF2-40B4-BE49-F238E27FC236}">
                <a16:creationId xmlns:a16="http://schemas.microsoft.com/office/drawing/2014/main" id="{98D2156C-05DF-4D13-BEAA-7216EFB2FDA5}"/>
              </a:ext>
            </a:extLst>
          </p:cNvPr>
          <p:cNvSpPr>
            <a:spLocks noGrp="1"/>
          </p:cNvSpPr>
          <p:nvPr>
            <p:ph type="subTitle" idx="1"/>
          </p:nvPr>
        </p:nvSpPr>
        <p:spPr>
          <a:xfrm>
            <a:off x="176011" y="1107583"/>
            <a:ext cx="11839978" cy="5190186"/>
          </a:xfrm>
        </p:spPr>
        <p:txBody>
          <a:bodyPr>
            <a:normAutofit/>
          </a:bodyPr>
          <a:lstStyle/>
          <a:p>
            <a:pPr algn="l"/>
            <a:r>
              <a:rPr lang="en-US" sz="2800" dirty="0">
                <a:solidFill>
                  <a:schemeClr val="accent2"/>
                </a:solidFill>
              </a:rPr>
              <a:t>               D1 K-map                                                  D0 K-map  </a:t>
            </a:r>
            <a:br>
              <a:rPr lang="en-US" sz="2800" dirty="0">
                <a:solidFill>
                  <a:schemeClr val="accent2"/>
                </a:solidFill>
              </a:rPr>
            </a:br>
            <a:r>
              <a:rPr lang="en-US" sz="2800" dirty="0">
                <a:solidFill>
                  <a:schemeClr val="accent2"/>
                </a:solidFill>
              </a:rPr>
              <a:t>             </a:t>
            </a:r>
            <a:r>
              <a:rPr lang="en-US" sz="2800" dirty="0">
                <a:solidFill>
                  <a:schemeClr val="accent2">
                    <a:lumMod val="75000"/>
                  </a:schemeClr>
                </a:solidFill>
              </a:rPr>
              <a:t>D1=Q1</a:t>
            </a:r>
            <a:r>
              <a:rPr lang="en-US" sz="2800" b="1" i="0" dirty="0">
                <a:solidFill>
                  <a:schemeClr val="accent2">
                    <a:lumMod val="75000"/>
                  </a:schemeClr>
                </a:solidFill>
                <a:effectLst/>
                <a:latin typeface="Roboto" panose="02000000000000000000" pitchFamily="2" charset="0"/>
              </a:rPr>
              <a:t> ⊕ </a:t>
            </a:r>
            <a:r>
              <a:rPr lang="en-US" sz="2800" i="0" dirty="0">
                <a:solidFill>
                  <a:schemeClr val="accent2">
                    <a:lumMod val="75000"/>
                  </a:schemeClr>
                </a:solidFill>
                <a:effectLst/>
              </a:rPr>
              <a:t>Q0</a:t>
            </a:r>
            <a:r>
              <a:rPr lang="en-US" sz="2800" dirty="0">
                <a:solidFill>
                  <a:schemeClr val="accent2">
                    <a:lumMod val="75000"/>
                  </a:schemeClr>
                </a:solidFill>
              </a:rPr>
              <a:t>                                                D0= Q’                                                                                                                                </a:t>
            </a:r>
            <a:br>
              <a:rPr lang="en-US" sz="2800" dirty="0">
                <a:solidFill>
                  <a:schemeClr val="accent2"/>
                </a:solidFill>
              </a:rPr>
            </a:br>
            <a:r>
              <a:rPr lang="en-US" sz="2800" dirty="0">
                <a:solidFill>
                  <a:schemeClr val="accent2"/>
                </a:solidFill>
              </a:rPr>
              <a:t>              </a:t>
            </a:r>
            <a:endParaRPr lang="en-US" sz="2800" b="1" i="0" dirty="0">
              <a:solidFill>
                <a:schemeClr val="accent2"/>
              </a:solidFill>
              <a:effectLst/>
              <a:latin typeface="Roboto" panose="02000000000000000000" pitchFamily="2" charset="0"/>
            </a:endParaRPr>
          </a:p>
        </p:txBody>
      </p:sp>
      <p:pic>
        <p:nvPicPr>
          <p:cNvPr id="5" name="Picture 4">
            <a:extLst>
              <a:ext uri="{FF2B5EF4-FFF2-40B4-BE49-F238E27FC236}">
                <a16:creationId xmlns:a16="http://schemas.microsoft.com/office/drawing/2014/main" id="{48720366-969F-452E-A6BD-76FABE7E5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28911"/>
            <a:ext cx="4391638" cy="3153215"/>
          </a:xfrm>
          <a:prstGeom prst="rect">
            <a:avLst/>
          </a:prstGeom>
        </p:spPr>
      </p:pic>
      <p:pic>
        <p:nvPicPr>
          <p:cNvPr id="7" name="Picture 6">
            <a:extLst>
              <a:ext uri="{FF2B5EF4-FFF2-40B4-BE49-F238E27FC236}">
                <a16:creationId xmlns:a16="http://schemas.microsoft.com/office/drawing/2014/main" id="{338F9DFF-E313-4DE6-8384-12DA76AC2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945" y="2328911"/>
            <a:ext cx="4353533" cy="3172268"/>
          </a:xfrm>
          <a:prstGeom prst="rect">
            <a:avLst/>
          </a:prstGeom>
        </p:spPr>
      </p:pic>
    </p:spTree>
    <p:extLst>
      <p:ext uri="{BB962C8B-B14F-4D97-AF65-F5344CB8AC3E}">
        <p14:creationId xmlns:p14="http://schemas.microsoft.com/office/powerpoint/2010/main" val="318167214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2"/>
  <p:tag name="AS_OS" val="Microsoft Windows NT 10.0.17763.0"/>
  <p:tag name="AS_RELEASE_DATE" val="2021.12.14"/>
  <p:tag name="AS_TITLE" val="Aspose.Slides for .NET5"/>
  <p:tag name="AS_VERSION" val="21.12"/>
</p:tagLst>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Calisto MT" panose="02040603050505030304"/>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Calisto MT" panose="02040603050505030304"/>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olidFill>
        <a:blipFill rotWithShape="1">
          <a:blip xmlns:r="http://schemas.openxmlformats.org/officeDocument/2006/relationships" r:embed="rId2">
            <a:duotone>
              <a:schemeClr val="phClr">
                <a:shade val="80000"/>
                <a:lumMod val="80000"/>
              </a:schemeClr>
              <a:schemeClr val="phClr">
                <a:tint val="98000"/>
              </a:schemeClr>
            </a:duotone>
          </a:blip>
          <a:stretch>
            <a:fillRect/>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Calisto MT" panose="02040603050505030304"/>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Calisto MT" panose="02040603050505030304"/>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olidFill>
        <a:blipFill rotWithShape="1">
          <a:blip xmlns:r="http://schemas.openxmlformats.org/officeDocument/2006/relationships" r:embed="rId2">
            <a:duotone>
              <a:schemeClr val="phClr">
                <a:shade val="80000"/>
                <a:lumMod val="80000"/>
              </a:schemeClr>
              <a:schemeClr val="phClr">
                <a:tint val="98000"/>
              </a:schemeClr>
            </a:duotone>
          </a:blip>
          <a:stretch>
            <a:fillRect/>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296</TotalTime>
  <Words>1911</Words>
  <Application>Microsoft Office PowerPoint</Application>
  <PresentationFormat>Widescreen</PresentationFormat>
  <Paragraphs>105</Paragraphs>
  <Slides>34</Slides>
  <Notes>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34</vt:i4>
      </vt:variant>
    </vt:vector>
  </HeadingPairs>
  <TitlesOfParts>
    <vt:vector size="46" baseType="lpstr">
      <vt:lpstr>Arial</vt:lpstr>
      <vt:lpstr>Book Antiqua</vt:lpstr>
      <vt:lpstr>Calibri</vt:lpstr>
      <vt:lpstr>Calisto MT</vt:lpstr>
      <vt:lpstr>Roboto</vt:lpstr>
      <vt:lpstr>Wingdings 2</vt:lpstr>
      <vt:lpstr>Office Theme</vt:lpstr>
      <vt:lpstr>Slate</vt:lpstr>
      <vt:lpstr>Slate</vt:lpstr>
      <vt:lpstr>Office Theme</vt:lpstr>
      <vt:lpstr>Office Theme</vt:lpstr>
      <vt:lpstr>1_Slate</vt:lpstr>
      <vt:lpstr>PowerPoint Presentation</vt:lpstr>
      <vt:lpstr>Synchronous sequential circuit</vt:lpstr>
      <vt:lpstr>4-bit Binary Counter Using D Flip-flops</vt:lpstr>
      <vt:lpstr>the state diagram of the 4-bit up counter</vt:lpstr>
      <vt:lpstr>Truth Table for the D-type Flip Flop</vt:lpstr>
      <vt:lpstr>Constructing the truth table for the 4-bit up counter using D-FF</vt:lpstr>
      <vt:lpstr>Construct the State Table for the 4-bit up counter using D-FF</vt:lpstr>
      <vt:lpstr>Now constructing the K-Maps and finding out the logic expressions for D3, D2, D1, D0</vt:lpstr>
      <vt:lpstr>CONTINUED….</vt:lpstr>
      <vt:lpstr>Implementing the counters in Logisim </vt:lpstr>
      <vt:lpstr>PowerPoint Presentation</vt:lpstr>
      <vt:lpstr>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 / pm Design</vt:lpstr>
      <vt:lpstr>Am / pm Design</vt:lpstr>
      <vt:lpstr>Am / pm Design</vt:lpstr>
      <vt:lpstr>Am / pm State table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Synchronous sequential circuit</dc:title>
  <dc:creator>mohammed khaled</dc:creator>
  <cp:lastModifiedBy>Mai Omar</cp:lastModifiedBy>
  <cp:revision>18</cp:revision>
  <cp:lastPrinted>2022-01-02T14:43:14Z</cp:lastPrinted>
  <dcterms:created xsi:type="dcterms:W3CDTF">2022-01-02T14:43:14Z</dcterms:created>
  <dcterms:modified xsi:type="dcterms:W3CDTF">2022-01-02T20:13:19Z</dcterms:modified>
</cp:coreProperties>
</file>