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71F2DA-DD45-4584-A8D9-C09126BE30C3}">
  <a:tblStyle styleId="{5D71F2DA-DD45-4584-A8D9-C09126BE30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3DE1260-C50A-497C-BF05-3DF5294A3061}" styleName="Table_1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문서 내용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프로그래밍 언어를 보다 효율적으로 익히기 위한 기초적인 개념을 선행 학습할 수 있는 도구의 필요성을 느낌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한글로도 코딩이 되도록 연습도구를 제공하는 학습서비스를 활용한 교육안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개발이력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판번호	주요내용			날짜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0.1	최초작성			2017-11-22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0.2	프로그래밍 기본절차 추가		2017-11-27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400">
                <a:latin typeface="Batang"/>
                <a:ea typeface="Batang"/>
                <a:cs typeface="Batang"/>
                <a:sym typeface="Batang"/>
              </a:rPr>
              <a:t>‹#›</a:t>
            </a:fld>
            <a:endParaRPr sz="1400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400">
                <a:latin typeface="Batang"/>
                <a:ea typeface="Batang"/>
                <a:cs typeface="Batang"/>
                <a:sym typeface="Batang"/>
              </a:rPr>
              <a:t>‹#›</a:t>
            </a:fld>
            <a:endParaRPr sz="1400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285720" y="71414"/>
            <a:ext cx="8572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285720" y="785794"/>
            <a:ext cx="8572500" cy="5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85720" y="71414"/>
            <a:ext cx="8572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>
  <p:cSld name="SECTION_HEADER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68392" y="6740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7.jpg"/><Relationship Id="rId8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7.jpg"/><Relationship Id="rId5" Type="http://schemas.openxmlformats.org/officeDocument/2006/relationships/image" Target="../media/image16.jpg"/><Relationship Id="rId6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lideplayer.com/slide/3301652/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ko-KR"/>
              <a:t>Java Fundamentals.01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programming 을 위한 기본 지식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ko-KR"/>
              <a:t>A is B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이것은 인형이다.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-KR" sz="1800"/>
              <a:t>인형 멍뭉이 =              ;</a:t>
            </a:r>
            <a:endParaRPr sz="1800"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520" y="2266920"/>
            <a:ext cx="2465280" cy="255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1110253" y="1568525"/>
            <a:ext cx="5298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5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“멍뭉이”</a:t>
            </a:r>
            <a:r>
              <a:rPr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라고 </a:t>
            </a:r>
            <a:r>
              <a:rPr b="1"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이름</a:t>
            </a:r>
            <a:r>
              <a:rPr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을 지어주기도 합니다.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2400801" y="2025000"/>
            <a:ext cx="6346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5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이름이 무엇이든 어떤 모양이든 </a:t>
            </a:r>
            <a:r>
              <a:rPr b="1"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이것은 인형에 해당합니다.</a:t>
            </a:r>
            <a:endParaRPr b="1" sz="1635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110250" y="4866125"/>
            <a:ext cx="7688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55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잘 만들어진 인형을 보고 </a:t>
            </a:r>
            <a:r>
              <a:rPr b="1"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“진짜 강아지 같다”</a:t>
            </a:r>
            <a:r>
              <a:rPr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라고 합니다. </a:t>
            </a:r>
            <a:endParaRPr sz="1635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강아지의 </a:t>
            </a:r>
            <a:r>
              <a:rPr b="1" lang="ko-KR" sz="1635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”추상화”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800">
                <a:latin typeface="Malgun Gothic"/>
                <a:ea typeface="Malgun Gothic"/>
                <a:cs typeface="Malgun Gothic"/>
                <a:sym typeface="Malgun Gothic"/>
              </a:rPr>
              <a:t>자료형 : Data Type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11430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5"/>
              <a:buChar char="●"/>
            </a:pPr>
            <a:r>
              <a:rPr lang="ko-KR" sz="2905">
                <a:latin typeface="Gulim"/>
                <a:ea typeface="Gulim"/>
                <a:cs typeface="Gulim"/>
                <a:sym typeface="Gulim"/>
              </a:rPr>
              <a:t>자료의 종류, 특징을 구분</a:t>
            </a:r>
            <a:endParaRPr sz="2905">
              <a:latin typeface="Gulim"/>
              <a:ea typeface="Gulim"/>
              <a:cs typeface="Gulim"/>
              <a:sym typeface="Gulim"/>
            </a:endParaRPr>
          </a:p>
          <a:p>
            <a:pPr indent="-457200" lvl="1" marL="514350" rtl="0" algn="l"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505"/>
              <a:buChar char="○"/>
            </a:pPr>
            <a:r>
              <a:rPr lang="ko-KR" sz="2505">
                <a:latin typeface="Gulim"/>
                <a:ea typeface="Gulim"/>
                <a:cs typeface="Gulim"/>
                <a:sym typeface="Gulim"/>
              </a:rPr>
              <a:t>3은 정수이다. 버스는 자동차이다.</a:t>
            </a:r>
            <a:endParaRPr/>
          </a:p>
          <a:p>
            <a:pPr indent="-272732" lvl="1" marL="514350" rtl="0" algn="l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5"/>
              <a:buNone/>
            </a:pPr>
            <a:r>
              <a:t/>
            </a:r>
            <a:endParaRPr b="1" sz="2905">
              <a:latin typeface="Gulim"/>
              <a:ea typeface="Gulim"/>
              <a:cs typeface="Gulim"/>
              <a:sym typeface="Gulim"/>
            </a:endParaRPr>
          </a:p>
          <a:p>
            <a:pPr indent="70167" lvl="0" marL="114300" rtl="0" algn="l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5"/>
              <a:buNone/>
            </a:pPr>
            <a:r>
              <a:t/>
            </a:r>
            <a:endParaRPr b="1" sz="2905">
              <a:latin typeface="Gulim"/>
              <a:ea typeface="Gulim"/>
              <a:cs typeface="Gulim"/>
              <a:sym typeface="Gulim"/>
            </a:endParaRPr>
          </a:p>
          <a:p>
            <a:pPr indent="70167" lvl="0" marL="114300" rtl="0" algn="l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5"/>
              <a:buNone/>
            </a:pPr>
            <a:r>
              <a:t/>
            </a:r>
            <a:endParaRPr b="1" sz="2905">
              <a:latin typeface="Gulim"/>
              <a:ea typeface="Gulim"/>
              <a:cs typeface="Gulim"/>
              <a:sym typeface="Gulim"/>
            </a:endParaRPr>
          </a:p>
          <a:p>
            <a:pPr indent="-114300" lvl="0" marL="114300" rtl="0" algn="l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5"/>
              <a:buChar char="●"/>
            </a:pPr>
            <a:r>
              <a:rPr b="1" lang="ko-KR" sz="2905">
                <a:latin typeface="Gulim"/>
                <a:ea typeface="Gulim"/>
                <a:cs typeface="Gulim"/>
                <a:sym typeface="Gulim"/>
              </a:rPr>
              <a:t>인형</a:t>
            </a:r>
            <a:r>
              <a:rPr lang="ko-KR" sz="2905">
                <a:latin typeface="Gulim"/>
                <a:ea typeface="Gulim"/>
                <a:cs typeface="Gulim"/>
                <a:sym typeface="Gulim"/>
              </a:rPr>
              <a:t>이다.</a:t>
            </a:r>
            <a:endParaRPr/>
          </a:p>
          <a:p>
            <a:pPr indent="-457200" lvl="1" marL="571500" rtl="0" algn="l">
              <a:spcBef>
                <a:spcPts val="508"/>
              </a:spcBef>
              <a:spcAft>
                <a:spcPts val="0"/>
              </a:spcAft>
              <a:buClr>
                <a:schemeClr val="dk1"/>
              </a:buClr>
              <a:buSzPts val="2540"/>
              <a:buChar char="○"/>
            </a:pPr>
            <a:r>
              <a:rPr lang="ko-KR" sz="2540">
                <a:latin typeface="Gulim"/>
                <a:ea typeface="Gulim"/>
                <a:cs typeface="Gulim"/>
                <a:sym typeface="Gulim"/>
              </a:rPr>
              <a:t>인형이 무엇인가?</a:t>
            </a:r>
            <a:endParaRPr sz="2540">
              <a:latin typeface="Gulim"/>
              <a:ea typeface="Gulim"/>
              <a:cs typeface="Gulim"/>
              <a:sym typeface="Gulim"/>
            </a:endParaRPr>
          </a:p>
          <a:p>
            <a:pPr indent="70167" lvl="0" marL="114300" rtl="0" algn="l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5"/>
              <a:buNone/>
            </a:pPr>
            <a:r>
              <a:t/>
            </a:r>
            <a:endParaRPr sz="2905">
              <a:latin typeface="Gulim"/>
              <a:ea typeface="Gulim"/>
              <a:cs typeface="Gulim"/>
              <a:sym typeface="Gulim"/>
            </a:endParaRPr>
          </a:p>
          <a:p>
            <a:pPr indent="-114300" lvl="0" marL="114300" rtl="0" algn="l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2905"/>
              <a:buChar char="●"/>
            </a:pPr>
            <a:r>
              <a:rPr lang="ko-KR" sz="2905">
                <a:latin typeface="Gulim"/>
                <a:ea typeface="Gulim"/>
                <a:cs typeface="Gulim"/>
                <a:sym typeface="Gulim"/>
              </a:rPr>
              <a:t>모든 사물이 인형은 아니다.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040" y="1836820"/>
            <a:ext cx="1893600" cy="99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100" y="3177045"/>
            <a:ext cx="1306080" cy="12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3805" y="4409140"/>
            <a:ext cx="1175040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" y="1891540"/>
            <a:ext cx="195984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8480" y="1796010"/>
            <a:ext cx="1568160" cy="111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50" y="2268220"/>
            <a:ext cx="1828800" cy="114744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7992745" y="1634490"/>
            <a:ext cx="61087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자료형 변수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자료형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어떤 물건(종류)을 담을 수 있나?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용도, 의미, 특징의 일반성(공통성)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변수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물건(data)을 담는 상자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상자에 담긴 물건은 바뀔 수 있다.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변수의 값 : 상자에 담긴 물건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같은 종류(자료형)라도 실체(값)는 다르다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160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빵 : 건빵, 찐빵, 마늘빵, 쑥빵</a:t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Keyboard</a:t>
            </a:r>
            <a:endParaRPr sz="2880"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computer 에 문자를 입력하는 장치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문자, 기능키(F1~F12 etc) 조합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ASCII 기반 동작(byte stream)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Keyboard Buffer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입력되는 값들을 임시적으로 저장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종료 값(enter)이 입력되면 순차적으로 반환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비우지 않으면 새로운 입력 받지 않음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flushing (버퍼를 비우는 동작)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실제로는 정수의 입력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computer 내부에서 문자로 인식(변환필요)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Computer : byte 의미</a:t>
            </a:r>
            <a:endParaRPr sz="2880"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숫자 : 0 1 2 3 4 5 6 7 8 9	10개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영문자 : 소문자(26), 대문자(26)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총 62 개 문자를 정수로 바꾼다면 ?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computer 는 2진 정수 : 0 부터 61 까지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몇 bit 로 표현되나? 6bits 0~63까지 되네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문서를 작성할 때 숫자랑 영문자만 쓰니?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+ - / ' , “ ! ? ( ) { } [ ] $ \ ; : 많네?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대략 정리해보니 256 개의 문자면 okay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8 bits 면 문자 1개를 정할 수 있겠다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Computer : ASCII 문자코드</a:t>
            </a:r>
            <a:endParaRPr/>
          </a:p>
        </p:txBody>
      </p:sp>
      <p:pic>
        <p:nvPicPr>
          <p:cNvPr descr="Standard-ASCII-Table.jpg" id="218" name="Google Shape;21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>
            <a:off x="5643245" y="1039495"/>
            <a:ext cx="2427605" cy="465899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4373880" y="3716020"/>
            <a:ext cx="1269365" cy="18072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함수가 없으면 Coding 불가</a:t>
            </a:r>
            <a:endParaRPr sz="2880"/>
          </a:p>
        </p:txBody>
      </p:sp>
      <p:pic>
        <p:nvPicPr>
          <p:cNvPr descr="220px-Function_machine2.svg.png" id="226" name="Google Shape;22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933725"/>
            <a:ext cx="4409100" cy="285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-on-functions-3-728.jpg" id="227" name="Google Shape;22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4580" y="2933726"/>
            <a:ext cx="3747120" cy="28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1380490" y="948055"/>
            <a:ext cx="6071870" cy="163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 를 주었을 때 y 가 되는 관계를 표현하는 수식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독립적인 실행 단위 : 프로그램을 구성하는 부품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조립된다.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사용되는 기능,처리를 재사용이 편하게 함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함수들의 모음을 라이브러리(Library)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라 함.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함수 실행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호출(call)한다. 요청(request)한다.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함수명( );	//  줄 건 없다.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받을 것 = 함수명 ( );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함수명( 줄 것이 있다 );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받을 것 = 함수명( 줄 것 );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함수가 실행되고 어떠한 결과가 생기는가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입력		처리		출력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(전달)	{실행}	=반환()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함수 정의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60"/>
              <a:buChar char="●"/>
            </a:pPr>
            <a:r>
              <a:rPr lang="ko-KR" sz="2960">
                <a:solidFill>
                  <a:srgbClr val="FF0000"/>
                </a:solidFill>
              </a:rPr>
              <a:t>내줄것</a:t>
            </a:r>
            <a:r>
              <a:rPr lang="ko-KR" sz="2960"/>
              <a:t>	함수명(받을것){//실행 시작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○"/>
            </a:pPr>
            <a:r>
              <a:rPr lang="ko-KR" sz="2960"/>
              <a:t>실행할 내용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Char char="○"/>
            </a:pPr>
            <a:r>
              <a:rPr lang="ko-KR" sz="2960">
                <a:solidFill>
                  <a:srgbClr val="FF0000"/>
                </a:solidFill>
              </a:rPr>
              <a:t>반환한다</a:t>
            </a:r>
            <a:endParaRPr sz="296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}// 종료된다.</a:t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받는다	(전달인자)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외부로부터 받을 필요한 data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실행한다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목적한 결과를 위한 처리들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준다	(반환값)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실행된 결과를 되돌려 준다(응답)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함수 : 전달 복사, 참조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함수 호출 시 ( ) 안에 인자를 준다.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복사: 내가 가진 것을 복사해서 준다.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참조: 어디에 있는지 위치를 알려준다.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</a:pPr>
            <a:r>
              <a:rPr lang="ko-KR" sz="1800"/>
              <a:t>호출된 함수에서 위치로 직접 접근 가능</a:t>
            </a:r>
            <a:endParaRPr sz="1800"/>
          </a:p>
        </p:txBody>
      </p:sp>
      <p:sp>
        <p:nvSpPr>
          <p:cNvPr id="247" name="Google Shape;247;p34"/>
          <p:cNvSpPr/>
          <p:nvPr/>
        </p:nvSpPr>
        <p:spPr>
          <a:xfrm>
            <a:off x="755650" y="2924175"/>
            <a:ext cx="1729105" cy="220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callee</a:t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2598420" y="2924175"/>
            <a:ext cx="1760855" cy="220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caller</a:t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882650" y="3409950"/>
            <a:ext cx="1517650" cy="481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 : 10</a:t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2731135" y="3403600"/>
            <a:ext cx="1484630" cy="481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 : 10</a:t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2413000" y="3500755"/>
            <a:ext cx="305435" cy="27305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866140" y="4254500"/>
            <a:ext cx="1517650" cy="481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 : 20</a:t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1691640" y="3932555"/>
            <a:ext cx="230505" cy="2882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4643120" y="2924175"/>
            <a:ext cx="1823085" cy="220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callee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6581140" y="2924175"/>
            <a:ext cx="1656080" cy="220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caller</a:t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4772660" y="3409950"/>
            <a:ext cx="1627505" cy="481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 : arg</a:t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6717030" y="3403600"/>
            <a:ext cx="1388110" cy="481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 : 10</a:t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6717665" y="4326255"/>
            <a:ext cx="1388110" cy="481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 : 20</a:t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7282815" y="3932555"/>
            <a:ext cx="255905" cy="2882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" name="Google Shape;260;p34"/>
          <p:cNvCxnSpPr>
            <a:stCxn id="256" idx="3"/>
            <a:endCxn id="257" idx="1"/>
          </p:cNvCxnSpPr>
          <p:nvPr/>
        </p:nvCxnSpPr>
        <p:spPr>
          <a:xfrm flipH="1" rot="10800000">
            <a:off x="6400165" y="3644315"/>
            <a:ext cx="316800" cy="6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Computer is </a:t>
            </a:r>
            <a:endParaRPr sz="2880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디지털화된 정보를 받아들여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digitalized data ?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digital 은 수로 표현되는 정보 형식</a:t>
            </a:r>
            <a:endParaRPr sz="1800"/>
          </a:p>
          <a:p>
            <a:pPr indent="-342900" lvl="3" marL="1828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2진수는 수를 표현하는 규칙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정수(coding)로 바꾼 정보를 의미.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데이터 처리 방법에 대한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일련의 명령들을 실행하여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-KR" sz="1800"/>
              <a:t>특정 결과를 목표로 처리하는 장치.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main 함수 가 print 함수 를 호출한다.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main ( ) {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print();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}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main ( ) {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print( 30 );	// 30 을 준다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}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main ( ) {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 value = print();	// 반환 받는다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285720" y="71414"/>
            <a:ext cx="8572560" cy="571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Programming</a:t>
            </a:r>
            <a:endParaRPr sz="2880"/>
          </a:p>
        </p:txBody>
      </p:sp>
      <p:grpSp>
        <p:nvGrpSpPr>
          <p:cNvPr id="272" name="Google Shape;272;p36"/>
          <p:cNvGrpSpPr/>
          <p:nvPr/>
        </p:nvGrpSpPr>
        <p:grpSpPr>
          <a:xfrm>
            <a:off x="290013" y="2284018"/>
            <a:ext cx="8563973" cy="2343939"/>
            <a:chOff x="4263" y="1498205"/>
            <a:chExt cx="8563973" cy="2343939"/>
          </a:xfrm>
        </p:grpSpPr>
        <p:sp>
          <p:nvSpPr>
            <p:cNvPr id="273" name="Google Shape;273;p36"/>
            <p:cNvSpPr/>
            <p:nvPr/>
          </p:nvSpPr>
          <p:spPr>
            <a:xfrm>
              <a:off x="4263" y="1498205"/>
              <a:ext cx="1938607" cy="1153408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6"/>
            <p:cNvSpPr txBox="1"/>
            <p:nvPr/>
          </p:nvSpPr>
          <p:spPr>
            <a:xfrm>
              <a:off x="4263" y="1498205"/>
              <a:ext cx="1938607" cy="76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177800" spcFirstLastPara="1" rIns="17780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정의</a:t>
              </a:r>
              <a:endParaRPr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401327" y="2267144"/>
              <a:ext cx="1938607" cy="1575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6"/>
            <p:cNvSpPr txBox="1"/>
            <p:nvPr/>
          </p:nvSpPr>
          <p:spPr>
            <a:xfrm>
              <a:off x="447457" y="2313274"/>
              <a:ext cx="1846347" cy="1482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800" lIns="177800" spcFirstLastPara="1" rIns="177800" wrap="square" tIns="177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olas"/>
                <a:buChar char="•"/>
              </a:pPr>
              <a:r>
                <a:rPr b="0" i="0" lang="ko-K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endParaRPr b="0" i="0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olas"/>
                <a:buChar char="•"/>
              </a:pPr>
              <a:r>
                <a:rPr b="0" i="0" lang="ko-K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what</a:t>
              </a:r>
              <a:endParaRPr b="0" i="0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olas"/>
                <a:buChar char="•"/>
              </a:pPr>
              <a:r>
                <a:rPr b="0" i="0" lang="ko-K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coding</a:t>
              </a:r>
              <a:endParaRPr b="0" i="0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2236756" y="1641346"/>
              <a:ext cx="623038" cy="48265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6"/>
            <p:cNvSpPr txBox="1"/>
            <p:nvPr/>
          </p:nvSpPr>
          <p:spPr>
            <a:xfrm>
              <a:off x="2236756" y="1737877"/>
              <a:ext cx="478241" cy="289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3118414" y="1498205"/>
              <a:ext cx="1938607" cy="1153408"/>
            </a:xfrm>
            <a:prstGeom prst="roundRect">
              <a:avLst>
                <a:gd fmla="val 10000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 txBox="1"/>
            <p:nvPr/>
          </p:nvSpPr>
          <p:spPr>
            <a:xfrm>
              <a:off x="3118414" y="1498205"/>
              <a:ext cx="1938607" cy="76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177800" spcFirstLastPara="1" rIns="17780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구현</a:t>
              </a:r>
              <a:endParaRPr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3515478" y="2267144"/>
              <a:ext cx="1938607" cy="1575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B99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 txBox="1"/>
            <p:nvPr/>
          </p:nvSpPr>
          <p:spPr>
            <a:xfrm>
              <a:off x="3561608" y="2313274"/>
              <a:ext cx="1846347" cy="1482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800" lIns="177800" spcFirstLastPara="1" rIns="177800" wrap="square" tIns="177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olas"/>
                <a:buChar char="•"/>
              </a:pPr>
              <a:r>
                <a:rPr b="0" i="0" lang="ko-K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logic</a:t>
              </a:r>
              <a:endParaRPr b="0" i="0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olas"/>
                <a:buChar char="•"/>
              </a:pPr>
              <a:r>
                <a:rPr b="0" i="0" lang="ko-K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why,how</a:t>
              </a:r>
              <a:endParaRPr b="0" i="0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olas"/>
                <a:buChar char="•"/>
              </a:pPr>
              <a:r>
                <a:rPr b="0" i="0" lang="ko-K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build</a:t>
              </a:r>
              <a:endParaRPr b="0" i="0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5350907" y="1641346"/>
              <a:ext cx="623038" cy="48265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99B9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6"/>
            <p:cNvSpPr txBox="1"/>
            <p:nvPr/>
          </p:nvSpPr>
          <p:spPr>
            <a:xfrm>
              <a:off x="5350907" y="1737877"/>
              <a:ext cx="478241" cy="289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6232564" y="1498205"/>
              <a:ext cx="1938607" cy="1153408"/>
            </a:xfrm>
            <a:prstGeom prst="roundRect">
              <a:avLst>
                <a:gd fmla="val 10000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 txBox="1"/>
            <p:nvPr/>
          </p:nvSpPr>
          <p:spPr>
            <a:xfrm>
              <a:off x="6232564" y="1498205"/>
              <a:ext cx="1938607" cy="76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177800" spcFirstLastPara="1" rIns="17780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실행</a:t>
              </a:r>
              <a:endParaRPr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6629629" y="2267144"/>
              <a:ext cx="1938607" cy="1575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 txBox="1"/>
            <p:nvPr/>
          </p:nvSpPr>
          <p:spPr>
            <a:xfrm>
              <a:off x="6675759" y="2313274"/>
              <a:ext cx="1846347" cy="1482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800" lIns="177800" spcFirstLastPara="1" rIns="177800" wrap="square" tIns="177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olas"/>
                <a:buChar char="•"/>
              </a:pPr>
              <a:r>
                <a:rPr b="0" i="0" lang="ko-K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endParaRPr b="0" i="0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olas"/>
                <a:buChar char="•"/>
              </a:pPr>
              <a:r>
                <a:rPr b="0" i="0" lang="ko-K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result</a:t>
              </a:r>
              <a:endParaRPr b="0" i="0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olas"/>
                <a:buChar char="•"/>
              </a:pPr>
              <a:r>
                <a:rPr b="0" i="0" lang="ko-KR" sz="2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execute</a:t>
              </a:r>
              <a:endParaRPr b="0" i="0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생각하기 for Programming</a:t>
            </a:r>
            <a:endParaRPr sz="2880"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의미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1이 무엇인지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파란색이 무엇을 의미하는지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판단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뭘 해야 하는지, 안 하면 어떻게 되는지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왜 그렇게 해야 하는지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ko-KR" sz="2960"/>
              <a:t>Computer 는 정해진 동작을 할 뿐 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무엇을 의미하는지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○"/>
            </a:pPr>
            <a:r>
              <a:rPr lang="ko-KR" sz="2590"/>
              <a:t>왜 그래야 하는지 판단하지 못합니다.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생각하기 for Programming</a:t>
            </a:r>
            <a:endParaRPr sz="2880"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Keyboard 에서 3이라고 인쇄된 button 을 누른다.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“3을 입력한다” 라고 합니다.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3 이 뭐야?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세 개가 있다는 건가?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정수 3? 문자 ‘3’?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어떤 대상에 대한 번호? 이름?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어떤 상태?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285720" y="71414"/>
            <a:ext cx="8572560" cy="571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사람은 정보를 문자로 표현한다.</a:t>
            </a:r>
            <a:endParaRPr sz="2880"/>
          </a:p>
        </p:txBody>
      </p:sp>
      <p:grpSp>
        <p:nvGrpSpPr>
          <p:cNvPr id="306" name="Google Shape;306;p39"/>
          <p:cNvGrpSpPr/>
          <p:nvPr/>
        </p:nvGrpSpPr>
        <p:grpSpPr>
          <a:xfrm>
            <a:off x="1502610" y="1601525"/>
            <a:ext cx="6138779" cy="4523311"/>
            <a:chOff x="1045410" y="1325"/>
            <a:chExt cx="6138779" cy="4523311"/>
          </a:xfrm>
        </p:grpSpPr>
        <p:sp>
          <p:nvSpPr>
            <p:cNvPr id="307" name="Google Shape;307;p39"/>
            <p:cNvSpPr/>
            <p:nvPr/>
          </p:nvSpPr>
          <p:spPr>
            <a:xfrm>
              <a:off x="1045410" y="1626890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4674A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 txBox="1"/>
            <p:nvPr/>
          </p:nvSpPr>
          <p:spPr>
            <a:xfrm>
              <a:off x="1069068" y="1650548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문자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 rot="-4099285">
              <a:off x="2109326" y="1201913"/>
              <a:ext cx="1749291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5283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 txBox="1"/>
            <p:nvPr/>
          </p:nvSpPr>
          <p:spPr>
            <a:xfrm rot="-4099285">
              <a:off x="2940239" y="1174243"/>
              <a:ext cx="87464" cy="8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3307065" y="1325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5283B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 txBox="1"/>
            <p:nvPr/>
          </p:nvSpPr>
          <p:spPr>
            <a:xfrm>
              <a:off x="3330723" y="24983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숫자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4922534" y="389131"/>
              <a:ext cx="646187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8AA4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 txBox="1"/>
            <p:nvPr/>
          </p:nvSpPr>
          <p:spPr>
            <a:xfrm>
              <a:off x="5229473" y="389038"/>
              <a:ext cx="32309" cy="32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5568721" y="1325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8AA4C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9"/>
            <p:cNvSpPr txBox="1"/>
            <p:nvPr/>
          </p:nvSpPr>
          <p:spPr>
            <a:xfrm>
              <a:off x="5592379" y="24983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수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 rot="-2829178">
              <a:off x="2508864" y="1666360"/>
              <a:ext cx="950214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5283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 txBox="1"/>
            <p:nvPr/>
          </p:nvSpPr>
          <p:spPr>
            <a:xfrm rot="-2829178">
              <a:off x="2960216" y="1658667"/>
              <a:ext cx="47510" cy="47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3307065" y="930220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5283B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9"/>
            <p:cNvSpPr txBox="1"/>
            <p:nvPr/>
          </p:nvSpPr>
          <p:spPr>
            <a:xfrm>
              <a:off x="3330723" y="953878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영문자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4922534" y="1318025"/>
              <a:ext cx="646187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8AA4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9"/>
            <p:cNvSpPr txBox="1"/>
            <p:nvPr/>
          </p:nvSpPr>
          <p:spPr>
            <a:xfrm>
              <a:off x="5229473" y="1317932"/>
              <a:ext cx="32309" cy="32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5568721" y="930220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8AA4C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 txBox="1"/>
            <p:nvPr/>
          </p:nvSpPr>
          <p:spPr>
            <a:xfrm>
              <a:off x="5592379" y="953878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영어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5" name="Google Shape;325;p39"/>
            <p:cNvSpPr/>
            <p:nvPr/>
          </p:nvSpPr>
          <p:spPr>
            <a:xfrm rot="1186030">
              <a:off x="2640648" y="2130807"/>
              <a:ext cx="686648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5283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 txBox="1"/>
            <p:nvPr/>
          </p:nvSpPr>
          <p:spPr>
            <a:xfrm rot="1186030">
              <a:off x="2966806" y="2129703"/>
              <a:ext cx="34332" cy="34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3307065" y="1859114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5283B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 txBox="1"/>
            <p:nvPr/>
          </p:nvSpPr>
          <p:spPr>
            <a:xfrm>
              <a:off x="3330723" y="1882772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한글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4922534" y="2246919"/>
              <a:ext cx="646187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8AA4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 txBox="1"/>
            <p:nvPr/>
          </p:nvSpPr>
          <p:spPr>
            <a:xfrm>
              <a:off x="5229473" y="2246826"/>
              <a:ext cx="32309" cy="32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5568721" y="1859114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8AA4C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 txBox="1"/>
            <p:nvPr/>
          </p:nvSpPr>
          <p:spPr>
            <a:xfrm>
              <a:off x="5592379" y="1882772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한국어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3" name="Google Shape;333;p39"/>
            <p:cNvSpPr/>
            <p:nvPr/>
          </p:nvSpPr>
          <p:spPr>
            <a:xfrm rot="4099285">
              <a:off x="2109326" y="2827478"/>
              <a:ext cx="1749291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5283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 txBox="1"/>
            <p:nvPr/>
          </p:nvSpPr>
          <p:spPr>
            <a:xfrm rot="4099285">
              <a:off x="2940239" y="2799808"/>
              <a:ext cx="87464" cy="8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3307065" y="3252455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5283B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 txBox="1"/>
            <p:nvPr/>
          </p:nvSpPr>
          <p:spPr>
            <a:xfrm>
              <a:off x="3330723" y="3276113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기호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 rot="-2142401">
              <a:off x="4847736" y="3408037"/>
              <a:ext cx="795782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8AA4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 txBox="1"/>
            <p:nvPr/>
          </p:nvSpPr>
          <p:spPr>
            <a:xfrm rot="-2142401">
              <a:off x="5225733" y="3404204"/>
              <a:ext cx="39789" cy="39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5568721" y="2788008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8AA4C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 txBox="1"/>
            <p:nvPr/>
          </p:nvSpPr>
          <p:spPr>
            <a:xfrm>
              <a:off x="5592379" y="2811666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구분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 rot="2142401">
              <a:off x="4847736" y="3872484"/>
              <a:ext cx="795782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8AA4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 txBox="1"/>
            <p:nvPr/>
          </p:nvSpPr>
          <p:spPr>
            <a:xfrm rot="2142401">
              <a:off x="5225733" y="3868651"/>
              <a:ext cx="39789" cy="39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5568721" y="3716902"/>
              <a:ext cx="1615468" cy="807734"/>
            </a:xfrm>
            <a:prstGeom prst="roundRect">
              <a:avLst>
                <a:gd fmla="val 10000" name="adj"/>
              </a:avLst>
            </a:prstGeom>
            <a:solidFill>
              <a:srgbClr val="8AA4C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 txBox="1"/>
            <p:nvPr/>
          </p:nvSpPr>
          <p:spPr>
            <a:xfrm>
              <a:off x="5592379" y="3740560"/>
              <a:ext cx="1568152" cy="760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225" lIns="22225" spcFirstLastPara="1" rIns="22225" wrap="square" tIns="2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5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표시</a:t>
              </a:r>
              <a:endParaRPr sz="3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5" name="Google Shape;345;p39"/>
          <p:cNvSpPr txBox="1"/>
          <p:nvPr/>
        </p:nvSpPr>
        <p:spPr>
          <a:xfrm>
            <a:off x="1556385" y="814070"/>
            <a:ext cx="676656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컴퓨터는 정보를 정수로 처리한다.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정의하다.</a:t>
            </a:r>
            <a:endParaRPr sz="2880"/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차이를 생각하다.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사람과 컴퓨터는 다르다.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수와 숫자는 다르다.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상황(환경)에 따라 다르다.</a:t>
            </a:r>
            <a:endParaRPr sz="1800"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같은 값 이라도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보는 사람, 처한 상황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생각하는 의미, 용도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방법이 다르다…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-KR" sz="1800"/>
              <a:t>This is Programming !!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285720" y="71414"/>
            <a:ext cx="8572560" cy="571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기본 정의를 파악 </a:t>
            </a:r>
            <a:endParaRPr sz="2880"/>
          </a:p>
        </p:txBody>
      </p:sp>
      <p:pic>
        <p:nvPicPr>
          <p:cNvPr descr="img-27-3-1" id="357" name="Google Shape;357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70" y="836930"/>
            <a:ext cx="303847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4.12MusicalScale" id="358" name="Google Shape;358;p4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6235" y="793115"/>
            <a:ext cx="25908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ation2" id="359" name="Google Shape;35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315" y="4036695"/>
            <a:ext cx="3331210" cy="1865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0gJzxNIqmFMEQFqVM94" id="360" name="Google Shape;360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3525" y="4254500"/>
            <a:ext cx="476186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>
            <p:ph type="title"/>
          </p:nvPr>
        </p:nvSpPr>
        <p:spPr>
          <a:xfrm>
            <a:off x="285720" y="71414"/>
            <a:ext cx="8572560" cy="571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기본 정의를 파악</a:t>
            </a:r>
            <a:endParaRPr/>
          </a:p>
        </p:txBody>
      </p:sp>
      <p:pic>
        <p:nvPicPr>
          <p:cNvPr descr="제목 없음" id="366" name="Google Shape;366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125" y="785495"/>
            <a:ext cx="5111115" cy="53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여러 개의 정보</a:t>
            </a:r>
            <a:endParaRPr sz="2880"/>
          </a:p>
        </p:txBody>
      </p:sp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각각을 구분하는 방법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중복되지 않아야 한다.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이름을 붙인다.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순번을 매긴다.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검색한다.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추가한다.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수정한다.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-KR" sz="1800"/>
              <a:t>삭제한다.</a:t>
            </a:r>
            <a:endParaRPr sz="1800"/>
          </a:p>
        </p:txBody>
      </p:sp>
      <p:grpSp>
        <p:nvGrpSpPr>
          <p:cNvPr id="373" name="Google Shape;373;p43"/>
          <p:cNvGrpSpPr/>
          <p:nvPr/>
        </p:nvGrpSpPr>
        <p:grpSpPr>
          <a:xfrm>
            <a:off x="3335991" y="2144276"/>
            <a:ext cx="4566202" cy="2206415"/>
            <a:chOff x="764889" y="168"/>
            <a:chExt cx="4566202" cy="2206415"/>
          </a:xfrm>
        </p:grpSpPr>
        <p:sp>
          <p:nvSpPr>
            <p:cNvPr id="374" name="Google Shape;374;p43"/>
            <p:cNvSpPr/>
            <p:nvPr/>
          </p:nvSpPr>
          <p:spPr>
            <a:xfrm>
              <a:off x="764889" y="757546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3"/>
            <p:cNvSpPr txBox="1"/>
            <p:nvPr/>
          </p:nvSpPr>
          <p:spPr>
            <a:xfrm>
              <a:off x="777749" y="770406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검색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 rot="-3310231">
              <a:off x="1511112" y="706707"/>
              <a:ext cx="615090" cy="35784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7A94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3"/>
            <p:cNvSpPr txBox="1"/>
            <p:nvPr/>
          </p:nvSpPr>
          <p:spPr>
            <a:xfrm rot="-3294992">
              <a:off x="1803280" y="709311"/>
              <a:ext cx="30795" cy="30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1994256" y="252627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 txBox="1"/>
            <p:nvPr/>
          </p:nvSpPr>
          <p:spPr>
            <a:xfrm>
              <a:off x="2007116" y="265487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여러 개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 rot="-2143067">
              <a:off x="2831730" y="327923"/>
              <a:ext cx="432687" cy="35886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 txBox="1"/>
            <p:nvPr/>
          </p:nvSpPr>
          <p:spPr>
            <a:xfrm rot="-2126743">
              <a:off x="3037193" y="335144"/>
              <a:ext cx="21727" cy="2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3223623" y="168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3"/>
            <p:cNvSpPr txBox="1"/>
            <p:nvPr/>
          </p:nvSpPr>
          <p:spPr>
            <a:xfrm>
              <a:off x="3236483" y="13028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정보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 rot="2143067">
              <a:off x="2831633" y="580523"/>
              <a:ext cx="432687" cy="35886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3"/>
            <p:cNvSpPr txBox="1"/>
            <p:nvPr/>
          </p:nvSpPr>
          <p:spPr>
            <a:xfrm rot="2126743">
              <a:off x="3037216" y="587581"/>
              <a:ext cx="21727" cy="2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3223623" y="505087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3"/>
            <p:cNvSpPr txBox="1"/>
            <p:nvPr/>
          </p:nvSpPr>
          <p:spPr>
            <a:xfrm>
              <a:off x="3236483" y="517947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구분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4101743" y="706709"/>
              <a:ext cx="351300" cy="35700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3"/>
            <p:cNvSpPr txBox="1"/>
            <p:nvPr/>
          </p:nvSpPr>
          <p:spPr>
            <a:xfrm>
              <a:off x="4268586" y="715835"/>
              <a:ext cx="17700" cy="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4452991" y="505087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3"/>
            <p:cNvSpPr txBox="1"/>
            <p:nvPr/>
          </p:nvSpPr>
          <p:spPr>
            <a:xfrm>
              <a:off x="4465851" y="517947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하나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 rot="3310231">
              <a:off x="1511113" y="1211607"/>
              <a:ext cx="615090" cy="35784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7A94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3"/>
            <p:cNvSpPr txBox="1"/>
            <p:nvPr/>
          </p:nvSpPr>
          <p:spPr>
            <a:xfrm rot="3294992">
              <a:off x="1803326" y="1214183"/>
              <a:ext cx="30795" cy="30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1994256" y="1262465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3"/>
            <p:cNvSpPr txBox="1"/>
            <p:nvPr/>
          </p:nvSpPr>
          <p:spPr>
            <a:xfrm>
              <a:off x="2007116" y="1275325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결과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6" name="Google Shape;396;p43"/>
            <p:cNvSpPr/>
            <p:nvPr/>
          </p:nvSpPr>
          <p:spPr>
            <a:xfrm rot="-2143067">
              <a:off x="2831730" y="1337760"/>
              <a:ext cx="432687" cy="35886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3"/>
            <p:cNvSpPr txBox="1"/>
            <p:nvPr/>
          </p:nvSpPr>
          <p:spPr>
            <a:xfrm rot="-2126743">
              <a:off x="3037193" y="1344982"/>
              <a:ext cx="21727" cy="2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3223623" y="1010005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3"/>
            <p:cNvSpPr txBox="1"/>
            <p:nvPr/>
          </p:nvSpPr>
          <p:spPr>
            <a:xfrm>
              <a:off x="3236483" y="1022865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없다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0" name="Google Shape;400;p43"/>
            <p:cNvSpPr/>
            <p:nvPr/>
          </p:nvSpPr>
          <p:spPr>
            <a:xfrm rot="2143067">
              <a:off x="2831633" y="1590361"/>
              <a:ext cx="432687" cy="35886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3"/>
            <p:cNvSpPr txBox="1"/>
            <p:nvPr/>
          </p:nvSpPr>
          <p:spPr>
            <a:xfrm rot="2126743">
              <a:off x="3037216" y="1597418"/>
              <a:ext cx="21727" cy="2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3223623" y="1514924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3"/>
            <p:cNvSpPr txBox="1"/>
            <p:nvPr/>
          </p:nvSpPr>
          <p:spPr>
            <a:xfrm>
              <a:off x="3236483" y="1527784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있다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4" name="Google Shape;404;p43"/>
            <p:cNvSpPr/>
            <p:nvPr/>
          </p:nvSpPr>
          <p:spPr>
            <a:xfrm rot="-2143067">
              <a:off x="4061097" y="1590220"/>
              <a:ext cx="432687" cy="35886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3"/>
            <p:cNvSpPr txBox="1"/>
            <p:nvPr/>
          </p:nvSpPr>
          <p:spPr>
            <a:xfrm rot="-2126743">
              <a:off x="4266561" y="1597441"/>
              <a:ext cx="21727" cy="2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4452991" y="1262465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3"/>
            <p:cNvSpPr txBox="1"/>
            <p:nvPr/>
          </p:nvSpPr>
          <p:spPr>
            <a:xfrm>
              <a:off x="4465851" y="1275325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하나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8" name="Google Shape;408;p43"/>
            <p:cNvSpPr/>
            <p:nvPr/>
          </p:nvSpPr>
          <p:spPr>
            <a:xfrm rot="2143067">
              <a:off x="4061000" y="1842820"/>
              <a:ext cx="432687" cy="35886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3"/>
            <p:cNvSpPr txBox="1"/>
            <p:nvPr/>
          </p:nvSpPr>
          <p:spPr>
            <a:xfrm rot="2126743">
              <a:off x="4266584" y="1849878"/>
              <a:ext cx="21727" cy="2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4452991" y="1767383"/>
              <a:ext cx="878100" cy="439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3"/>
            <p:cNvSpPr txBox="1"/>
            <p:nvPr/>
          </p:nvSpPr>
          <p:spPr>
            <a:xfrm>
              <a:off x="4465851" y="1780243"/>
              <a:ext cx="85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여러 개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여러 개의 정보</a:t>
            </a:r>
            <a:endParaRPr sz="2880"/>
          </a:p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저장 방법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연속하는 경우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연속하지 않는 경우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처리 순서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어느 것부터 사용할 것인가?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저장하는 순서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꺼내어 사용하는 순서</a:t>
            </a:r>
            <a:endParaRPr sz="1800"/>
          </a:p>
        </p:txBody>
      </p:sp>
      <p:pic>
        <p:nvPicPr>
          <p:cNvPr descr="20130226194407_3671.jpg" id="418" name="Google Shape;4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50" y="1285860"/>
            <a:ext cx="2521261" cy="2471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rt_graph.png" id="419" name="Google Shape;4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439" y="3857628"/>
            <a:ext cx="2773841" cy="244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Computer : 단위</a:t>
            </a:r>
            <a:endParaRPr sz="288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2진 정수의 세계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bit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2 진수 1 자리 ( 0 또는 1 )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전기 흐른다(ON) , 흐르지 않는다(OFF)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byte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1 byte = 8 bits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2 의 8 승 : 256 가지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-KR" sz="1800"/>
              <a:t>kbyte, mbyte, gbyte, tbyte</a:t>
            </a:r>
            <a:endParaRPr sz="1800"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39865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{5D71F2DA-DD45-4584-A8D9-C09126BE30C3}</a:tableStyleId>
              </a:tblPr>
              <a:tblGrid>
                <a:gridCol w="563725"/>
                <a:gridCol w="563725"/>
                <a:gridCol w="563725"/>
                <a:gridCol w="563725"/>
                <a:gridCol w="563725"/>
                <a:gridCol w="563725"/>
                <a:gridCol w="563725"/>
                <a:gridCol w="563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여러 개의 정보</a:t>
            </a:r>
            <a:endParaRPr sz="2880"/>
          </a:p>
        </p:txBody>
      </p:sp>
      <p:sp>
        <p:nvSpPr>
          <p:cNvPr id="425" name="Google Shape;425;p45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길이 : 개수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최대 개수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현재 개수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고정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길이가 정해진 경우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최대 길이를 알고 있는 경우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가변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길이가 정해지지 않은 경우 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최대 길이를 알지 못하는 경우</a:t>
            </a:r>
            <a:endParaRPr sz="1800"/>
          </a:p>
        </p:txBody>
      </p:sp>
      <p:graphicFrame>
        <p:nvGraphicFramePr>
          <p:cNvPr id="426" name="Google Shape;426;p45"/>
          <p:cNvGraphicFramePr/>
          <p:nvPr/>
        </p:nvGraphicFramePr>
        <p:xfrm>
          <a:off x="3857620" y="2143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{C3DE1260-C50A-497C-BF05-3DF5294A3061}</a:tableStyleId>
              </a:tblPr>
              <a:tblGrid>
                <a:gridCol w="502450"/>
                <a:gridCol w="502450"/>
                <a:gridCol w="502450"/>
                <a:gridCol w="502450"/>
                <a:gridCol w="502450"/>
                <a:gridCol w="502450"/>
                <a:gridCol w="502450"/>
                <a:gridCol w="502450"/>
                <a:gridCol w="502450"/>
                <a:gridCol w="502450"/>
              </a:tblGrid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여러 개의 정보</a:t>
            </a:r>
            <a:endParaRPr sz="2880"/>
          </a:p>
        </p:txBody>
      </p:sp>
      <p:sp>
        <p:nvSpPr>
          <p:cNvPr id="432" name="Google Shape;432;p46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집합(구조)적 유무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각각 따로 사용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점수 : 국어, 영어, 수학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몇 개의 정보를 모아서 사용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영철이 점수 : 국어, 영어, 수학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형철이 점수 : 국어, 영어, 수학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하나의 정보 대상이 여러 개의 값을 갖는다.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속성 : 공통적인 항목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같은 값이 여러 개 있지만 소유자가 다르다. </a:t>
            </a:r>
            <a:endParaRPr sz="1800"/>
          </a:p>
        </p:txBody>
      </p:sp>
      <p:pic>
        <p:nvPicPr>
          <p:cNvPr descr="joinform.JPG" id="433" name="Google Shape;4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11" y="571481"/>
            <a:ext cx="2576503" cy="2289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사고(생각) 구조</a:t>
            </a:r>
            <a:endParaRPr sz="2880"/>
          </a:p>
        </p:txBody>
      </p:sp>
      <p:grpSp>
        <p:nvGrpSpPr>
          <p:cNvPr id="439" name="Google Shape;439;p47"/>
          <p:cNvGrpSpPr/>
          <p:nvPr/>
        </p:nvGrpSpPr>
        <p:grpSpPr>
          <a:xfrm>
            <a:off x="457200" y="1098362"/>
            <a:ext cx="8229599" cy="4525067"/>
            <a:chOff x="0" y="447"/>
            <a:chExt cx="8229599" cy="4525067"/>
          </a:xfrm>
        </p:grpSpPr>
        <p:sp>
          <p:nvSpPr>
            <p:cNvPr id="440" name="Google Shape;440;p47"/>
            <p:cNvSpPr/>
            <p:nvPr/>
          </p:nvSpPr>
          <p:spPr>
            <a:xfrm rot="5400000">
              <a:off x="-245635" y="246082"/>
              <a:ext cx="1637567" cy="1146297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7"/>
            <p:cNvSpPr txBox="1"/>
            <p:nvPr/>
          </p:nvSpPr>
          <p:spPr>
            <a:xfrm>
              <a:off x="1" y="573596"/>
              <a:ext cx="1146297" cy="491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가져오기</a:t>
              </a:r>
              <a:endParaRPr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2" name="Google Shape;442;p47"/>
            <p:cNvSpPr/>
            <p:nvPr/>
          </p:nvSpPr>
          <p:spPr>
            <a:xfrm rot="5400000">
              <a:off x="4155739" y="-3008994"/>
              <a:ext cx="1064418" cy="70833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DE5D0">
                <a:alpha val="89803"/>
              </a:srgb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7"/>
            <p:cNvSpPr txBox="1"/>
            <p:nvPr/>
          </p:nvSpPr>
          <p:spPr>
            <a:xfrm>
              <a:off x="1146298" y="52408"/>
              <a:ext cx="7031341" cy="960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49350" spcFirstLastPara="1" rIns="13325" wrap="square" tIns="133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점수들을 가져온다 is 저장한다.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몇 개 가져왔지?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4" name="Google Shape;444;p47"/>
            <p:cNvSpPr/>
            <p:nvPr/>
          </p:nvSpPr>
          <p:spPr>
            <a:xfrm rot="5400000">
              <a:off x="-245635" y="1689832"/>
              <a:ext cx="1637567" cy="1146297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7"/>
            <p:cNvSpPr txBox="1"/>
            <p:nvPr/>
          </p:nvSpPr>
          <p:spPr>
            <a:xfrm>
              <a:off x="1" y="2017346"/>
              <a:ext cx="1146297" cy="491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처리하기</a:t>
              </a:r>
              <a:endParaRPr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6" name="Google Shape;446;p47"/>
            <p:cNvSpPr/>
            <p:nvPr/>
          </p:nvSpPr>
          <p:spPr>
            <a:xfrm rot="5400000">
              <a:off x="4155739" y="-1565244"/>
              <a:ext cx="1064418" cy="70833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DE5D0">
                <a:alpha val="89803"/>
              </a:srgb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7"/>
            <p:cNvSpPr txBox="1"/>
            <p:nvPr/>
          </p:nvSpPr>
          <p:spPr>
            <a:xfrm>
              <a:off x="1146298" y="1496158"/>
              <a:ext cx="7031341" cy="960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49350" spcFirstLastPara="1" rIns="13325" wrap="square" tIns="133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더해 모두 더해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모두 더한 값을 개수로 나눠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8" name="Google Shape;448;p47"/>
            <p:cNvSpPr/>
            <p:nvPr/>
          </p:nvSpPr>
          <p:spPr>
            <a:xfrm rot="5400000">
              <a:off x="-245635" y="3133582"/>
              <a:ext cx="1637567" cy="1146297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8CA8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7"/>
            <p:cNvSpPr txBox="1"/>
            <p:nvPr/>
          </p:nvSpPr>
          <p:spPr>
            <a:xfrm>
              <a:off x="1" y="3461096"/>
              <a:ext cx="1146297" cy="491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내어주기</a:t>
              </a:r>
              <a:endParaRPr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0" name="Google Shape;450;p47"/>
            <p:cNvSpPr/>
            <p:nvPr/>
          </p:nvSpPr>
          <p:spPr>
            <a:xfrm rot="5400000">
              <a:off x="4155739" y="-121494"/>
              <a:ext cx="1064418" cy="70833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DE5D0">
                <a:alpha val="89803"/>
              </a:srgb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7"/>
            <p:cNvSpPr txBox="1"/>
            <p:nvPr/>
          </p:nvSpPr>
          <p:spPr>
            <a:xfrm>
              <a:off x="1146298" y="2939908"/>
              <a:ext cx="7031341" cy="960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49350" spcFirstLastPara="1" rIns="13325" wrap="square" tIns="133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총합 is 모두 더한 값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평균 is 총합 나누기 개수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52" name="Google Shape;452;p47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프로그래밍 절차</a:t>
            </a:r>
            <a:endParaRPr sz="2880"/>
          </a:p>
        </p:txBody>
      </p:sp>
      <p:grpSp>
        <p:nvGrpSpPr>
          <p:cNvPr id="458" name="Google Shape;458;p48"/>
          <p:cNvGrpSpPr/>
          <p:nvPr/>
        </p:nvGrpSpPr>
        <p:grpSpPr>
          <a:xfrm>
            <a:off x="457200" y="1098362"/>
            <a:ext cx="8229599" cy="4525067"/>
            <a:chOff x="0" y="447"/>
            <a:chExt cx="8229599" cy="4525067"/>
          </a:xfrm>
        </p:grpSpPr>
        <p:sp>
          <p:nvSpPr>
            <p:cNvPr id="459" name="Google Shape;459;p48"/>
            <p:cNvSpPr/>
            <p:nvPr/>
          </p:nvSpPr>
          <p:spPr>
            <a:xfrm rot="5400000">
              <a:off x="-245635" y="246082"/>
              <a:ext cx="1637567" cy="1146297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8"/>
            <p:cNvSpPr txBox="1"/>
            <p:nvPr/>
          </p:nvSpPr>
          <p:spPr>
            <a:xfrm>
              <a:off x="1" y="573596"/>
              <a:ext cx="1146297" cy="491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편집</a:t>
              </a:r>
              <a:endParaRPr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1" name="Google Shape;461;p48"/>
            <p:cNvSpPr/>
            <p:nvPr/>
          </p:nvSpPr>
          <p:spPr>
            <a:xfrm rot="5400000">
              <a:off x="4155739" y="-3008994"/>
              <a:ext cx="1064418" cy="70833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8"/>
            <p:cNvSpPr txBox="1"/>
            <p:nvPr/>
          </p:nvSpPr>
          <p:spPr>
            <a:xfrm>
              <a:off x="1146298" y="52408"/>
              <a:ext cx="7031341" cy="960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49350" spcFirstLastPara="1" rIns="13325" wrap="square" tIns="133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실행할 내용을 작성 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 file / code : 파일명.c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3" name="Google Shape;463;p48"/>
            <p:cNvSpPr/>
            <p:nvPr/>
          </p:nvSpPr>
          <p:spPr>
            <a:xfrm rot="5400000">
              <a:off x="-245635" y="1689832"/>
              <a:ext cx="1637567" cy="1146297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8"/>
            <p:cNvSpPr txBox="1"/>
            <p:nvPr/>
          </p:nvSpPr>
          <p:spPr>
            <a:xfrm>
              <a:off x="1" y="2017346"/>
              <a:ext cx="1146297" cy="491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변환</a:t>
              </a:r>
              <a:endParaRPr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5" name="Google Shape;465;p48"/>
            <p:cNvSpPr/>
            <p:nvPr/>
          </p:nvSpPr>
          <p:spPr>
            <a:xfrm rot="5400000">
              <a:off x="4155739" y="-1565244"/>
              <a:ext cx="1064418" cy="70833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8"/>
            <p:cNvSpPr txBox="1"/>
            <p:nvPr/>
          </p:nvSpPr>
          <p:spPr>
            <a:xfrm>
              <a:off x="1146298" y="1496158"/>
              <a:ext cx="7031341" cy="960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49350" spcFirstLastPara="1" rIns="13325" wrap="square" tIns="133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실행 가능한 형식으로 변환 : Build-time error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Pre-process &gt; compile &gt; link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7" name="Google Shape;467;p48"/>
            <p:cNvSpPr/>
            <p:nvPr/>
          </p:nvSpPr>
          <p:spPr>
            <a:xfrm rot="5400000">
              <a:off x="-245635" y="3133582"/>
              <a:ext cx="1637567" cy="1146297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8"/>
            <p:cNvSpPr txBox="1"/>
            <p:nvPr/>
          </p:nvSpPr>
          <p:spPr>
            <a:xfrm>
              <a:off x="1" y="3461096"/>
              <a:ext cx="1146297" cy="491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실행</a:t>
              </a:r>
              <a:endParaRPr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9" name="Google Shape;469;p48"/>
            <p:cNvSpPr/>
            <p:nvPr/>
          </p:nvSpPr>
          <p:spPr>
            <a:xfrm rot="5400000">
              <a:off x="4155739" y="-121494"/>
              <a:ext cx="1064418" cy="708330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8"/>
            <p:cNvSpPr txBox="1"/>
            <p:nvPr/>
          </p:nvSpPr>
          <p:spPr>
            <a:xfrm>
              <a:off x="1146298" y="2939908"/>
              <a:ext cx="7031341" cy="960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49350" spcFirstLastPara="1" rIns="13325" wrap="square" tIns="133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실행 파일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nsolas"/>
                <a:buChar char="•"/>
              </a:pPr>
              <a:r>
                <a:rPr b="0" i="0" lang="ko-KR" sz="2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Run-time error</a:t>
              </a:r>
              <a:endPara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71" name="Google Shape;471;p48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프로그래밍 언어</a:t>
            </a:r>
            <a:endParaRPr sz="2880"/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프로그래밍을 위한 규칙을 정의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문법 요소 : 지켜야 할 규칙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예약어( keywords ), 연산자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글쓰는 방법, 규칙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기술 요소 : 실질적인 프로그래밍 기법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포인터 개념 is Memory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함수 개념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객체 개념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설계론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문법 구성</a:t>
            </a:r>
            <a:endParaRPr sz="2880"/>
          </a:p>
        </p:txBody>
      </p:sp>
      <p:sp>
        <p:nvSpPr>
          <p:cNvPr id="483" name="Google Shape;483;p50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연산자(operator)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가장 작은 단위의 명령 형식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기호 또는 영문 단어 형식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식(expression)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하나 이상의 연산자를 사용한 문장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대부분 ; 으로 구분(종료)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구문(statement)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하나 이상의 식으로 구성되는 처리 단위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{ } 로 구분되는 여러 문장의 조합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제어문, 처리문, 구간, Block, 함수 등을 표현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식의 결과</a:t>
            </a:r>
            <a:endParaRPr sz="2880"/>
          </a:p>
        </p:txBody>
      </p:sp>
      <p:sp>
        <p:nvSpPr>
          <p:cNvPr id="489" name="Google Shape;489;p51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조건식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결과를 참 또는 거짓 으로 표현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실행할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조건이 여러 개인 경우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경우가 여러 가지인 경우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참일때 실행할 것, 거짓일때 실행할 것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상수식,산술식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특정 값을 목표로 하는 식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모든 식의 결과는 의미를 갖는다.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단순 계산기를 만드는 것이 아니라면… 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논리적 사고 흐름</a:t>
            </a:r>
            <a:endParaRPr sz="2880"/>
          </a:p>
        </p:txBody>
      </p:sp>
      <p:sp>
        <p:nvSpPr>
          <p:cNvPr id="495" name="Google Shape;495;p52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52"/>
          <p:cNvGrpSpPr/>
          <p:nvPr/>
        </p:nvGrpSpPr>
        <p:grpSpPr>
          <a:xfrm>
            <a:off x="728384" y="1188432"/>
            <a:ext cx="7804053" cy="4524018"/>
            <a:chOff x="40" y="972"/>
            <a:chExt cx="8229519" cy="4524018"/>
          </a:xfrm>
        </p:grpSpPr>
        <p:sp>
          <p:nvSpPr>
            <p:cNvPr id="497" name="Google Shape;497;p52"/>
            <p:cNvSpPr/>
            <p:nvPr/>
          </p:nvSpPr>
          <p:spPr>
            <a:xfrm>
              <a:off x="40" y="972"/>
              <a:ext cx="8229519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2"/>
            <p:cNvSpPr txBox="1"/>
            <p:nvPr/>
          </p:nvSpPr>
          <p:spPr>
            <a:xfrm>
              <a:off x="20397" y="21329"/>
              <a:ext cx="8188805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 이면 “거짓”, 0 이 아니면 “참”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40" y="766770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2"/>
            <p:cNvSpPr txBox="1"/>
            <p:nvPr/>
          </p:nvSpPr>
          <p:spPr>
            <a:xfrm>
              <a:off x="20397" y="787127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40" y="1532568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2"/>
            <p:cNvSpPr txBox="1"/>
            <p:nvPr/>
          </p:nvSpPr>
          <p:spPr>
            <a:xfrm>
              <a:off x="20397" y="1552925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3" name="Google Shape;503;p52"/>
            <p:cNvSpPr/>
            <p:nvPr/>
          </p:nvSpPr>
          <p:spPr>
            <a:xfrm>
              <a:off x="40" y="2298367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2"/>
            <p:cNvSpPr txBox="1"/>
            <p:nvPr/>
          </p:nvSpPr>
          <p:spPr>
            <a:xfrm>
              <a:off x="20397" y="2318724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40" y="3064165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2"/>
            <p:cNvSpPr txBox="1"/>
            <p:nvPr/>
          </p:nvSpPr>
          <p:spPr>
            <a:xfrm>
              <a:off x="20397" y="3084522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40" y="3829963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2"/>
            <p:cNvSpPr txBox="1"/>
            <p:nvPr/>
          </p:nvSpPr>
          <p:spPr>
            <a:xfrm>
              <a:off x="20397" y="3850320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1389572" y="766770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2"/>
            <p:cNvSpPr txBox="1"/>
            <p:nvPr/>
          </p:nvSpPr>
          <p:spPr>
            <a:xfrm>
              <a:off x="1409929" y="787127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1389572" y="1532568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2"/>
            <p:cNvSpPr txBox="1"/>
            <p:nvPr/>
          </p:nvSpPr>
          <p:spPr>
            <a:xfrm>
              <a:off x="1409929" y="1552925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1389572" y="2298367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2"/>
            <p:cNvSpPr txBox="1"/>
            <p:nvPr/>
          </p:nvSpPr>
          <p:spPr>
            <a:xfrm>
              <a:off x="1409929" y="2318724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1389572" y="3064165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2"/>
            <p:cNvSpPr txBox="1"/>
            <p:nvPr/>
          </p:nvSpPr>
          <p:spPr>
            <a:xfrm>
              <a:off x="1409929" y="3084522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1389572" y="3829963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2"/>
            <p:cNvSpPr txBox="1"/>
            <p:nvPr/>
          </p:nvSpPr>
          <p:spPr>
            <a:xfrm>
              <a:off x="1409929" y="3850320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2779105" y="766770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2"/>
            <p:cNvSpPr txBox="1"/>
            <p:nvPr/>
          </p:nvSpPr>
          <p:spPr>
            <a:xfrm>
              <a:off x="2799462" y="787127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NOT (B)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2779105" y="1532568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2"/>
            <p:cNvSpPr txBox="1"/>
            <p:nvPr/>
          </p:nvSpPr>
          <p:spPr>
            <a:xfrm>
              <a:off x="2799462" y="1552925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2779105" y="2298367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2"/>
            <p:cNvSpPr txBox="1"/>
            <p:nvPr/>
          </p:nvSpPr>
          <p:spPr>
            <a:xfrm>
              <a:off x="2799462" y="2318724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5" name="Google Shape;525;p52"/>
            <p:cNvSpPr/>
            <p:nvPr/>
          </p:nvSpPr>
          <p:spPr>
            <a:xfrm>
              <a:off x="4168637" y="766770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2"/>
            <p:cNvSpPr txBox="1"/>
            <p:nvPr/>
          </p:nvSpPr>
          <p:spPr>
            <a:xfrm>
              <a:off x="4188994" y="787127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AND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7" name="Google Shape;527;p52"/>
            <p:cNvSpPr/>
            <p:nvPr/>
          </p:nvSpPr>
          <p:spPr>
            <a:xfrm>
              <a:off x="4168637" y="1532568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2"/>
            <p:cNvSpPr txBox="1"/>
            <p:nvPr/>
          </p:nvSpPr>
          <p:spPr>
            <a:xfrm>
              <a:off x="4188994" y="1552925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9" name="Google Shape;529;p52"/>
            <p:cNvSpPr/>
            <p:nvPr/>
          </p:nvSpPr>
          <p:spPr>
            <a:xfrm>
              <a:off x="4168637" y="2298367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2"/>
            <p:cNvSpPr txBox="1"/>
            <p:nvPr/>
          </p:nvSpPr>
          <p:spPr>
            <a:xfrm>
              <a:off x="4188994" y="2318724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4168637" y="3064165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2"/>
            <p:cNvSpPr txBox="1"/>
            <p:nvPr/>
          </p:nvSpPr>
          <p:spPr>
            <a:xfrm>
              <a:off x="4188994" y="3084522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4168637" y="3829963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2"/>
            <p:cNvSpPr txBox="1"/>
            <p:nvPr/>
          </p:nvSpPr>
          <p:spPr>
            <a:xfrm>
              <a:off x="4188994" y="3850320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5558170" y="766770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2"/>
            <p:cNvSpPr txBox="1"/>
            <p:nvPr/>
          </p:nvSpPr>
          <p:spPr>
            <a:xfrm>
              <a:off x="5578527" y="787127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OR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7" name="Google Shape;537;p52"/>
            <p:cNvSpPr/>
            <p:nvPr/>
          </p:nvSpPr>
          <p:spPr>
            <a:xfrm>
              <a:off x="5558170" y="1532568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2"/>
            <p:cNvSpPr txBox="1"/>
            <p:nvPr/>
          </p:nvSpPr>
          <p:spPr>
            <a:xfrm>
              <a:off x="5578527" y="1552925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5558170" y="2298367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2"/>
            <p:cNvSpPr txBox="1"/>
            <p:nvPr/>
          </p:nvSpPr>
          <p:spPr>
            <a:xfrm>
              <a:off x="5578527" y="2318724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5558170" y="3064165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2"/>
            <p:cNvSpPr txBox="1"/>
            <p:nvPr/>
          </p:nvSpPr>
          <p:spPr>
            <a:xfrm>
              <a:off x="5578527" y="3084522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3" name="Google Shape;543;p52"/>
            <p:cNvSpPr/>
            <p:nvPr/>
          </p:nvSpPr>
          <p:spPr>
            <a:xfrm>
              <a:off x="5558170" y="3829963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2"/>
            <p:cNvSpPr txBox="1"/>
            <p:nvPr/>
          </p:nvSpPr>
          <p:spPr>
            <a:xfrm>
              <a:off x="5578527" y="3850320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5" name="Google Shape;545;p52"/>
            <p:cNvSpPr/>
            <p:nvPr/>
          </p:nvSpPr>
          <p:spPr>
            <a:xfrm>
              <a:off x="6947703" y="766770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2"/>
            <p:cNvSpPr txBox="1"/>
            <p:nvPr/>
          </p:nvSpPr>
          <p:spPr>
            <a:xfrm>
              <a:off x="6968060" y="787127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XOR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6947703" y="1532568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2"/>
            <p:cNvSpPr txBox="1"/>
            <p:nvPr/>
          </p:nvSpPr>
          <p:spPr>
            <a:xfrm>
              <a:off x="6968060" y="1552925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9" name="Google Shape;549;p52"/>
            <p:cNvSpPr/>
            <p:nvPr/>
          </p:nvSpPr>
          <p:spPr>
            <a:xfrm>
              <a:off x="6947703" y="2298367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2"/>
            <p:cNvSpPr txBox="1"/>
            <p:nvPr/>
          </p:nvSpPr>
          <p:spPr>
            <a:xfrm>
              <a:off x="6968060" y="2318724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6947703" y="3064165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2"/>
            <p:cNvSpPr txBox="1"/>
            <p:nvPr/>
          </p:nvSpPr>
          <p:spPr>
            <a:xfrm>
              <a:off x="6968060" y="3084522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6947703" y="3829963"/>
              <a:ext cx="1281856" cy="69502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2"/>
            <p:cNvSpPr txBox="1"/>
            <p:nvPr/>
          </p:nvSpPr>
          <p:spPr>
            <a:xfrm>
              <a:off x="6968060" y="3850320"/>
              <a:ext cx="1241142" cy="65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논리적 사고 흐름</a:t>
            </a:r>
            <a:endParaRPr sz="2880"/>
          </a:p>
        </p:txBody>
      </p:sp>
      <p:sp>
        <p:nvSpPr>
          <p:cNvPr id="560" name="Google Shape;560;p53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논리적 . . 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어떤 상황이나 결과에 대해 예상하는 것 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일의 순서가 바르게 진행되어야 한다.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결과가 나오는 과정이 오류가 없어야 한다.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만약 ~ 라면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그렇지 않다면 , ~ 이 아니라면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실행은 되지만 내가 의도하지 않은 결과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error 는 없었으나 결과를 이해하지 못함.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문법 상 틀린 곳이 없는데 왜 이렇지… ??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4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ko-KR"/>
              <a:t>수고하셨습니다.</a:t>
            </a:r>
            <a:endParaRPr/>
          </a:p>
        </p:txBody>
      </p:sp>
      <p:sp>
        <p:nvSpPr>
          <p:cNvPr id="566" name="Google Shape;566;p54"/>
          <p:cNvSpPr txBox="1"/>
          <p:nvPr>
            <p:ph idx="4294967295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rPr lang="ko-KR"/>
              <a:t>.</a:t>
            </a:r>
            <a:endParaRPr/>
          </a:p>
        </p:txBody>
      </p:sp>
      <p:graphicFrame>
        <p:nvGraphicFramePr>
          <p:cNvPr id="567" name="Google Shape;567;p54"/>
          <p:cNvGraphicFramePr/>
          <p:nvPr/>
        </p:nvGraphicFramePr>
        <p:xfrm>
          <a:off x="952500" y="28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{5D71F2DA-DD45-4584-A8D9-C09126BE30C3}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프로그래밍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데이터 -&gt;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규칙     -&gt;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실행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=&gt; </a:t>
                      </a:r>
                      <a:r>
                        <a:rPr lang="ko-KR" sz="1800"/>
                        <a:t>결과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머신러닝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데이터 -&gt;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결과     -&gt;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실행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=&gt; </a:t>
                      </a:r>
                      <a:r>
                        <a:rPr lang="ko-KR" sz="1800"/>
                        <a:t>규칙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Computer : 기수법(numeral system, radix)</a:t>
            </a:r>
            <a:endParaRPr sz="2880"/>
          </a:p>
        </p:txBody>
      </p:sp>
      <p:pic>
        <p:nvPicPr>
          <p:cNvPr id="131" name="Google Shape;13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35125"/>
            <a:ext cx="4128300" cy="50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004048" y="1490008"/>
            <a:ext cx="36004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2진수 3자리 : 8진수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2진수 4자리 : 16진수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</a:t>
            </a:r>
            <a:r>
              <a:rPr lang="ko-KR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1110</a:t>
            </a: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</a:t>
            </a:r>
            <a:endParaRPr sz="18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lain" startAt="8"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   E   5   </a:t>
            </a:r>
            <a:r>
              <a:rPr lang="ko-K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8ce5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16진수 2자리 : 8bits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1 byte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문자 표현식(web)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E0</a:t>
            </a:r>
            <a:r>
              <a:rPr lang="ko-K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D8</a:t>
            </a:r>
            <a:r>
              <a:rPr lang="ko-K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0A</a:t>
            </a:r>
            <a:r>
              <a:rPr lang="ko-K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0D</a:t>
            </a:r>
            <a:endParaRPr sz="1800"/>
          </a:p>
        </p:txBody>
      </p:sp>
      <p:cxnSp>
        <p:nvCxnSpPr>
          <p:cNvPr id="133" name="Google Shape;133;p19"/>
          <p:cNvCxnSpPr/>
          <p:nvPr/>
        </p:nvCxnSpPr>
        <p:spPr>
          <a:xfrm>
            <a:off x="-14318" y="3484564"/>
            <a:ext cx="4643400" cy="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Computer : Flow</a:t>
            </a:r>
            <a:endParaRPr sz="2880"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sz="1000"/>
              <a:t>[출처]</a:t>
            </a: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https://slideplayer.com/slide/3301652/</a:t>
            </a:r>
            <a:endParaRPr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1864800" y="137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{5D71F2DA-DD45-4584-A8D9-C09126BE30C3}</a:tableStyleId>
              </a:tblPr>
              <a:tblGrid>
                <a:gridCol w="1868350"/>
                <a:gridCol w="1868350"/>
                <a:gridCol w="186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입력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처리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출력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명령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계산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결과</a:t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전달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실행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반환</a:t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800" y="2809175"/>
            <a:ext cx="5605025" cy="30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Main Memory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0"/>
              <a:buChar char="●"/>
            </a:pPr>
            <a:r>
              <a:rPr lang="ko-KR" sz="3120"/>
              <a:t>가장 중요한 저장 장치.</a:t>
            </a:r>
            <a:endParaRPr/>
          </a:p>
          <a:p>
            <a:pPr indent="-285750" lvl="1" marL="742950" rtl="0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730"/>
              <a:buChar char="○"/>
            </a:pPr>
            <a:r>
              <a:rPr lang="ko-KR" sz="2730"/>
              <a:t>프로그램에서 실행되는 명령들</a:t>
            </a:r>
            <a:endParaRPr/>
          </a:p>
          <a:p>
            <a:pPr indent="-285750" lvl="1" marL="742950" rtl="0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730"/>
              <a:buChar char="○"/>
            </a:pPr>
            <a:r>
              <a:rPr lang="ko-KR" sz="2730"/>
              <a:t>처리할 데이터들을 저장</a:t>
            </a:r>
            <a:endParaRPr sz="2730"/>
          </a:p>
          <a:p>
            <a:pPr indent="-342900" lvl="0" marL="342900" rtl="0" algn="l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3120"/>
              <a:buChar char="●"/>
            </a:pPr>
            <a:r>
              <a:rPr lang="ko-KR" sz="3120"/>
              <a:t>1 byte 크기로 나열되는 저장 공간</a:t>
            </a:r>
            <a:endParaRPr/>
          </a:p>
          <a:p>
            <a:pPr indent="-285750" lvl="1" marL="742950" rtl="0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730"/>
              <a:buChar char="○"/>
            </a:pPr>
            <a:r>
              <a:rPr lang="ko-KR" sz="2730"/>
              <a:t>각 byte 에 0부터 1씩 증가되는 번호 부여</a:t>
            </a:r>
            <a:endParaRPr/>
          </a:p>
          <a:p>
            <a:pPr indent="-285750" lvl="1" marL="742950" rtl="0" algn="l">
              <a:spcBef>
                <a:spcPts val="546"/>
              </a:spcBef>
              <a:spcAft>
                <a:spcPts val="0"/>
              </a:spcAft>
              <a:buClr>
                <a:srgbClr val="FF0000"/>
              </a:buClr>
              <a:buSzPts val="2730"/>
              <a:buChar char="○"/>
            </a:pPr>
            <a:r>
              <a:rPr lang="ko-KR" sz="2730">
                <a:solidFill>
                  <a:srgbClr val="FF0000"/>
                </a:solidFill>
              </a:rPr>
              <a:t>“메모리의 주소”</a:t>
            </a:r>
            <a:r>
              <a:rPr lang="ko-KR" sz="2730"/>
              <a:t>라고 한다.</a:t>
            </a:r>
            <a:endParaRPr/>
          </a:p>
          <a:p>
            <a:pPr indent="-228600" lvl="2" marL="1143000" rtl="0" algn="l">
              <a:spcBef>
                <a:spcPts val="468"/>
              </a:spcBef>
              <a:spcAft>
                <a:spcPts val="0"/>
              </a:spcAft>
              <a:buClr>
                <a:schemeClr val="dk1"/>
              </a:buClr>
              <a:buSzPts val="2340"/>
              <a:buChar char="■"/>
            </a:pPr>
            <a:r>
              <a:rPr lang="ko-KR" sz="2340"/>
              <a:t>address , reference</a:t>
            </a:r>
            <a:endParaRPr sz="2340"/>
          </a:p>
          <a:p>
            <a:pPr indent="-342900" lvl="0" marL="342900" rtl="0" algn="l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3120"/>
              <a:buChar char="●"/>
            </a:pPr>
            <a:r>
              <a:rPr lang="ko-KR" sz="3120"/>
              <a:t>위치(시작주소)와 크기</a:t>
            </a:r>
            <a:endParaRPr/>
          </a:p>
          <a:p>
            <a:pPr indent="-285750" lvl="1" marL="742950" rtl="0" algn="l">
              <a:spcBef>
                <a:spcPts val="546"/>
              </a:spcBef>
              <a:spcAft>
                <a:spcPts val="1600"/>
              </a:spcAft>
              <a:buClr>
                <a:schemeClr val="dk1"/>
              </a:buClr>
              <a:buSzPts val="2730"/>
              <a:buChar char="○"/>
            </a:pPr>
            <a:r>
              <a:rPr lang="ko-KR" sz="2730"/>
              <a:t> ~ 번지에서부터 ~ byte 만큼 읽기/쓰기</a:t>
            </a:r>
            <a:endParaRPr sz="273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Main Memory</a:t>
            </a:r>
            <a:endParaRPr/>
          </a:p>
        </p:txBody>
      </p:sp>
      <p:pic>
        <p:nvPicPr>
          <p:cNvPr descr="MemoryAddressContent" id="153" name="Google Shape;15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Main Memory : using</a:t>
            </a:r>
            <a:endParaRPr/>
          </a:p>
        </p:txBody>
      </p:sp>
      <p:pic>
        <p:nvPicPr>
          <p:cNvPr descr="memory mapping in c" id="159" name="Google Shape;15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8750" y="979175"/>
            <a:ext cx="4267800" cy="48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6083935" y="1124585"/>
            <a:ext cx="575945" cy="432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375285" y="979170"/>
            <a:ext cx="369506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실재, 존재하다.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메모리에 저장되어 있음 의미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358775" y="2613025"/>
            <a:ext cx="36950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참조하다</a:t>
            </a: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메모리의 주소로…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onsolas"/>
              <a:buNone/>
            </a:pPr>
            <a:r>
              <a:rPr lang="ko-KR" sz="2880"/>
              <a:t>프로그래밍 핵심 요소</a:t>
            </a:r>
            <a:endParaRPr sz="2880"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735125"/>
            <a:ext cx="78069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변수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저장공간(Memory)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자료(data)를 저장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선언 후 사용 가능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ko-KR" sz="1800"/>
              <a:t>저장할 곳을 만든다.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대입하다. 받는다.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저장한다.</a:t>
            </a:r>
            <a:endParaRPr sz="1800"/>
          </a:p>
        </p:txBody>
      </p:sp>
      <p:sp>
        <p:nvSpPr>
          <p:cNvPr id="169" name="Google Shape;169;p24"/>
          <p:cNvSpPr txBox="1"/>
          <p:nvPr>
            <p:ph idx="4294967295" type="body"/>
          </p:nvPr>
        </p:nvSpPr>
        <p:spPr>
          <a:xfrm>
            <a:off x="4648200" y="7620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함수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시작 { 과 끝 }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자주 사용되는 명령(처리)를 묶음</a:t>
            </a:r>
            <a:endParaRPr sz="1800"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호출하다.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ko-KR" sz="1800"/>
              <a:t>실행시킨다.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