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6858000" cx="9144000"/>
  <p:notesSz cx="6858000" cy="9144000"/>
  <p:embeddedFontLst>
    <p:embeddedFont>
      <p:font typeface="Raleway"/>
      <p:regular r:id="rId74"/>
      <p:bold r:id="rId75"/>
      <p:italic r:id="rId76"/>
      <p:boldItalic r:id="rId77"/>
    </p:embeddedFont>
    <p:embeddedFont>
      <p:font typeface="Lato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77">
          <p15:clr>
            <a:srgbClr val="000000"/>
          </p15:clr>
        </p15:guide>
        <p15:guide id="2" pos="292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A6BA46-6386-4054-A33B-16D3078338ED}">
  <a:tblStyle styleId="{EFA6BA46-6386-4054-A33B-16D3078338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77" orient="horz"/>
        <p:guide pos="29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ato-italic.fntdata"/><Relationship Id="rId81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Raleway-bold.fntdata"/><Relationship Id="rId30" Type="http://schemas.openxmlformats.org/officeDocument/2006/relationships/slide" Target="slides/slide24.xml"/><Relationship Id="rId74" Type="http://schemas.openxmlformats.org/officeDocument/2006/relationships/font" Target="fonts/Raleway-regular.fntdata"/><Relationship Id="rId33" Type="http://schemas.openxmlformats.org/officeDocument/2006/relationships/slide" Target="slides/slide27.xml"/><Relationship Id="rId77" Type="http://schemas.openxmlformats.org/officeDocument/2006/relationships/font" Target="fonts/Raleway-boldItalic.fntdata"/><Relationship Id="rId32" Type="http://schemas.openxmlformats.org/officeDocument/2006/relationships/slide" Target="slides/slide26.xml"/><Relationship Id="rId76" Type="http://schemas.openxmlformats.org/officeDocument/2006/relationships/font" Target="fonts/Raleway-italic.fntdata"/><Relationship Id="rId35" Type="http://schemas.openxmlformats.org/officeDocument/2006/relationships/slide" Target="slides/slide29.xml"/><Relationship Id="rId79" Type="http://schemas.openxmlformats.org/officeDocument/2006/relationships/font" Target="fonts/Lato-bold.fntdata"/><Relationship Id="rId34" Type="http://schemas.openxmlformats.org/officeDocument/2006/relationships/slide" Target="slides/slide28.xml"/><Relationship Id="rId78" Type="http://schemas.openxmlformats.org/officeDocument/2006/relationships/font" Target="fonts/Lato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da971ef76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da971ef7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7da971ef76_0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857232"/>
            <a:ext cx="82296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>
  <p:cSld name="SECTION_HEADER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예제">
  <p:cSld name="기본예제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319088"/>
            <a:ext cx="72390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85720" y="1268760"/>
            <a:ext cx="8606700" cy="5360700"/>
          </a:xfrm>
          <a:prstGeom prst="rect">
            <a:avLst/>
          </a:prstGeom>
          <a:solidFill>
            <a:schemeClr val="dk1">
              <a:alpha val="698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85720" y="71414"/>
            <a:ext cx="8572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85720" y="71414"/>
            <a:ext cx="8572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1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68392" y="6740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dk.java.net/" TargetMode="External"/><Relationship Id="rId4" Type="http://schemas.openxmlformats.org/officeDocument/2006/relationships/hyperlink" Target="https://openjdk.java.net/" TargetMode="External"/><Relationship Id="rId5" Type="http://schemas.openxmlformats.org/officeDocument/2006/relationships/hyperlink" Target="https://www.azul.com/downloads/zulu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ko.wikipedia.org/wiki/%C3%AA%C2%B4%C2%84%C3%AD%C2%98%C2%B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eeksforgeeks.org/javascript-tutorial/" TargetMode="External"/><Relationship Id="rId10" Type="http://schemas.openxmlformats.org/officeDocument/2006/relationships/hyperlink" Target="https://www.geeksforgeeks.org/sql-tutorial/" TargetMode="External"/><Relationship Id="rId13" Type="http://schemas.openxmlformats.org/officeDocument/2006/relationships/image" Target="../media/image12.jpg"/><Relationship Id="rId12" Type="http://schemas.openxmlformats.org/officeDocument/2006/relationships/hyperlink" Target="https://www.geeksforgeeks.org/php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clipse.org/downloads/" TargetMode="External"/><Relationship Id="rId4" Type="http://schemas.openxmlformats.org/officeDocument/2006/relationships/hyperlink" Target="https://www.jetbrains.com/idea/" TargetMode="External"/><Relationship Id="rId9" Type="http://schemas.openxmlformats.org/officeDocument/2006/relationships/hyperlink" Target="https://www.geeksforgeeks.org/html-tutorials/" TargetMode="External"/><Relationship Id="rId5" Type="http://schemas.openxmlformats.org/officeDocument/2006/relationships/hyperlink" Target="https://netbeans.org/" TargetMode="External"/><Relationship Id="rId6" Type="http://schemas.openxmlformats.org/officeDocument/2006/relationships/hyperlink" Target="https://www.bluej.org/" TargetMode="External"/><Relationship Id="rId7" Type="http://schemas.openxmlformats.org/officeDocument/2006/relationships/hyperlink" Target="https://www.greenfoot.org/door" TargetMode="External"/><Relationship Id="rId8" Type="http://schemas.openxmlformats.org/officeDocument/2006/relationships/hyperlink" Target="https://www.oracle.com/technologies/developer-tools/jdeveloper/jdeveloper.htm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sz="6000"/>
              <a:t>Java Fundamentals.02</a:t>
            </a:r>
            <a:endParaRPr sz="6000"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fundamentals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lang="en-US" sz="2520"/>
              <a:t>Programming Core Java</a:t>
            </a:r>
            <a:endParaRPr sz="2520"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fields (변수) 선언을 제외한 모든 코드는 method 안에 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Syntax error, insert ")" to complete MethodDeclaration</a:t>
            </a:r>
            <a:endParaRPr sz="1800"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모든 “함수”는 클래스{ } 안에 작성하며 “Method” 라 함.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모든 실행은 Method 에서 한다.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“클래스를 실행한다”는 의미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en-US" sz="1800"/>
              <a:t>클래스의 method 를 실행한다.</a:t>
            </a:r>
            <a:endParaRPr sz="1800"/>
          </a:p>
        </p:txBody>
      </p:sp>
      <p:pic>
        <p:nvPicPr>
          <p:cNvPr descr="java-02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450" y="1824239"/>
            <a:ext cx="6362700" cy="1962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7"/>
          <p:cNvSpPr/>
          <p:nvPr/>
        </p:nvSpPr>
        <p:spPr>
          <a:xfrm>
            <a:off x="1462062" y="2224078"/>
            <a:ext cx="214200" cy="214200"/>
          </a:xfrm>
          <a:prstGeom prst="flowChartSummingJunction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p27"/>
          <p:cNvCxnSpPr/>
          <p:nvPr/>
        </p:nvCxnSpPr>
        <p:spPr>
          <a:xfrm flipH="1">
            <a:off x="5990225" y="2431200"/>
            <a:ext cx="1455600" cy="615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b="1" lang="en-US" sz="2520"/>
              <a:t>Programming Core Java</a:t>
            </a:r>
            <a:endParaRPr sz="2520"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Using Variables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primitive types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값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reference types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참조 -&gt; 값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변수 선언 후 사용 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{Type} var_name;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선언 위치, 접근자에 따라 사용 범위가 다름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클래스 { } 안, Method { } 밖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en-US" sz="1800"/>
              <a:t>Method { } 안</a:t>
            </a:r>
            <a:endParaRPr sz="1800"/>
          </a:p>
        </p:txBody>
      </p:sp>
      <p:pic>
        <p:nvPicPr>
          <p:cNvPr descr="java-03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755" y="1285860"/>
            <a:ext cx="4581525" cy="298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주석 - comments</a:t>
            </a:r>
            <a:endParaRPr/>
          </a:p>
        </p:txBody>
      </p:sp>
      <p:pic>
        <p:nvPicPr>
          <p:cNvPr descr="Comment.PNG" id="209" name="Google Shape;20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1238224" y="1633526"/>
            <a:ext cx="428700" cy="3573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1309662" y="4191008"/>
            <a:ext cx="428700" cy="3573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1590652" y="4767274"/>
            <a:ext cx="500100" cy="3573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" name="Google Shape;214;p29"/>
          <p:cNvCxnSpPr>
            <a:stCxn id="211" idx="7"/>
            <a:endCxn id="215" idx="1"/>
          </p:cNvCxnSpPr>
          <p:nvPr/>
        </p:nvCxnSpPr>
        <p:spPr>
          <a:xfrm>
            <a:off x="1604142" y="1685851"/>
            <a:ext cx="2967900" cy="19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6" name="Google Shape;216;p29"/>
          <p:cNvCxnSpPr>
            <a:stCxn id="213" idx="7"/>
            <a:endCxn id="215" idx="1"/>
          </p:cNvCxnSpPr>
          <p:nvPr/>
        </p:nvCxnSpPr>
        <p:spPr>
          <a:xfrm flipH="1" rot="10800000">
            <a:off x="2017514" y="1884999"/>
            <a:ext cx="2554500" cy="293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5" name="Google Shape;215;p29"/>
          <p:cNvSpPr txBox="1"/>
          <p:nvPr/>
        </p:nvSpPr>
        <p:spPr>
          <a:xfrm>
            <a:off x="4572000" y="1423445"/>
            <a:ext cx="35719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에 대한 설명이나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내역을 작성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실행되는 부분이 아님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기본 코드 작성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ClassName.java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source file : 실행할 명령들을 적는 text file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반드시 Class 를 작성해야 한다.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class 예약어가 지정된 { }	클래스 정의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class ClassName { ... 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Method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class 정의 내에 작성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정의(구현) : methofName( ){ } 로 감싸진 부분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선언(추상) : methofName( ); { } 없음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기본 코드 작성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HelloWorld.java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public class HelloWorld {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method_name( ) {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expressions;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statement{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expression(s);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} // end statement</a:t>
            </a:r>
            <a:endParaRPr sz="18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} // end method</a:t>
            </a:r>
            <a:endParaRPr sz="1800"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} // end class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 정의 - class</a:t>
            </a:r>
            <a:endParaRPr/>
          </a:p>
        </p:txBody>
      </p:sp>
      <p:pic>
        <p:nvPicPr>
          <p:cNvPr descr="HelloWorld.PNG" id="234" name="Google Shape;23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1995805" y="1654810"/>
            <a:ext cx="1415400" cy="286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3406767" y="1655435"/>
            <a:ext cx="285900" cy="3573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1303316" y="3615376"/>
            <a:ext cx="285900" cy="3573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p32"/>
          <p:cNvCxnSpPr>
            <a:stCxn id="237" idx="3"/>
            <a:endCxn id="238" idx="7"/>
          </p:cNvCxnSpPr>
          <p:nvPr/>
        </p:nvCxnSpPr>
        <p:spPr>
          <a:xfrm flipH="1">
            <a:off x="1547236" y="1960410"/>
            <a:ext cx="1901400" cy="1707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40" name="Google Shape;240;p32"/>
          <p:cNvSpPr txBox="1"/>
          <p:nvPr/>
        </p:nvSpPr>
        <p:spPr>
          <a:xfrm>
            <a:off x="3928745" y="1163320"/>
            <a:ext cx="2994600" cy="460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클래스명{ … }</a:t>
            </a:r>
            <a:endParaRPr/>
          </a:p>
        </p:txBody>
      </p:sp>
      <p:cxnSp>
        <p:nvCxnSpPr>
          <p:cNvPr id="241" name="Google Shape;241;p32"/>
          <p:cNvCxnSpPr>
            <a:stCxn id="236" idx="0"/>
            <a:endCxn id="240" idx="1"/>
          </p:cNvCxnSpPr>
          <p:nvPr/>
        </p:nvCxnSpPr>
        <p:spPr>
          <a:xfrm rot="-5400000">
            <a:off x="3185455" y="911560"/>
            <a:ext cx="261300" cy="1225200"/>
          </a:xfrm>
          <a:prstGeom prst="bentConnector2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메서드 구현 - method</a:t>
            </a:r>
            <a:endParaRPr/>
          </a:p>
        </p:txBody>
      </p:sp>
      <p:pic>
        <p:nvPicPr>
          <p:cNvPr descr="HelloWorld.PNG" id="247" name="Google Shape;24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3481705" y="2163445"/>
            <a:ext cx="2212200" cy="286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6608458" y="2164391"/>
            <a:ext cx="285900" cy="3573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1812589" y="3182303"/>
            <a:ext cx="285900" cy="3573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2" name="Google Shape;252;p33"/>
          <p:cNvCxnSpPr>
            <a:stCxn id="250" idx="3"/>
            <a:endCxn id="251" idx="7"/>
          </p:cNvCxnSpPr>
          <p:nvPr/>
        </p:nvCxnSpPr>
        <p:spPr>
          <a:xfrm flipH="1">
            <a:off x="2056727" y="2469366"/>
            <a:ext cx="4593600" cy="765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53" name="Google Shape;253;p33"/>
          <p:cNvSpPr txBox="1"/>
          <p:nvPr/>
        </p:nvSpPr>
        <p:spPr>
          <a:xfrm>
            <a:off x="4000500" y="1163320"/>
            <a:ext cx="3422700" cy="460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메서드명( ){ … }</a:t>
            </a:r>
            <a:endParaRPr/>
          </a:p>
        </p:txBody>
      </p:sp>
      <p:cxnSp>
        <p:nvCxnSpPr>
          <p:cNvPr id="254" name="Google Shape;254;p33"/>
          <p:cNvCxnSpPr>
            <a:stCxn id="249" idx="0"/>
            <a:endCxn id="253" idx="2"/>
          </p:cNvCxnSpPr>
          <p:nvPr/>
        </p:nvCxnSpPr>
        <p:spPr>
          <a:xfrm rot="-5400000">
            <a:off x="4880005" y="1331545"/>
            <a:ext cx="539700" cy="11241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HelloWorld 개요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package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클래스들의 묶음( directory, folder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source 파일에 한 번만 사용된다.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import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다른 package 에 속하는 클래스의 선언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패키지명.클래스명 ( String : java.lang.String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클래스를 작성한다.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public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외부에서 사용할 수 있다.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static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정적 : 미리 생성되어 바로 사용.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void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없다</a:t>
            </a:r>
            <a:endParaRPr sz="1800"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descr="cmd_tree_command" id="262" name="Google Shape;262;p3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5775" y="2887980"/>
            <a:ext cx="32955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HelloWorld 개요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클래스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class 예약어로 정의되는 것들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모든 Java application 의 기본 실행 단위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Java application 은 최소 1개 이상의 클래스 구성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멤버 : 클래스의 구성요소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Field 	: 변수	:값(상태, 속성)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Method 	: 함수	:처리(행동)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entry point : main() method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Java application 의 시작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어떤 class 의 main()에서부터 실행이 시작된다.</a:t>
            </a:r>
            <a:endParaRPr sz="1800"/>
          </a:p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CONSOLE 에서의 입출력</a:t>
            </a:r>
            <a:endParaRPr/>
          </a:p>
        </p:txBody>
      </p:sp>
      <p:sp>
        <p:nvSpPr>
          <p:cNvPr id="275" name="Google Shape;275;p36"/>
          <p:cNvSpPr txBox="1"/>
          <p:nvPr>
            <p:ph idx="4294967295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기본 입출력 방법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b="1" lang="en-US" sz="2520"/>
              <a:t>Java </a:t>
            </a:r>
            <a:r>
              <a:rPr lang="en-US" sz="2520"/>
              <a:t>Development Kits</a:t>
            </a:r>
            <a:endParaRPr sz="252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Java is Free, but Oracle JDK is not free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Open JDK 공개 표준에 따른 개발 도구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Oracle Java Subscription을 통해 지원.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무료 JDK 버전을 찾는 최종 사용자 및 개발자 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Open JDK ( GPL )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Oracle JDK 의 기준으로 동일한 기능과 성능을 제공.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Zulu 는 Java Runtime 전문 개발사 Azul 의 JDK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Download JDK binary ( not source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https://jdk.java.net/</a:t>
            </a:r>
            <a:r>
              <a:rPr lang="en-US" sz="1800"/>
              <a:t> or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https://openjdk.java.net/</a:t>
            </a:r>
            <a:r>
              <a:rPr lang="en-US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https://www.azul.com/downloads/zulu/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Install and Configuration Environment Path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설치된 경로를 시스템의 환경변수로 등록 ( OS 에 따라 다름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root@unbuntu:~&gt; vi /etc/profile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export JAVA_HOME=/usr/lib/jvm/jdk 경로</a:t>
            </a:r>
            <a:endParaRPr sz="1800"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표준 입출력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정보의 입력과 출력을 Console 을 통해 실행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명령행 기반 실행환경(CLI), 문자 기반(CUI)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Stream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데이터의 흐름, 데이터가 오고 가는 관(Pipe)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입출력에 대한 일정한 규칙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Systam.in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콘솔로부터의 데이터 입력 처리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System.out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콘솔로 데이터를 출력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System.err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콘솔로 정보를 출력, 주로 오류 발생 시 이용</a:t>
            </a:r>
            <a:endParaRPr sz="1800"/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출력하기</a:t>
            </a:r>
            <a:endParaRPr/>
          </a:p>
        </p:txBody>
      </p:sp>
      <p:pic>
        <p:nvPicPr>
          <p:cNvPr descr="println.PNG" id="288" name="Google Shape;288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입력받기</a:t>
            </a:r>
            <a:endParaRPr/>
          </a:p>
        </p:txBody>
      </p:sp>
      <p:pic>
        <p:nvPicPr>
          <p:cNvPr descr="scanner.PNG" id="295" name="Google Shape;295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Exception 예외 : </a:t>
            </a:r>
            <a:endParaRPr/>
          </a:p>
        </p:txBody>
      </p:sp>
      <p:pic>
        <p:nvPicPr>
          <p:cNvPr descr="IOException.PNG" id="302" name="Google Shape;302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500"/>
            <a:ext cx="7688700" cy="37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285720" y="2714620"/>
            <a:ext cx="8572560" cy="3571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en-US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의도하지 않은 동작이나 값으로 인해 오류가 생기는 것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1" i="0" lang="en-US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외부로부터의 입력이나 출력 시에는 예외에 대한 처리를 강제한다</a:t>
            </a:r>
            <a:r>
              <a:rPr b="0" i="0" lang="en-US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-179069" lvl="1" marL="74295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예외를 처리하기 위해 특정한 클래스를 지정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en-US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예외상황을 처리하기 위해 많은 라이브러리(클래스)를 제공.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en-US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throws 예약어를 사용</a:t>
            </a:r>
            <a:endParaRPr/>
          </a:p>
          <a:p>
            <a:pPr indent="-23622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예약어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en-US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클래스를 사용하고자 할 때 그 클래스가 포함된 package명과 class명을 지정하여 가져오도록 한다.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en-US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이클립스를 사용하면 이러한 import 명령을 손쉽게 할 수 있다.</a:t>
            </a:r>
            <a:endParaRPr/>
          </a:p>
        </p:txBody>
      </p:sp>
      <p:sp>
        <p:nvSpPr>
          <p:cNvPr id="305" name="Google Shape;305;p40"/>
          <p:cNvSpPr/>
          <p:nvPr/>
        </p:nvSpPr>
        <p:spPr>
          <a:xfrm>
            <a:off x="6696092" y="1924040"/>
            <a:ext cx="1571700" cy="5001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814331" y="828650"/>
            <a:ext cx="3421800" cy="357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7" name="Google Shape;307;p40"/>
          <p:cNvCxnSpPr>
            <a:stCxn id="306" idx="3"/>
            <a:endCxn id="305" idx="1"/>
          </p:cNvCxnSpPr>
          <p:nvPr/>
        </p:nvCxnSpPr>
        <p:spPr>
          <a:xfrm>
            <a:off x="4236131" y="1007300"/>
            <a:ext cx="2460000" cy="116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JAVA Data Type * 자료형</a:t>
            </a:r>
            <a:endParaRPr/>
          </a:p>
        </p:txBody>
      </p:sp>
      <p:sp>
        <p:nvSpPr>
          <p:cNvPr id="313" name="Google Shape;313;p41"/>
          <p:cNvSpPr txBox="1"/>
          <p:nvPr>
            <p:ph idx="4294967295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up to here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lang="en-US" sz="2520"/>
              <a:t>Programming Core Java</a:t>
            </a:r>
            <a:endParaRPr sz="2520"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자료형의 구분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Primitive ( 기본형 )	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영문 소문자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literal 값을 저장, 흔히 “상수”라고도 함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정수, 실수, 문자와 같이 보이는 그대로의 값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Reference ( 참조형 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첫 글자를 대문자로 사용( 클래스명은 ? 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memory 의 주소 ( C/C++ 의 pointer ... 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실제적으로 처리할 대상의 정보(자료형,위치)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상수(constant)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실행 중 변경되지 않는 값 ( literal 은 값 자체를 의미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변수에 저장된 값이 바뀌지 않을 것이다.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data type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기본형 ( Primitive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소문자 사용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논리형 : boolean	( true, false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문자형 : char.2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정수형 : byte.1	short.2	int.4	long.8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실수형 : float.4	double.8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무치형 : void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참조형 ( Reference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위치를 의미하는 참조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기본형을 제외한 나머지 모두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클래스형 ( 첫 글자 대문자 )</a:t>
            </a:r>
            <a:endParaRPr sz="1800"/>
          </a:p>
        </p:txBody>
      </p:sp>
      <p:sp>
        <p:nvSpPr>
          <p:cNvPr id="326" name="Google Shape;326;p4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기본형: 값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prefix : 접두, 앞에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suffix : 접미, 뒤에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 or long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100L	suffix L is long type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8진법 or 16진법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010	prefix 0(숫자)	8진수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0x10	prefix 0x		16진수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float or double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10.23		double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10.23F 	suffix F is float type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기본형: 문자 값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 인코딩: java 는 unicode 기반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문자를 정수(값)로 변경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'A'		문자		char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65		문자값	정수(byte,int)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prefix	\uXXXX	Unicode 16진수 값 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' ' 안에 사용된 경우 data 로 인식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' ' 밖에 사용된 경우 code 의 일부로 인식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문자는 보여지는 형태이며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sz="1800"/>
              <a:t>computer 내에서는 정수로 다루어짐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기본형: 문자 </a:t>
            </a:r>
            <a:endParaRPr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\u007b	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	char code = '\u007b';	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	System.out.println("code : "+code);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	code = '\u007d';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	System.out.println("code : "+code);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\u007d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괄호_유니코드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lang="en-US" sz="2520"/>
              <a:t>Java Development Kits</a:t>
            </a:r>
            <a:endParaRPr sz="2520"/>
          </a:p>
        </p:txBody>
      </p:sp>
      <p:pic>
        <p:nvPicPr>
          <p:cNvPr descr="env-path.JPG" id="134" name="Google Shape;13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00" y="795500"/>
            <a:ext cx="54045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3986202" y="781032"/>
            <a:ext cx="3643200" cy="214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파일탐색기에서 바로 입력</a:t>
            </a:r>
            <a:endParaRPr b="0" i="0" sz="12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195622" y="1709726"/>
            <a:ext cx="928800" cy="214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6948494" y="3843342"/>
            <a:ext cx="1000200" cy="214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3490898" y="4057656"/>
            <a:ext cx="2786100" cy="214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214934" y="4557722"/>
            <a:ext cx="642900" cy="214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710106" y="5267340"/>
            <a:ext cx="1643100" cy="214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20"/>
          <p:cNvCxnSpPr>
            <a:stCxn id="135" idx="2"/>
            <a:endCxn id="136" idx="3"/>
          </p:cNvCxnSpPr>
          <p:nvPr/>
        </p:nvCxnSpPr>
        <p:spPr>
          <a:xfrm flipH="1">
            <a:off x="4124502" y="995232"/>
            <a:ext cx="1683300" cy="821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2" name="Google Shape;142;p20"/>
          <p:cNvCxnSpPr>
            <a:stCxn id="137" idx="1"/>
            <a:endCxn id="138" idx="3"/>
          </p:cNvCxnSpPr>
          <p:nvPr/>
        </p:nvCxnSpPr>
        <p:spPr>
          <a:xfrm flipH="1">
            <a:off x="6277094" y="3950442"/>
            <a:ext cx="671400" cy="214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3" name="Google Shape;143;p20"/>
          <p:cNvCxnSpPr>
            <a:stCxn id="138" idx="2"/>
            <a:endCxn id="139" idx="0"/>
          </p:cNvCxnSpPr>
          <p:nvPr/>
        </p:nvCxnSpPr>
        <p:spPr>
          <a:xfrm>
            <a:off x="4883948" y="4271856"/>
            <a:ext cx="652500" cy="285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4" name="Google Shape;144;p20"/>
          <p:cNvCxnSpPr>
            <a:stCxn id="139" idx="2"/>
            <a:endCxn id="140" idx="0"/>
          </p:cNvCxnSpPr>
          <p:nvPr/>
        </p:nvCxnSpPr>
        <p:spPr>
          <a:xfrm flipH="1">
            <a:off x="5531584" y="4771922"/>
            <a:ext cx="4800" cy="49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5" name="Google Shape;145;p20"/>
          <p:cNvSpPr txBox="1"/>
          <p:nvPr/>
        </p:nvSpPr>
        <p:spPr>
          <a:xfrm>
            <a:off x="285726" y="3774050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%JAVA_HOME%\bin\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57158" y="2714620"/>
            <a:ext cx="23574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JAVA_HOME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jdk 경로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기본형: Escape Sequence 문자</a:t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특별한 기능을 의미하는 문자들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' ' 나 “ “ 내 에서 사용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표기		명칭			unicode value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\n		LineFeed			\u000a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\r		CarriageReturn		\u000d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\t		Tab				\u0009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\b		Backspace			\u0008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\'		single quote		\u0027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\”		double quote		\u0022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en-US" sz="1800"/>
              <a:t>\\		backslash(self)		\u005c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프로그래밍에서의 변수</a:t>
            </a:r>
            <a:endParaRPr/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의미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이름을 붙인 데이터(값)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상자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데이터를 보관하는 메모리의 일부분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사용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변수 선언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저장할 데이터의 종류 지정( 자료형 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데이터를 저장할 수 있는 공간을 생성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저장하기, 받는다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대입연산자( = ) 를 사용하여 값을 저장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변수명 = 값;	// 실제 오른쪽은 다양한 표현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초기화 되지 않은 변수 error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값을 저장하지 않으면 사용할 수 없다.</a:t>
            </a:r>
            <a:endParaRPr sz="1800"/>
          </a:p>
        </p:txBody>
      </p:sp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형변환(casting Type)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(변환하려는자료형)변수명,값(식);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묵시적(자동)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형 변환이 일어나도 값에는 별다른 문제가 없는 경우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작은 상자에서 큰 상자로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byte 🡪 short 🡪 int 🡪 long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데이터를 다른 방식으로 보관하지만 유지하는 경우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(정수) int, long 🡪 float , double	 (실수)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명시적(강제)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값이 훼손(변경)될 가능성이 있는 경우 반드시 사용(error)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큰 상자의 데이터를 작은 상자로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int ( 4byte)  🡪 byte (1 byte)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동일한 상자크기라고 해도 변수의 용도가 변하는 경우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short(2 bytes) 🡪 char(2bytes)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상수로 지정: final</a:t>
            </a:r>
            <a:endParaRPr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변수에 저장된 값은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프로그램 실행 중 = 연산에 의해 값 변경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한 번 저장한 값이 변경되지 않아야 하는 변수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final 예약어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지정된 변수를 상수(Constant)로 지정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반드시 초기값을 정해야 하며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실행 중 변경 될 수 없다.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final double CM_PER_INCH = 2.54;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</a:pPr>
            <a:r>
              <a:rPr lang="en-US" sz="1800"/>
              <a:t>주로 대문자 사용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열거형 : Enumerated Type</a:t>
            </a:r>
            <a:endParaRPr/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경우에 따라 변수는 제한된 값 세트만 보유해야 하는 경우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4 가지 사이즈의 옷이나 피자를 판매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작은, 중간, 큰, 초대형.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정수나 문자로 이를 지정받는 것도 가능하지만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잘못된 입력 오류를 최소화 (예 : 0 또는 m).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열거형에는 한정된 개수의 이름만을 열거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enum Size {SMALL, MEDIUM, LARGE, EXTRA_LARGE};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Size selected = null;	// 설정되지 않은 경우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selected = Size.MEDIUM;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열거형 변수에는 열거된 명칭{ .. } 외에 대입 불가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연산자</a:t>
            </a:r>
            <a:endParaRPr/>
          </a:p>
        </p:txBody>
      </p:sp>
      <p:sp>
        <p:nvSpPr>
          <p:cNvPr id="382" name="Google Shape;382;p52"/>
          <p:cNvSpPr txBox="1"/>
          <p:nvPr>
            <p:ph idx="4294967295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식을 작성하기 위한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Operators</a:t>
            </a:r>
            <a:endParaRPr/>
          </a:p>
        </p:txBody>
      </p:sp>
      <p:pic>
        <p:nvPicPr>
          <p:cNvPr descr="operator.gif" id="388" name="Google Shape;388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산술연산자 </a:t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두 개의 값을 연산한 결과 : 값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 % 나누고 남은 ...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R % m 의 결과는 m 보다 작은 값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방향 개념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+양수 의 반대 방향 -음수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Math class 에서 다양한 기능 제공</a:t>
            </a:r>
            <a:endParaRPr sz="1800"/>
          </a:p>
          <a:p>
            <a:pPr indent="0" lvl="1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5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2857488" y="1597871"/>
            <a:ext cx="35004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- * / % </a:t>
            </a:r>
            <a:endParaRPr b="1"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산술연산자</a:t>
            </a:r>
            <a:endParaRPr/>
          </a:p>
        </p:txBody>
      </p:sp>
      <p:pic>
        <p:nvPicPr>
          <p:cNvPr descr="산술연산.PNG" id="403" name="Google Shape;403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증감 연산자 ++/--</a:t>
            </a:r>
            <a:endParaRPr/>
          </a:p>
        </p:txBody>
      </p:sp>
      <p:sp>
        <p:nvSpPr>
          <p:cNvPr id="410" name="Google Shape;410;p5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변수에만 사용되는 단항 연산자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변수의 값이 1 증가++ / 감소--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  <p:sp>
        <p:nvSpPr>
          <p:cNvPr id="411" name="Google Shape;411;p5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412" name="Google Shape;41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22" y="2139553"/>
            <a:ext cx="4456013" cy="128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105" y="3643314"/>
            <a:ext cx="4662349" cy="135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b="1" lang="en-US" sz="2520"/>
              <a:t>Java Development</a:t>
            </a:r>
            <a:r>
              <a:rPr lang="en-US" sz="2520"/>
              <a:t> Kits</a:t>
            </a:r>
            <a:endParaRPr sz="2520"/>
          </a:p>
        </p:txBody>
      </p:sp>
      <p:pic>
        <p:nvPicPr>
          <p:cNvPr descr="jdk-versions.JPG" id="152" name="Google Shape;15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비교연산자 ‘==‘ , ‘!=‘</a:t>
            </a:r>
            <a:endParaRPr/>
          </a:p>
        </p:txBody>
      </p:sp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두 대상(값)을 비교하여 크기를 비교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가장 많이 쓰이는 연산자  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‘==‘ 	같으면 	true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‘!=‘ 	다르면	true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연산의 결과는 boolean.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조건식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연산의 결과가 참/거짓으로 판단되는 식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en-US" sz="1800"/>
              <a:t>주로 비교연산자들을 사용한 식</a:t>
            </a:r>
            <a:endParaRPr sz="1800"/>
          </a:p>
        </p:txBody>
      </p:sp>
      <p:sp>
        <p:nvSpPr>
          <p:cNvPr id="420" name="Google Shape;420;p5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421" name="Google Shape;421;p57"/>
          <p:cNvSpPr txBox="1"/>
          <p:nvPr/>
        </p:nvSpPr>
        <p:spPr>
          <a:xfrm>
            <a:off x="1348740" y="1438910"/>
            <a:ext cx="5959475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&lt;= &gt; &gt;= == !=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비교연산자</a:t>
            </a:r>
            <a:endParaRPr/>
          </a:p>
        </p:txBody>
      </p:sp>
      <p:pic>
        <p:nvPicPr>
          <p:cNvPr descr="비교연산.PNG" id="427" name="Google Shape;427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논리연산자</a:t>
            </a:r>
            <a:endParaRPr/>
          </a:p>
        </p:txBody>
      </p:sp>
      <p:sp>
        <p:nvSpPr>
          <p:cNvPr id="434" name="Google Shape;434;p5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여러 개의 조건식을 조합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조건 A 와 조건 B의 결과를 논리적으로 결합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연산의 결과는 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boolean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왼쪽 조건에 따라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오른쪽 조건 실행결정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435" name="Google Shape;435;p5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ical-operators.jpg" id="436" name="Google Shape;436;p5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607310"/>
            <a:ext cx="4038600" cy="2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논리연산자</a:t>
            </a:r>
            <a:endParaRPr/>
          </a:p>
        </p:txBody>
      </p:sp>
      <p:pic>
        <p:nvPicPr>
          <p:cNvPr descr="논리연산.PNG" id="442" name="Google Shape;442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bit 연산자 : bit-wise</a:t>
            </a:r>
            <a:endParaRPr/>
          </a:p>
        </p:txBody>
      </p:sp>
      <p:sp>
        <p:nvSpPr>
          <p:cNvPr id="449" name="Google Shape;449;p6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2진수 연산 : 결과 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1bit 씩 연산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&amp;	and			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하나라도 0 이면 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|	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하나라도 1 이면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^	xor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다르면 1 같으면 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~	not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1의 보수, 1-&gt;0, 0-&gt;1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&lt;&lt;	shift to high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높은 자리쪽으로 이동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&gt;&gt;	shift to low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낮은 자리쪽으로 이동</a:t>
            </a:r>
            <a:endParaRPr sz="1800"/>
          </a:p>
        </p:txBody>
      </p:sp>
      <p:pic>
        <p:nvPicPr>
          <p:cNvPr id="450" name="Google Shape;4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263" y="1476375"/>
            <a:ext cx="35718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제어문</a:t>
            </a:r>
            <a:endParaRPr/>
          </a:p>
        </p:txBody>
      </p:sp>
      <p:sp>
        <p:nvSpPr>
          <p:cNvPr id="456" name="Google Shape;456;p62"/>
          <p:cNvSpPr txBox="1"/>
          <p:nvPr>
            <p:ph idx="4294967295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실행의 순서와 흐름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실행 흐름</a:t>
            </a:r>
            <a:endParaRPr/>
          </a:p>
        </p:txBody>
      </p:sp>
      <p:pic>
        <p:nvPicPr>
          <p:cNvPr descr="400px-Control_flow.png" id="462" name="Google Shape;462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650" y="795500"/>
            <a:ext cx="38274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464" name="Google Shape;464;p63"/>
          <p:cNvSpPr txBox="1"/>
          <p:nvPr/>
        </p:nvSpPr>
        <p:spPr>
          <a:xfrm>
            <a:off x="214282" y="928670"/>
            <a:ext cx="8643900" cy="5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실행되는 순서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분기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조건에 따라 선택된 처리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if, switch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반복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연속되는 동일한 처리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for, while, do while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실행 흐름</a:t>
            </a:r>
            <a:endParaRPr/>
          </a:p>
        </p:txBody>
      </p:sp>
      <p:pic>
        <p:nvPicPr>
          <p:cNvPr descr="untitled.jpg" id="470" name="Google Shape;470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500"/>
            <a:ext cx="7688700" cy="41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472" name="Google Shape;472;p64"/>
          <p:cNvSpPr/>
          <p:nvPr/>
        </p:nvSpPr>
        <p:spPr>
          <a:xfrm>
            <a:off x="357158" y="4214818"/>
            <a:ext cx="8501122" cy="207170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break : 멈춘다, { } 를 벗어난다.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continue : (조건식 으로) 되돌아간다.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if </a:t>
            </a:r>
            <a:endParaRPr/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조건식이 참이면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실행하기 위한 조건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if ( 조건식 ) {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if ( 조건식 ) 처리식;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{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sz="1800"/>
              <a:t>}</a:t>
            </a:r>
            <a:endParaRPr sz="1800"/>
          </a:p>
        </p:txBody>
      </p:sp>
      <p:sp>
        <p:nvSpPr>
          <p:cNvPr id="479" name="Google Shape;479;p6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480" name="Google Shape;480;p65"/>
          <p:cNvSpPr/>
          <p:nvPr/>
        </p:nvSpPr>
        <p:spPr>
          <a:xfrm>
            <a:off x="5075555" y="1557020"/>
            <a:ext cx="2016125" cy="1080135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</a:t>
            </a:r>
            <a:endParaRPr/>
          </a:p>
        </p:txBody>
      </p:sp>
      <p:sp>
        <p:nvSpPr>
          <p:cNvPr id="481" name="Google Shape;481;p65"/>
          <p:cNvSpPr/>
          <p:nvPr/>
        </p:nvSpPr>
        <p:spPr>
          <a:xfrm>
            <a:off x="6370955" y="3141345"/>
            <a:ext cx="2303780" cy="7918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5652135" y="4941570"/>
            <a:ext cx="288290" cy="28765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3" name="Google Shape;483;p65"/>
          <p:cNvCxnSpPr>
            <a:stCxn id="480" idx="3"/>
            <a:endCxn id="481" idx="0"/>
          </p:cNvCxnSpPr>
          <p:nvPr/>
        </p:nvCxnSpPr>
        <p:spPr>
          <a:xfrm>
            <a:off x="7091680" y="2097087"/>
            <a:ext cx="431100" cy="10443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4" name="Google Shape;484;p65"/>
          <p:cNvCxnSpPr>
            <a:stCxn id="481" idx="2"/>
            <a:endCxn id="482" idx="0"/>
          </p:cNvCxnSpPr>
          <p:nvPr/>
        </p:nvCxnSpPr>
        <p:spPr>
          <a:xfrm rot="5400000">
            <a:off x="6155445" y="3574090"/>
            <a:ext cx="1008300" cy="1726500"/>
          </a:xfrm>
          <a:prstGeom prst="bentConnector3">
            <a:avLst>
              <a:gd fmla="val 4997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5" name="Google Shape;485;p65"/>
          <p:cNvCxnSpPr>
            <a:stCxn id="480" idx="1"/>
          </p:cNvCxnSpPr>
          <p:nvPr/>
        </p:nvCxnSpPr>
        <p:spPr>
          <a:xfrm>
            <a:off x="5075555" y="2097087"/>
            <a:ext cx="720600" cy="2844300"/>
          </a:xfrm>
          <a:prstGeom prst="bentConnector4">
            <a:avLst>
              <a:gd fmla="val -33134" name="adj1"/>
              <a:gd fmla="val 59486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86" name="Google Shape;486;p65"/>
          <p:cNvSpPr txBox="1"/>
          <p:nvPr/>
        </p:nvSpPr>
        <p:spPr>
          <a:xfrm>
            <a:off x="7646670" y="2224405"/>
            <a:ext cx="7416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true</a:t>
            </a:r>
            <a:endParaRPr/>
          </a:p>
        </p:txBody>
      </p:sp>
      <p:sp>
        <p:nvSpPr>
          <p:cNvPr id="487" name="Google Shape;487;p65"/>
          <p:cNvSpPr txBox="1"/>
          <p:nvPr/>
        </p:nvSpPr>
        <p:spPr>
          <a:xfrm>
            <a:off x="4114165" y="2423160"/>
            <a:ext cx="7416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if else </a:t>
            </a:r>
            <a:endParaRPr/>
          </a:p>
        </p:txBody>
      </p:sp>
      <p:sp>
        <p:nvSpPr>
          <p:cNvPr id="493" name="Google Shape;493;p6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조건식이 참, 거짓에 따라 다르게 동작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하나만 실행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if ( 조건식 ) {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true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}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else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{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false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sz="1800"/>
              <a:t>}</a:t>
            </a:r>
            <a:endParaRPr sz="1800"/>
          </a:p>
        </p:txBody>
      </p:sp>
      <p:sp>
        <p:nvSpPr>
          <p:cNvPr id="494" name="Google Shape;494;p6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495" name="Google Shape;495;p66"/>
          <p:cNvSpPr/>
          <p:nvPr/>
        </p:nvSpPr>
        <p:spPr>
          <a:xfrm>
            <a:off x="5075555" y="1557020"/>
            <a:ext cx="2016125" cy="1080135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</a:t>
            </a:r>
            <a:endParaRPr/>
          </a:p>
        </p:txBody>
      </p:sp>
      <p:sp>
        <p:nvSpPr>
          <p:cNvPr id="496" name="Google Shape;496;p66"/>
          <p:cNvSpPr/>
          <p:nvPr/>
        </p:nvSpPr>
        <p:spPr>
          <a:xfrm>
            <a:off x="6370955" y="3141345"/>
            <a:ext cx="2303780" cy="7918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/>
          </a:p>
        </p:txBody>
      </p:sp>
      <p:sp>
        <p:nvSpPr>
          <p:cNvPr id="497" name="Google Shape;497;p66"/>
          <p:cNvSpPr/>
          <p:nvPr/>
        </p:nvSpPr>
        <p:spPr>
          <a:xfrm>
            <a:off x="5652135" y="4941570"/>
            <a:ext cx="288290" cy="28765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8" name="Google Shape;498;p66"/>
          <p:cNvCxnSpPr>
            <a:stCxn id="495" idx="3"/>
            <a:endCxn id="496" idx="0"/>
          </p:cNvCxnSpPr>
          <p:nvPr/>
        </p:nvCxnSpPr>
        <p:spPr>
          <a:xfrm>
            <a:off x="7091680" y="2097087"/>
            <a:ext cx="431100" cy="10443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99" name="Google Shape;499;p66"/>
          <p:cNvCxnSpPr>
            <a:stCxn id="496" idx="2"/>
            <a:endCxn id="497" idx="0"/>
          </p:cNvCxnSpPr>
          <p:nvPr/>
        </p:nvCxnSpPr>
        <p:spPr>
          <a:xfrm rot="5400000">
            <a:off x="6155445" y="3574090"/>
            <a:ext cx="1008300" cy="1726500"/>
          </a:xfrm>
          <a:prstGeom prst="bentConnector3">
            <a:avLst>
              <a:gd fmla="val 4997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00" name="Google Shape;500;p66"/>
          <p:cNvCxnSpPr>
            <a:stCxn id="495" idx="1"/>
            <a:endCxn id="501" idx="0"/>
          </p:cNvCxnSpPr>
          <p:nvPr/>
        </p:nvCxnSpPr>
        <p:spPr>
          <a:xfrm flipH="1">
            <a:off x="4707755" y="2097087"/>
            <a:ext cx="367800" cy="10278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502" name="Google Shape;502;p66"/>
          <p:cNvSpPr txBox="1"/>
          <p:nvPr/>
        </p:nvSpPr>
        <p:spPr>
          <a:xfrm>
            <a:off x="7646670" y="2224405"/>
            <a:ext cx="7416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true</a:t>
            </a:r>
            <a:endParaRPr/>
          </a:p>
        </p:txBody>
      </p:sp>
      <p:sp>
        <p:nvSpPr>
          <p:cNvPr id="503" name="Google Shape;503;p66"/>
          <p:cNvSpPr txBox="1"/>
          <p:nvPr/>
        </p:nvSpPr>
        <p:spPr>
          <a:xfrm>
            <a:off x="4114165" y="2423160"/>
            <a:ext cx="7416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false</a:t>
            </a:r>
            <a:endParaRPr/>
          </a:p>
        </p:txBody>
      </p:sp>
      <p:sp>
        <p:nvSpPr>
          <p:cNvPr id="501" name="Google Shape;501;p66"/>
          <p:cNvSpPr/>
          <p:nvPr/>
        </p:nvSpPr>
        <p:spPr>
          <a:xfrm>
            <a:off x="3556000" y="3124835"/>
            <a:ext cx="2303780" cy="7918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/>
          </a:p>
        </p:txBody>
      </p:sp>
      <p:cxnSp>
        <p:nvCxnSpPr>
          <p:cNvPr id="504" name="Google Shape;504;p66"/>
          <p:cNvCxnSpPr>
            <a:stCxn id="501" idx="2"/>
            <a:endCxn id="497" idx="0"/>
          </p:cNvCxnSpPr>
          <p:nvPr/>
        </p:nvCxnSpPr>
        <p:spPr>
          <a:xfrm flipH="1" rot="-5400000">
            <a:off x="4739690" y="3884880"/>
            <a:ext cx="1024800" cy="10884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lang="en-US" sz="2520"/>
              <a:t>Java Integrated Development Environment</a:t>
            </a:r>
            <a:endParaRPr sz="2520"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accent5"/>
                </a:solidFill>
                <a:hlinkClick r:id="rId4"/>
              </a:rPr>
              <a:t>IntelliJ IDEA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accent5"/>
                </a:solidFill>
                <a:hlinkClick r:id="rId5"/>
              </a:rPr>
              <a:t>NetBeans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BlueJ</a:t>
            </a:r>
            <a:r>
              <a:rPr lang="en-US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James Gosling love this tool, creator of Java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 Java IDE that is widely used for educational purposes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Greenfoot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 Java IDE that was developed for providing education to high school and undergraduate students.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It is free software that is maintained with support from Oracle.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JDeveloper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 freeware Java IDE provided by the Oracle Corporation.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It can be used to develop applications in various languages apart from Java such as XML, </a:t>
            </a:r>
            <a:r>
              <a:rPr lang="en-US" sz="1800" u="sng">
                <a:solidFill>
                  <a:schemeClr val="hlink"/>
                </a:solidFill>
                <a:hlinkClick r:id="rId9"/>
              </a:rPr>
              <a:t>HTML</a:t>
            </a:r>
            <a:r>
              <a:rPr lang="en-US" sz="1800"/>
              <a:t>, </a:t>
            </a:r>
            <a:r>
              <a:rPr lang="en-US" sz="1800" u="sng">
                <a:solidFill>
                  <a:schemeClr val="hlink"/>
                </a:solidFill>
                <a:hlinkClick r:id="rId10"/>
              </a:rPr>
              <a:t>SQL</a:t>
            </a:r>
            <a:r>
              <a:rPr lang="en-US" sz="1800"/>
              <a:t>, PL/SQL, </a:t>
            </a:r>
            <a:r>
              <a:rPr lang="en-US" sz="1800" u="sng">
                <a:solidFill>
                  <a:schemeClr val="hlink"/>
                </a:solidFill>
                <a:hlinkClick r:id="rId11"/>
              </a:rPr>
              <a:t>JavaScript</a:t>
            </a:r>
            <a:r>
              <a:rPr lang="en-US" sz="1800"/>
              <a:t>, </a:t>
            </a:r>
            <a:r>
              <a:rPr lang="en-US" sz="1800" u="sng">
                <a:solidFill>
                  <a:schemeClr val="hlink"/>
                </a:solidFill>
                <a:hlinkClick r:id="rId12"/>
              </a:rPr>
              <a:t>PHP</a:t>
            </a:r>
            <a:r>
              <a:rPr lang="en-US" sz="1800"/>
              <a:t>, etc. </a:t>
            </a:r>
            <a:endParaRPr sz="18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97650" y="795500"/>
            <a:ext cx="3548701" cy="15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다중(중첩) if ~ else if </a:t>
            </a:r>
            <a:endParaRPr/>
          </a:p>
        </p:txBody>
      </p:sp>
      <p:sp>
        <p:nvSpPr>
          <p:cNvPr id="510" name="Google Shape;510;p6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여러 개의 조건을 순차적으로 판단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if ( A ) {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if ( B ) {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}else{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}else{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if ( C ) {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}else {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if ( D ) {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}else{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}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}</a:t>
            </a:r>
            <a:endParaRPr sz="1800"/>
          </a:p>
        </p:txBody>
      </p:sp>
      <p:sp>
        <p:nvSpPr>
          <p:cNvPr id="511" name="Google Shape;511;p6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512" name="Google Shape;512;p67"/>
          <p:cNvSpPr/>
          <p:nvPr/>
        </p:nvSpPr>
        <p:spPr>
          <a:xfrm>
            <a:off x="5151120" y="1697355"/>
            <a:ext cx="2303780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elseifladder" id="513" name="Google Shape;513;p6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0415" y="1627505"/>
            <a:ext cx="5368200" cy="40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if statement</a:t>
            </a:r>
            <a:endParaRPr/>
          </a:p>
        </p:txBody>
      </p:sp>
      <p:pic>
        <p:nvPicPr>
          <p:cNvPr descr="if.PNG" id="519" name="Google Shape;519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switch</a:t>
            </a:r>
            <a:endParaRPr/>
          </a:p>
        </p:txBody>
      </p:sp>
      <p:pic>
        <p:nvPicPr>
          <p:cNvPr descr="switch.PNG" id="526" name="Google Shape;526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while</a:t>
            </a:r>
            <a:endParaRPr/>
          </a:p>
        </p:txBody>
      </p:sp>
      <p:pic>
        <p:nvPicPr>
          <p:cNvPr descr="while.PNG" id="533" name="Google Shape;533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for</a:t>
            </a:r>
            <a:endParaRPr/>
          </a:p>
        </p:txBody>
      </p:sp>
      <p:pic>
        <p:nvPicPr>
          <p:cNvPr descr="for.PNG" id="540" name="Google Shape;540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for each</a:t>
            </a:r>
            <a:endParaRPr/>
          </a:p>
        </p:txBody>
      </p:sp>
      <p:sp>
        <p:nvSpPr>
          <p:cNvPr id="547" name="Google Shape;547;p7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여러 개의 자료들이 들어 있는 집합에 사용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각 자료들을 꺼내어 처리를 반복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( Type data : List ) {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process data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}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sz="1800"/>
              <a:t>Array, Collection 에서 사용</a:t>
            </a:r>
            <a:endParaRPr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STRING CLASS</a:t>
            </a:r>
            <a:endParaRPr/>
          </a:p>
        </p:txBody>
      </p:sp>
      <p:sp>
        <p:nvSpPr>
          <p:cNvPr id="553" name="Google Shape;553;p73"/>
          <p:cNvSpPr txBox="1"/>
          <p:nvPr>
            <p:ph idx="4294967295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OOP 지식이 필요합니다.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문자열 String</a:t>
            </a:r>
            <a:endParaRPr/>
          </a:p>
        </p:txBody>
      </p:sp>
      <p:sp>
        <p:nvSpPr>
          <p:cNvPr id="559" name="Google Shape;559;p7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문자열은 문자들의 나열 “ “ 표현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java 에서 문자 는 unicode 이며 2 byte 정의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2byte 는 16진수 4자리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 ‘A’ 의 unicode 값은 0x0041 이다.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65 (10진)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unicode 값 ‘\u0041’ == ‘A’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‘ ‘ 를 붙이지 않는 경우 code 일부로 인식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문자열은 변경 불가한 상수(Immutable)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en-US" sz="1800"/>
              <a:t>모든 문자열은 새로 생성된다.</a:t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문자열 String</a:t>
            </a:r>
            <a:endParaRPr/>
          </a:p>
        </p:txBody>
      </p:sp>
      <p:sp>
        <p:nvSpPr>
          <p:cNvPr id="565" name="Google Shape;565;p7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byte ascii = 65;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System.</a:t>
            </a:r>
            <a:r>
              <a:rPr b="1" i="1" lang="en-US" sz="2000">
                <a:latin typeface="Consolas"/>
                <a:ea typeface="Consolas"/>
                <a:cs typeface="Consolas"/>
                <a:sym typeface="Consolas"/>
              </a:rPr>
              <a:t>out.println(ascii);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System.</a:t>
            </a:r>
            <a:r>
              <a:rPr b="1" i="1" lang="en-US" sz="2000">
                <a:latin typeface="Consolas"/>
                <a:ea typeface="Consolas"/>
                <a:cs typeface="Consolas"/>
                <a:sym typeface="Consolas"/>
              </a:rPr>
              <a:t>out.println((char)ascii);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char unicode = 'A';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System.</a:t>
            </a:r>
            <a:r>
              <a:rPr b="1" i="1" lang="en-US" sz="2000">
                <a:latin typeface="Consolas"/>
                <a:ea typeface="Consolas"/>
                <a:cs typeface="Consolas"/>
                <a:sym typeface="Consolas"/>
              </a:rPr>
              <a:t>out.println(unicode);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unicode = '\u0041';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System.</a:t>
            </a:r>
            <a:r>
              <a:rPr b="1" i="1" lang="en-US" sz="2000">
                <a:latin typeface="Consolas"/>
                <a:ea typeface="Consolas"/>
                <a:cs typeface="Consolas"/>
                <a:sym typeface="Consolas"/>
              </a:rPr>
              <a:t>out.println(unicode);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\u007b		&lt;-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중괄호를 쓴 것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char unicode = '\u007b';</a:t>
            </a:r>
            <a:endParaRPr b="1" sz="2000"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System.</a:t>
            </a:r>
            <a:r>
              <a:rPr b="1" i="1" lang="en-US" sz="2000">
                <a:latin typeface="Consolas"/>
                <a:ea typeface="Consolas"/>
                <a:cs typeface="Consolas"/>
                <a:sym typeface="Consolas"/>
              </a:rPr>
              <a:t>out.println(unicode);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unicode = '\u007d';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System.</a:t>
            </a:r>
            <a:r>
              <a:rPr b="1" i="1" lang="en-US" sz="2000">
                <a:latin typeface="Consolas"/>
                <a:ea typeface="Consolas"/>
                <a:cs typeface="Consolas"/>
                <a:sym typeface="Consolas"/>
              </a:rPr>
              <a:t>out.println(unicode);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\u007d		&lt;-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중괄호를 쓴 것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6" name="Google Shape;56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2060848"/>
            <a:ext cx="3483720" cy="32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5"/>
          <p:cNvSpPr txBox="1"/>
          <p:nvPr/>
        </p:nvSpPr>
        <p:spPr>
          <a:xfrm>
            <a:off x="5868144" y="4150821"/>
            <a:ext cx="29076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unicode 값으로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작성할수도 있겠다. ^^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String class</a:t>
            </a:r>
            <a:endParaRPr/>
          </a:p>
        </p:txBody>
      </p:sp>
      <p:sp>
        <p:nvSpPr>
          <p:cNvPr id="573" name="Google Shape;573;p7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표준 Java API 로 문자열 처리 메서드 많음.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“ “ 은 String 객체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code 내에서 “abc” 는 모두 하나의 객체 참조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String str1 = null;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String 객체가 없음. 사용 불가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String str2 = “”;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비어 있는 객체, null 은 아니지만 값이 없음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대부분의 data 가 문자열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en-US" sz="1800"/>
              <a:t>비정형 : text (문자열)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lang="en-US" sz="2520"/>
              <a:t>Java Development Kits</a:t>
            </a:r>
            <a:endParaRPr sz="252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-US" sz="2220"/>
              <a:t>Eclipse.ini 설정 파일</a:t>
            </a:r>
            <a:endParaRPr sz="2220"/>
          </a:p>
          <a:p>
            <a:pPr indent="-285750" lvl="1" marL="7429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-US" sz="1665"/>
              <a:t>JVM 지정 권장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-US" sz="1665"/>
              <a:t>다수 JVM 을 사용하는 환경에서 유용하며 보다 확실해진다.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-US" sz="2220"/>
              <a:t>-vm 옵션 형식에 주의</a:t>
            </a:r>
            <a:endParaRPr sz="2220"/>
          </a:p>
          <a:p>
            <a:pPr indent="-285750" lvl="1" marL="7429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-US" sz="1665"/>
              <a:t>-vm 과 그 값(JVM 경로)은 별도의 행에 있어야 함.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■"/>
            </a:pPr>
            <a:r>
              <a:rPr lang="en-US" sz="1480"/>
              <a:t>Java 실행 파일에 대한 전체 절대 경로로 지정</a:t>
            </a:r>
            <a:endParaRPr sz="1480"/>
          </a:p>
          <a:p>
            <a:pPr indent="-285750" lvl="1" marL="7429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-US" sz="1665"/>
              <a:t>-vm 옵션은 다른 옵션 다음(아래)에 -vmargs 옵션 바로 앞(위)에 추가.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■"/>
            </a:pPr>
            <a:r>
              <a:rPr lang="en-US" sz="1480"/>
              <a:t>-vmargs 이후의 모든 항목에 영향을 줌</a:t>
            </a:r>
            <a:endParaRPr sz="1480"/>
          </a:p>
          <a:p>
            <a:pPr indent="-285750" lvl="1" marL="7429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-US" sz="1665"/>
              <a:t>32 bits Eclipse 32 bits JVM, 64 bits Eclipse 64 bits JVM을 사용.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■"/>
            </a:pPr>
            <a:r>
              <a:rPr lang="en-US" sz="1480"/>
              <a:t>32 bits Eclipse 는 64 bits JVM에서 작동하지 않는다.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Char char="●"/>
            </a:pPr>
            <a:r>
              <a:rPr lang="en-US" sz="2220">
                <a:solidFill>
                  <a:srgbClr val="FF0000"/>
                </a:solidFill>
              </a:rPr>
              <a:t>-vm</a:t>
            </a:r>
            <a:endParaRPr sz="222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Char char="●"/>
            </a:pPr>
            <a:r>
              <a:rPr lang="en-US" sz="2220">
                <a:solidFill>
                  <a:srgbClr val="FF0000"/>
                </a:solidFill>
              </a:rPr>
              <a:t>C:\Java\JDK\1.8\bin\javaw.exe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-US" sz="2220"/>
              <a:t>-vmargs</a:t>
            </a:r>
            <a:endParaRPr sz="2220"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-US" sz="2220"/>
              <a:t>-Dosgi.requiredJavaVersion=1.8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-US" sz="2220"/>
              <a:t>-Xms40m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1600"/>
              </a:spcAft>
              <a:buClr>
                <a:schemeClr val="dk1"/>
              </a:buClr>
              <a:buSzPts val="2220"/>
              <a:buChar char="●"/>
            </a:pPr>
            <a:r>
              <a:rPr lang="en-US" sz="2220"/>
              <a:t>-Xmx1024m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String class</a:t>
            </a:r>
            <a:endParaRPr/>
          </a:p>
        </p:txBody>
      </p:sp>
      <p:sp>
        <p:nvSpPr>
          <p:cNvPr id="579" name="Google Shape;579;p7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String 객체의 생성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String text1 = "hello";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String text2 = text1;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String text3 = new String("hello");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String text4 = new String( text1 );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참조의 비교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text1 == text2 is true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text1 == text3 is false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text1 == text4 is false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String class</a:t>
            </a:r>
            <a:endParaRPr/>
          </a:p>
        </p:txBody>
      </p:sp>
      <p:sp>
        <p:nvSpPr>
          <p:cNvPr id="585" name="Google Shape;585;p7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문자열의 길이	.length() : int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문자열의 비교	.equals(문자열)	 : boolean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문자들을 비교, 참조는 다를 수 있다.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== 참조의 비교로 문자열 값은 다를 수 있다.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.equalsIgnoreCase(문자열) : boolean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대소문자 구분없이 비교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대문자로 반환	.toUpperCase() : String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소문자로 반환	.toLowerCase() : String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 교체		.replace(찾문,변문) : String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en-US" sz="1800"/>
              <a:t>변경된 문자열을 반환받아야 한다.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String class</a:t>
            </a:r>
            <a:endParaRPr/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문자열은 + 연산으로 합칠 수 있다.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문자열 + 정수/실수/문자/객체 = String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 합치기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.concat(문자열) : String : 2 개 문자열 단순 합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.join(구분자, 문자열들… ) : String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구분자를 삽입하여 문자열들을 결합(조립)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 나누기	.split(구분자) : String[]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구분자를 기준으로 문자열 나누어 배열 반환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양쪽 끝 escape 문자 제거	.trim() : String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String class</a:t>
            </a:r>
            <a:endParaRPr/>
          </a:p>
        </p:txBody>
      </p:sp>
      <p:sp>
        <p:nvSpPr>
          <p:cNvPr id="597" name="Google Shape;597;p8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 내 문자 반환	.charAt(번호) : char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문자열은 char[] 배열, 번호로 1 문자씩 지정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배열로의 변환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.toCharArray()	: char[]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.getBytes()		: byte[]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기본형 값을 String 으로 변환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String.valueOf( 상수값 )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String s = String.valyeOf( 100 );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</a:pPr>
            <a:r>
              <a:rPr lang="en-US" sz="1800"/>
              <a:t>“100”</a:t>
            </a:r>
            <a:endParaRPr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String class</a:t>
            </a:r>
            <a:endParaRPr/>
          </a:p>
        </p:txBody>
      </p:sp>
      <p:sp>
        <p:nvSpPr>
          <p:cNvPr id="603" name="Google Shape;603;p8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형식 있는 문자열 생성		.format(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String fmt = String.format(형식,값들…);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형식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%[arg_idx$][flags][width][.precision]conversion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[ ] 부분은 생략해도 됨을 의미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각 값마다 형식을 지정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arg_idx	값들의 번호 1부터 시작 순서대로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flags		출력 시 옵션 conversion 에 따라 다름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width	출력 시 폭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.precision	최대 출력문자수(소수점 이하 자리 수)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conversion	자료형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String class : format conversion</a:t>
            </a:r>
            <a:endParaRPr/>
          </a:p>
        </p:txBody>
      </p:sp>
      <p:graphicFrame>
        <p:nvGraphicFramePr>
          <p:cNvPr id="609" name="Google Shape;609;p82"/>
          <p:cNvGraphicFramePr/>
          <p:nvPr/>
        </p:nvGraphicFramePr>
        <p:xfrm>
          <a:off x="683569" y="836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{EFA6BA46-6386-4054-A33B-16D3078338ED}</a:tableStyleId>
              </a:tblPr>
              <a:tblGrid>
                <a:gridCol w="1297375"/>
                <a:gridCol w="2116775"/>
                <a:gridCol w="4506700"/>
              </a:tblGrid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Conversion </a:t>
                      </a:r>
                      <a:endParaRPr/>
                    </a:p>
                  </a:txBody>
                  <a:tcPr marT="14900" marB="14900" marR="14900" marL="149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Argument Category </a:t>
                      </a:r>
                      <a:endParaRPr/>
                    </a:p>
                  </a:txBody>
                  <a:tcPr marT="14900" marB="14900" marR="14900" marL="149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Description </a:t>
                      </a:r>
                      <a:endParaRPr/>
                    </a:p>
                  </a:txBody>
                  <a:tcPr marT="14900" marB="14900" marR="14900" marL="149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'b', 'B'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general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boolean</a:t>
                      </a:r>
                      <a:r>
                        <a:rPr lang="en-US" sz="1400"/>
                        <a:t> 형식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'h', 'H'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general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객체의 </a:t>
                      </a:r>
                      <a:r>
                        <a:rPr lang="en-US" sz="1400"/>
                        <a:t>.hashCode() 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's', 'S'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general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String 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'c', 'C'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character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char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'd'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integral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 10진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'o'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integral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</a:t>
                      </a:r>
                      <a:r>
                        <a:rPr lang="en-US" sz="1400"/>
                        <a:t> 8진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'x', 'X'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integral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 16진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'e', 'E'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floating point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실수 10진 지수표기식 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'f'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floating point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실수 10진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'g', 'G'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floating point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실수(권장) 자동 맞춤 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</a:tr>
              <a:tr h="60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'a', 'A'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floating point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실수 16진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't', 'T'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date/time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날짜 시간 형식 Calendar 클래스 활용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'%'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percent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% 문자 자신 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'n'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line separator </a:t>
                      </a:r>
                      <a:endParaRPr/>
                    </a:p>
                  </a:txBody>
                  <a:tcPr marT="14900" marB="14900" marR="14900" marL="14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행 내림 </a:t>
                      </a:r>
                      <a:endParaRPr sz="1400"/>
                    </a:p>
                  </a:txBody>
                  <a:tcPr marT="14900" marB="14900" marR="14900" marL="14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0" name="Google Shape;610;p8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String class</a:t>
            </a:r>
            <a:endParaRPr/>
          </a:p>
        </p:txBody>
      </p:sp>
      <p:sp>
        <p:nvSpPr>
          <p:cNvPr id="616" name="Google Shape;616;p8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 시작 검사	.startWith(문자열) : boolean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문자열 종료 검사	.endsWith(문자열) : boolean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부분 문자열 검사	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.contains( 문자열 ) : boolean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.indexOf(찾을문자/열) : int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</a:pPr>
            <a:r>
              <a:rPr lang="en-US" sz="1800"/>
              <a:t>첫 글자의 번호를 반환 없으면 -1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4"/>
          <p:cNvSpPr txBox="1"/>
          <p:nvPr>
            <p:ph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4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How to run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Compiler + Interpreter</a:t>
            </a:r>
            <a:endParaRPr sz="18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3825"/>
            <a:ext cx="7688700" cy="42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b="1" lang="en-US" sz="2520"/>
              <a:t>Programming Core Java</a:t>
            </a:r>
            <a:endParaRPr sz="252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코드 작성 규칙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영어 대소문자 구분	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소스파일과 클래스(class) 이름의 첫 글자는 반드시 대문자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‘ ‘ 문자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“ “ 문자열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모든 문장의 끝에는 ; 붙임</a:t>
            </a:r>
            <a:endParaRPr sz="1800"/>
          </a:p>
          <a:p>
            <a:pPr indent="-342900" lvl="2" marL="13716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</a:pPr>
            <a:r>
              <a:rPr lang="en-US" sz="1800"/>
              <a:t>{ } 에는 붙이지 않음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Malgun Gothic"/>
              <a:buNone/>
            </a:pPr>
            <a:r>
              <a:rPr lang="en-US" sz="2520"/>
              <a:t>Programming Core Java</a:t>
            </a:r>
            <a:endParaRPr sz="2520"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소스파일(*.java) 이름과 public 클래스 이름 일치  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하나의 소스파일에 여러 개의 Class 정의 가능.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public class 는 하나만 정의(작성)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sz="1800"/>
              <a:t>Greeting.java</a:t>
            </a:r>
            <a:endParaRPr sz="1800"/>
          </a:p>
        </p:txBody>
      </p:sp>
      <p:pic>
        <p:nvPicPr>
          <p:cNvPr descr="java-01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332" y="2800344"/>
            <a:ext cx="4572000" cy="171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6"/>
          <p:cNvSpPr/>
          <p:nvPr/>
        </p:nvSpPr>
        <p:spPr>
          <a:xfrm>
            <a:off x="6715140" y="2428868"/>
            <a:ext cx="2143140" cy="42862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30473" y="24938"/>
                </a:moveTo>
                <a:lnTo>
                  <a:pt x="-105372" y="233141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of Class Greeting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