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</p:sldIdLst>
  <p:sldSz cy="6858000" cx="9144000"/>
  <p:notesSz cx="6858000" cy="9144000"/>
  <p:embeddedFontLst>
    <p:embeddedFont>
      <p:font typeface="Raleway"/>
      <p:regular r:id="rId127"/>
      <p:bold r:id="rId128"/>
      <p:italic r:id="rId129"/>
      <p:boldItalic r:id="rId130"/>
    </p:embeddedFont>
    <p:embeddedFont>
      <p:font typeface="Lato"/>
      <p:regular r:id="rId131"/>
      <p:bold r:id="rId132"/>
      <p:italic r:id="rId133"/>
      <p:boldItalic r:id="rId134"/>
    </p:embeddedFont>
    <p:embeddedFont>
      <p:font typeface="Quattrocento Sans"/>
      <p:regular r:id="rId135"/>
      <p:bold r:id="rId136"/>
      <p:italic r:id="rId137"/>
      <p:boldItalic r:id="rId1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77">
          <p15:clr>
            <a:srgbClr val="000000"/>
          </p15:clr>
        </p15:guide>
        <p15:guide id="2" pos="292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7B0E8E-4991-4BCB-A9CA-BEC03C991B26}">
  <a:tblStyle styleId="{207B0E8E-4991-4BCB-A9CA-BEC03C991B2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A161781-8D42-47EA-8A77-C5E16A2969D0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fill>
          <a:solidFill>
            <a:srgbClr val="DEE7D0"/>
          </a:solidFill>
        </a:fill>
      </a:tcStyle>
    </a:band1H>
    <a:band2H>
      <a:tcTxStyle/>
    </a:band2H>
    <a:band1V>
      <a:tcTxStyle/>
      <a:tcStyle>
        <a:fill>
          <a:solidFill>
            <a:srgbClr val="DEE7D0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18E87B13-7EC6-4831-A237-A9B64DF6CCA4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77" orient="horz"/>
        <p:guide pos="29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Raleway-italic.fntdata"/><Relationship Id="rId128" Type="http://schemas.openxmlformats.org/officeDocument/2006/relationships/font" Target="fonts/Raleway-bold.fntdata"/><Relationship Id="rId127" Type="http://schemas.openxmlformats.org/officeDocument/2006/relationships/font" Target="fonts/Raleway-regular.fntdata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8" Type="http://schemas.openxmlformats.org/officeDocument/2006/relationships/font" Target="fonts/QuattrocentoSans-boldItalic.fntdata"/><Relationship Id="rId137" Type="http://schemas.openxmlformats.org/officeDocument/2006/relationships/font" Target="fonts/QuattrocentoSans-italic.fntdata"/><Relationship Id="rId132" Type="http://schemas.openxmlformats.org/officeDocument/2006/relationships/font" Target="fonts/Lato-bold.fntdata"/><Relationship Id="rId131" Type="http://schemas.openxmlformats.org/officeDocument/2006/relationships/font" Target="fonts/Lato-regular.fntdata"/><Relationship Id="rId130" Type="http://schemas.openxmlformats.org/officeDocument/2006/relationships/font" Target="fonts/Raleway-boldItalic.fntdata"/><Relationship Id="rId136" Type="http://schemas.openxmlformats.org/officeDocument/2006/relationships/font" Target="fonts/QuattrocentoSans-bold.fntdata"/><Relationship Id="rId135" Type="http://schemas.openxmlformats.org/officeDocument/2006/relationships/font" Target="fonts/QuattrocentoSans-regular.fntdata"/><Relationship Id="rId134" Type="http://schemas.openxmlformats.org/officeDocument/2006/relationships/font" Target="fonts/Lato-boldItalic.fntdata"/><Relationship Id="rId133" Type="http://schemas.openxmlformats.org/officeDocument/2006/relationships/font" Target="fonts/Lato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p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새와 비행기는 날 수 있다. 하지만 나는 방법은 다르다.</a:t>
            </a:r>
            <a:endParaRPr/>
          </a:p>
        </p:txBody>
      </p:sp>
      <p:sp>
        <p:nvSpPr>
          <p:cNvPr id="898" name="Google Shape;898;p2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 클래스는 A, B의 부모클래스인 ABC클래스를 구성(Composition)하고있습니다.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Test에 의해서 Stage 객체가 생성이 될때 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 변수 abc는 A 객체가 생성되면서 초기화됩니다. 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play 메소드가 호출이 되는데 이때는 위임(Delegation)을 통해서 A 객체의 isABC() 메소드를 호출합니다.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그럼 당연히 a가 출력되겠네요. 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하지만, 곧 stage 객체의 클라이언트가 change() 메소드를 호출하였고 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 변수는 B객체를 참조하게되었네요.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play() 메소드가 호출되면 B객체의 isABC() 메소드를 호출하게 됩니다.</a:t>
            </a:r>
            <a:br>
              <a:rPr lang="en-US"/>
            </a:br>
            <a:endParaRPr/>
          </a:p>
        </p:txBody>
      </p:sp>
      <p:sp>
        <p:nvSpPr>
          <p:cNvPr id="665" name="Google Shape;665;p1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80f10f722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80f10f72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80f10f722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74638"/>
            <a:ext cx="8229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857232"/>
            <a:ext cx="8229600" cy="5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>
  <p:cSld name="SECTION_HEADER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예제">
  <p:cSld name="기본예제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319088"/>
            <a:ext cx="72390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85720" y="1268760"/>
            <a:ext cx="8606700" cy="5360700"/>
          </a:xfrm>
          <a:prstGeom prst="rect">
            <a:avLst/>
          </a:prstGeom>
          <a:solidFill>
            <a:schemeClr val="dk1">
              <a:alpha val="698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85720" y="71414"/>
            <a:ext cx="8572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85720" y="71414"/>
            <a:ext cx="8572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1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68392" y="6740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6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7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9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20" Type="http://schemas.openxmlformats.org/officeDocument/2006/relationships/hyperlink" Target="http://docs.oracle.com/javase/7/docs/api/java/io/File.html" TargetMode="External"/><Relationship Id="rId22" Type="http://schemas.openxmlformats.org/officeDocument/2006/relationships/hyperlink" Target="http://docs.oracle.com/javase/7/docs/api/java/io/File.html" TargetMode="External"/><Relationship Id="rId21" Type="http://schemas.openxmlformats.org/officeDocument/2006/relationships/hyperlink" Target="http://docs.oracle.com/javase/7/docs/api/java/io/File.html" TargetMode="External"/><Relationship Id="rId24" Type="http://schemas.openxmlformats.org/officeDocument/2006/relationships/hyperlink" Target="http://docs.oracle.com/javase/7/docs/api/java/io/File.html" TargetMode="External"/><Relationship Id="rId23" Type="http://schemas.openxmlformats.org/officeDocument/2006/relationships/hyperlink" Target="http://docs.oracle.com/javase/7/docs/api/java/io/File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://docs.oracle.com/javase/7/docs/api/java/io/File.html" TargetMode="External"/><Relationship Id="rId4" Type="http://schemas.openxmlformats.org/officeDocument/2006/relationships/hyperlink" Target="http://docs.oracle.com/javase/7/docs/api/java/io/File.html" TargetMode="External"/><Relationship Id="rId9" Type="http://schemas.openxmlformats.org/officeDocument/2006/relationships/hyperlink" Target="http://docs.oracle.com/javase/7/docs/api/java/io/File.html" TargetMode="External"/><Relationship Id="rId26" Type="http://schemas.openxmlformats.org/officeDocument/2006/relationships/hyperlink" Target="http://docs.oracle.com/javase/7/docs/api/java/io/File.html" TargetMode="External"/><Relationship Id="rId25" Type="http://schemas.openxmlformats.org/officeDocument/2006/relationships/hyperlink" Target="http://docs.oracle.com/javase/7/docs/api/java/io/File.html" TargetMode="External"/><Relationship Id="rId28" Type="http://schemas.openxmlformats.org/officeDocument/2006/relationships/hyperlink" Target="http://docs.oracle.com/javase/7/docs/api/java/io/File.html" TargetMode="External"/><Relationship Id="rId27" Type="http://schemas.openxmlformats.org/officeDocument/2006/relationships/hyperlink" Target="http://docs.oracle.com/javase/7/docs/api/java/io/File.html" TargetMode="External"/><Relationship Id="rId5" Type="http://schemas.openxmlformats.org/officeDocument/2006/relationships/hyperlink" Target="http://docs.oracle.com/javase/7/docs/api/java/io/File.html" TargetMode="External"/><Relationship Id="rId6" Type="http://schemas.openxmlformats.org/officeDocument/2006/relationships/hyperlink" Target="http://docs.oracle.com/javase/7/docs/api/java/io/File.html" TargetMode="External"/><Relationship Id="rId29" Type="http://schemas.openxmlformats.org/officeDocument/2006/relationships/hyperlink" Target="http://docs.oracle.com/javase/7/docs/api/java/io/File.html" TargetMode="External"/><Relationship Id="rId7" Type="http://schemas.openxmlformats.org/officeDocument/2006/relationships/hyperlink" Target="http://docs.oracle.com/javase/7/docs/api/java/io/File.html" TargetMode="External"/><Relationship Id="rId8" Type="http://schemas.openxmlformats.org/officeDocument/2006/relationships/hyperlink" Target="http://docs.oracle.com/javase/7/docs/api/java/io/File.html" TargetMode="External"/><Relationship Id="rId31" Type="http://schemas.openxmlformats.org/officeDocument/2006/relationships/hyperlink" Target="http://docs.oracle.com/javase/7/docs/api/java/io/File.html" TargetMode="External"/><Relationship Id="rId30" Type="http://schemas.openxmlformats.org/officeDocument/2006/relationships/hyperlink" Target="http://docs.oracle.com/javase/7/docs/api/java/io/File.html" TargetMode="External"/><Relationship Id="rId11" Type="http://schemas.openxmlformats.org/officeDocument/2006/relationships/hyperlink" Target="http://docs.oracle.com/javase/7/docs/api/java/io/File.html" TargetMode="External"/><Relationship Id="rId33" Type="http://schemas.openxmlformats.org/officeDocument/2006/relationships/hyperlink" Target="http://docs.oracle.com/javase/7/docs/api/java/io/File.html" TargetMode="External"/><Relationship Id="rId10" Type="http://schemas.openxmlformats.org/officeDocument/2006/relationships/hyperlink" Target="http://docs.oracle.com/javase/7/docs/api/java/io/File.html" TargetMode="External"/><Relationship Id="rId32" Type="http://schemas.openxmlformats.org/officeDocument/2006/relationships/hyperlink" Target="http://docs.oracle.com/javase/7/docs/api/java/io/File.html" TargetMode="External"/><Relationship Id="rId13" Type="http://schemas.openxmlformats.org/officeDocument/2006/relationships/hyperlink" Target="http://docs.oracle.com/javase/7/docs/api/java/io/File.html" TargetMode="External"/><Relationship Id="rId35" Type="http://schemas.openxmlformats.org/officeDocument/2006/relationships/hyperlink" Target="http://docs.oracle.com/javase/7/docs/api/java/io/File.html" TargetMode="External"/><Relationship Id="rId12" Type="http://schemas.openxmlformats.org/officeDocument/2006/relationships/hyperlink" Target="http://docs.oracle.com/javase/7/docs/api/java/io/File.html" TargetMode="External"/><Relationship Id="rId34" Type="http://schemas.openxmlformats.org/officeDocument/2006/relationships/hyperlink" Target="http://docs.oracle.com/javase/7/docs/api/java/io/File.html" TargetMode="External"/><Relationship Id="rId15" Type="http://schemas.openxmlformats.org/officeDocument/2006/relationships/hyperlink" Target="http://docs.oracle.com/javase/7/docs/api/java/io/File.html" TargetMode="External"/><Relationship Id="rId37" Type="http://schemas.openxmlformats.org/officeDocument/2006/relationships/hyperlink" Target="http://docs.oracle.com/javase/7/docs/api/java/io/File.html" TargetMode="External"/><Relationship Id="rId14" Type="http://schemas.openxmlformats.org/officeDocument/2006/relationships/hyperlink" Target="http://docs.oracle.com/javase/7/docs/api/java/io/File.html" TargetMode="External"/><Relationship Id="rId36" Type="http://schemas.openxmlformats.org/officeDocument/2006/relationships/hyperlink" Target="http://docs.oracle.com/javase/7/docs/api/java/io/File.html" TargetMode="External"/><Relationship Id="rId17" Type="http://schemas.openxmlformats.org/officeDocument/2006/relationships/hyperlink" Target="http://docs.oracle.com/javase/7/docs/api/java/io/File.html" TargetMode="External"/><Relationship Id="rId16" Type="http://schemas.openxmlformats.org/officeDocument/2006/relationships/hyperlink" Target="http://docs.oracle.com/javase/7/docs/api/java/io/File.html" TargetMode="External"/><Relationship Id="rId19" Type="http://schemas.openxmlformats.org/officeDocument/2006/relationships/hyperlink" Target="http://docs.oracle.com/javase/7/docs/api/java/io/File.html" TargetMode="External"/><Relationship Id="rId18" Type="http://schemas.openxmlformats.org/officeDocument/2006/relationships/hyperlink" Target="http://docs.oracle.com/javase/7/docs/api/java/io/File.html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1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0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jpg"/><Relationship Id="rId4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sz="6000"/>
              <a:t>Java FUndamentals.03</a:t>
            </a:r>
            <a:endParaRPr sz="6000"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Array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OOP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배열 처리</a:t>
            </a:r>
            <a:endParaRPr sz="3240"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String[] users = new String[10];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int lastIndex = -1;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++lastIndex;	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users[lastIndex] = “James”;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++lastIndex;	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users[lastIndex] = new String(“MrHong”);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for(int i=0; i &lt;= lastIndex;++i){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	System.out.println( users[i] );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183" name="Google Shape;183;p27"/>
          <p:cNvSpPr txBox="1"/>
          <p:nvPr/>
        </p:nvSpPr>
        <p:spPr>
          <a:xfrm>
            <a:off x="4641850" y="2082800"/>
            <a:ext cx="3930650" cy="11988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개수(lastIndex+1)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개수(length) 는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다를 수 있다.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837" name="Google Shape;837;p11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Class 가 아니다.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상수(final fields) 와 추상method 만 가진다.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모든 멤버변수는 public static final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모든 메서드는 public abstract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자체로 객체는 생성할 수 없다.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모든 method 를 구현한 Class 를 만들어야 한다.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US"/>
              <a:t>인터페이스만 상속받을 수 있고, 다중 상속이 가능하다.</a:t>
            </a:r>
            <a:endParaRPr/>
          </a:p>
        </p:txBody>
      </p:sp>
      <p:pic>
        <p:nvPicPr>
          <p:cNvPr id="838" name="Google Shape;838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3769574"/>
            <a:ext cx="7143800" cy="20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1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844" name="Google Shape;844;p11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b="1" lang="en-US">
                <a:solidFill>
                  <a:srgbClr val="FF0000"/>
                </a:solidFill>
              </a:rPr>
              <a:t>interface</a:t>
            </a:r>
            <a:r>
              <a:rPr lang="en-US"/>
              <a:t> Action{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	void method_1();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	public abstract void method_2();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b="1" lang="en-US">
                <a:solidFill>
                  <a:srgbClr val="0000FF"/>
                </a:solidFill>
              </a:rPr>
              <a:t>class</a:t>
            </a:r>
            <a:r>
              <a:rPr lang="en-US"/>
              <a:t> SomethingAction </a:t>
            </a:r>
            <a:r>
              <a:rPr b="1" lang="en-US">
                <a:solidFill>
                  <a:srgbClr val="FF0000"/>
                </a:solidFill>
              </a:rPr>
              <a:t>implements</a:t>
            </a:r>
            <a:r>
              <a:rPr lang="en-US"/>
              <a:t> Action{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	public	void	method_1(){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//		구현하지 않으면 Compile 되지 않는다.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	public	void	method_2(){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//		구현하지 않으면 Compile 되지 않는다.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1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850" name="Google Shape;850;p11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interface DoubleAction extends Action{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	int pos_x = 10;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	(public static final) int pos_y = 20;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class SomethingAction implements DoubleAction{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	@Override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	public	void	method_1(){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//		구현하지 않으면 Compile 되지 않는다.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	@Override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	public	void	method_2(){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//		구현하지 않으면 Compile 되지 않는다.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160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2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856" name="Google Shape;856;p12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개발 시간의 단축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구현이 되지 않은 메서드로 테스트 가능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표준화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기본 틀을 제공하는 것임으로 일관되고 정형화된 개발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서로 관계없는 클래스들 간의 구성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상속도 없고, 같은 상위클래스도 없지만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공통적인 구현 사항을 알려줄 수 있다.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독립적인 프로그래밍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어느 클래스의 변경에 따른 다른 클래스의 영향이 적다.</a:t>
            </a:r>
            <a:endParaRPr/>
          </a:p>
          <a:p>
            <a:pPr indent="0" lvl="1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2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Interface의 최대의 장점</a:t>
            </a:r>
            <a:endParaRPr sz="3240"/>
          </a:p>
        </p:txBody>
      </p:sp>
      <p:sp>
        <p:nvSpPr>
          <p:cNvPr id="862" name="Google Shape;862;p12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실제 클래스에 의존하는 코드가 아닌 스펙에 의존하는 코드를 만든다는 점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US"/>
              <a:t>하나의 설계를 이룬다는 것… </a:t>
            </a:r>
            <a:endParaRPr/>
          </a:p>
        </p:txBody>
      </p:sp>
      <p:sp>
        <p:nvSpPr>
          <p:cNvPr id="863" name="Google Shape;863;p12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864" name="Google Shape;864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461" y="2714620"/>
            <a:ext cx="7174439" cy="285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870" name="Google Shape;870;p12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A{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public void method_a(B b){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b.method_b();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B{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public void method_b(){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System.out.println(“method_b()”);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Tester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public static void main(String[] args){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A a = new A();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a.method_a(new B());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2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876" name="Google Shape;876;p12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class A 를 작성하려면 B 가 존재해야 함.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class B 의 method_b()의 매개변수 변경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class A 도 변경되어야 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class A 가 인터페이스를 매개로체로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US"/>
              <a:t>class B 의 메서드에 접근한다면 … 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2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882" name="Google Shape;882;p12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interface C{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public abstract void method_a();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class B implements C{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public void method_b(){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	System.out.println(“method_b()”);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class A{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public void method_a(C impl){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	impl.method_a();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class Tester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public static void main(String[] args){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	A a = new A();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	a.method_a(new B());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2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888" name="Google Shape;888;p12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interface C 를 이용한 강제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class B 는 반드시 메서드를 구현해야 함.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실제 내부에서 어떤 수행을 하는지는 관계없음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class A 는 C 를 통해 B 의 메서드를 실행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A 는 B의 메서드인지는 모름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A-B 의 직접 관계에서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A-C-B의 간접 관계로 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12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하나의 규칙으로써 협업의 관점에서 보자.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입장에서는 C 의 메서드를 사용하면 되고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B 입장에서는 C의 메서드를 구현하면 된다.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2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추상클래스와 인터페이스</a:t>
            </a:r>
            <a:endParaRPr/>
          </a:p>
        </p:txBody>
      </p:sp>
      <p:sp>
        <p:nvSpPr>
          <p:cNvPr id="894" name="Google Shape;894;p12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추상클래스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상속 extends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단일 상속, 기존 클래스의 재사용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추상메서드 1개 이상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클래스들이 동일한 메서드를 가지면서 개별적인 메서드가 추가로 필요할 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인터페이스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구현 implements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다중 상속, 다형성의 구현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추상메서드만…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클래스들이 같은 이름의 메서드를 갖지만 동작이 다를 때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read : memory, file, network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write: memory, file, network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배열 요소의 추가</a:t>
            </a:r>
            <a:endParaRPr sz="3240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// 배열의 크기는 고정 -&gt; 새 배열 생성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if(idx == arr.length){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int[] tempArr = new int[arr.length * 2];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// 기존 배열의 복사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for(int i = 0; i &lt; arr.length ; i++){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	tempArr[i] = arr[i];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arr = tempArr;		// 새 배열로 변경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// 요소 추가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arr[idx] = value;</a:t>
            </a:r>
            <a:endParaRPr sz="18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2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추상클래스와 인터페이스 Javarevisited</a:t>
            </a:r>
            <a:endParaRPr/>
          </a:p>
        </p:txBody>
      </p:sp>
      <p:pic>
        <p:nvPicPr>
          <p:cNvPr descr="abstract class interface java oop.png" id="901" name="Google Shape;901;p1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8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FILE I/O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2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File I/O</a:t>
            </a:r>
            <a:endParaRPr/>
          </a:p>
        </p:txBody>
      </p:sp>
      <p:sp>
        <p:nvSpPr>
          <p:cNvPr id="912" name="Google Shape;912;p12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형식 ( format 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file 은 그 나름의 내부 구조를 갖는다. ( .확장자 )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Text based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Binary based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120"/>
              <a:buNone/>
            </a:pPr>
            <a:r>
              <a:t/>
            </a:r>
            <a:endParaRPr/>
          </a:p>
        </p:txBody>
      </p:sp>
      <p:sp>
        <p:nvSpPr>
          <p:cNvPr id="913" name="Google Shape;913;p129"/>
          <p:cNvSpPr/>
          <p:nvPr/>
        </p:nvSpPr>
        <p:spPr>
          <a:xfrm>
            <a:off x="928662" y="2714620"/>
            <a:ext cx="7286676" cy="28575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Stream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쓰기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En/Decoding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3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File I/O</a:t>
            </a:r>
            <a:endParaRPr/>
          </a:p>
        </p:txBody>
      </p:sp>
      <p:sp>
        <p:nvSpPr>
          <p:cNvPr id="919" name="Google Shape;919;p13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File class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file 에 대한 정보( 경로, 파일명 ), 생성, 삭제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I/O stream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FileInputStream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데이터를 읽기, byte[], int 만 가능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FileOutputStream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데이터를 쓰기, byte[], int 만 가능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RandomAccessFile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하나의 클래스로 읽기, 쓰기 모두 가능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Filter, Parser libraries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format 에 맞추어 처리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3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File class' method</a:t>
            </a:r>
            <a:endParaRPr/>
          </a:p>
        </p:txBody>
      </p:sp>
      <p:sp>
        <p:nvSpPr>
          <p:cNvPr id="925" name="Google Shape;925;p13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Char char="●"/>
            </a:pPr>
            <a:r>
              <a:rPr b="1" lang="en-US" sz="1520"/>
              <a:t>공통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3"/>
              </a:rPr>
              <a:t>exists</a:t>
            </a:r>
            <a:r>
              <a:rPr lang="en-US" sz="1330"/>
              <a:t>()	: 존재 여부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●"/>
            </a:pPr>
            <a:r>
              <a:rPr b="1" lang="en-US" sz="1520"/>
              <a:t>Disk 정보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4"/>
              </a:rPr>
              <a:t>getTotalSpace</a:t>
            </a:r>
            <a:r>
              <a:rPr lang="en-US" sz="1330"/>
              <a:t>()	: 디스크 전체 용량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5"/>
              </a:rPr>
              <a:t>getUsableSpace</a:t>
            </a:r>
            <a:r>
              <a:rPr lang="en-US" sz="1330"/>
              <a:t>()	: 사용 가능 용량 ( 사용량 = 전체 - 사용가능 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6"/>
              </a:rPr>
              <a:t>getFreeSpace</a:t>
            </a:r>
            <a:r>
              <a:rPr lang="en-US" sz="1330"/>
              <a:t>()	: 여분 용량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●"/>
            </a:pPr>
            <a:r>
              <a:rPr b="1" lang="en-US" sz="1520"/>
              <a:t>Directory,Path 정보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7"/>
              </a:rPr>
              <a:t>listRoots</a:t>
            </a:r>
            <a:r>
              <a:rPr lang="en-US" sz="1330"/>
              <a:t>()		: File[]	: drive 들</a:t>
            </a:r>
            <a:endParaRPr b="1" sz="1330"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8"/>
              </a:rPr>
              <a:t>isDirectory</a:t>
            </a:r>
            <a:r>
              <a:rPr lang="en-US" sz="1330"/>
              <a:t>()		: 폴더 여부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9"/>
              </a:rPr>
              <a:t>list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10"/>
              </a:rPr>
              <a:t>listFiles</a:t>
            </a:r>
            <a:r>
              <a:rPr lang="en-US" sz="1330"/>
              <a:t>()		: String[]	: 파일,폴더명 목록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●"/>
            </a:pPr>
            <a:r>
              <a:rPr b="1" lang="en-US" sz="1520"/>
              <a:t>File 정보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11"/>
              </a:rPr>
              <a:t>isFile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12"/>
              </a:rPr>
              <a:t>isHidden</a:t>
            </a:r>
            <a:r>
              <a:rPr lang="en-US" sz="1330"/>
              <a:t>()		: 파일 여부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13"/>
              </a:rPr>
              <a:t>getName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14"/>
              </a:rPr>
              <a:t>getPath</a:t>
            </a:r>
            <a:r>
              <a:rPr lang="en-US" sz="1330"/>
              <a:t>()		: 파일명, 파일 경로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15"/>
              </a:rPr>
              <a:t>getAbsolutePath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16"/>
              </a:rPr>
              <a:t>getCanonicalPath</a:t>
            </a:r>
            <a:r>
              <a:rPr lang="en-US" sz="1330"/>
              <a:t>(): 절대 경로, 정규(상대) 경로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17"/>
              </a:rPr>
              <a:t>getParent</a:t>
            </a:r>
            <a:r>
              <a:rPr lang="en-US" sz="1330"/>
              <a:t>() 			: 상위 폴더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18"/>
              </a:rPr>
              <a:t>canExecute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19"/>
              </a:rPr>
              <a:t>canRead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20"/>
              </a:rPr>
              <a:t>canWrite</a:t>
            </a:r>
            <a:r>
              <a:rPr lang="en-US" sz="1330"/>
              <a:t>() 	: 권한 확인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21"/>
              </a:rPr>
              <a:t>length</a:t>
            </a:r>
            <a:r>
              <a:rPr lang="en-US" sz="1330"/>
              <a:t>()			: 파일 길이(크기)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Char char="●"/>
            </a:pPr>
            <a:r>
              <a:rPr b="1" lang="en-US" sz="1520"/>
              <a:t>생성, 삭제, 변경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22"/>
              </a:rPr>
              <a:t>createNewFile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23"/>
              </a:rPr>
              <a:t>createTempFile</a:t>
            </a:r>
            <a:r>
              <a:rPr lang="en-US" sz="1330"/>
              <a:t>()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24"/>
              </a:rPr>
              <a:t>delete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25"/>
              </a:rPr>
              <a:t>deleteOnExit</a:t>
            </a:r>
            <a:r>
              <a:rPr lang="en-US" sz="1330"/>
              <a:t>()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26"/>
              </a:rPr>
              <a:t>mkdir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27"/>
              </a:rPr>
              <a:t>mkdirs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28"/>
              </a:rPr>
              <a:t>renameTo</a:t>
            </a:r>
            <a:r>
              <a:rPr lang="en-US" sz="1330"/>
              <a:t>()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29"/>
              </a:rPr>
              <a:t>setExecutable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30"/>
              </a:rPr>
              <a:t>setLastModified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31"/>
              </a:rPr>
              <a:t>setReadable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32"/>
              </a:rPr>
              <a:t>setReadOnly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33"/>
              </a:rPr>
              <a:t>setWritable</a:t>
            </a:r>
            <a:r>
              <a:rPr lang="en-US" sz="1330"/>
              <a:t>()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66"/>
              </a:spcBef>
              <a:spcAft>
                <a:spcPts val="1600"/>
              </a:spcAft>
              <a:buClr>
                <a:schemeClr val="dk1"/>
              </a:buClr>
              <a:buSzPts val="1330"/>
              <a:buChar char="○"/>
            </a:pPr>
            <a:r>
              <a:rPr b="1" lang="en-US" sz="1330" u="sng">
                <a:solidFill>
                  <a:schemeClr val="hlink"/>
                </a:solidFill>
                <a:hlinkClick r:id="rId34"/>
              </a:rPr>
              <a:t>toPath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35"/>
              </a:rPr>
              <a:t>toString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36"/>
              </a:rPr>
              <a:t>toURI</a:t>
            </a:r>
            <a:r>
              <a:rPr lang="en-US" sz="1330"/>
              <a:t>() </a:t>
            </a:r>
            <a:r>
              <a:rPr b="1" lang="en-US" sz="1330" u="sng">
                <a:solidFill>
                  <a:schemeClr val="hlink"/>
                </a:solidFill>
                <a:hlinkClick r:id="rId37"/>
              </a:rPr>
              <a:t>toURL</a:t>
            </a:r>
            <a:r>
              <a:rPr lang="en-US" sz="1330"/>
              <a:t>()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3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File I/O</a:t>
            </a:r>
            <a:endParaRPr/>
          </a:p>
        </p:txBody>
      </p:sp>
      <p:sp>
        <p:nvSpPr>
          <p:cNvPr id="931" name="Google Shape;931;p13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String fileName = "example.txt";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File textFile = new File(fileName);</a:t>
            </a:r>
            <a:r>
              <a:rPr lang="en-US">
                <a:solidFill>
                  <a:srgbClr val="FF0000"/>
                </a:solidFill>
              </a:rPr>
              <a:t>	// file 을 생성하지는 않는다.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String msg = "";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algun Gothic"/>
              <a:buNone/>
            </a:pPr>
            <a:r>
              <a:rPr lang="en-US">
                <a:solidFill>
                  <a:srgbClr val="FF0000"/>
                </a:solidFill>
              </a:rPr>
              <a:t>if( textFile == null )	// null 인 경우는 없다. Dead code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{        msg = "textFile is null“;        }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else       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{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        if( </a:t>
            </a:r>
            <a:r>
              <a:rPr lang="en-US">
                <a:solidFill>
                  <a:srgbClr val="FF0000"/>
                </a:solidFill>
              </a:rPr>
              <a:t>textFile.exists()</a:t>
            </a:r>
            <a:r>
              <a:rPr lang="en-US">
                <a:solidFill>
                  <a:schemeClr val="dk1"/>
                </a:solidFill>
              </a:rPr>
              <a:t> )	// return type boolean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	{        msg = fileName;        }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        else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	{        msg = fileName + " not found“;        }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System.out.println(textFile + " : " + msg);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3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File I/O</a:t>
            </a:r>
            <a:endParaRPr/>
          </a:p>
        </p:txBody>
      </p:sp>
      <p:sp>
        <p:nvSpPr>
          <p:cNvPr id="937" name="Google Shape;937;p13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String textfile = "sample.txt";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File f1 = new File( textfile );	// 객체만 생성, 이미 생성된 경우 읽기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try {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f1.createNewFile();		// local disk 에 file 생성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} catch (IOException e) {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	e.printStackTrace();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f1.delete();			// local disk file 삭제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// 경로 없이 “파일명.확장자” 만 사용하는 경우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</a:rPr>
              <a:t>// 프로젝트 최상위 폴더 사용 (.classpath 파일이 있는 ... )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3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File method</a:t>
            </a:r>
            <a:endParaRPr/>
          </a:p>
        </p:txBody>
      </p:sp>
      <p:pic>
        <p:nvPicPr>
          <p:cNvPr descr="file객체정보.PNG" id="943" name="Google Shape;943;p1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3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FileOuputStream.write()</a:t>
            </a:r>
            <a:endParaRPr/>
          </a:p>
        </p:txBody>
      </p:sp>
      <p:pic>
        <p:nvPicPr>
          <p:cNvPr descr="FileOutput.PNG" id="949" name="Google Shape;949;p1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3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FileInputStream.read()</a:t>
            </a:r>
            <a:endParaRPr/>
          </a:p>
        </p:txBody>
      </p:sp>
      <p:pic>
        <p:nvPicPr>
          <p:cNvPr descr="FileInput.PNG" id="955" name="Google Shape;955;p1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배열의 복사: 참조</a:t>
            </a:r>
            <a:endParaRPr/>
          </a:p>
        </p:txBody>
      </p:sp>
      <p:graphicFrame>
        <p:nvGraphicFramePr>
          <p:cNvPr id="195" name="Google Shape;195;p29"/>
          <p:cNvGraphicFramePr/>
          <p:nvPr/>
        </p:nvGraphicFramePr>
        <p:xfrm>
          <a:off x="755576" y="1718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{207B0E8E-4991-4BCB-A9CA-BEC03C991B26}</a:tableStyleId>
              </a:tblPr>
              <a:tblGrid>
                <a:gridCol w="151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int[]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[0]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[1] 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[2] 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[3] 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6" name="Google Shape;196;p29"/>
          <p:cNvSpPr txBox="1"/>
          <p:nvPr/>
        </p:nvSpPr>
        <p:spPr>
          <a:xfrm>
            <a:off x="3059832" y="1196752"/>
            <a:ext cx="280831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int[] ar1 = {1,2,3,4};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int[] ar2 = ar1;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int[] ar3 = ar1.clone();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635896" y="1196752"/>
            <a:ext cx="432048" cy="40011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8" name="Google Shape;198;p29"/>
          <p:cNvCxnSpPr>
            <a:stCxn id="197" idx="1"/>
          </p:cNvCxnSpPr>
          <p:nvPr/>
        </p:nvCxnSpPr>
        <p:spPr>
          <a:xfrm rot="5400000">
            <a:off x="2373618" y="393297"/>
            <a:ext cx="463500" cy="2187600"/>
          </a:xfrm>
          <a:prstGeom prst="bentConnector3">
            <a:avLst>
              <a:gd fmla="val -61962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99" name="Google Shape;199;p29"/>
          <p:cNvSpPr/>
          <p:nvPr/>
        </p:nvSpPr>
        <p:spPr>
          <a:xfrm>
            <a:off x="3635896" y="1804754"/>
            <a:ext cx="432048" cy="40011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200;p29"/>
          <p:cNvCxnSpPr>
            <a:stCxn id="199" idx="3"/>
          </p:cNvCxnSpPr>
          <p:nvPr/>
        </p:nvCxnSpPr>
        <p:spPr>
          <a:xfrm flipH="1" rot="5400000">
            <a:off x="2391618" y="838719"/>
            <a:ext cx="427500" cy="2187600"/>
          </a:xfrm>
          <a:prstGeom prst="bentConnector5">
            <a:avLst>
              <a:gd fmla="val -53474" name="adj1"/>
              <a:gd fmla="val 34163" name="adj2"/>
              <a:gd fmla="val 153463" name="adj3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graphicFrame>
        <p:nvGraphicFramePr>
          <p:cNvPr id="201" name="Google Shape;201;p29"/>
          <p:cNvGraphicFramePr/>
          <p:nvPr/>
        </p:nvGraphicFramePr>
        <p:xfrm>
          <a:off x="2339752" y="3663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{BA161781-8D42-47EA-8A77-C5E16A2969D0}</a:tableStyleId>
              </a:tblPr>
              <a:tblGrid>
                <a:gridCol w="151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int[]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[0]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[1] 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[2] 3 &gt; 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[3] 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2" name="Google Shape;202;p29"/>
          <p:cNvSpPr/>
          <p:nvPr/>
        </p:nvSpPr>
        <p:spPr>
          <a:xfrm>
            <a:off x="3671901" y="2740858"/>
            <a:ext cx="432048" cy="400110"/>
          </a:xfrm>
          <a:prstGeom prst="ellipse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29"/>
          <p:cNvCxnSpPr>
            <a:stCxn id="202" idx="3"/>
          </p:cNvCxnSpPr>
          <p:nvPr/>
        </p:nvCxnSpPr>
        <p:spPr>
          <a:xfrm rot="5400000">
            <a:off x="3125123" y="3053123"/>
            <a:ext cx="580800" cy="639300"/>
          </a:xfrm>
          <a:prstGeom prst="bentConnector3">
            <a:avLst>
              <a:gd fmla="val 49988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04" name="Google Shape;204;p29"/>
          <p:cNvSpPr/>
          <p:nvPr/>
        </p:nvSpPr>
        <p:spPr>
          <a:xfrm rot="2988899">
            <a:off x="2292711" y="3299009"/>
            <a:ext cx="360040" cy="290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463988" y="3212976"/>
            <a:ext cx="399644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배열명은 변수이다.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 위치를 담은 참조형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 선언: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메모리에 배열 공간 생성 후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 위치(참조) 값이 배열명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37"/>
          <p:cNvSpPr txBox="1"/>
          <p:nvPr>
            <p:ph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BREAK TIME</a:t>
            </a:r>
            <a:endParaRPr/>
          </a:p>
        </p:txBody>
      </p:sp>
      <p:sp>
        <p:nvSpPr>
          <p:cNvPr id="961" name="Google Shape;961;p137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b="1" lang="en-US"/>
              <a:t>배열의 복사</a:t>
            </a:r>
            <a:endParaRPr b="1"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array = {1,2,3,4,5};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copy_1 = array;</a:t>
            </a:r>
            <a:r>
              <a:rPr i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 같다. 이름만 두 개가 된다.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copy_2 = new int[5];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System.arraycopy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	array, 0,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copy_2,0,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array.length);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copy_3 = 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array.clone()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i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별개의 배열로 복사된다.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배열 요소의 삭제</a:t>
            </a:r>
            <a:endParaRPr/>
          </a:p>
        </p:txBody>
      </p:sp>
      <p:pic>
        <p:nvPicPr>
          <p:cNvPr descr="배열요소삭제.png" id="218" name="Google Shape;21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두 배열의 비교</a:t>
            </a:r>
            <a:endParaRPr sz="3240"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[] a = new int[10];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[] b = {1,2,3,4,5,6,7,8,9,10};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b="1" i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out.println( a.hashCode() 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b="1" i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out.println( b.hashCode() 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b="1" i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out.println( b.equals(a));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공간은 다르지만 저장된 값이 같은 경우라면...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for(int i=0; i&lt; 10; ++i)a[i] = i+1;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b="1" i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out.println( b.equals(a));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</a:t>
            </a:r>
            <a:r>
              <a:rPr b="1" i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out.println( 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Arrays.equals(a, b) </a:t>
            </a:r>
            <a:r>
              <a:rPr b="1" i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</p:txBody>
      </p:sp>
      <p:pic>
        <p:nvPicPr>
          <p:cNvPr descr="array_compare.PNG"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9410" y="1340515"/>
            <a:ext cx="3329823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6732240" y="548680"/>
            <a:ext cx="2160240" cy="568863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971600" y="620688"/>
            <a:ext cx="28803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[] score;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6732240" y="1268760"/>
            <a:ext cx="2160240" cy="7200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6732240" y="548680"/>
            <a:ext cx="2160240" cy="568863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971600" y="620688"/>
            <a:ext cx="288032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[] score;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score = new int[5];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6732240" y="1268760"/>
            <a:ext cx="2160240" cy="7200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 of [0]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6732240" y="270892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6732240" y="342900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34"/>
          <p:cNvSpPr/>
          <p:nvPr/>
        </p:nvSpPr>
        <p:spPr>
          <a:xfrm>
            <a:off x="6732240" y="414908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6732240" y="486916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6732240" y="558924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5" name="Google Shape;245;p34"/>
          <p:cNvCxnSpPr>
            <a:stCxn id="239" idx="1"/>
            <a:endCxn id="240" idx="1"/>
          </p:cNvCxnSpPr>
          <p:nvPr/>
        </p:nvCxnSpPr>
        <p:spPr>
          <a:xfrm>
            <a:off x="6732240" y="1628800"/>
            <a:ext cx="600" cy="1440300"/>
          </a:xfrm>
          <a:prstGeom prst="bentConnector3">
            <a:avLst>
              <a:gd fmla="val -123069202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/>
          <p:nvPr/>
        </p:nvSpPr>
        <p:spPr>
          <a:xfrm>
            <a:off x="6732240" y="548680"/>
            <a:ext cx="2160240" cy="568863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971600" y="620688"/>
            <a:ext cx="288032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[] score;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score = new int[5];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score[0] = 100;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score[2] = 30;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6732240" y="1268760"/>
            <a:ext cx="2160240" cy="7200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 of [0]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732240" y="270892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732240" y="342900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6732240" y="414908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6732240" y="486916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6732240" y="558924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8" name="Google Shape;258;p35"/>
          <p:cNvCxnSpPr>
            <a:stCxn id="252" idx="1"/>
            <a:endCxn id="253" idx="1"/>
          </p:cNvCxnSpPr>
          <p:nvPr/>
        </p:nvCxnSpPr>
        <p:spPr>
          <a:xfrm>
            <a:off x="6732240" y="1628800"/>
            <a:ext cx="600" cy="1440300"/>
          </a:xfrm>
          <a:prstGeom prst="bentConnector3">
            <a:avLst>
              <a:gd fmla="val -123069202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/>
          <p:nvPr/>
        </p:nvSpPr>
        <p:spPr>
          <a:xfrm>
            <a:off x="6732240" y="548680"/>
            <a:ext cx="2160240" cy="568863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971600" y="620688"/>
            <a:ext cx="28803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 [] list;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6732240" y="1268760"/>
            <a:ext cx="2160240" cy="7200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배열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/>
          <p:nvPr/>
        </p:nvSpPr>
        <p:spPr>
          <a:xfrm>
            <a:off x="6732240" y="548680"/>
            <a:ext cx="2160240" cy="568863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971600" y="620688"/>
            <a:ext cx="3600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 [] 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= new Object[5];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6732240" y="1268760"/>
            <a:ext cx="2160240" cy="7200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 of [0]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6732240" y="270892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6732240" y="342900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6732240" y="414908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6732240" y="486916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6732240" y="558924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8" name="Google Shape;278;p37"/>
          <p:cNvCxnSpPr>
            <a:stCxn id="272" idx="1"/>
            <a:endCxn id="273" idx="0"/>
          </p:cNvCxnSpPr>
          <p:nvPr/>
        </p:nvCxnSpPr>
        <p:spPr>
          <a:xfrm>
            <a:off x="6732240" y="1628800"/>
            <a:ext cx="1080000" cy="1080000"/>
          </a:xfrm>
          <a:prstGeom prst="bentConnector4">
            <a:avLst>
              <a:gd fmla="val -21166" name="adj1"/>
              <a:gd fmla="val 6667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/>
          <p:nvPr/>
        </p:nvSpPr>
        <p:spPr>
          <a:xfrm>
            <a:off x="6732240" y="548680"/>
            <a:ext cx="2160240" cy="568863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6732240" y="1268760"/>
            <a:ext cx="2160240" cy="7200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 of [0]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6732240" y="270892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[0]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ref-Object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6732240" y="342900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ref-Object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6732240" y="414908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3131840" y="3429000"/>
            <a:ext cx="2160240" cy="72008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3131840" y="4869160"/>
            <a:ext cx="2160240" cy="72008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0" name="Google Shape;290;p38"/>
          <p:cNvCxnSpPr>
            <a:stCxn id="284" idx="1"/>
            <a:endCxn id="285" idx="0"/>
          </p:cNvCxnSpPr>
          <p:nvPr/>
        </p:nvCxnSpPr>
        <p:spPr>
          <a:xfrm>
            <a:off x="6732240" y="1628800"/>
            <a:ext cx="1080000" cy="1080000"/>
          </a:xfrm>
          <a:prstGeom prst="bentConnector4">
            <a:avLst>
              <a:gd fmla="val -21166" name="adj1"/>
              <a:gd fmla="val 6667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91" name="Google Shape;291;p38"/>
          <p:cNvSpPr txBox="1"/>
          <p:nvPr/>
        </p:nvSpPr>
        <p:spPr>
          <a:xfrm>
            <a:off x="971600" y="620688"/>
            <a:ext cx="36004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 [] 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= new Object[5];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list[0] = new Object();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list[1] = new Object();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2" name="Google Shape;292;p38"/>
          <p:cNvCxnSpPr>
            <a:stCxn id="285" idx="1"/>
            <a:endCxn id="288" idx="3"/>
          </p:cNvCxnSpPr>
          <p:nvPr/>
        </p:nvCxnSpPr>
        <p:spPr>
          <a:xfrm flipH="1">
            <a:off x="5291940" y="3068960"/>
            <a:ext cx="1440300" cy="720000"/>
          </a:xfrm>
          <a:prstGeom prst="bentConnector3">
            <a:avLst>
              <a:gd fmla="val 71887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93" name="Google Shape;293;p38"/>
          <p:cNvCxnSpPr>
            <a:stCxn id="286" idx="1"/>
            <a:endCxn id="289" idx="3"/>
          </p:cNvCxnSpPr>
          <p:nvPr/>
        </p:nvCxnSpPr>
        <p:spPr>
          <a:xfrm flipH="1">
            <a:off x="5291940" y="3789040"/>
            <a:ext cx="1440300" cy="14403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94" name="Google Shape;294;p38"/>
          <p:cNvSpPr/>
          <p:nvPr/>
        </p:nvSpPr>
        <p:spPr>
          <a:xfrm>
            <a:off x="6732240" y="486916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6732240" y="5589240"/>
            <a:ext cx="2160240" cy="72008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다차원 배열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배열 내에 다시 배열의 참조를 저장 형태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포인터배열의 개념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동일한 자료형에서만 사용 가능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[][] 를 사용한다.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[행][열]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[학생번호][과목번호]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[배열번호][요소번호]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일정한 개수로 데이터를 나누는 개념</a:t>
            </a:r>
            <a:endParaRPr/>
          </a:p>
        </p:txBody>
      </p:sp>
      <p:sp>
        <p:nvSpPr>
          <p:cNvPr id="302" name="Google Shape;302;p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2차원배열</a:t>
            </a:r>
            <a:endParaRPr sz="3240"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int [] ar = new int[5];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ar[0] = new int[4];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// Compile Error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1800"/>
              <a:t>	//	int[] ar 의 요소는 int형 변수이다.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int[][] ar = new int[5];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1800"/>
              <a:t>	// Compile Error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1800"/>
              <a:t>	// new int[] 는 int형 요소의 배열을 생성한다.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int[][] score = new int[5][4];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// 5행 4열의 2차 배열 score 를 생성하였다.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1800"/>
              <a:t>	// int 형을 4개씩의 1차배열이 5개가 있다.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java.util.Arrays 클래스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Arrays.sort( 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배열의 내부적인 정렬을 실행해 주는 기능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Arrays.toString( );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배열의 내용물을 문자열로 만들어 주는 기능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Arrays.binarySearch( 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배열안의 내용물을 검색해서 인덱스 번호를 알려주는 기능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java.util.Arrays 클래스</a:t>
            </a:r>
            <a:endParaRPr sz="3240"/>
          </a:p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 java.util.Arrays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SortEx {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int[] arr  = {100,91,30,30,40,50 };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Arrays.toString(arr)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Arrays.sort(arr)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System.out.println(Arrays.toString(arr));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/>
              <a:t>OBJECT-ORIENTED</a:t>
            </a:r>
            <a:endParaRPr/>
          </a:p>
        </p:txBody>
      </p:sp>
      <p:sp>
        <p:nvSpPr>
          <p:cNvPr id="327" name="Google Shape;327;p43"/>
          <p:cNvSpPr txBox="1"/>
          <p:nvPr>
            <p:ph idx="4294967295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Java 는 객체지향 프로그래밍 언어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객체지향 프로그래밍</a:t>
            </a:r>
            <a:endParaRPr sz="3240"/>
          </a:p>
        </p:txBody>
      </p:sp>
      <p:sp>
        <p:nvSpPr>
          <p:cNvPr id="333" name="Google Shape;333;p4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실제 세계는 사물(or 개념)들로 구성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발생하는 모든 사건들은 사물간의 상호 작용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존재하는 모든 것을 “객체(Object)” 라 명함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Computer 에서의 존재는 Memory 에 있는가?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객체의 속성(data)과 기능(function)을 분석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data 는 변수에 넣고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기능 은 함수로 만든다.</a:t>
            </a:r>
            <a:endParaRPr/>
          </a:p>
        </p:txBody>
      </p:sp>
      <p:sp>
        <p:nvSpPr>
          <p:cNvPr id="334" name="Google Shape;334;p4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algun Gothic"/>
              <a:buNone/>
            </a:pPr>
            <a:r>
              <a:rPr lang="en-US" sz="2900"/>
              <a:t>객체지향 프로그래밍</a:t>
            </a:r>
            <a:endParaRPr sz="2900"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상태 : 내부의 data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필드(field), 멤버변수,속성(attribute), 상태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행동 : 할 수 있는 어떤 일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메서드(method), behavior(행위), function(함수)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정체성 : 고유하게 식별할 수 있다.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Id, memory 주소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1000100" y="1285860"/>
            <a:ext cx="721523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객체는 상태와 행동 및 정체성을 갖는다.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Grady Booch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객체지향 프로그래밍</a:t>
            </a:r>
            <a:endParaRPr sz="3240"/>
          </a:p>
        </p:txBody>
      </p:sp>
      <p:sp>
        <p:nvSpPr>
          <p:cNvPr id="347" name="Google Shape;347;p4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상속, 다형성, 추상 등의 어려운 개념은 왜?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재사용성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기존의 code 를 활용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협업효율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여러 명이 동시적인 개발.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다른 사람의 작업을 기다리는 대기 시간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관리성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보다 적은 노력으로 변경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신뢰성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data 를 보호하여 올바른 값을 유지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중복을 제거하여 불일치를 방지</a:t>
            </a:r>
            <a:endParaRPr/>
          </a:p>
        </p:txBody>
      </p:sp>
      <p:sp>
        <p:nvSpPr>
          <p:cNvPr id="348" name="Google Shape;348;p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Array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여러 개의 데이터를 묶음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각각의 데이터를 “요소”  부름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자료형 [ ] 배열명 = new 자료형[ 개수 ];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자료형 [ ] 배열명 = { 초기값… };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선언 시 개수를 지정하거나 초기값 저장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배열의 길이 : 고정, 저장할 수 있는 최대 개수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요소명 : 배열명[번호]	번호는 int 정수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요소들을 [번호]로 구분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메모리상의 연속적인 형태로 사용.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시작 위치로부터의 상대적 위치로 찾는 방식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1600"/>
              </a:spcAft>
              <a:buSzPts val="1100"/>
              <a:buChar char="■"/>
            </a:pPr>
            <a:r>
              <a:rPr lang="en-US"/>
              <a:t>여기에서부터 첫 번째, 두 번째, 세 번째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algun Gothic"/>
              <a:buNone/>
            </a:pPr>
            <a:r>
              <a:rPr lang="en-US" sz="2900"/>
              <a:t>클래스와 객체</a:t>
            </a:r>
            <a:endParaRPr sz="2900"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객체간의 상호 작용으로 문제를 해결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클래스를 작성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클래스로부터 객체를 생성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객체가 가진 속성과 기능을 사용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객체간의 관계를 형성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355" name="Google Shape;355;p47"/>
          <p:cNvGraphicFramePr/>
          <p:nvPr/>
        </p:nvGraphicFramePr>
        <p:xfrm>
          <a:off x="1714480" y="36433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{18E87B13-7EC6-4831-A237-A9B64DF6CCA4}</a:tableStyleId>
              </a:tblPr>
              <a:tblGrid>
                <a:gridCol w="2857525"/>
                <a:gridCol w="2857525"/>
              </a:tblGrid>
              <a:tr h="48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클래스</a:t>
                      </a:r>
                      <a:endParaRPr b="1"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객 체</a:t>
                      </a:r>
                      <a:endParaRPr b="1" sz="2000"/>
                    </a:p>
                  </a:txBody>
                  <a:tcPr marT="45725" marB="45725" marR="91450" marL="91450" anchor="ctr"/>
                </a:tc>
              </a:tr>
              <a:tr h="48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제품설계도</a:t>
                      </a:r>
                      <a:endParaRPr b="1"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제품</a:t>
                      </a:r>
                      <a:endParaRPr b="1" sz="2000"/>
                    </a:p>
                  </a:txBody>
                  <a:tcPr marT="45725" marB="45725" marR="91450" marL="91450" anchor="ctr"/>
                </a:tc>
              </a:tr>
              <a:tr h="48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붕어빵 틀</a:t>
                      </a:r>
                      <a:endParaRPr b="1"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붕어빵</a:t>
                      </a:r>
                      <a:endParaRPr b="1" sz="2000"/>
                    </a:p>
                  </a:txBody>
                  <a:tcPr marT="45725" marB="45725" marR="91450" marL="91450" anchor="ctr"/>
                </a:tc>
              </a:tr>
              <a:tr h="48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냉면 만드는 법</a:t>
                      </a:r>
                      <a:endParaRPr b="1"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냉면</a:t>
                      </a:r>
                      <a:endParaRPr b="1"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6" name="Google Shape;356;p47"/>
          <p:cNvSpPr/>
          <p:nvPr/>
        </p:nvSpPr>
        <p:spPr>
          <a:xfrm>
            <a:off x="1714480" y="3643314"/>
            <a:ext cx="5715040" cy="50006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클래스와 객체</a:t>
            </a:r>
            <a:endParaRPr/>
          </a:p>
        </p:txBody>
      </p:sp>
      <p:pic>
        <p:nvPicPr>
          <p:cNvPr id="362" name="Google Shape;362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 txBox="1"/>
          <p:nvPr/>
        </p:nvSpPr>
        <p:spPr>
          <a:xfrm>
            <a:off x="1259632" y="971436"/>
            <a:ext cx="669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무엇(클래스)인지는 알지만 실제(객체)로 그것이 어디 있는가?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467544" y="2062589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</a:t>
            </a: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467544" y="4150821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구체화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클래스와 객체</a:t>
            </a:r>
            <a:endParaRPr/>
          </a:p>
        </p:txBody>
      </p:sp>
      <p:pic>
        <p:nvPicPr>
          <p:cNvPr id="371" name="Google Shape;371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/>
          <p:nvPr/>
        </p:nvSpPr>
        <p:spPr>
          <a:xfrm>
            <a:off x="467544" y="1196752"/>
            <a:ext cx="1944216" cy="1656184"/>
          </a:xfrm>
          <a:prstGeom prst="wedgeEllipseCallout">
            <a:avLst>
              <a:gd fmla="val 63240" name="adj1"/>
              <a:gd fmla="val 2823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강아지 입양했어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49"/>
          <p:cNvSpPr/>
          <p:nvPr/>
        </p:nvSpPr>
        <p:spPr>
          <a:xfrm>
            <a:off x="6372200" y="908720"/>
            <a:ext cx="2376264" cy="1656184"/>
          </a:xfrm>
          <a:prstGeom prst="wedgeEllipseCallout">
            <a:avLst>
              <a:gd fmla="val -57960" name="adj1"/>
              <a:gd fmla="val 28231" name="adj2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오~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어떻게 생겼어?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어딨어? 봐바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49"/>
          <p:cNvSpPr/>
          <p:nvPr/>
        </p:nvSpPr>
        <p:spPr>
          <a:xfrm>
            <a:off x="6372200" y="2852936"/>
            <a:ext cx="2376264" cy="1872208"/>
          </a:xfrm>
          <a:prstGeom prst="cloudCallout">
            <a:avLst>
              <a:gd fmla="val -53481" name="adj1"/>
              <a:gd fmla="val -78970" name="adj2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5" name="Google Shape;37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9905" y="3270134"/>
            <a:ext cx="1706511" cy="10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클래스와 객체</a:t>
            </a:r>
            <a:endParaRPr/>
          </a:p>
        </p:txBody>
      </p:sp>
      <p:pic>
        <p:nvPicPr>
          <p:cNvPr id="381" name="Google Shape;381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/>
          <p:nvPr/>
        </p:nvSpPr>
        <p:spPr>
          <a:xfrm>
            <a:off x="467544" y="1196752"/>
            <a:ext cx="1944216" cy="1656184"/>
          </a:xfrm>
          <a:prstGeom prst="wedgeEllipseCallout">
            <a:avLst>
              <a:gd fmla="val 63240" name="adj1"/>
              <a:gd fmla="val 2823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저기~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 보고 있네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50"/>
          <p:cNvSpPr/>
          <p:nvPr/>
        </p:nvSpPr>
        <p:spPr>
          <a:xfrm>
            <a:off x="6228184" y="908720"/>
            <a:ext cx="2520280" cy="1656184"/>
          </a:xfrm>
          <a:prstGeom prst="wedgeEllipseCallout">
            <a:avLst>
              <a:gd fmla="val -48577" name="adj1"/>
              <a:gd fmla="val 27279" name="adj2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미친…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저게 강아지냐 ?</a:t>
            </a:r>
            <a:endParaRPr/>
          </a:p>
        </p:txBody>
      </p:sp>
      <p:sp>
        <p:nvSpPr>
          <p:cNvPr id="384" name="Google Shape;384;p50"/>
          <p:cNvSpPr/>
          <p:nvPr/>
        </p:nvSpPr>
        <p:spPr>
          <a:xfrm>
            <a:off x="6372200" y="2852936"/>
            <a:ext cx="2376264" cy="1872208"/>
          </a:xfrm>
          <a:prstGeom prst="cloudCallout">
            <a:avLst>
              <a:gd fmla="val -53481" name="adj1"/>
              <a:gd fmla="val -78970" name="adj2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5" name="Google Shape;38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9905" y="3270134"/>
            <a:ext cx="1706511" cy="102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0"/>
          <p:cNvSpPr/>
          <p:nvPr/>
        </p:nvSpPr>
        <p:spPr>
          <a:xfrm>
            <a:off x="6516216" y="3068960"/>
            <a:ext cx="1944216" cy="1512168"/>
          </a:xfrm>
          <a:prstGeom prst="mathMultiply">
            <a:avLst>
              <a:gd fmla="val 8924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7" name="Google Shape;38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552" y="4221088"/>
            <a:ext cx="2267743" cy="1700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algun Gothic"/>
              <a:buNone/>
            </a:pPr>
            <a:r>
              <a:rPr lang="en-US" sz="2900"/>
              <a:t>클래스와 객체</a:t>
            </a:r>
            <a:endParaRPr sz="2900"/>
          </a:p>
        </p:txBody>
      </p:sp>
      <p:sp>
        <p:nvSpPr>
          <p:cNvPr id="393" name="Google Shape;393;p5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클래스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자료형(data type)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class 예약어를 사용하여 정의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클래스명은 첫글자를 대문자로 한다.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객체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클래스형의 변수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new 예약어를 사용하여 생성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객체명은 소문자를 기본으로 한다.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인스턴스( instance of Class 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생성된 객체가 어느 클래스에 해당하는가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클래스와 객체</a:t>
            </a:r>
            <a:endParaRPr/>
          </a:p>
        </p:txBody>
      </p:sp>
      <p:sp>
        <p:nvSpPr>
          <p:cNvPr id="399" name="Google Shape;399;p5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class 의 정의(선언)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 txBox="1"/>
          <p:nvPr/>
        </p:nvSpPr>
        <p:spPr>
          <a:xfrm>
            <a:off x="928662" y="1428736"/>
            <a:ext cx="721523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ClassName{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field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method(매개변수){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지역변수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클래스와 객체</a:t>
            </a:r>
            <a:endParaRPr/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객체의 생성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논리적 정의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objName 은 객체이다.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objName 은 클래스의 인스턴스이다.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실제적 정의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objName 은 참조변수이다.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C/C++ 의 포인터 기능과 유사</a:t>
            </a:r>
            <a:endParaRPr/>
          </a:p>
        </p:txBody>
      </p:sp>
      <p:sp>
        <p:nvSpPr>
          <p:cNvPr id="407" name="Google Shape;407;p53"/>
          <p:cNvSpPr txBox="1"/>
          <p:nvPr/>
        </p:nvSpPr>
        <p:spPr>
          <a:xfrm>
            <a:off x="214282" y="1428736"/>
            <a:ext cx="86439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클래스명 objName = new 클래스명();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변수의 종류</a:t>
            </a:r>
            <a:endParaRPr/>
          </a:p>
        </p:txBody>
      </p:sp>
      <p:sp>
        <p:nvSpPr>
          <p:cNvPr id="413" name="Google Shape;413;p5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기본형	: 값을 저장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boolean, byte, char, int, long, float, double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정수, 실수, 문자 등 literal 한 값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참조형 : 위치를 저장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클래스형 변수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메모리의 특정 위치를 참조하는 변수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. (dot) 연산을 사용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참조변수명.변수명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참조변수명.함수명()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참조형 변수</a:t>
            </a:r>
            <a:endParaRPr/>
          </a:p>
        </p:txBody>
      </p:sp>
      <p:sp>
        <p:nvSpPr>
          <p:cNvPr id="419" name="Google Shape;419;p5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참조형 변수명 is 객체명, 인스턴스명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UrClass p;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UrClass 형의 참조변수 p 를 선언</a:t>
            </a:r>
            <a:endParaRPr/>
          </a:p>
        </p:txBody>
      </p:sp>
      <p:sp>
        <p:nvSpPr>
          <p:cNvPr id="420" name="Google Shape;420;p55"/>
          <p:cNvSpPr/>
          <p:nvPr/>
        </p:nvSpPr>
        <p:spPr>
          <a:xfrm>
            <a:off x="2357422" y="2714620"/>
            <a:ext cx="1500198" cy="7143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참조형 변수</a:t>
            </a:r>
            <a:endParaRPr/>
          </a:p>
        </p:txBody>
      </p:sp>
      <p:sp>
        <p:nvSpPr>
          <p:cNvPr id="426" name="Google Shape;426;p5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UrClass p = new UrClass();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UrClass 형의 객체(instance) 생성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new 예약어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memory 에 객체 생성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주소(위치)를 반환</a:t>
            </a:r>
            <a:endParaRPr/>
          </a:p>
        </p:txBody>
      </p:sp>
      <p:sp>
        <p:nvSpPr>
          <p:cNvPr id="427" name="Google Shape;427;p56"/>
          <p:cNvSpPr/>
          <p:nvPr/>
        </p:nvSpPr>
        <p:spPr>
          <a:xfrm>
            <a:off x="2357422" y="2714620"/>
            <a:ext cx="1500198" cy="7143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56"/>
          <p:cNvSpPr/>
          <p:nvPr/>
        </p:nvSpPr>
        <p:spPr>
          <a:xfrm>
            <a:off x="6718310" y="1412776"/>
            <a:ext cx="1500198" cy="3583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instance of UrClass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set()</a:t>
            </a:r>
            <a:endParaRPr/>
          </a:p>
        </p:txBody>
      </p:sp>
      <p:sp>
        <p:nvSpPr>
          <p:cNvPr id="429" name="Google Shape;429;p56"/>
          <p:cNvSpPr txBox="1"/>
          <p:nvPr/>
        </p:nvSpPr>
        <p:spPr>
          <a:xfrm>
            <a:off x="6743640" y="980728"/>
            <a:ext cx="1428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1004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>
                <a:latin typeface="Malgun Gothic"/>
                <a:ea typeface="Malgun Gothic"/>
                <a:cs typeface="Malgun Gothic"/>
                <a:sym typeface="Malgun Gothic"/>
              </a:rPr>
              <a:t>배열의 생성</a:t>
            </a:r>
            <a:endParaRPr sz="324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array_init.png"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99" y="1268760"/>
            <a:ext cx="7200801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ay_init.png"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3573016"/>
            <a:ext cx="7200800" cy="27190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3851920" y="3140968"/>
            <a:ext cx="864096" cy="36004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참조형 변수</a:t>
            </a:r>
            <a:endParaRPr/>
          </a:p>
        </p:txBody>
      </p:sp>
      <p:sp>
        <p:nvSpPr>
          <p:cNvPr id="435" name="Google Shape;435;p5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>
                <a:solidFill>
                  <a:schemeClr val="dk1"/>
                </a:solidFill>
              </a:rPr>
              <a:t>p = 생성된 객체의 참조를 저장</a:t>
            </a:r>
            <a:endParaRPr b="1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p 를 객체명(인스턴스명) 라 한다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36" name="Google Shape;436;p57"/>
          <p:cNvSpPr/>
          <p:nvPr/>
        </p:nvSpPr>
        <p:spPr>
          <a:xfrm>
            <a:off x="2357422" y="2714620"/>
            <a:ext cx="1500198" cy="7143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 = 1004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57"/>
          <p:cNvSpPr/>
          <p:nvPr/>
        </p:nvSpPr>
        <p:spPr>
          <a:xfrm>
            <a:off x="6718310" y="1412776"/>
            <a:ext cx="1500198" cy="3583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instance of UrClass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set()</a:t>
            </a:r>
            <a:endParaRPr/>
          </a:p>
        </p:txBody>
      </p:sp>
      <p:sp>
        <p:nvSpPr>
          <p:cNvPr id="438" name="Google Shape;438;p57"/>
          <p:cNvSpPr txBox="1"/>
          <p:nvPr/>
        </p:nvSpPr>
        <p:spPr>
          <a:xfrm>
            <a:off x="6743640" y="980728"/>
            <a:ext cx="14287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1004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9" name="Google Shape;439;p57"/>
          <p:cNvCxnSpPr>
            <a:stCxn id="436" idx="3"/>
            <a:endCxn id="437" idx="1"/>
          </p:cNvCxnSpPr>
          <p:nvPr/>
        </p:nvCxnSpPr>
        <p:spPr>
          <a:xfrm>
            <a:off x="3857620" y="3071810"/>
            <a:ext cx="2860800" cy="132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0" name="Google Shape;440;p57"/>
          <p:cNvSpPr txBox="1"/>
          <p:nvPr/>
        </p:nvSpPr>
        <p:spPr>
          <a:xfrm>
            <a:off x="1043608" y="3545721"/>
            <a:ext cx="403244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p.var1;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 에 가면 var1 이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p 안에 var1 접근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.hashCode()</a:t>
            </a:r>
            <a:endParaRPr/>
          </a:p>
        </p:txBody>
      </p:sp>
      <p:sp>
        <p:nvSpPr>
          <p:cNvPr id="446" name="Google Shape;446;p5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객체를 유일하게 구별하기 위한 정수값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Object.hashCode()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>
                <a:solidFill>
                  <a:schemeClr val="dk1"/>
                </a:solidFill>
              </a:rPr>
              <a:t>객체의 내부 주소를 정수값로 변환하는 형태로 구현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Object.toString()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>
                <a:solidFill>
                  <a:schemeClr val="dk1"/>
                </a:solidFill>
              </a:rPr>
              <a:t>출력 시 hashCode의 16진수 값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b="1" lang="en-US">
                <a:solidFill>
                  <a:schemeClr val="dk1"/>
                </a:solidFill>
              </a:rPr>
              <a:t>클래스명@hashcode_hex</a:t>
            </a:r>
            <a:endParaRPr b="1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두 객체가 같다 . . .?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위치(주소)가 같다?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저장된 값이 같다?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</a:pPr>
            <a:r>
              <a:rPr lang="en-US"/>
              <a:t>주소가 같으면 값도 같을 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참조형 변수</a:t>
            </a:r>
            <a:endParaRPr/>
          </a:p>
        </p:txBody>
      </p:sp>
      <p:pic>
        <p:nvPicPr>
          <p:cNvPr descr="객체레퍼런스.png" id="452" name="Google Shape;452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변수 선언의 위치</a:t>
            </a:r>
            <a:endParaRPr/>
          </a:p>
        </p:txBody>
      </p:sp>
      <p:sp>
        <p:nvSpPr>
          <p:cNvPr id="458" name="Google Shape;458;p6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클래스 정의 { } 에 있는 것들을 “멤버” 라 함.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멤버 변수 : field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멤버 함수 : method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멤버변수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클래스 정의{ } 안 , method { } 밖 선언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지역변수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method { } 안에 선언되는 변수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매개변수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method ( int param ) 안에 선언되는 변수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1600"/>
              </a:spcAft>
              <a:buSzPts val="1100"/>
              <a:buChar char="■"/>
            </a:pPr>
            <a:r>
              <a:rPr lang="en-US"/>
              <a:t>호출 시 인자를 받아 저장하는 변수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멤버변수</a:t>
            </a:r>
            <a:endParaRPr/>
          </a:p>
        </p:txBody>
      </p:sp>
      <p:sp>
        <p:nvSpPr>
          <p:cNvPr id="464" name="Google Shape;464;p6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VO{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int seq;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String name;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char grade;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void method( /* 매개변수 */ ){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int var_local; 	// 지역변수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static 예약어</a:t>
            </a:r>
            <a:endParaRPr sz="3240"/>
          </a:p>
        </p:txBody>
      </p:sp>
      <p:sp>
        <p:nvSpPr>
          <p:cNvPr id="470" name="Google Shape;470;p6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클래스 멤버 : static 지정된 멤버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하나의 존재, 미리 생성된 정적 멤버를 의미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JRE 에 의해 클래스 정보 읽으면서 메모리에 할당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instance 멤버 : static 지정되지 않은 멤버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클래스의 instance 들이 공유하는 정보에 사용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instance 생성 없이 바로 사용 가능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클래스명.정적변수, .메서드()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static 메서드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인스턴스 생성 없이 바로 실행 가능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인스턴스 변수를 직접 사용할 수 없다.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편이성 및 속도에서 이롭다.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6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 멤버</a:t>
            </a:r>
            <a:endParaRPr/>
          </a:p>
        </p:txBody>
      </p:sp>
      <p:sp>
        <p:nvSpPr>
          <p:cNvPr id="477" name="Google Shape;477;p6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VO{</a:t>
            </a:r>
            <a:endParaRPr sz="29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296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int varOfcalss; // 클래스 변수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varOfinstance; // instance 변수</a:t>
            </a:r>
            <a:endParaRPr sz="29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public </a:t>
            </a:r>
            <a:r>
              <a:rPr b="1" lang="en-US" sz="296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void main(String[] args 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varOfclass = 100;	&lt;- can access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varOfinstance = 20;	&lt;- can not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 멤버</a:t>
            </a:r>
            <a:endParaRPr/>
          </a:p>
        </p:txBody>
      </p:sp>
      <p:pic>
        <p:nvPicPr>
          <p:cNvPr descr="클래스변수_01.png" id="483" name="Google Shape;483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인스턴스 멤버</a:t>
            </a:r>
            <a:endParaRPr/>
          </a:p>
        </p:txBody>
      </p:sp>
      <p:sp>
        <p:nvSpPr>
          <p:cNvPr id="489" name="Google Shape;489;p6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static 지정되지 않은 멤버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instance 생성 후 사용할 수 있다.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instance 마다 따로 존재하는 값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멤버명은 같지만 각자 다른 값을 가질 수 있다.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고유한 상태를 유지해야 하는 경우</a:t>
            </a:r>
            <a:endParaRPr/>
          </a:p>
        </p:txBody>
      </p:sp>
      <p:sp>
        <p:nvSpPr>
          <p:cNvPr id="490" name="Google Shape;490;p65"/>
          <p:cNvSpPr/>
          <p:nvPr/>
        </p:nvSpPr>
        <p:spPr>
          <a:xfrm>
            <a:off x="1000100" y="3717032"/>
            <a:ext cx="7143800" cy="14287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 변수 – 인스턴스마다 다른 값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변수 – 모든 인스턴스가 갖는 공통된 값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인스턴스 멤버</a:t>
            </a:r>
            <a:endParaRPr/>
          </a:p>
        </p:txBody>
      </p:sp>
      <p:pic>
        <p:nvPicPr>
          <p:cNvPr descr="클래스변수_02.png" id="496" name="Google Shape;496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배열의 초기화</a:t>
            </a:r>
            <a:endParaRPr sz="3240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int[] array = {1,2,3,4,5};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int[] array;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array = {1,2,3,4,5}; // Error : 공간이 생성되지 않음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array = new int[]{1,2,3,4,5};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int[] array = new int[4];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array[0] = 10;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array[1] = 20;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en-US" sz="1800"/>
              <a:t>	array[3] = 40;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인스턴스 멤버</a:t>
            </a:r>
            <a:endParaRPr/>
          </a:p>
        </p:txBody>
      </p:sp>
      <p:pic>
        <p:nvPicPr>
          <p:cNvPr descr="인스턴스변수_01.png" id="502" name="Google Shape;502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508" name="Google Shape;508;p6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메서드 내에서 선언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{ } 내에서 선언되면 구간 내에서만 사용 가능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메서드 내에서만 사용 가능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메서드가 종료되면 소멸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매개변수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기본형 매개변수 – 값의 복사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참조형 매개변수 – 참조(주소)의 복사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1600"/>
              </a:spcAft>
              <a:buSzPts val="1100"/>
              <a:buChar char="■"/>
            </a:pPr>
            <a:r>
              <a:rPr lang="en-US"/>
              <a:t>객체명은 참조변수명 이다.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매개변수 : 값 전달</a:t>
            </a:r>
            <a:endParaRPr/>
          </a:p>
        </p:txBody>
      </p:sp>
      <p:sp>
        <p:nvSpPr>
          <p:cNvPr id="514" name="Google Shape;514;p6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class Point{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	int x, y;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class PointTest{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    public static void main(String[] args){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	Point pt = new Point();	// Point 인스턴스의 생성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	pt.x = 10,	pt.y = 20;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	moveX( pt.x );	&lt;- pt의 변수 x 는 기본 변수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    }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    static void moveX( int x ){	&lt;- 기본변수 x 에 값 전달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	x = 15;		&lt;- pt의 변수 x 에는 변화가 없다.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    }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매개변수 : 참조 전달</a:t>
            </a:r>
            <a:endParaRPr/>
          </a:p>
        </p:txBody>
      </p:sp>
      <p:sp>
        <p:nvSpPr>
          <p:cNvPr id="520" name="Google Shape;520;p7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Point{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x, y;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PointTest{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static void main(String[] args){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Point pt = new Point();	// Point 인스턴스의 생성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pt.x = 10,	pt.y = 20;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moveX( pt );	&lt;- pt는 참조 변수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static void moveX( Point p ){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&lt;- 참조변수 p에 참조(주소)전달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p.x = 15;		&lt;- pt의 변수 x 에 저장.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1600"/>
              </a:spcAft>
              <a:buClr>
                <a:schemeClr val="dk1"/>
              </a:buClr>
              <a:buSzPts val="2240"/>
              <a:buNone/>
            </a:pPr>
            <a:r>
              <a:rPr lang="en-US" sz="224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매개변수 : 참조 전달</a:t>
            </a:r>
            <a:endParaRPr/>
          </a:p>
        </p:txBody>
      </p:sp>
      <p:pic>
        <p:nvPicPr>
          <p:cNvPr descr="매개변수_참조전달.png" id="526" name="Google Shape;526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pass Reference</a:t>
            </a:r>
            <a:endParaRPr/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참조 전달은 별명을 붙이는 개념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하나의 변수, 객체에 이름이 2 개이다.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/>
              <a:t>친구의 이름은 “홍길동” 이지만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</a:pPr>
            <a:r>
              <a:rPr lang="en-US"/>
              <a:t>우리는 “끼동” 이라고 부른다.</a:t>
            </a:r>
            <a:endParaRPr/>
          </a:p>
        </p:txBody>
      </p:sp>
      <p:sp>
        <p:nvSpPr>
          <p:cNvPr id="533" name="Google Shape;533;p72"/>
          <p:cNvSpPr/>
          <p:nvPr/>
        </p:nvSpPr>
        <p:spPr>
          <a:xfrm>
            <a:off x="5292080" y="2924944"/>
            <a:ext cx="2016224" cy="12961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 [  10 ]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72"/>
          <p:cNvSpPr/>
          <p:nvPr/>
        </p:nvSpPr>
        <p:spPr>
          <a:xfrm>
            <a:off x="1979712" y="2996952"/>
            <a:ext cx="2448272" cy="12241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param.value = 10;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5" name="Google Shape;535;p72"/>
          <p:cNvCxnSpPr>
            <a:stCxn id="534" idx="3"/>
            <a:endCxn id="533" idx="1"/>
          </p:cNvCxnSpPr>
          <p:nvPr/>
        </p:nvCxnSpPr>
        <p:spPr>
          <a:xfrm flipH="1" rot="10800000">
            <a:off x="4427984" y="3573020"/>
            <a:ext cx="864000" cy="3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pass Reference</a:t>
            </a:r>
            <a:endParaRPr/>
          </a:p>
        </p:txBody>
      </p:sp>
      <p:sp>
        <p:nvSpPr>
          <p:cNvPr id="541" name="Google Shape;541;p7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같은 instance 를 참조하는 2 개의 변수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객체명 param 과 객체명 arg 는 동일한 객체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참조를 복사한 것으로 본다.</a:t>
            </a:r>
            <a:endParaRPr/>
          </a:p>
        </p:txBody>
      </p:sp>
      <p:sp>
        <p:nvSpPr>
          <p:cNvPr id="542" name="Google Shape;542;p73"/>
          <p:cNvSpPr/>
          <p:nvPr/>
        </p:nvSpPr>
        <p:spPr>
          <a:xfrm>
            <a:off x="5292080" y="2924944"/>
            <a:ext cx="2016224" cy="12961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 [  </a:t>
            </a:r>
            <a:r>
              <a:rPr b="1" lang="en-US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]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73"/>
          <p:cNvSpPr/>
          <p:nvPr/>
        </p:nvSpPr>
        <p:spPr>
          <a:xfrm>
            <a:off x="1979712" y="2996952"/>
            <a:ext cx="2448272" cy="10801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73"/>
          <p:cNvSpPr/>
          <p:nvPr/>
        </p:nvSpPr>
        <p:spPr>
          <a:xfrm>
            <a:off x="1979712" y="4509120"/>
            <a:ext cx="2448272" cy="12241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arg.value = 20;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5" name="Google Shape;545;p73"/>
          <p:cNvCxnSpPr>
            <a:stCxn id="544" idx="3"/>
            <a:endCxn id="542" idx="1"/>
          </p:cNvCxnSpPr>
          <p:nvPr/>
        </p:nvCxnSpPr>
        <p:spPr>
          <a:xfrm flipH="1" rot="10800000">
            <a:off x="4427984" y="3572888"/>
            <a:ext cx="864000" cy="1548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546" name="Google Shape;546;p73"/>
          <p:cNvSpPr txBox="1"/>
          <p:nvPr/>
        </p:nvSpPr>
        <p:spPr>
          <a:xfrm>
            <a:off x="1979712" y="4077072"/>
            <a:ext cx="2520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 = param;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552" name="Google Shape;552;p7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생성자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인스턴스 초기화 메서드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인스턴스 생성 후 실행되어야할 초기 작업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없거나 실행될 수 없으면 객체 생성 불가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규칙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클래스명과 같아야 한다.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반환이 없다. (아무것도 적지 않는다)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기본 생성자가 자동으로 추가된다(Object)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생성자가 있으면 추가되지 않는다.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1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558" name="Google Shape;558;p7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class Goods 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int idx;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String member;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public Goods( ) 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idx = 1;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member = “user_name”;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Getters and Setters</a:t>
            </a:r>
            <a:endParaRPr/>
          </a:p>
        </p:txBody>
      </p:sp>
      <p:sp>
        <p:nvSpPr>
          <p:cNvPr id="564" name="Google Shape;564;p7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객체의 각 field 를 사용하기 위한 메서드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get	: field 의 값을 반환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set		: field 에 값을 저장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int value;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int getValue( ){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return value;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}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void setValue(int arg){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value = arg;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배열의 특징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배열 내의 접근은 index(요소번호)를 통해서만 접근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index 는 0 에서 시작 +1씩 증가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배열의 길이 배열명.length 를 이용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배열을 생성할 때 크기가 고정된다.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배열에는 동일한 타입의 데이터만 들어갈 수 있다.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for ( int i = 0; i &lt; 배열명.length ; ++i ){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배열명[ i ]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}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for ( 요소자료형 변수명 : 배열명 ) {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변수명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US"/>
              <a:t>}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Getters and Setters</a:t>
            </a:r>
            <a:endParaRPr/>
          </a:p>
        </p:txBody>
      </p:sp>
      <p:pic>
        <p:nvPicPr>
          <p:cNvPr id="570" name="Google Shape;570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7"/>
          <p:cNvSpPr txBox="1"/>
          <p:nvPr/>
        </p:nvSpPr>
        <p:spPr>
          <a:xfrm>
            <a:off x="1403648" y="4953362"/>
            <a:ext cx="61926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field 가 많은 경우 eclipse 의 자동 완성 기능 활용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마우스 오른 클릭 후 context menu 에서 선택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또는 일부만 선택 가능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Method Overloading</a:t>
            </a:r>
            <a:endParaRPr/>
          </a:p>
        </p:txBody>
      </p:sp>
      <p:sp>
        <p:nvSpPr>
          <p:cNvPr id="577" name="Google Shape;577;p7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같은 이름의 method 여러 개를 만들 수 있다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매개변수의 개수, 유형이 달라야 한다.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반환형은 관계없다.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목적(기능)은 같으나 각기 다른 인자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일관된 이름으로 자료에 따라 처리가 필요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정수와 정수의 합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문자열과 문자열의 합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기능적 목적은 같으나 처리 방법에 차이.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Method Overloading</a:t>
            </a:r>
            <a:endParaRPr/>
          </a:p>
        </p:txBody>
      </p:sp>
      <p:pic>
        <p:nvPicPr>
          <p:cNvPr id="583" name="Google Shape;583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9"/>
          <p:cNvSpPr txBox="1"/>
          <p:nvPr/>
        </p:nvSpPr>
        <p:spPr>
          <a:xfrm>
            <a:off x="4572000" y="2420888"/>
            <a:ext cx="403244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출력할 data 의 자료형이 다르다.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println 은 화면 출력 기능이다.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자료형에 따라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적절히 처리 후 출력한다.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Method Overloading</a:t>
            </a:r>
            <a:endParaRPr/>
          </a:p>
        </p:txBody>
      </p:sp>
      <p:pic>
        <p:nvPicPr>
          <p:cNvPr id="590" name="Google Shape;590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0"/>
          <p:cNvSpPr txBox="1"/>
          <p:nvPr/>
        </p:nvSpPr>
        <p:spPr>
          <a:xfrm>
            <a:off x="1403648" y="3789040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매개변수가 달라야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반환형은 오버로딩 규칙에 영향을 주지 않는다.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접근제어자( Access Modifier )</a:t>
            </a:r>
            <a:endParaRPr/>
          </a:p>
        </p:txBody>
      </p:sp>
      <p:sp>
        <p:nvSpPr>
          <p:cNvPr id="597" name="Google Shape;597;p8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사용 가능한 권한(제한)을 설정.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데이터의 보호, 처리 일관성 유지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field 는 private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method 는 public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private – 가장 좁은 범위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(default)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지정하지 않은 경우, default 라고 쓰지 않는다.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protected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US"/>
              <a:t>public – 가장 넓은 범위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접근제어자( Access Modifier )</a:t>
            </a:r>
            <a:endParaRPr/>
          </a:p>
        </p:txBody>
      </p:sp>
      <p:pic>
        <p:nvPicPr>
          <p:cNvPr id="603" name="Google Shape;603;p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(default)</a:t>
            </a:r>
            <a:endParaRPr/>
          </a:p>
        </p:txBody>
      </p:sp>
      <p:pic>
        <p:nvPicPr>
          <p:cNvPr descr="디폴트접근제한.png" id="609" name="Google Shape;609;p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83"/>
          <p:cNvSpPr/>
          <p:nvPr/>
        </p:nvSpPr>
        <p:spPr>
          <a:xfrm>
            <a:off x="1000100" y="4924412"/>
            <a:ext cx="7215300" cy="785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클래스에는 public 과 (default)만 사용할 수 있다.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public</a:t>
            </a:r>
            <a:endParaRPr/>
          </a:p>
        </p:txBody>
      </p:sp>
      <p:pic>
        <p:nvPicPr>
          <p:cNvPr descr="퍼블릭접근제한.png" id="616" name="Google Shape;616;p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84"/>
          <p:cNvSpPr/>
          <p:nvPr/>
        </p:nvSpPr>
        <p:spPr>
          <a:xfrm>
            <a:off x="1000100" y="5000612"/>
            <a:ext cx="7215300" cy="785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어디서</a:t>
            </a: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든 접근 할 수 있으며 클래스, 멤버 모두에 사용 가능.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private</a:t>
            </a:r>
            <a:endParaRPr/>
          </a:p>
        </p:txBody>
      </p:sp>
      <p:pic>
        <p:nvPicPr>
          <p:cNvPr descr="프라이빗변수.png" id="623" name="Google Shape;623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private</a:t>
            </a:r>
            <a:endParaRPr/>
          </a:p>
        </p:txBody>
      </p:sp>
      <p:pic>
        <p:nvPicPr>
          <p:cNvPr descr="상속에대하여02.png" id="629" name="Google Shape;629;p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배열의 제한</a:t>
            </a:r>
            <a:endParaRPr sz="3240"/>
          </a:p>
        </p:txBody>
      </p:sp>
      <p:pic>
        <p:nvPicPr>
          <p:cNvPr descr="array_mismatch.png" id="161" name="Google Shape;16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500"/>
            <a:ext cx="4878300" cy="26604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</p:pic>
      <p:pic>
        <p:nvPicPr>
          <p:cNvPr descr="array_resize.png"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960" y="2781604"/>
            <a:ext cx="4634281" cy="347027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971600" y="3429000"/>
            <a:ext cx="3096344" cy="2304256"/>
          </a:xfrm>
          <a:prstGeom prst="wedgeRoundRectCallout">
            <a:avLst>
              <a:gd fmla="val 79324" name="adj1"/>
              <a:gd fmla="val -17554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배열의 크기는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선언(생성) 시 고정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추가하는 기능 없음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5436096" y="1268760"/>
            <a:ext cx="3096344" cy="1080120"/>
          </a:xfrm>
          <a:prstGeom prst="wedgeRoundRectCallout">
            <a:avLst>
              <a:gd fmla="val -108644" name="adj1"/>
              <a:gd fmla="val -32704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자료형의 변수들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protected</a:t>
            </a:r>
            <a:endParaRPr/>
          </a:p>
        </p:txBody>
      </p:sp>
      <p:pic>
        <p:nvPicPr>
          <p:cNvPr descr="프로텍티드변수.png" id="635" name="Google Shape;635;p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접근제어자( access modifier )</a:t>
            </a:r>
            <a:endParaRPr/>
          </a:p>
        </p:txBody>
      </p:sp>
      <p:sp>
        <p:nvSpPr>
          <p:cNvPr id="641" name="Google Shape;641;p8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객체 내부의 데이터 보호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외부에는 불필요한 부분을 감춘다.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Encapsulation(은닉화)</a:t>
            </a:r>
            <a:endParaRPr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3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객체 생성의 제한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생성자에 접근제어자를 사용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private 생성자는 외부에서 호출 불가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클래스 loading 시 미리 객체들을 생성해 두고 배포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1600"/>
              </a:spcAft>
              <a:buSzPts val="1100"/>
              <a:buChar char="■"/>
            </a:pPr>
            <a:r>
              <a:rPr lang="en-US"/>
              <a:t>인스턴스를 반환하는 public 메서드를 추가.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클래스간의 관계</a:t>
            </a:r>
            <a:endParaRPr/>
          </a:p>
        </p:txBody>
      </p:sp>
      <p:sp>
        <p:nvSpPr>
          <p:cNvPr id="647" name="Google Shape;647;p8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IS – A 관계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class 사람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class 학생 : public 사람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"모든 학생은 사람이다.“ 성립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"모든 사람은 학생이다“	성립되지 않는다.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하위 클래스가 상위 클래스를 “상속" 하고 있는 관계.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HAS - A 관계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"사탕을 소유한 어린 아이“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"총을 가지고 있는 경찰“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“경찰을 소유한 총” 은 성립되지 않는다.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class 총;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class 경찰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      총 _총;</a:t>
            </a:r>
            <a:br>
              <a:rPr lang="en-US"/>
            </a:br>
            <a:r>
              <a:rPr lang="en-US"/>
              <a:t>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클래스 내에 다른 클래스를 "포함" 하고 있는 관계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클래스의 재활용</a:t>
            </a:r>
            <a:endParaRPr/>
          </a:p>
        </p:txBody>
      </p:sp>
      <p:sp>
        <p:nvSpPr>
          <p:cNvPr id="653" name="Google Shape;653;p9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위임( Delegation 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처리를 맡긴다. 다른 인스턴스의 메서드 호출(실행)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인스턴스 간의 동적인 관계, 실행 시 변경 가능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상속( Inheritance 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클래스간의 정적인 관계, 실행 시 변경 불가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객체가 is-A 관계일 경우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상속은 재사용이 목적이며 관련 있는 것만 상속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구성( Composition 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객체가 has-A 관계일 경우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노트북은 디스플레이 장치, 키보드, cpu 등 구성.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포함되는 클래스가 크다면 부담이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1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클래스의 재활용</a:t>
            </a:r>
            <a:endParaRPr/>
          </a:p>
        </p:txBody>
      </p:sp>
      <p:sp>
        <p:nvSpPr>
          <p:cNvPr id="659" name="Google Shape;659;p9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상속과 구성 중 어느 것을 사용?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구성을 먼저 고려하는 것이 더 좋은 방법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구성은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실행시 동적으로 타입을 선택할 수 있으므로 유연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상속은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컴파일할 때 정확한 타입을 알아야 한다.</a:t>
            </a:r>
            <a:endParaRPr/>
          </a:p>
        </p:txBody>
      </p:sp>
      <p:sp>
        <p:nvSpPr>
          <p:cNvPr id="660" name="Google Shape;660;p91"/>
          <p:cNvSpPr/>
          <p:nvPr/>
        </p:nvSpPr>
        <p:spPr>
          <a:xfrm>
            <a:off x="1000100" y="4502155"/>
            <a:ext cx="3500462" cy="1428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Composition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Circle{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int rad;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Point c = new 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91"/>
          <p:cNvSpPr/>
          <p:nvPr/>
        </p:nvSpPr>
        <p:spPr>
          <a:xfrm>
            <a:off x="4572000" y="4502155"/>
            <a:ext cx="3571900" cy="142876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Inheritance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Circle extends Point{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int rad;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한번에 보는 관계</a:t>
            </a:r>
            <a:endParaRPr/>
          </a:p>
        </p:txBody>
      </p:sp>
      <p:sp>
        <p:nvSpPr>
          <p:cNvPr id="668" name="Google Shape;668;p9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class ABC { public void isABC() }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A extends ABC{ /* A 는 ABC 를 상속한다. */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void isABC(){ print("a"); }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 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B extends ABC{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void isABC(){ print("b"); }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Stage{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ABC abc = new A();	/* Stage 는 ABC 를 포함한다.*/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void change(){ abc = new B(); }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void play(){ abc.isABC(); }	/* Stage 는 ABC에 위임한다. */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 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Test{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public static viod main(String[] args){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Stage stage = new Stage();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stage.play();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stage.change();	/* 인스턴스의 변경 실행 중에 … */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stage.play();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}</a:t>
            </a:r>
            <a:b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 </a:t>
            </a:r>
            <a:endParaRPr sz="1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구성( Composition )</a:t>
            </a:r>
            <a:endParaRPr/>
          </a:p>
        </p:txBody>
      </p:sp>
      <p:sp>
        <p:nvSpPr>
          <p:cNvPr id="674" name="Google Shape;674;p9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새 클래스 내에 기존 클래스의 객체를 생성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클래스 내에 클래스를 정의하는 것이 아님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75" name="Google Shape;675;p93"/>
          <p:cNvSpPr/>
          <p:nvPr/>
        </p:nvSpPr>
        <p:spPr>
          <a:xfrm>
            <a:off x="1000100" y="2285992"/>
            <a:ext cx="7143800" cy="3571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WaterSource{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String msg;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WaterSource(){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	msg = “Constructed”;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class Sprinkler{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WaterSource source = new WaterSource();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상속( Inheritance )</a:t>
            </a:r>
            <a:endParaRPr/>
          </a:p>
        </p:txBody>
      </p:sp>
      <p:sp>
        <p:nvSpPr>
          <p:cNvPr id="681" name="Google Shape;681;p9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기존 클래스를 확장(extends)하여 새 클래스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기존 클래스의 내용(필드,메서드)을 모두 갖는다.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82" name="Google Shape;682;p94"/>
          <p:cNvSpPr/>
          <p:nvPr/>
        </p:nvSpPr>
        <p:spPr>
          <a:xfrm>
            <a:off x="1000100" y="2285992"/>
            <a:ext cx="7143800" cy="3571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WaterSource{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String msg;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WaterSource(){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	msg = “Constructed”;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Sprinkler extends WaterSource{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위임( Delegation )</a:t>
            </a:r>
            <a:endParaRPr/>
          </a:p>
        </p:txBody>
      </p:sp>
      <p:sp>
        <p:nvSpPr>
          <p:cNvPr id="688" name="Google Shape;688;p9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Composition 과 매우 유사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메서드에서 메서드를 호출한다.</a:t>
            </a:r>
            <a:endParaRPr/>
          </a:p>
        </p:txBody>
      </p:sp>
      <p:sp>
        <p:nvSpPr>
          <p:cNvPr id="689" name="Google Shape;689;p95"/>
          <p:cNvSpPr/>
          <p:nvPr/>
        </p:nvSpPr>
        <p:spPr>
          <a:xfrm>
            <a:off x="1000125" y="1955165"/>
            <a:ext cx="7143750" cy="39027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WaterSource{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String msg;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void action(){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to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Sprinkler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WaterSource member_instance = new WaterSource();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void action(){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member_instance.action();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상속(Inheritance)</a:t>
            </a:r>
            <a:endParaRPr/>
          </a:p>
        </p:txBody>
      </p:sp>
      <p:sp>
        <p:nvSpPr>
          <p:cNvPr id="695" name="Google Shape;695;p9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다수의 클래스가 같은 기능을 가질때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중복제거, 재사용, 유지보수 편이성 증가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새로운 기능이나 속성을 추가할 때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자신이 만든 클래스가 아니다.(소스 없다)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하나만 상속 가능 - 다중 상속 불가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>
                <a:solidFill>
                  <a:schemeClr val="dk1"/>
                </a:solidFill>
              </a:rPr>
              <a:t>class 하위클래스 extends 상위클래스 { 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6" name="Google Shape;696;p96"/>
          <p:cNvSpPr/>
          <p:nvPr/>
        </p:nvSpPr>
        <p:spPr>
          <a:xfrm>
            <a:off x="5214942" y="4143380"/>
            <a:ext cx="2071702" cy="1357322"/>
          </a:xfrm>
          <a:prstGeom prst="ellipse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96"/>
          <p:cNvSpPr/>
          <p:nvPr/>
        </p:nvSpPr>
        <p:spPr>
          <a:xfrm>
            <a:off x="1714480" y="4143380"/>
            <a:ext cx="2071702" cy="1357322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derived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8" name="Google Shape;698;p96"/>
          <p:cNvCxnSpPr>
            <a:stCxn id="697" idx="6"/>
            <a:endCxn id="696" idx="2"/>
          </p:cNvCxnSpPr>
          <p:nvPr/>
        </p:nvCxnSpPr>
        <p:spPr>
          <a:xfrm>
            <a:off x="3786182" y="4822041"/>
            <a:ext cx="1428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배열 처리</a:t>
            </a:r>
            <a:endParaRPr sz="3240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int grade = new int[10];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for (int i = 0; i &lt; grades.length; i++){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	int userInput = getScore();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  grades[i] = userInput;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for (int i = 0; i &lt; grades.length; i++){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  System.out.println(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	i + “번 성적 점수 : “ + grades[i]);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상속(Inheritance)</a:t>
            </a:r>
            <a:endParaRPr/>
          </a:p>
        </p:txBody>
      </p:sp>
      <p:pic>
        <p:nvPicPr>
          <p:cNvPr descr="typesofinheritance.jpg" id="704" name="Google Shape;704;p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7"/>
          <p:cNvSpPr txBox="1"/>
          <p:nvPr/>
        </p:nvSpPr>
        <p:spPr>
          <a:xfrm>
            <a:off x="1000100" y="5214950"/>
            <a:ext cx="7143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ClassB extends ClassA { . . 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ClassC extends ClassB { . . . }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상속(Inheritance)</a:t>
            </a:r>
            <a:endParaRPr/>
          </a:p>
        </p:txBody>
      </p:sp>
      <p:pic>
        <p:nvPicPr>
          <p:cNvPr descr="multiple.jpg" id="711" name="Google Shape;711;p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2" name="Google Shape;712;p98"/>
          <p:cNvCxnSpPr/>
          <p:nvPr/>
        </p:nvCxnSpPr>
        <p:spPr>
          <a:xfrm flipH="1">
            <a:off x="1214415" y="2428868"/>
            <a:ext cx="6858048" cy="371477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13" name="Google Shape;713;p98"/>
          <p:cNvCxnSpPr/>
          <p:nvPr/>
        </p:nvCxnSpPr>
        <p:spPr>
          <a:xfrm rot="10800000">
            <a:off x="1142977" y="2428868"/>
            <a:ext cx="6786610" cy="378621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14" name="Google Shape;714;p98"/>
          <p:cNvSpPr txBox="1"/>
          <p:nvPr/>
        </p:nvSpPr>
        <p:spPr>
          <a:xfrm>
            <a:off x="1000100" y="1214422"/>
            <a:ext cx="7143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ClassC extends </a:t>
            </a:r>
            <a:r>
              <a:rPr b="1" lang="en-US" sz="2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ClassA, ClassB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 . . . }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상속(Inheritance)</a:t>
            </a:r>
            <a:endParaRPr/>
          </a:p>
        </p:txBody>
      </p:sp>
      <p:sp>
        <p:nvSpPr>
          <p:cNvPr id="720" name="Google Shape;720;p9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b="1"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Parent{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String name;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b="1"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void printName(){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</a:t>
            </a:r>
            <a:r>
              <a:rPr b="1" i="1"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out.println( "Name is " + name 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b="1"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Child extends Parent{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String phone;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String email;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b="1"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void printPhone(){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</a:t>
            </a:r>
            <a:r>
              <a:rPr b="1" i="1"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out.println( "Phone number is " + phone 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b="1"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void printEmail(){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System.</a:t>
            </a:r>
            <a:r>
              <a:rPr b="1" i="1"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out.println( "EMail is " + email 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Malgun Gothic"/>
              <a:buNone/>
            </a:pPr>
            <a:r>
              <a:rPr lang="en-US" sz="18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Malgun Gothic"/>
              <a:buNone/>
            </a:pPr>
            <a:r>
              <a:t/>
            </a:r>
            <a:endParaRPr sz="1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상속(Inheritance)</a:t>
            </a:r>
            <a:endParaRPr/>
          </a:p>
        </p:txBody>
      </p:sp>
      <p:sp>
        <p:nvSpPr>
          <p:cNvPr id="726" name="Google Shape;726;p10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Inheritance{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public static void main(String[] args) {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Child child = 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Child();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상위클래스로부터 받은 변수와 메서드 사용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child.name = "James Jean";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child.printName();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child.phone = "1111-2222";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child.printPhone();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child.email = "localhost@com";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child.printEmail();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Overriding</a:t>
            </a:r>
            <a:endParaRPr/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상위클래스의 메서드를 변경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물려받은 메서드의 반환형, 이름과 매개변수 유지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처리방법만을 바꾸는 경우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매개변수를 변경하는 것은 Overloading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접근제어자를 보다 넓은 범위로 변경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/>
              <a:t>public &gt; protected &gt; (default) &gt; private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static 를 변경(삭제, 추가)할 수 없다.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보다 많은 예외를 throws 할 수 없다.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/>
              <a:t>표면적인 개수 뿐만 아니라 Level 문제 포함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</a:pPr>
            <a:r>
              <a:rPr lang="en-US"/>
              <a:t>Exception 은 최상위 예외 클래스 이다.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2"/>
          <p:cNvSpPr txBox="1"/>
          <p:nvPr>
            <p:ph type="title"/>
          </p:nvPr>
        </p:nvSpPr>
        <p:spPr>
          <a:xfrm>
            <a:off x="285720" y="71414"/>
            <a:ext cx="8572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로딩과 라이딩</a:t>
            </a:r>
            <a:endParaRPr/>
          </a:p>
        </p:txBody>
      </p:sp>
      <p:sp>
        <p:nvSpPr>
          <p:cNvPr id="738" name="Google Shape;738;p102"/>
          <p:cNvSpPr txBox="1"/>
          <p:nvPr>
            <p:ph idx="1" type="body"/>
          </p:nvPr>
        </p:nvSpPr>
        <p:spPr>
          <a:xfrm>
            <a:off x="214282" y="785794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Overloading</a:t>
            </a:r>
            <a:endParaRPr/>
          </a:p>
        </p:txBody>
      </p:sp>
      <p:sp>
        <p:nvSpPr>
          <p:cNvPr id="739" name="Google Shape;739;p102"/>
          <p:cNvSpPr txBox="1"/>
          <p:nvPr>
            <p:ph idx="2" type="body"/>
          </p:nvPr>
        </p:nvSpPr>
        <p:spPr>
          <a:xfrm>
            <a:off x="214282" y="1500174"/>
            <a:ext cx="42831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가독성 증가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하나의 클래스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매개변수 달라야 한다.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Compile time</a:t>
            </a:r>
            <a:endParaRPr/>
          </a:p>
        </p:txBody>
      </p:sp>
      <p:sp>
        <p:nvSpPr>
          <p:cNvPr id="740" name="Google Shape;740;p102"/>
          <p:cNvSpPr txBox="1"/>
          <p:nvPr>
            <p:ph idx="3" type="body"/>
          </p:nvPr>
        </p:nvSpPr>
        <p:spPr>
          <a:xfrm>
            <a:off x="4643438" y="78897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Overriding</a:t>
            </a:r>
            <a:endParaRPr/>
          </a:p>
        </p:txBody>
      </p:sp>
      <p:sp>
        <p:nvSpPr>
          <p:cNvPr id="741" name="Google Shape;741;p102"/>
          <p:cNvSpPr txBox="1"/>
          <p:nvPr>
            <p:ph idx="4" type="body"/>
          </p:nvPr>
        </p:nvSpPr>
        <p:spPr>
          <a:xfrm>
            <a:off x="4645025" y="1500174"/>
            <a:ext cx="4213255" cy="4786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기존 코드의 변경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상속 관계의 두 클래스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매개변수 같아야 한다.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Run time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final</a:t>
            </a:r>
            <a:endParaRPr/>
          </a:p>
        </p:txBody>
      </p:sp>
      <p:sp>
        <p:nvSpPr>
          <p:cNvPr id="747" name="Google Shape;747;p10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변수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변경될 수 없는… 상수가 된다.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선언과 초기화를 동시에 수행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인스턴스 변수의 경우 생성자에서 초기화 가능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/>
              <a:t>인스턴스마다 개별적인 초기값을 갖도록 할 수 있다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클래스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상위클래스로 사용할 수 없다.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메서드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오버라이딩 할 수 없다.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0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753" name="Google Shape;753;p10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미완성, 추상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메서드의 선언만 작성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실제 실행 내용은 작성하지 않는다 – 구현되지 않은…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“추상메서드”라고 한다.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클래스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내부에 추상메서드가 있음을 의미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제어자 조합</a:t>
            </a:r>
            <a:endParaRPr/>
          </a:p>
        </p:txBody>
      </p:sp>
      <p:sp>
        <p:nvSpPr>
          <p:cNvPr id="759" name="Google Shape;759;p10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클래스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접근제어는 생략하거나 public 만 사용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public class 가 있는 경우 클래스명과 파일명 일치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private, protected 사용할 수 없다.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abstract 와 final 를 동시에 사용할 수 없다.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메서드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static 과 abstract 를 함께 사용할 수 없다.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private 과 final 을 함께 사용할 수 없다.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abstract 메서드에 private 사용할 수 없다.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다형성 ( Polymorphism )</a:t>
            </a:r>
            <a:endParaRPr/>
          </a:p>
        </p:txBody>
      </p:sp>
      <p:sp>
        <p:nvSpPr>
          <p:cNvPr id="765" name="Google Shape;765;p10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여러 가지 형(Type)태로 사용될 수 있다.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하나의 참조변수로 여러 유형의 객체를 참조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상위클래스의 참조변수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하위클래스의 인스턴스를 참조할 수 있다.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상속의 관계</a:t>
            </a:r>
            <a:endParaRPr/>
          </a:p>
          <a:p>
            <a:pPr indent="-298450" lvl="2" marL="1371600" rtl="0" algn="l">
              <a:spcBef>
                <a:spcPts val="16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Sub is Super, but Super is not Sub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하위클래스는 상위클래스의 멤버를 포함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상위클래스 참조변수 = new 하위클래스();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상위클래스는 하위클래스의 멤버가 없음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하위클래스 참조변수 = new 상위클래스();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Compile Error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배열 처리</a:t>
            </a:r>
            <a:endParaRPr sz="324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public class ForEx 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  public static void main(String[] args) 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    int[] arr = {10,20,30,40,50};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    for(int i = 0; i &lt; arr.length; i++){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      System.out.println(arr[i]);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    }//end for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    for(int value : arr){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      System.out.println(value);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    }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  }//end main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7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참조변수의 형변환</a:t>
            </a:r>
            <a:endParaRPr/>
          </a:p>
        </p:txBody>
      </p:sp>
      <p:sp>
        <p:nvSpPr>
          <p:cNvPr id="771" name="Google Shape;771;p107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서로 상속관계에 있는 클래스 간의 형변환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직접 상속뿐만 아니라 간접 상속간의 형변환도 가능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모든 참조변수는 Object 클래스로 형변환 가능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Up-casting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하위클래스형 -&gt; 상위클래스형 : 형변환 생략가능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Down-casting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상위클래스형 -&gt; 하위클래스형 : 형변환 생략불가</a:t>
            </a:r>
            <a:endParaRPr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3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-US"/>
              <a:t>인스턴스를 변환하는 것이 아님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8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instanceof 연산자</a:t>
            </a:r>
            <a:endParaRPr/>
          </a:p>
        </p:txBody>
      </p:sp>
      <p:sp>
        <p:nvSpPr>
          <p:cNvPr id="777" name="Google Shape;777;p108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인스턴스의 클래스를 확인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결과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true : 클래스로 형변환이 가능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false : 형변환 불가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b="1" lang="en-US">
                <a:solidFill>
                  <a:schemeClr val="dk1"/>
                </a:solidFill>
              </a:rPr>
              <a:t>참조변수 instanceof 클래스명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9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다형성의 활용</a:t>
            </a:r>
            <a:endParaRPr/>
          </a:p>
        </p:txBody>
      </p:sp>
      <p:sp>
        <p:nvSpPr>
          <p:cNvPr id="783" name="Google Shape;783;p109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상위클래스 참조변수는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하위클래스의 인스턴스를 모두 받을 수 있다.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상위클래스형을 매개변수로 하는 메서드 사용가능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기존 상위클래스형에 대한 처리 메서드 재사용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상위클래스형을 요소로 하는 배열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공통의 상위클래스를 갖는 별개의 객체로 묶음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형이 다른 인스턴스들을 배열로 관리할 수 있다.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10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Abstract class</a:t>
            </a:r>
            <a:endParaRPr/>
          </a:p>
        </p:txBody>
      </p:sp>
      <p:sp>
        <p:nvSpPr>
          <p:cNvPr id="789" name="Google Shape;789;p110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구현되지 않은 method 를 가지는 class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상속의 관계에서 Overriding 을 위해 비워둔 method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Compile 시에는 문제가 되지 않는다.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실행 시 구현되지 않은 method 때문에 오류가 발생</a:t>
            </a:r>
            <a:endParaRPr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야! 이거 왜 오버라이딩 안했어?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에이~ 미리 말을 했어야지 난 빈 method 가 있는지 몰랐지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추상메서드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abstract 예약어가 붙은 method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-US"/>
              <a:t>반드시 구현해야 한다.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11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Abstract class</a:t>
            </a:r>
            <a:endParaRPr/>
          </a:p>
        </p:txBody>
      </p:sp>
      <p:sp>
        <p:nvSpPr>
          <p:cNvPr id="795" name="Google Shape;795;p111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구현되지 않은 method 를 가지는 class</a:t>
            </a:r>
            <a:endParaRPr/>
          </a:p>
        </p:txBody>
      </p:sp>
      <p:sp>
        <p:nvSpPr>
          <p:cNvPr id="796" name="Google Shape;796;p111"/>
          <p:cNvSpPr/>
          <p:nvPr/>
        </p:nvSpPr>
        <p:spPr>
          <a:xfrm>
            <a:off x="1000100" y="1928802"/>
            <a:ext cx="7143800" cy="35719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Member{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pw;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public 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void 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12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/>
              <a:t>Abstract class</a:t>
            </a:r>
            <a:endParaRPr/>
          </a:p>
        </p:txBody>
      </p:sp>
      <p:sp>
        <p:nvSpPr>
          <p:cNvPr id="802" name="Google Shape;802;p112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구현되지 않은 method 가 포함되어 있음을 알림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03" name="Google Shape;803;p112"/>
          <p:cNvSpPr/>
          <p:nvPr/>
        </p:nvSpPr>
        <p:spPr>
          <a:xfrm>
            <a:off x="1000100" y="1928802"/>
            <a:ext cx="7143800" cy="35719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class Member{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String pw;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public 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abstract void show();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13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>
                <a:latin typeface="Gulim"/>
                <a:ea typeface="Gulim"/>
                <a:cs typeface="Gulim"/>
                <a:sym typeface="Gulim"/>
              </a:rPr>
              <a:t>추상메소드</a:t>
            </a:r>
            <a:r>
              <a:rPr lang="en-US" sz="3240"/>
              <a:t>(abstract method)</a:t>
            </a:r>
            <a:r>
              <a:rPr lang="en-US" sz="3240">
                <a:latin typeface="Gulim"/>
                <a:ea typeface="Gulim"/>
                <a:cs typeface="Gulim"/>
                <a:sym typeface="Gulim"/>
              </a:rPr>
              <a:t>란</a:t>
            </a:r>
            <a:r>
              <a:rPr lang="en-US" sz="3240"/>
              <a:t>?</a:t>
            </a:r>
            <a:endParaRPr sz="3240"/>
          </a:p>
        </p:txBody>
      </p:sp>
      <p:sp>
        <p:nvSpPr>
          <p:cNvPr id="809" name="Google Shape;809;p113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클래스에 선언만 작성해 둔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메소드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추상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메서드의</a:t>
            </a:r>
            <a:r>
              <a:rPr lang="en-US"/>
              <a:t> 접근제한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 외부에서 접근이 가능해야 한다.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 추상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메소드가</a:t>
            </a:r>
            <a:r>
              <a:rPr lang="en-US"/>
              <a:t> 있으면 반드시 추상 클래스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 패키지 정보 +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클래스명이</a:t>
            </a:r>
            <a:r>
              <a:rPr lang="en-US"/>
              <a:t> 일치하는 private은 사용할 수 없다.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문법적으로 하위 클래스들은 강제적인 override가 보장된다.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10" name="Google Shape;810;p11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811" name="Google Shape;811;p113"/>
          <p:cNvSpPr/>
          <p:nvPr/>
        </p:nvSpPr>
        <p:spPr>
          <a:xfrm>
            <a:off x="928662" y="1428736"/>
            <a:ext cx="7215238" cy="36933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4000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 abstract doA( );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14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override를 적극 활용하는 추상클래스</a:t>
            </a:r>
            <a:endParaRPr sz="3240"/>
          </a:p>
        </p:txBody>
      </p:sp>
      <p:sp>
        <p:nvSpPr>
          <p:cNvPr id="817" name="Google Shape;817;p114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상속의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장점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실제로 존재하는 데이터와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로직을</a:t>
            </a:r>
            <a:r>
              <a:rPr lang="en-US"/>
              <a:t> 코드로 물려준다는 장점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override의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장점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컴파일러는 클래스의 타입만을 보기 때문에 실제 객체가 동일한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메소드만</a:t>
            </a:r>
            <a:r>
              <a:rPr lang="en-US"/>
              <a:t> 가지고 있다면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동작시킬수</a:t>
            </a:r>
            <a:r>
              <a:rPr lang="en-US"/>
              <a:t> 있다.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latin typeface="Gulim"/>
                <a:ea typeface="Gulim"/>
                <a:cs typeface="Gulim"/>
                <a:sym typeface="Gulim"/>
              </a:rPr>
              <a:t>추상클래스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상속의 기능  + 강제적인 override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18" name="Google Shape;818;p1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15"/>
          <p:cNvSpPr txBox="1"/>
          <p:nvPr>
            <p:ph type="title"/>
          </p:nvPr>
        </p:nvSpPr>
        <p:spPr>
          <a:xfrm>
            <a:off x="729450" y="818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lang="en-US" sz="3240"/>
              <a:t>추상클래스는 언제 사용해야 할까?</a:t>
            </a:r>
            <a:endParaRPr sz="3240"/>
          </a:p>
        </p:txBody>
      </p:sp>
      <p:sp>
        <p:nvSpPr>
          <p:cNvPr id="824" name="Google Shape;824;p115"/>
          <p:cNvSpPr txBox="1"/>
          <p:nvPr>
            <p:ph idx="1" type="body"/>
          </p:nvPr>
        </p:nvSpPr>
        <p:spPr>
          <a:xfrm>
            <a:off x="729450" y="795495"/>
            <a:ext cx="76887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90%의 상속 + 10%의 오버라이딩을 해야 하는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경우</a:t>
            </a:r>
            <a:endParaRPr/>
          </a:p>
          <a:p>
            <a:pPr indent="-285750" lvl="1" marL="68135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여러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메소드들</a:t>
            </a:r>
            <a:r>
              <a:rPr lang="en-US"/>
              <a:t> 중에서 일부분만 매번 다르게 작성해야 하는 경우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유사한 클래스들을 보고 상위 클래스를 추출하는 경우 </a:t>
            </a:r>
            <a:endParaRPr/>
          </a:p>
          <a:p>
            <a:pPr indent="-285750" lvl="1" marL="68135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latin typeface="Gulim"/>
                <a:ea typeface="Gulim"/>
                <a:cs typeface="Gulim"/>
                <a:sym typeface="Gulim"/>
              </a:rPr>
              <a:t>일반화</a:t>
            </a:r>
            <a:r>
              <a:rPr lang="en-US"/>
              <a:t>(Generalization)에 의한 공통 데이터나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로직</a:t>
            </a:r>
            <a:r>
              <a:rPr lang="en-US"/>
              <a:t> 추출 후에 부모 클래스가 직접 객체 생성을 해야 하는 필요는 없는 경우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25" name="Google Shape;825;p11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16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