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77">
          <p15:clr>
            <a:srgbClr val="000000"/>
          </p15:clr>
        </p15:guide>
        <p15:guide id="2" pos="292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77" orient="horz"/>
        <p:guide pos="29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457200" y="274638"/>
            <a:ext cx="8229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57200" y="857232"/>
            <a:ext cx="8229600" cy="5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>
  <p:cSld name="SECTION_HEADER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기본예제">
  <p:cSld name="기본예제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319088"/>
            <a:ext cx="72390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85720" y="1268760"/>
            <a:ext cx="8606700" cy="5360700"/>
          </a:xfrm>
          <a:prstGeom prst="rect">
            <a:avLst/>
          </a:prstGeom>
          <a:solidFill>
            <a:schemeClr val="dk1">
              <a:alpha val="698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  <a:defRPr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285720" y="71414"/>
            <a:ext cx="8572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indent="-3810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55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indent="-3810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55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85720" y="71414"/>
            <a:ext cx="8572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indent="-3302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indent="-3302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indent="-3302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indent="-3302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1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indent="-3302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indent="-3302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indent="-3302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indent="-3302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114" name="Google Shape;11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68392" y="6740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 sz="6000"/>
              <a:t>Java Fundamentals.04</a:t>
            </a:r>
            <a:endParaRPr sz="6000"/>
          </a:p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fundamentals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457200" y="274638"/>
            <a:ext cx="8229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Collection Classes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457200" y="857232"/>
            <a:ext cx="8229600" cy="5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Char char="●"/>
            </a:pPr>
            <a:r>
              <a:rPr lang="en-US" sz="1280"/>
              <a:t>List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Char char="○"/>
            </a:pPr>
            <a:r>
              <a:rPr lang="en-US" sz="1120"/>
              <a:t>순서가 있는 데이터 중복 가능한 집합</a:t>
            </a:r>
            <a:endParaRPr sz="1120"/>
          </a:p>
          <a:p>
            <a:pPr indent="-285750" lvl="1" marL="74295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Char char="○"/>
            </a:pPr>
            <a:r>
              <a:rPr lang="en-US" sz="1120"/>
              <a:t>ArrayList</a:t>
            </a:r>
            <a:endParaRPr sz="1120"/>
          </a:p>
          <a:p>
            <a:pPr indent="-228600" lvl="2" marL="114300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■"/>
            </a:pPr>
            <a:r>
              <a:rPr lang="en-US" sz="960"/>
              <a:t>추가/삭제 기능을 가지고 있고 자동 동기화 처리가 되지 않기 때문에 빠르게 처리 가능, </a:t>
            </a:r>
            <a:endParaRPr sz="960"/>
          </a:p>
          <a:p>
            <a:pPr indent="-228600" lvl="2" marL="114300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■"/>
            </a:pPr>
            <a:r>
              <a:rPr lang="en-US" sz="960"/>
              <a:t>내부적으로 배열(array) 구조, 삽입/삭제가 많을 경우 오버헤드가 많이 발생.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■"/>
            </a:pPr>
            <a:r>
              <a:rPr lang="en-US" sz="960"/>
              <a:t>조회할 때 한 번에 가져와서 여러 번 참조 사용할 때 최상의 성능을 내는 객체다.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Char char="○"/>
            </a:pPr>
            <a:r>
              <a:rPr lang="en-US" sz="1120"/>
              <a:t>LinkedList</a:t>
            </a:r>
            <a:endParaRPr sz="1120"/>
          </a:p>
          <a:p>
            <a:pPr indent="-228600" lvl="2" marL="114300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■"/>
            </a:pPr>
            <a:r>
              <a:rPr lang="en-US" sz="960"/>
              <a:t>내부적으로 인덱스는 없는 컬렉션 , 연결된 자료의 참조를 저장</a:t>
            </a:r>
            <a:endParaRPr sz="960"/>
          </a:p>
          <a:p>
            <a:pPr indent="-228600" lvl="2" marL="114300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■"/>
            </a:pPr>
            <a:r>
              <a:rPr lang="en-US" sz="960"/>
              <a:t>중간 노드에 추가/삭제 시 다른 데이터의 위치를 변경시킬 필요없이 할 수 있다. </a:t>
            </a:r>
            <a:endParaRPr sz="960"/>
          </a:p>
          <a:p>
            <a:pPr indent="-228600" lvl="2" marL="114300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■"/>
            </a:pPr>
            <a:r>
              <a:rPr lang="en-US" sz="960"/>
              <a:t>첫 노드부터 정보를 타고 가면서 찾아야 하므로 검색에 있어서 성능이 좋지 않다.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■"/>
            </a:pPr>
            <a:r>
              <a:rPr lang="en-US" sz="960"/>
              <a:t>인덱스가 없으므로 iterator 를 사용. </a:t>
            </a:r>
            <a:endParaRPr sz="960"/>
          </a:p>
          <a:p>
            <a:pPr indent="-342900" lvl="0" marL="34290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Char char="●"/>
            </a:pPr>
            <a:r>
              <a:rPr lang="en-US" sz="1280"/>
              <a:t>Set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Char char="○"/>
            </a:pPr>
            <a:r>
              <a:rPr lang="en-US" sz="1120"/>
              <a:t>순서가 없는 데이터 중복을 허용하지 않는 집합.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Char char="○"/>
            </a:pPr>
            <a:r>
              <a:rPr lang="en-US" sz="1120"/>
              <a:t>iterator(반복자)를 사용.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Char char="○"/>
            </a:pPr>
            <a:r>
              <a:rPr lang="en-US" sz="1120"/>
              <a:t>HashSet</a:t>
            </a:r>
            <a:endParaRPr sz="1120"/>
          </a:p>
          <a:p>
            <a:pPr indent="-228600" lvl="2" marL="114300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■"/>
            </a:pPr>
            <a:r>
              <a:rPr lang="en-US" sz="960"/>
              <a:t>빠른 접근 속도를 가지고 있음 단, 순서를 알 수 없음 </a:t>
            </a:r>
            <a:endParaRPr sz="960"/>
          </a:p>
          <a:p>
            <a:pPr indent="-285750" lvl="1" marL="74295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Char char="○"/>
            </a:pPr>
            <a:r>
              <a:rPr lang="en-US" sz="1120"/>
              <a:t>LinkedHashSet</a:t>
            </a:r>
            <a:endParaRPr sz="1120"/>
          </a:p>
          <a:p>
            <a:pPr indent="-228600" lvl="2" marL="114300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■"/>
            </a:pPr>
            <a:r>
              <a:rPr lang="en-US" sz="960"/>
              <a:t>추가된 순서대로 접근 가능 </a:t>
            </a:r>
            <a:endParaRPr sz="960"/>
          </a:p>
          <a:p>
            <a:pPr indent="-285750" lvl="1" marL="74295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Char char="○"/>
            </a:pPr>
            <a:r>
              <a:rPr lang="en-US" sz="1120"/>
              <a:t>TreeSet</a:t>
            </a:r>
            <a:endParaRPr sz="1120"/>
          </a:p>
          <a:p>
            <a:pPr indent="-228600" lvl="2" marL="114300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■"/>
            </a:pPr>
            <a:r>
              <a:rPr lang="en-US" sz="960"/>
              <a:t>정렬 방법을 지정할 수 있음 </a:t>
            </a:r>
            <a:endParaRPr sz="960"/>
          </a:p>
          <a:p>
            <a:pPr indent="-342900" lvl="0" marL="34290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Char char="●"/>
            </a:pPr>
            <a:r>
              <a:rPr lang="en-US" sz="1280"/>
              <a:t>Map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Char char="○"/>
            </a:pPr>
            <a:r>
              <a:rPr lang="en-US" sz="1120"/>
              <a:t>키(key),값(value)으로 구성된 데이터 집합</a:t>
            </a:r>
            <a:endParaRPr sz="1120"/>
          </a:p>
          <a:p>
            <a:pPr indent="-285750" lvl="1" marL="74295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Char char="○"/>
            </a:pPr>
            <a:r>
              <a:rPr lang="en-US" sz="1120"/>
              <a:t>key는 중복이 불가하지만 value는 중복 허용. </a:t>
            </a:r>
            <a:endParaRPr sz="1120"/>
          </a:p>
          <a:p>
            <a:pPr indent="-285750" lvl="1" marL="74295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Char char="○"/>
            </a:pPr>
            <a:r>
              <a:rPr lang="en-US" sz="1120"/>
              <a:t>HashMap</a:t>
            </a:r>
            <a:endParaRPr sz="1120"/>
          </a:p>
          <a:p>
            <a:pPr indent="-228600" lvl="2" marL="114300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■"/>
            </a:pPr>
            <a:r>
              <a:rPr lang="en-US" sz="960"/>
              <a:t>중복X ,순서X, null허용 </a:t>
            </a:r>
            <a:endParaRPr sz="960"/>
          </a:p>
          <a:p>
            <a:pPr indent="-285750" lvl="1" marL="74295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Char char="○"/>
            </a:pPr>
            <a:r>
              <a:rPr lang="en-US" sz="1120"/>
              <a:t>HashTable</a:t>
            </a:r>
            <a:endParaRPr sz="1120"/>
          </a:p>
          <a:p>
            <a:pPr indent="-228600" lvl="2" marL="114300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■"/>
            </a:pPr>
            <a:r>
              <a:rPr lang="en-US" sz="960"/>
              <a:t>HashMap보다 느리지만 동기화 지원, null 불가 </a:t>
            </a:r>
            <a:endParaRPr sz="960"/>
          </a:p>
          <a:p>
            <a:pPr indent="-285750" lvl="1" marL="74295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ts val="1120"/>
              <a:buChar char="○"/>
            </a:pPr>
            <a:r>
              <a:rPr lang="en-US" sz="1120"/>
              <a:t>TreeMap</a:t>
            </a:r>
            <a:endParaRPr sz="1120"/>
          </a:p>
          <a:p>
            <a:pPr indent="-228600" lvl="2" marL="1143000" rtl="0" algn="l">
              <a:lnSpc>
                <a:spcPct val="80000"/>
              </a:lnSpc>
              <a:spcBef>
                <a:spcPts val="192"/>
              </a:spcBef>
              <a:spcAft>
                <a:spcPts val="1600"/>
              </a:spcAft>
              <a:buClr>
                <a:schemeClr val="dk1"/>
              </a:buClr>
              <a:buSzPts val="960"/>
              <a:buChar char="■"/>
            </a:pPr>
            <a:r>
              <a:rPr lang="en-US" sz="960"/>
              <a:t>정렬된 순서대로 저장되어 검색은 빠르지만, 요소 추가/삭제 시 성능이 좋지 않음 </a:t>
            </a:r>
            <a:endParaRPr sz="96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직렬화( Serialization )</a:t>
            </a:r>
            <a:endParaRPr sz="3240"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객체의 전달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RAM(Memory) 은 일시적, 지역적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객체를 보관하고 이 기종(시스템)간 송수신 필요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직렬화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객체를 하나의 연속적인(serial) 데이터로 변환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byte 단위의 나열 like char[]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네트워크를 통한 전송 시 반드시 필요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연속적인 데이터를 객체로 변환(deserialization)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클래스변수나 메서드가 포함되지 않음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오직 인스턴스 변수들로만 구성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데이터들의 집합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직렬화( Serialization )</a:t>
            </a:r>
            <a:endParaRPr sz="3240"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java.io.Serializable interface 구현체</a:t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public class Person </a:t>
            </a:r>
            <a:r>
              <a:rPr lang="en-US" sz="2000">
                <a:solidFill>
                  <a:srgbClr val="FF0000"/>
                </a:solidFill>
              </a:rPr>
              <a:t>implements Serializable</a:t>
            </a:r>
            <a:r>
              <a:rPr lang="en-US" sz="2000"/>
              <a:t>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  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    private int id;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    private String name;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  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    public Person(int id, String name)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        super();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        this.id = id;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        this.name = name;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-US" sz="2000">
                <a:solidFill>
                  <a:srgbClr val="FF0000"/>
                </a:solidFill>
              </a:rPr>
              <a:t>    @Override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-US" sz="2000">
                <a:solidFill>
                  <a:srgbClr val="FF0000"/>
                </a:solidFill>
              </a:rPr>
              <a:t>    public String toString()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-US" sz="2000">
                <a:solidFill>
                  <a:srgbClr val="FF0000"/>
                </a:solidFill>
              </a:rPr>
              <a:t>        return "Person [id=" + id + ", name=" + name + "]";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-US" sz="2000">
                <a:solidFill>
                  <a:srgbClr val="FF0000"/>
                </a:solidFill>
              </a:rPr>
              <a:t>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직렬화( Serialization )</a:t>
            </a:r>
            <a:endParaRPr/>
          </a:p>
        </p:txBody>
      </p:sp>
      <p:pic>
        <p:nvPicPr>
          <p:cNvPr descr="주석 2019-10-14 125853.jpg" id="202" name="Google Shape;202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/>
        </p:nvSpPr>
        <p:spPr>
          <a:xfrm>
            <a:off x="2428860" y="3774048"/>
            <a:ext cx="5715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Class 에 toString 메서드를 만든 것과 같음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직렬화( Serialization )</a:t>
            </a:r>
            <a:endParaRPr/>
          </a:p>
        </p:txBody>
      </p:sp>
      <p:pic>
        <p:nvPicPr>
          <p:cNvPr descr="주석 2019-10-14 130517.jpg" id="209" name="Google Shape;209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1714480" y="4643446"/>
            <a:ext cx="5715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byte[] 또는 int 만 파일에 저장(쓰기)할 수 있다.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직렬화( Serialization )</a:t>
            </a:r>
            <a:endParaRPr sz="3240"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Char char="●"/>
            </a:pPr>
            <a:r>
              <a:rPr lang="en-US" sz="2880"/>
              <a:t>직렬화 스트림 사용</a:t>
            </a:r>
            <a:endParaRPr sz="2880"/>
          </a:p>
          <a:p>
            <a:pPr indent="-342900" lvl="0" marL="342900" rtl="0" algn="l">
              <a:lnSpc>
                <a:spcPct val="8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880"/>
              <a:buChar char="●"/>
            </a:pPr>
            <a:r>
              <a:rPr lang="en-US" sz="2880"/>
              <a:t>ObjectInputStream</a:t>
            </a:r>
            <a:endParaRPr sz="2880"/>
          </a:p>
          <a:p>
            <a:pPr indent="-285750" lvl="1" marL="742950" rtl="0" algn="l">
              <a:lnSpc>
                <a:spcPct val="8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○"/>
            </a:pPr>
            <a:r>
              <a:rPr lang="en-US" sz="2520"/>
              <a:t>ObjectInputStream(InputStream in)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○"/>
            </a:pPr>
            <a:r>
              <a:rPr lang="en-US" sz="2520"/>
              <a:t>직렬화된 스트림을 객체로 …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880"/>
              <a:buChar char="●"/>
            </a:pPr>
            <a:r>
              <a:rPr lang="en-US" sz="2880"/>
              <a:t>ObjectOutputStream</a:t>
            </a:r>
            <a:endParaRPr sz="2880"/>
          </a:p>
          <a:p>
            <a:pPr indent="-285750" lvl="1" marL="742950" rtl="0" algn="l">
              <a:lnSpc>
                <a:spcPct val="8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○"/>
            </a:pPr>
            <a:r>
              <a:rPr lang="en-US" sz="2520"/>
              <a:t>ObjectOutputStream(OutputStream out)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○"/>
            </a:pPr>
            <a:r>
              <a:rPr lang="en-US" sz="2520"/>
              <a:t>객체를 스트림으로 직렬화 …</a:t>
            </a:r>
            <a:endParaRPr/>
          </a:p>
          <a:p>
            <a:pPr indent="-125730" lvl="1" marL="742950" rtl="0" algn="l">
              <a:lnSpc>
                <a:spcPct val="8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</a:pPr>
            <a:r>
              <a:t/>
            </a:r>
            <a:endParaRPr sz="2520"/>
          </a:p>
          <a:p>
            <a:pPr indent="-342900" lvl="0" marL="342900" rtl="0" algn="l">
              <a:lnSpc>
                <a:spcPct val="8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880"/>
              <a:buChar char="●"/>
            </a:pPr>
            <a:r>
              <a:rPr lang="en-US" sz="2880"/>
              <a:t>InputStream</a:t>
            </a:r>
            <a:endParaRPr sz="2880"/>
          </a:p>
          <a:p>
            <a:pPr indent="-285750" lvl="1" marL="742950" rtl="0" algn="l">
              <a:lnSpc>
                <a:spcPct val="8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○"/>
            </a:pPr>
            <a:r>
              <a:rPr lang="en-US" sz="2520"/>
              <a:t>xxxInputStream 의 상위클래스</a:t>
            </a:r>
            <a:endParaRPr sz="2520"/>
          </a:p>
          <a:p>
            <a:pPr indent="-342900" lvl="0" marL="342900" rtl="0" algn="l">
              <a:lnSpc>
                <a:spcPct val="8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880"/>
              <a:buChar char="●"/>
            </a:pPr>
            <a:r>
              <a:rPr lang="en-US" sz="2880"/>
              <a:t>OutputStream</a:t>
            </a:r>
            <a:endParaRPr sz="2880"/>
          </a:p>
          <a:p>
            <a:pPr indent="-285750" lvl="1" marL="742950" rtl="0" algn="l">
              <a:lnSpc>
                <a:spcPct val="80000"/>
              </a:lnSpc>
              <a:spcBef>
                <a:spcPts val="504"/>
              </a:spcBef>
              <a:spcAft>
                <a:spcPts val="1600"/>
              </a:spcAft>
              <a:buClr>
                <a:schemeClr val="dk1"/>
              </a:buClr>
              <a:buSzPts val="2520"/>
              <a:buChar char="○"/>
            </a:pPr>
            <a:r>
              <a:rPr lang="en-US" sz="2520"/>
              <a:t>xxxOutputStream 의 상위클래스</a:t>
            </a:r>
            <a:endParaRPr sz="25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직렬화( Serialization )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Char char="●"/>
            </a:pPr>
            <a:r>
              <a:rPr lang="en-US" sz="2240"/>
              <a:t>try(FileOutputStream fs = new FileOutputStream("people.bin"))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●"/>
            </a:pPr>
            <a:r>
              <a:rPr lang="en-US" sz="2240"/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●"/>
            </a:pPr>
            <a:r>
              <a:rPr lang="en-US" sz="2240"/>
              <a:t> 	</a:t>
            </a:r>
            <a:r>
              <a:rPr lang="en-US" sz="2240">
                <a:solidFill>
                  <a:srgbClr val="FF0000"/>
                </a:solidFill>
              </a:rPr>
              <a:t>ObjectOutputStream os = new ObjectOutputStream(fs);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●"/>
            </a:pPr>
            <a:r>
              <a:rPr lang="en-US" sz="2240"/>
              <a:t>          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●"/>
            </a:pPr>
            <a:r>
              <a:rPr lang="en-US" sz="2240"/>
              <a:t> 	os</a:t>
            </a:r>
            <a:r>
              <a:rPr lang="en-US" sz="2240">
                <a:solidFill>
                  <a:srgbClr val="FF0000"/>
                </a:solidFill>
              </a:rPr>
              <a:t>.writeObject</a:t>
            </a:r>
            <a:r>
              <a:rPr lang="en-US" sz="2240"/>
              <a:t>(mike);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●"/>
            </a:pPr>
            <a:r>
              <a:rPr lang="en-US" sz="2240"/>
              <a:t> 	os.writeObject(sue);   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●"/>
            </a:pPr>
            <a:r>
              <a:rPr lang="en-US" sz="2240"/>
              <a:t> 	os.close();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●"/>
            </a:pPr>
            <a:r>
              <a:rPr lang="en-US" sz="2240"/>
              <a:t>          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●"/>
            </a:pPr>
            <a:r>
              <a:rPr lang="en-US" sz="2240"/>
              <a:t>} catch (FileNotFoundException e)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●"/>
            </a:pPr>
            <a:r>
              <a:rPr lang="en-US" sz="2240"/>
              <a:t> 	e.printStackTrace();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●"/>
            </a:pPr>
            <a:r>
              <a:rPr lang="en-US" sz="2240"/>
              <a:t>} catch (IOException e)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●"/>
            </a:pPr>
            <a:r>
              <a:rPr lang="en-US" sz="2240"/>
              <a:t> 	e.printStackTrace();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1600"/>
              </a:spcAft>
              <a:buClr>
                <a:schemeClr val="dk1"/>
              </a:buClr>
              <a:buSzPts val="2240"/>
              <a:buChar char="●"/>
            </a:pPr>
            <a:r>
              <a:rPr lang="en-US" sz="2240"/>
              <a:t>}</a:t>
            </a:r>
            <a:endParaRPr sz="224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파일에 객체를 저장 - 직렬화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FileOutputStream fos = new FileOutputStream(“filename”);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ObjectOutputStream serial = new ObejctOutputStream(fos);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serial.writeObject(new MyObject());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MyObject 메서드로 직접 구현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private void serialize(ObjectOutputStream o){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1600"/>
              </a:spcAft>
              <a:buClr>
                <a:schemeClr val="dk1"/>
              </a:buClr>
              <a:buSzPts val="2960"/>
              <a:buChar char="●"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파일에서 객체를 읽기 - 역직렬화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FileInputStream fos = new FileInputStream(“filename”);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ObjectInputStream serial = new ObejctInputStream(fos);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MyObject obj = (MyObject)serial.readObject();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MyObject 메서드로 직접 구현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private void deserialize(ObjectInputStream i){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160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직렬화 클래스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직렬화가 가능한 클래스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 class MyClass implements java.io.Serializable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String id;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String name;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int isVip;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 class SubMyClass extends MyClass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String address;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160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COLLECTIONS</a:t>
            </a:r>
            <a:endParaRPr/>
          </a:p>
        </p:txBody>
      </p:sp>
      <p:sp>
        <p:nvSpPr>
          <p:cNvPr id="128" name="Google Shape;128;p19"/>
          <p:cNvSpPr txBox="1"/>
          <p:nvPr>
            <p:ph idx="4294967295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api 사용하는거 말곤…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직렬화 클래스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●"/>
            </a:pPr>
            <a:r>
              <a:rPr lang="en-US" sz="272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직렬화에서 제외되는 클래스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●"/>
            </a:pPr>
            <a:r>
              <a:rPr lang="en-US" sz="272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 class MyClass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●"/>
            </a:pPr>
            <a:r>
              <a:rPr lang="en-US" sz="272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String name;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●"/>
            </a:pPr>
            <a:r>
              <a:rPr lang="en-US" sz="272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String address;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●"/>
            </a:pPr>
            <a:r>
              <a:rPr lang="en-US" sz="272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int isVip;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●"/>
            </a:pPr>
            <a:r>
              <a:rPr lang="en-US" sz="272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●"/>
            </a:pPr>
            <a:r>
              <a:rPr lang="en-US" sz="272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 class SubMyClass 	extends MyClass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●"/>
            </a:pPr>
            <a:r>
              <a:rPr lang="en-US" sz="272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	implements java.io.Serializable{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●"/>
            </a:pPr>
            <a:r>
              <a:rPr lang="en-US" sz="272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String id;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●"/>
            </a:pPr>
            <a:r>
              <a:rPr lang="en-US" sz="272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transient String password;	// 직렬화 제외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●"/>
            </a:pPr>
            <a:r>
              <a:rPr lang="en-US" sz="272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160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JAVA 기본 이해를 마칩니다.</a:t>
            </a:r>
            <a:endParaRPr/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beginnig 을 위한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57200" y="274638"/>
            <a:ext cx="8229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Data Structures in Java</a:t>
            </a:r>
            <a:endParaRPr/>
          </a:p>
        </p:txBody>
      </p:sp>
      <p:pic>
        <p:nvPicPr>
          <p:cNvPr descr="Collections" id="134" name="Google Shape;134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60" y="861695"/>
            <a:ext cx="7853045" cy="526478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va-Collection-interfaces-and-concrete-classes.jpg" id="140" name="Google Shape;140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754" y="785793"/>
            <a:ext cx="7196146" cy="547732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457200" y="274638"/>
            <a:ext cx="8229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Collection interface</a:t>
            </a:r>
            <a:endParaRPr sz="3240"/>
          </a:p>
        </p:txBody>
      </p:sp>
      <p:sp>
        <p:nvSpPr>
          <p:cNvPr id="143" name="Google Shape;143;p21"/>
          <p:cNvSpPr txBox="1"/>
          <p:nvPr/>
        </p:nvSpPr>
        <p:spPr>
          <a:xfrm>
            <a:off x="3925888" y="6240759"/>
            <a:ext cx="42148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http://www.jitendrazaa.com/blog/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457200" y="857232"/>
            <a:ext cx="8229600" cy="5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0"/>
              <a:buChar char="●"/>
            </a:pPr>
            <a:r>
              <a:rPr lang="en-US" sz="2640"/>
              <a:t>public boolean add(Object element)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310"/>
              <a:buChar char="○"/>
            </a:pPr>
            <a:r>
              <a:rPr lang="en-US" sz="2310"/>
              <a:t>요소 추가.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640"/>
              <a:buChar char="●"/>
            </a:pPr>
            <a:r>
              <a:rPr lang="en-US" sz="2640"/>
              <a:t>public boolean remove(Object element)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310"/>
              <a:buChar char="○"/>
            </a:pPr>
            <a:r>
              <a:rPr lang="en-US" sz="2310"/>
              <a:t>요소 삭제.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640"/>
              <a:buChar char="●"/>
            </a:pPr>
            <a:r>
              <a:rPr lang="en-US" sz="2640"/>
              <a:t>public int size()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310"/>
              <a:buChar char="○"/>
            </a:pPr>
            <a:r>
              <a:rPr lang="en-US" sz="2310"/>
              <a:t>현재 저장된 요소 개수(길이) 반환.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640"/>
              <a:buChar char="●"/>
            </a:pPr>
            <a:r>
              <a:rPr lang="en-US" sz="2640"/>
              <a:t>public void clear()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310"/>
              <a:buChar char="○"/>
            </a:pPr>
            <a:r>
              <a:rPr lang="en-US" sz="2310"/>
              <a:t>요소를 모두 비움 size() == 0.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640"/>
              <a:buChar char="●"/>
            </a:pPr>
            <a:r>
              <a:rPr lang="en-US" sz="2640"/>
              <a:t>public boolean contains(object element)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310"/>
              <a:buChar char="○"/>
            </a:pPr>
            <a:r>
              <a:rPr lang="en-US" sz="2310"/>
              <a:t>전달된 요소가 존재하면 true.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640"/>
              <a:buChar char="●"/>
            </a:pPr>
            <a:r>
              <a:rPr lang="en-US" sz="2640"/>
              <a:t>public boolean equals(Object element)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310"/>
              <a:buChar char="○"/>
            </a:pPr>
            <a:r>
              <a:rPr lang="en-US" sz="2310"/>
              <a:t>전달된 요소와 같으면 true.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640"/>
              <a:buChar char="●"/>
            </a:pPr>
            <a:r>
              <a:rPr lang="en-US" sz="2640"/>
              <a:t>public Iterator iterator()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62"/>
              </a:spcBef>
              <a:spcAft>
                <a:spcPts val="1600"/>
              </a:spcAft>
              <a:buClr>
                <a:schemeClr val="dk1"/>
              </a:buClr>
              <a:buSzPts val="2310"/>
              <a:buChar char="○"/>
            </a:pPr>
            <a:r>
              <a:rPr lang="en-US" sz="2310"/>
              <a:t>반복자(Iterator) 반환. for-each 와 같이 반복에 사용</a:t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457200" y="274638"/>
            <a:ext cx="8229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Collection interface</a:t>
            </a:r>
            <a:endParaRPr sz="324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457200" y="857232"/>
            <a:ext cx="8229600" cy="5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public boolean addAll(collection c)</a:t>
            </a:r>
            <a:endParaRPr/>
          </a:p>
          <a:p>
            <a:pPr indent="-285750" lvl="1" marL="742950" rtl="0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Char char="○"/>
            </a:pPr>
            <a:r>
              <a:rPr lang="en-US" sz="1575"/>
              <a:t>현재 컬렉션에 전달된 컬렉션 삽입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public boolean removeAll(Collection c)</a:t>
            </a:r>
            <a:endParaRPr/>
          </a:p>
          <a:p>
            <a:pPr indent="-285750" lvl="1" marL="742950" rtl="0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Char char="○"/>
            </a:pPr>
            <a:r>
              <a:rPr lang="en-US" sz="1575"/>
              <a:t>현재 컬렉션에 전달된 컬렉션의 요소 삭제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public boolean retainAll(Collection c)</a:t>
            </a:r>
            <a:endParaRPr/>
          </a:p>
          <a:p>
            <a:pPr indent="-285750" lvl="1" marL="742950" rtl="0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Char char="○"/>
            </a:pPr>
            <a:r>
              <a:rPr lang="en-US" sz="1575"/>
              <a:t>전달된 컬렉션의 요소를 제외한 나머지 삭제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public boolean containsAll(Collection c)</a:t>
            </a:r>
            <a:endParaRPr/>
          </a:p>
          <a:p>
            <a:pPr indent="-285750" lvl="1" marL="742950" rtl="0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Char char="○"/>
            </a:pPr>
            <a:r>
              <a:rPr lang="en-US" sz="1575"/>
              <a:t>전달된 컬렉션의 요소 존재 확인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public Object[] toArray()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75"/>
              <a:buChar char="○"/>
            </a:pPr>
            <a:r>
              <a:rPr lang="en-US" sz="1575"/>
              <a:t>배열로 변환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public boolean isEmpty()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75"/>
              <a:buChar char="○"/>
            </a:pPr>
            <a:r>
              <a:rPr lang="en-US" sz="1575"/>
              <a:t>비어있는지 확인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public int hashCode()</a:t>
            </a:r>
            <a:endParaRPr/>
          </a:p>
          <a:p>
            <a:pPr indent="-285750" lvl="1" marL="742950" rtl="0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Char char="○"/>
            </a:pPr>
            <a:r>
              <a:rPr lang="en-US" sz="1575"/>
              <a:t>hash 값 반환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Collection interface</a:t>
            </a:r>
            <a:endParaRPr sz="324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457200" y="274638"/>
            <a:ext cx="8229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Map interface</a:t>
            </a:r>
            <a:endParaRPr sz="3240"/>
          </a:p>
        </p:txBody>
      </p:sp>
      <p:pic>
        <p:nvPicPr>
          <p:cNvPr descr="JAVA-Map-interface-and-concrete-classes.jpg" id="164" name="Google Shape;16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48" y="1285860"/>
            <a:ext cx="7858180" cy="392909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4356418" y="5236189"/>
            <a:ext cx="42148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http://www.jitendrazaa.com/blog/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457200" y="857232"/>
            <a:ext cx="8229600" cy="5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/>
              <a:t>public Object put(object key,Object value)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en-US" sz="1750"/>
              <a:t>entry(요소) 추가.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/>
              <a:t>public void putAll(Map map)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en-US" sz="1750"/>
              <a:t>전달된 Map 을 추가.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/>
              <a:t>public Object remove(object key)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en-US" sz="1750"/>
              <a:t>전달된 key 의 entry 삭제.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/>
              <a:t>public Object get(Object key)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en-US" sz="1750"/>
              <a:t>전달된 key 의 value 반환.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/>
              <a:t>public boolean containsKey(Object key)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en-US" sz="1750"/>
              <a:t>전달된 key 있는지 확인.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/>
              <a:t>public boolean containsValue(Object value)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en-US" sz="1750"/>
              <a:t>전달된 value 있는지 확인.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/>
              <a:t>public Set keySet()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en-US" sz="1750"/>
              <a:t>모든 key 를 Set 형식으로 반환.</a:t>
            </a:r>
            <a:endParaRPr sz="175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/>
              <a:t>public Set entrySet()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50"/>
              </a:spcBef>
              <a:spcAft>
                <a:spcPts val="1600"/>
              </a:spcAft>
              <a:buClr>
                <a:schemeClr val="dk1"/>
              </a:buClr>
              <a:buSzPts val="1750"/>
              <a:buChar char="○"/>
            </a:pPr>
            <a:r>
              <a:rPr lang="en-US" sz="1750"/>
              <a:t>모든 entry(key:value)를 Set 으로 반환.</a:t>
            </a:r>
            <a:endParaRPr sz="1750"/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74638"/>
            <a:ext cx="8229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Map interface</a:t>
            </a:r>
            <a:endParaRPr sz="324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457200" y="274638"/>
            <a:ext cx="8229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Collection Classes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457200" y="857232"/>
            <a:ext cx="8229600" cy="5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Char char="●"/>
            </a:pPr>
            <a:r>
              <a:rPr lang="en-US" sz="1760"/>
              <a:t>&lt;&lt;List&gt;&gt;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○"/>
            </a:pPr>
            <a:r>
              <a:rPr lang="en-US" sz="1540"/>
              <a:t>ArrayList</a:t>
            </a:r>
            <a:endParaRPr sz="1540"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○"/>
            </a:pPr>
            <a:r>
              <a:rPr lang="en-US" sz="1540"/>
              <a:t>LinkedList</a:t>
            </a:r>
            <a:endParaRPr sz="1540"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Char char="●"/>
            </a:pPr>
            <a:r>
              <a:rPr lang="en-US" sz="1760"/>
              <a:t>&lt;&lt;Set&gt;&gt;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○"/>
            </a:pPr>
            <a:r>
              <a:rPr lang="en-US" sz="1540"/>
              <a:t>HashSet</a:t>
            </a:r>
            <a:endParaRPr sz="1540"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○"/>
            </a:pPr>
            <a:r>
              <a:rPr lang="en-US" sz="1540"/>
              <a:t>TreeSet</a:t>
            </a:r>
            <a:endParaRPr sz="1540"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○"/>
            </a:pPr>
            <a:r>
              <a:rPr lang="en-US" sz="1540"/>
              <a:t>EnumSet</a:t>
            </a:r>
            <a:endParaRPr sz="1540"/>
          </a:p>
          <a:p>
            <a:pPr indent="-228600" lvl="2" marL="114300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Char char="■"/>
            </a:pPr>
            <a:r>
              <a:rPr lang="en-US" sz="1320"/>
              <a:t>enum 을 먼저 정의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Char char="■"/>
            </a:pPr>
            <a:r>
              <a:rPr lang="en-US" sz="1320"/>
              <a:t>생성자가 없다. static method 에 EnumType.class 전달하고 반환 받는다.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○"/>
            </a:pPr>
            <a:r>
              <a:rPr lang="en-US" sz="1540"/>
              <a:t>LinkedHashSet</a:t>
            </a:r>
            <a:endParaRPr sz="1540"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Char char="●"/>
            </a:pPr>
            <a:r>
              <a:rPr lang="en-US" sz="1760"/>
              <a:t>&lt;&lt;Map&gt;&gt;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○"/>
            </a:pPr>
            <a:r>
              <a:rPr lang="en-US" sz="1540"/>
              <a:t>HashMap</a:t>
            </a:r>
            <a:endParaRPr sz="1540"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○"/>
            </a:pPr>
            <a:r>
              <a:rPr lang="en-US" sz="1540"/>
              <a:t>TreeMap</a:t>
            </a:r>
            <a:endParaRPr sz="1540"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○"/>
            </a:pPr>
            <a:r>
              <a:rPr lang="en-US" sz="1540"/>
              <a:t>EnumMap</a:t>
            </a:r>
            <a:endParaRPr sz="1540"/>
          </a:p>
          <a:p>
            <a:pPr indent="-228600" lvl="2" marL="114300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Char char="■"/>
            </a:pPr>
            <a:r>
              <a:rPr lang="en-US" sz="1320"/>
              <a:t>EnumSet 처럼 enum 정의 후 사용</a:t>
            </a:r>
            <a:endParaRPr sz="1320"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○"/>
            </a:pPr>
            <a:r>
              <a:rPr lang="en-US" sz="1540"/>
              <a:t>LinkedHashMap</a:t>
            </a:r>
            <a:endParaRPr sz="1540"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○"/>
            </a:pPr>
            <a:r>
              <a:rPr lang="en-US" sz="1540"/>
              <a:t>WeakHashMap</a:t>
            </a:r>
            <a:endParaRPr sz="1540"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○"/>
            </a:pPr>
            <a:r>
              <a:rPr lang="en-US" sz="1540"/>
              <a:t>IdentityHashMap</a:t>
            </a:r>
            <a:endParaRPr sz="1540"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Char char="●"/>
            </a:pPr>
            <a:r>
              <a:rPr lang="en-US" sz="1760"/>
              <a:t>&lt;&lt;Queue&gt;&gt;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○"/>
            </a:pPr>
            <a:r>
              <a:rPr lang="en-US" sz="1540"/>
              <a:t>ArrayDeque</a:t>
            </a:r>
            <a:endParaRPr sz="1540"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○"/>
            </a:pPr>
            <a:r>
              <a:rPr lang="en-US" sz="1540"/>
              <a:t>PriorityQueue </a:t>
            </a:r>
            <a:endParaRPr/>
          </a:p>
          <a:p>
            <a:pPr indent="-231140" lvl="0" marL="342900" rtl="0" algn="l">
              <a:lnSpc>
                <a:spcPct val="80000"/>
              </a:lnSpc>
              <a:spcBef>
                <a:spcPts val="352"/>
              </a:spcBef>
              <a:spcAft>
                <a:spcPts val="1600"/>
              </a:spcAft>
              <a:buClr>
                <a:schemeClr val="dk1"/>
              </a:buClr>
              <a:buSzPts val="1760"/>
              <a:buNone/>
            </a:pPr>
            <a:r>
              <a:t/>
            </a:r>
            <a:endParaRPr sz="17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