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83" r:id="rId3"/>
    <p:sldId id="257" r:id="rId4"/>
    <p:sldId id="281" r:id="rId5"/>
    <p:sldId id="282" r:id="rId6"/>
    <p:sldId id="263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62287FB-E007-AE1E-192A-97CA1FC5065F}" name="Li, Yuchen" initials="YL" userId="S::es307@uni-heidelberg.de::3e78ca70-c8b3-4668-b29e-d5d05dd82e5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52" autoAdjust="0"/>
    <p:restoredTop sz="95345" autoAdjust="0"/>
  </p:normalViewPr>
  <p:slideViewPr>
    <p:cSldViewPr snapToGrid="0">
      <p:cViewPr>
        <p:scale>
          <a:sx n="100" d="100"/>
          <a:sy n="100" d="100"/>
        </p:scale>
        <p:origin x="1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D4800D8-8A8D-6227-D404-B70B45AAFB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8A3245-2203-81B1-3C38-A4947E3D22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1D00A-0D53-4D0C-B131-80977AA89A6E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D9B695-FE6D-845A-F741-979F709F02B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D11412-E0DB-EBB2-EB19-CED7DB8979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B3F2C-FD93-4BAD-8872-DC473AB9C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914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6A5B3-3E60-4690-B6B7-F34980EAD242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5FDA4-C438-4258-8399-369AAA3089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157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4087F-F9A6-A56F-0ECD-3603F9AE6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0B1F88-9801-7393-5EE7-E2854B01F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0D585-1992-CC1F-1E0C-7DCAC4651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C851-2B23-B841-952F-2B6D96CA617A}" type="datetimeFigureOut">
              <a:t>5/13/2024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6D2C3C-0403-D891-6FCE-31982BA65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43849D-C9FD-E9FA-F609-3BD829025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6588-A305-3E4F-9758-287CBC0A3B1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4770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4B99F-5F29-1DDF-EF3E-38FBC68C3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B72734-4284-DD10-438E-E2F66D62E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504889-503A-220F-8977-8E566E513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C851-2B23-B841-952F-2B6D96CA617A}" type="datetimeFigureOut">
              <a:t>5/13/2024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DAF710-7384-7808-DAAB-0976C8412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9AD127-4F37-DFCF-AF9C-D68511B02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6588-A305-3E4F-9758-287CBC0A3B1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2299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E19CC0-C2E9-3B92-564D-9C1C281BC5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C32378-F8FE-CFDE-D89B-5A3497D40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C86033-EC1E-2D2B-D3F2-0625AEAAA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C851-2B23-B841-952F-2B6D96CA617A}" type="datetimeFigureOut">
              <a:t>5/13/2024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9D3978-34C7-4A1E-40DF-3685F6B4B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C6B2C0-09C3-0FFD-BC5D-3B0A8ED29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6588-A305-3E4F-9758-287CBC0A3B1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7612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CBC535-A6B4-52DF-705C-9F4493E42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C7969F-8C32-394D-F309-639453C1C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022DBB-6117-7295-94AF-7FFEE8424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C851-2B23-B841-952F-2B6D96CA617A}" type="datetimeFigureOut">
              <a:t>5/13/2024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9DAEE8-868D-0054-5887-DC68FCC5C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377D79-197B-BB8B-F937-69038C7B1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6588-A305-3E4F-9758-287CBC0A3B1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5699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A10CEF-FFC6-BFF4-BBF3-533634BCD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674A27-533D-4CFC-C15D-062B79C05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9F5FE0-1359-A599-99FC-DE3A42456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C851-2B23-B841-952F-2B6D96CA617A}" type="datetimeFigureOut">
              <a:t>5/13/2024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F5BA5D-E65C-B0E9-F410-9F010E83A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E1E054-452D-D1AD-C644-010E3F55F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6588-A305-3E4F-9758-287CBC0A3B1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5924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93851F-3A49-964F-631B-C51286211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2ABDAE-E592-255D-D6C8-AF4F32B1AC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CBB510-9476-EC6D-CC26-1FBBA0EC2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BC5919-334A-E8C7-F345-978DE91B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C851-2B23-B841-952F-2B6D96CA617A}" type="datetimeFigureOut">
              <a:t>5/13/2024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878584-AEBD-78F7-C55A-C5BEFE4A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B064F2-1523-2A18-5039-F2DBE8032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6588-A305-3E4F-9758-287CBC0A3B1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1124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8475E-7572-E4E8-2848-3C5C04CC9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62702F-9D87-511D-9DDF-FEF39B507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77AC91-7846-785F-C726-50F60277F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1C221E-367D-CD21-8260-270EECC17E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8D71FA-6374-B4C3-F9CB-52795A92F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97533EA-9905-0883-F07C-FAFCCF6F6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C851-2B23-B841-952F-2B6D96CA617A}" type="datetimeFigureOut">
              <a:t>5/13/2024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2C6CE89-81B0-F85D-59FC-10297D302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0DC95A-8DE3-9952-D256-564860BBA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6588-A305-3E4F-9758-287CBC0A3B1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6315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2294BA-6ED4-5E8F-5433-B23AB81A5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D74695-063D-1893-EDD5-099678AB3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C851-2B23-B841-952F-2B6D96CA617A}" type="datetimeFigureOut">
              <a:t>5/13/2024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B60F03-AA6B-D050-A991-B707C84E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D8F6D9-FF38-8557-4A78-2C00157B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6588-A305-3E4F-9758-287CBC0A3B1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2922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DCB656-3F6D-BC07-4A7B-932B6C72B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C851-2B23-B841-952F-2B6D96CA617A}" type="datetimeFigureOut">
              <a:t>5/13/2024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77E2E6-E295-277D-AC57-31BF748AF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1F104F-2BD6-69B7-92F0-D617669C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6588-A305-3E4F-9758-287CBC0A3B1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29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E1CC0-E301-B3E1-A8BF-D352DD464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71B470-0B37-CB65-7546-A66CB5229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723EF6-18E8-F19C-6585-D9A22A0D6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9FE811-3098-ADFD-13DA-B20C420D2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C851-2B23-B841-952F-2B6D96CA617A}" type="datetimeFigureOut">
              <a:t>5/13/2024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A4C122-643C-1FB1-CBED-F098369CD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69D8D-D096-5828-A98A-0CE09D433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6588-A305-3E4F-9758-287CBC0A3B1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436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091B29-9C95-B509-F654-01BD6AF82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F4C0DF-3F88-AD2D-3E6D-4F265B086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6AC29E-07D5-AC87-9ED8-C557EC231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C23B5B-ABBC-0863-4536-7B1F8BC36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C851-2B23-B841-952F-2B6D96CA617A}" type="datetimeFigureOut">
              <a:t>5/13/2024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18B1A8-DF1B-9060-90B3-D42A05962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B81B60-87DA-F0DF-06D7-3F2083534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6588-A305-3E4F-9758-287CBC0A3B1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7869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1FF986-582B-C6CA-41D9-5C6A4E1A3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CF4420-C6D8-3BCD-0AC7-BBCB318CB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8AF59F-7FD8-09E6-D5CE-11798795BF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0C851-2B23-B841-952F-2B6D96CA617A}" type="datetimeFigureOut">
              <a:t>5/13/2024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755532-6C87-F497-2CC7-97B119D7C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3AA04D-7DE2-AD42-32D5-7552EC631D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06588-A305-3E4F-9758-287CBC0A3B1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7412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0655A-0AB4-4966-EE39-720273F76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03485"/>
            <a:ext cx="12192000" cy="1163578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Breast Cancer IHC Images with Deep Learning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904656-8CEE-A12D-452F-0C14C8A4AEE2}"/>
              </a:ext>
            </a:extLst>
          </p:cNvPr>
          <p:cNvSpPr txBox="1"/>
          <p:nvPr/>
        </p:nvSpPr>
        <p:spPr>
          <a:xfrm>
            <a:off x="5076667" y="4037073"/>
            <a:ext cx="2038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May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14, 2024</a:t>
            </a:r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B500F8-F32D-FB88-3FE3-DC45FA008DF5}"/>
              </a:ext>
            </a:extLst>
          </p:cNvPr>
          <p:cNvSpPr txBox="1"/>
          <p:nvPr/>
        </p:nvSpPr>
        <p:spPr>
          <a:xfrm>
            <a:off x="5291525" y="4566350"/>
            <a:ext cx="1608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Yuchen Li</a:t>
            </a:r>
          </a:p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Xichu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Yu</a:t>
            </a:r>
          </a:p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Maiqi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Zhou</a:t>
            </a:r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4310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F74C6-2684-5E42-D728-672D95923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62EBB2-6BFA-BCBF-37B2-0013D17B5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5427372" cy="4491463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1"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Breast Cancer: A Global Challenge</a:t>
            </a:r>
          </a:p>
          <a:p>
            <a:pPr>
              <a:defRPr/>
            </a:pPr>
            <a:r>
              <a:rPr kumimoji="1"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Breast cancer remains a leading cause of mortality among women worldwide.</a:t>
            </a:r>
          </a:p>
          <a:p>
            <a:pPr>
              <a:defRPr/>
            </a:pPr>
            <a:r>
              <a:rPr kumimoji="1"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Effective treatment and accurate diagnosis rely heavily on detailed analysis of histopathological images.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Histopathological Images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Hematoxylin and Eosin (HE) and Immunohistochemistry (IHC) stained slices are critical in evaluating breast cancer.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1: An example of HE and IHC stained images.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2CE646-4EA1-0E05-CA4B-1EB4297BB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572" y="1965980"/>
            <a:ext cx="5088228" cy="292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390F28-1806-BAC4-F492-96F1672BE23A}"/>
              </a:ext>
            </a:extLst>
          </p:cNvPr>
          <p:cNvSpPr txBox="1"/>
          <p:nvPr/>
        </p:nvSpPr>
        <p:spPr>
          <a:xfrm>
            <a:off x="6589350" y="4892020"/>
            <a:ext cx="4440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"Breast Cancer Immunohistochemical Image Generation Challenge." grand-challenge.org. https://bci.grand-challenge.org/ (accessed May. 1, 2024)</a:t>
            </a:r>
          </a:p>
        </p:txBody>
      </p:sp>
    </p:spTree>
    <p:extLst>
      <p:ext uri="{BB962C8B-B14F-4D97-AF65-F5344CB8AC3E}">
        <p14:creationId xmlns:p14="http://schemas.microsoft.com/office/powerpoint/2010/main" val="54478745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F74C6-2684-5E42-D728-672D95923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62EBB2-6BFA-BCBF-37B2-0013D17B5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092218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1"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Challenges with IHC Staining:</a:t>
            </a:r>
          </a:p>
          <a:p>
            <a:pPr>
              <a:defRPr/>
            </a:pPr>
            <a:r>
              <a:rPr kumimoji="1"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preparation of IHC-stained sections is time-consuming and expensive.</a:t>
            </a:r>
          </a:p>
          <a:p>
            <a:pPr>
              <a:defRPr/>
            </a:pPr>
            <a:r>
              <a:rPr kumimoji="1"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IHC staining is typically performed on a single pathological slice, which may not fully represent the status of tumors.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ADD2736-D6A9-BAFD-A375-E3BC87EC7E40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2224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kumimoji="1" lang="en-US" altLang="zh-CN" sz="200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To improve breast cancer diagnosis, we propose training a deep-learning model.</a:t>
            </a:r>
          </a:p>
          <a:p>
            <a:pPr>
              <a:defRPr/>
            </a:pPr>
            <a:r>
              <a:rPr kumimoji="1" lang="en-US" altLang="zh-CN" sz="200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This model will perform image-to-image translation from the HE domain to the IHC domain, reducing costs and enhancing diagnostic efficiency.</a:t>
            </a:r>
          </a:p>
          <a:p>
            <a:pPr>
              <a:defRPr/>
            </a:pPr>
            <a:r>
              <a:rPr kumimoji="1" lang="en-US" altLang="zh-CN" sz="200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model will be integrated into existing diagnostic software, enabling adoption in clinical settings.</a:t>
            </a:r>
            <a:endParaRPr kumimoji="1"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9817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E90FD8-3329-A152-19FD-CD2F2D310D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t="185" b="8669"/>
          <a:stretch/>
        </p:blipFill>
        <p:spPr bwMode="auto">
          <a:xfrm>
            <a:off x="4825165" y="1690688"/>
            <a:ext cx="6528635" cy="2930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DD2736-D6A9-BAFD-A375-E3BC87EC7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278807" cy="4381993"/>
          </a:xfrm>
        </p:spPr>
        <p:txBody>
          <a:bodyPr>
            <a:normAutofit/>
          </a:bodyPr>
          <a:lstStyle/>
          <a:p>
            <a:r>
              <a:rPr kumimoji="1"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Figure 2: Pyramid Pix2Pix architecture proposed by the challenge organizer.</a:t>
            </a:r>
          </a:p>
          <a:p>
            <a:r>
              <a:rPr kumimoji="1"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We propose to leverage and improve the Pyramid Pix2Pix architecture.</a:t>
            </a:r>
          </a:p>
          <a:p>
            <a:r>
              <a:rPr kumimoji="1"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Utilize improvements presented by the challenge participants to refine our model.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DEEC2CD-293F-AEE6-9B52-1DFF8D8B4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Design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BEF7C7-B8EB-BDDA-F408-ED85901C5ED2}"/>
              </a:ext>
            </a:extLst>
          </p:cNvPr>
          <p:cNvSpPr txBox="1"/>
          <p:nvPr/>
        </p:nvSpPr>
        <p:spPr>
          <a:xfrm>
            <a:off x="6015067" y="4627681"/>
            <a:ext cx="44406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Liu et al. "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Bci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Breast cancer immunohistochemical image generation through pyramid pix2pix." In *Proceedings of the IEEE/CVF conference on computer vision and pattern recognition*, pp. 1815-1824. 2022.</a:t>
            </a:r>
          </a:p>
        </p:txBody>
      </p:sp>
    </p:spTree>
    <p:extLst>
      <p:ext uri="{BB962C8B-B14F-4D97-AF65-F5344CB8AC3E}">
        <p14:creationId xmlns:p14="http://schemas.microsoft.com/office/powerpoint/2010/main" val="381239675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DD2736-D6A9-BAFD-A375-E3BC87EC7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90689"/>
            <a:ext cx="4615542" cy="3907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QuPath</a:t>
            </a:r>
            <a:endParaRPr lang="en-US" altLang="zh-CN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Open-source pathology image analysis software.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Support customizable extensions.</a:t>
            </a:r>
          </a:p>
          <a:p>
            <a:pPr marL="0" indent="0">
              <a:buNone/>
            </a:pPr>
            <a:r>
              <a:rPr lang="en-US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We plan to develop a python extension that will integrate our model to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QuPath</a:t>
            </a:r>
            <a:r>
              <a:rPr lang="en-US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with user-friendly functions.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DEEC2CD-293F-AEE6-9B52-1DFF8D8B4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Design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&amp;E Histology Color Normalization Instructions: QuPath Integration - Drexel  University College of Medicine">
            <a:extLst>
              <a:ext uri="{FF2B5EF4-FFF2-40B4-BE49-F238E27FC236}">
                <a16:creationId xmlns:a16="http://schemas.microsoft.com/office/drawing/2014/main" id="{4277E6CC-269D-2E1F-1F25-C859281D0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976" y="1259669"/>
            <a:ext cx="5777781" cy="344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2E21F0-F59D-0899-4A03-E591F53D4C2E}"/>
              </a:ext>
            </a:extLst>
          </p:cNvPr>
          <p:cNvSpPr txBox="1"/>
          <p:nvPr/>
        </p:nvSpPr>
        <p:spPr>
          <a:xfrm>
            <a:off x="5756099" y="4790318"/>
            <a:ext cx="56435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D. Breen, "H&amp;E Histology Color Normalization -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QuPath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," Drexel University, 2018. [Online]. Available: https://www.cs.drexel.edu/~deb39/ZarellaLab/h-e-histology-color-normalization_qupath.html. [Accessed: 12-May-2024]</a:t>
            </a:r>
          </a:p>
        </p:txBody>
      </p:sp>
    </p:spTree>
    <p:extLst>
      <p:ext uri="{BB962C8B-B14F-4D97-AF65-F5344CB8AC3E}">
        <p14:creationId xmlns:p14="http://schemas.microsoft.com/office/powerpoint/2010/main" val="402823507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5A6C8-CACC-21EE-CF71-11D41D2B8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Task distribution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1BF56CF-ECE2-7B7D-C934-9E32B37D3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08037"/>
              </p:ext>
            </p:extLst>
          </p:nvPr>
        </p:nvGraphicFramePr>
        <p:xfrm>
          <a:off x="1939004" y="1901386"/>
          <a:ext cx="8313992" cy="3491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7642">
                  <a:extLst>
                    <a:ext uri="{9D8B030D-6E8A-4147-A177-3AD203B41FA5}">
                      <a16:colId xmlns:a16="http://schemas.microsoft.com/office/drawing/2014/main" val="695228686"/>
                    </a:ext>
                  </a:extLst>
                </a:gridCol>
                <a:gridCol w="3816350">
                  <a:extLst>
                    <a:ext uri="{9D8B030D-6E8A-4147-A177-3AD203B41FA5}">
                      <a16:colId xmlns:a16="http://schemas.microsoft.com/office/drawing/2014/main" val="4095514118"/>
                    </a:ext>
                  </a:extLst>
                </a:gridCol>
              </a:tblGrid>
              <a:tr h="498747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Member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049547019"/>
                  </a:ext>
                </a:extLst>
              </a:tr>
              <a:tr h="4987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Literature study &amp; Method design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collaboratively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346217422"/>
                  </a:ext>
                </a:extLst>
              </a:tr>
              <a:tr h="4987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Implementation of model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Yuchen Li,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Maiqi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Zhou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821991899"/>
                  </a:ext>
                </a:extLst>
              </a:tr>
              <a:tr h="4987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Development of software system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Xichu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Yu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326154598"/>
                  </a:ext>
                </a:extLst>
              </a:tr>
              <a:tr h="4987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and evaluation of model</a:t>
                      </a:r>
                      <a:endParaRPr kumimoji="1"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Yuchen Li 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069969918"/>
                  </a:ext>
                </a:extLst>
              </a:tr>
              <a:tr h="4987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and documentation of software system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Maiqi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Zhou, </a:t>
                      </a:r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Xichu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Yu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205357276"/>
                  </a:ext>
                </a:extLst>
              </a:tr>
              <a:tr h="4987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Writing and organization of project report</a:t>
                      </a:r>
                      <a:endParaRPr kumimoji="1"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collaboratively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246141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3767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34EB8EE0-D174-6D7A-A625-48D3B0A566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1550098"/>
              </p:ext>
            </p:extLst>
          </p:nvPr>
        </p:nvGraphicFramePr>
        <p:xfrm>
          <a:off x="345707" y="1862240"/>
          <a:ext cx="4082556" cy="313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7681">
                  <a:extLst>
                    <a:ext uri="{9D8B030D-6E8A-4147-A177-3AD203B41FA5}">
                      <a16:colId xmlns:a16="http://schemas.microsoft.com/office/drawing/2014/main" val="2491888918"/>
                    </a:ext>
                  </a:extLst>
                </a:gridCol>
                <a:gridCol w="1754875">
                  <a:extLst>
                    <a:ext uri="{9D8B030D-6E8A-4147-A177-3AD203B41FA5}">
                      <a16:colId xmlns:a16="http://schemas.microsoft.com/office/drawing/2014/main" val="3141484285"/>
                    </a:ext>
                  </a:extLst>
                </a:gridCol>
              </a:tblGrid>
              <a:tr h="39169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Timeline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387374739"/>
                  </a:ext>
                </a:extLst>
              </a:tr>
              <a:tr h="39169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Literature review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6-16 May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683907748"/>
                  </a:ext>
                </a:extLst>
              </a:tr>
              <a:tr h="39169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 design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17-21 May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69444474"/>
                  </a:ext>
                </a:extLst>
              </a:tr>
              <a:tr h="39169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implementation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 May-2 Jun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216807397"/>
                  </a:ext>
                </a:extLst>
              </a:tr>
              <a:tr h="39169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and validation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3-28 Jun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892342265"/>
                  </a:ext>
                </a:extLst>
              </a:tr>
              <a:tr h="39169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Software development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 May-21 Jun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796327202"/>
                  </a:ext>
                </a:extLst>
              </a:tr>
              <a:tr h="39169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22-28 Jun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523828083"/>
                  </a:ext>
                </a:extLst>
              </a:tr>
              <a:tr h="39169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Report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 Jun-2 Jul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79209585"/>
                  </a:ext>
                </a:extLst>
              </a:tr>
            </a:tbl>
          </a:graphicData>
        </a:graphic>
      </p:graphicFrame>
      <p:sp>
        <p:nvSpPr>
          <p:cNvPr id="4" name="标题 1">
            <a:extLst>
              <a:ext uri="{FF2B5EF4-FFF2-40B4-BE49-F238E27FC236}">
                <a16:creationId xmlns:a16="http://schemas.microsoft.com/office/drawing/2014/main" id="{DDEEC2CD-293F-AEE6-9B52-1DFF8D8B4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schedule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306A473-3EDF-C75E-5054-E87C2EC79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361" y="1685272"/>
            <a:ext cx="7362932" cy="348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89623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2161</TotalTime>
  <Words>445</Words>
  <Application>Microsoft Office PowerPoint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Aptos</vt:lpstr>
      <vt:lpstr>Arial</vt:lpstr>
      <vt:lpstr>Times New Roman</vt:lpstr>
      <vt:lpstr>Office 主题​​</vt:lpstr>
      <vt:lpstr>Generating Breast Cancer IHC Images with Deep Learning</vt:lpstr>
      <vt:lpstr>Background</vt:lpstr>
      <vt:lpstr>Objectives</vt:lpstr>
      <vt:lpstr>Model Design</vt:lpstr>
      <vt:lpstr>Software Design</vt:lpstr>
      <vt:lpstr>Task distribution</vt:lpstr>
      <vt:lpstr>Time schedule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Final Project</dc:title>
  <dc:creator>office</dc:creator>
  <cp:lastModifiedBy>Li, Yuchen</cp:lastModifiedBy>
  <cp:revision>87</cp:revision>
  <dcterms:created xsi:type="dcterms:W3CDTF">2024-01-09T19:54:07Z</dcterms:created>
  <dcterms:modified xsi:type="dcterms:W3CDTF">2024-05-13T23:44:17Z</dcterms:modified>
</cp:coreProperties>
</file>