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4758988" cy="10333038"/>
  <p:notesSz cx="6858000" cy="9144000"/>
  <p:defaultTextStyle>
    <a:defPPr>
      <a:defRPr lang="en-US"/>
    </a:defPPr>
    <a:lvl1pPr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715963" indent="-25876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1433513" indent="-51911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2149475" indent="-77787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2867025" indent="-103822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4">
          <p15:clr>
            <a:srgbClr val="A4A3A4"/>
          </p15:clr>
        </p15:guide>
        <p15:guide id="2" pos="46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 snapToObjects="1">
      <p:cViewPr varScale="1">
        <p:scale>
          <a:sx n="68" d="100"/>
          <a:sy n="68" d="100"/>
        </p:scale>
        <p:origin x="1744" y="232"/>
      </p:cViewPr>
      <p:guideLst>
        <p:guide orient="horz" pos="3254"/>
        <p:guide pos="46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B99983-FF8B-48D4-BB5C-A13EAE56EED1}" type="datetime1">
              <a:rPr lang="en-US"/>
              <a:pPr>
                <a:defRPr/>
              </a:pPr>
              <a:t>5/29/21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E5256C-919A-4817-B7EE-7D55C0BCB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0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3209940"/>
            <a:ext cx="12545140" cy="2214906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48" y="5855388"/>
            <a:ext cx="10331292" cy="2640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AC68B-D864-4606-AD5B-C211B22260C9}" type="datetime1">
              <a:rPr lang="en-US"/>
              <a:pPr>
                <a:defRPr/>
              </a:pPr>
              <a:t>5/29/21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B829-617E-46B8-8641-E065B8FDE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0" y="47625"/>
            <a:ext cx="14773275" cy="15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109663"/>
            <a:ext cx="14773275" cy="15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112538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969" y="-24897"/>
            <a:ext cx="14311745" cy="697998"/>
          </a:xfrm>
        </p:spPr>
        <p:txBody>
          <a:bodyPr/>
          <a:lstStyle>
            <a:lvl1pPr algn="r">
              <a:defRPr sz="4800" cap="all">
                <a:solidFill>
                  <a:srgbClr val="271D65"/>
                </a:solidFill>
                <a:latin typeface="Bodoni MT"/>
                <a:cs typeface="Bodoni MT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0"/>
          </p:nvPr>
        </p:nvSpPr>
        <p:spPr>
          <a:xfrm>
            <a:off x="4403883" y="673101"/>
            <a:ext cx="10331292" cy="441721"/>
          </a:xfrm>
        </p:spPr>
        <p:txBody>
          <a:bodyPr tIns="0"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271D65"/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1"/>
          </p:nvPr>
        </p:nvSpPr>
        <p:spPr bwMode="auto">
          <a:xfrm>
            <a:off x="3789482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2"/>
          </p:nvPr>
        </p:nvSpPr>
        <p:spPr bwMode="auto">
          <a:xfrm>
            <a:off x="7466426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idx="13"/>
          </p:nvPr>
        </p:nvSpPr>
        <p:spPr bwMode="auto">
          <a:xfrm>
            <a:off x="11143369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8188" y="414338"/>
            <a:ext cx="13282612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8188" y="2411413"/>
            <a:ext cx="13282612" cy="681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188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D7629C7-CFF9-459C-9750-3C329516BF3C}" type="datetime1">
              <a:rPr lang="en-US"/>
              <a:pPr>
                <a:defRPr/>
              </a:pPr>
              <a:t>5/29/21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1900" y="9577388"/>
            <a:ext cx="4675188" cy="549275"/>
          </a:xfrm>
          <a:prstGeom prst="rect">
            <a:avLst/>
          </a:prstGeom>
        </p:spPr>
        <p:txBody>
          <a:bodyPr vert="horz" lIns="143378" tIns="71689" rIns="143378" bIns="71689" rtlCol="0" anchor="ctr"/>
          <a:lstStyle>
            <a:lvl1pPr algn="ctr" defTabSz="716890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513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 algn="r"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9B52F6F-59E5-4E8F-A507-C71A1C05D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715963" rtl="0" eaLnBrk="0" fontAlgn="base" hangingPunct="0">
        <a:spcBef>
          <a:spcPct val="0"/>
        </a:spcBef>
        <a:spcAft>
          <a:spcPct val="0"/>
        </a:spcAft>
        <a:defRPr sz="6900" kern="1200">
          <a:solidFill>
            <a:schemeClr val="tx1"/>
          </a:solidFill>
          <a:latin typeface="Didot"/>
          <a:ea typeface="Geneva" charset="-128"/>
          <a:cs typeface="Didot"/>
        </a:defRPr>
      </a:lvl1pPr>
      <a:lvl2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2pPr>
      <a:lvl3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3pPr>
      <a:lvl4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4pPr>
      <a:lvl5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5pPr>
      <a:lvl6pPr marL="4572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536575" indent="-5365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000" kern="1200">
          <a:solidFill>
            <a:schemeClr val="tx1"/>
          </a:solidFill>
          <a:latin typeface="Helvetica Neue"/>
          <a:ea typeface="Geneva" charset="-128"/>
          <a:cs typeface="Helvetica Neue"/>
        </a:defRPr>
      </a:lvl1pPr>
      <a:lvl2pPr marL="1163638" indent="-4476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Helvetica Neue"/>
          <a:ea typeface="Geneva" charset="-128"/>
          <a:cs typeface="Helvetica Neue"/>
        </a:defRPr>
      </a:lvl2pPr>
      <a:lvl3pPr marL="17907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Helvetica Neue"/>
          <a:ea typeface="Geneva" charset="-128"/>
          <a:cs typeface="Helvetica Neue"/>
        </a:defRPr>
      </a:lvl3pPr>
      <a:lvl4pPr marL="250825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4pPr>
      <a:lvl5pPr marL="32258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5pPr>
      <a:lvl6pPr marL="3942893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1"/>
          <p:cNvSpPr>
            <a:spLocks noGrp="1"/>
          </p:cNvSpPr>
          <p:nvPr>
            <p:ph idx="1"/>
          </p:nvPr>
        </p:nvSpPr>
        <p:spPr>
          <a:xfrm>
            <a:off x="112713" y="1270000"/>
            <a:ext cx="3498850" cy="7656513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  <a:cs typeface="Helvetica Neue" charset="0"/>
              </a:rPr>
              <a:t>AIMS (KPI)</a:t>
            </a:r>
          </a:p>
          <a:p>
            <a:r>
              <a:rPr lang="en-AU" dirty="0"/>
              <a:t>The key performance indicators of the project would be: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Particle argon able to determine RSSI values for the static nodes and send them to the LTG92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Able to send data GPS and RSSI data from the LTG92 </a:t>
            </a:r>
            <a:r>
              <a:rPr lang="en-AU" dirty="0" err="1"/>
              <a:t>LoRaWAN</a:t>
            </a:r>
            <a:r>
              <a:rPr lang="en-AU" dirty="0"/>
              <a:t> GPS tracker to the </a:t>
            </a:r>
            <a:r>
              <a:rPr lang="en-AU" dirty="0" err="1"/>
              <a:t>LoRaWAN</a:t>
            </a:r>
            <a:r>
              <a:rPr lang="en-AU" dirty="0"/>
              <a:t> gateway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Data is processed using a dead-reckoning model with </a:t>
            </a:r>
            <a:r>
              <a:rPr lang="en-AU" dirty="0" err="1"/>
              <a:t>kalman</a:t>
            </a:r>
            <a:r>
              <a:rPr lang="en-AU" dirty="0"/>
              <a:t> filtering to determine the estimated location of the mobile node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Having a web dashboard viewer that shows the estimated location of the mobile node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Be able to usefully track the mobile node in at least a 10 x 10 m outdoor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1800" dirty="0">
                <a:latin typeface="Bodoni MT" panose="02070603080606020203" pitchFamily="18" charset="77"/>
                <a:cs typeface="Arial" charset="0"/>
              </a:rPr>
              <a:t>SYSTEM OVERVIEW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System Block Diagram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3075" name="Title 2"/>
          <p:cNvSpPr>
            <a:spLocks noGrp="1"/>
          </p:cNvSpPr>
          <p:nvPr>
            <p:ph type="title"/>
          </p:nvPr>
        </p:nvSpPr>
        <p:spPr>
          <a:xfrm>
            <a:off x="449263" y="-25400"/>
            <a:ext cx="14312900" cy="698500"/>
          </a:xfrm>
        </p:spPr>
        <p:txBody>
          <a:bodyPr/>
          <a:lstStyle/>
          <a:p>
            <a:r>
              <a:rPr lang="en-US" cap="none" dirty="0">
                <a:latin typeface="Bodoni MT" charset="0"/>
                <a:cs typeface="Didot" charset="0"/>
              </a:rPr>
              <a:t>Outdoor GPS Dead-Reckoning with </a:t>
            </a:r>
            <a:r>
              <a:rPr lang="en-US" cap="none" dirty="0" err="1">
                <a:latin typeface="Bodoni MT" charset="0"/>
                <a:cs typeface="Didot" charset="0"/>
              </a:rPr>
              <a:t>Lorawan</a:t>
            </a:r>
            <a:endParaRPr lang="en-US" cap="none" dirty="0">
              <a:latin typeface="Bodoni MT" charset="0"/>
              <a:cs typeface="Didot" charset="0"/>
            </a:endParaRPr>
          </a:p>
        </p:txBody>
      </p:sp>
      <p:sp>
        <p:nvSpPr>
          <p:cNvPr id="3076" name="Subtitle 3"/>
          <p:cNvSpPr>
            <a:spLocks noGrp="1"/>
          </p:cNvSpPr>
          <p:nvPr>
            <p:ph type="subTitle" idx="10"/>
          </p:nvPr>
        </p:nvSpPr>
        <p:spPr>
          <a:xfrm>
            <a:off x="4403725" y="673100"/>
            <a:ext cx="10331450" cy="4413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Helvetica Neue" charset="0"/>
                <a:cs typeface="Helvetica Neue" charset="0"/>
              </a:rPr>
              <a:t>Artemis-Blue (Rhys Sneddon and Mairah Zulkepli)</a:t>
            </a:r>
          </a:p>
        </p:txBody>
      </p:sp>
      <p:sp>
        <p:nvSpPr>
          <p:cNvPr id="3077" name="Content Placeholder 7"/>
          <p:cNvSpPr>
            <a:spLocks noGrp="1"/>
          </p:cNvSpPr>
          <p:nvPr>
            <p:ph idx="11"/>
          </p:nvPr>
        </p:nvSpPr>
        <p:spPr>
          <a:xfrm>
            <a:off x="3770313" y="1231900"/>
            <a:ext cx="3500437" cy="7656513"/>
          </a:xfrm>
          <a:ln/>
        </p:spPr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Software Flowchart</a:t>
            </a:r>
          </a:p>
          <a:p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078" name="Content Placeholder 8"/>
          <p:cNvSpPr>
            <a:spLocks noGrp="1"/>
          </p:cNvSpPr>
          <p:nvPr>
            <p:ph idx="12"/>
          </p:nvPr>
        </p:nvSpPr>
        <p:spPr>
          <a:xfrm>
            <a:off x="7466013" y="1270000"/>
            <a:ext cx="3500437" cy="7656513"/>
          </a:xfrm>
          <a:ln/>
        </p:spPr>
        <p:txBody>
          <a:bodyPr/>
          <a:lstStyle/>
          <a:p>
            <a:r>
              <a:rPr lang="en-US" sz="1800" dirty="0">
                <a:latin typeface="Bodoni MT" panose="02070603080606020203" pitchFamily="18" charset="77"/>
                <a:cs typeface="Helvetica Neue" charset="0"/>
              </a:rPr>
              <a:t>RESULTS</a:t>
            </a:r>
          </a:p>
          <a:p>
            <a:endParaRPr lang="en-US" sz="1800" dirty="0">
              <a:latin typeface="Bodoni MT" panose="02070603080606020203" pitchFamily="18" charset="77"/>
              <a:cs typeface="Helvetica Neue" charset="0"/>
            </a:endParaRPr>
          </a:p>
        </p:txBody>
      </p:sp>
      <p:sp>
        <p:nvSpPr>
          <p:cNvPr id="3079" name="Content Placeholder 9"/>
          <p:cNvSpPr>
            <a:spLocks noGrp="1"/>
          </p:cNvSpPr>
          <p:nvPr>
            <p:ph idx="13"/>
          </p:nvPr>
        </p:nvSpPr>
        <p:spPr>
          <a:xfrm>
            <a:off x="11142663" y="1270000"/>
            <a:ext cx="3500437" cy="7656513"/>
          </a:xfrm>
          <a:ln/>
        </p:spPr>
        <p:txBody>
          <a:bodyPr/>
          <a:lstStyle/>
          <a:p>
            <a:r>
              <a:rPr lang="en-US" sz="1800" dirty="0">
                <a:latin typeface="Bodoni MT" panose="02070603080606020203" pitchFamily="18" charset="77"/>
                <a:cs typeface="Helvetica Neue" charset="0"/>
              </a:rPr>
              <a:t>CONCLUSIONS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We were able to achieve the following KPIs: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Helvetica Neue" charset="0"/>
                <a:cs typeface="Helvetica Neue" charset="0"/>
              </a:rPr>
              <a:t>Process the data using a dead-reckoning model to determine an estimated location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Helvetica Neue" charset="0"/>
                <a:cs typeface="Helvetica Neue" charset="0"/>
              </a:rPr>
              <a:t>Have a web dashboard viewer that shows an estimated location 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A066B0-3D65-9940-97FD-8A9064898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4" y="6772583"/>
            <a:ext cx="4497386" cy="342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4CC3BE8-F610-4E40-B992-19A7BDE5D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496" y="1681470"/>
            <a:ext cx="2972039" cy="607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No description available.">
            <a:extLst>
              <a:ext uri="{FF2B5EF4-FFF2-40B4-BE49-F238E27FC236}">
                <a16:creationId xmlns:a16="http://schemas.microsoft.com/office/drawing/2014/main" id="{D6209BCB-C867-9346-AAEC-B6F9D7093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798" y="1681470"/>
            <a:ext cx="3563846" cy="351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ster">
  <a:themeElements>
    <a:clrScheme name="UQColours">
      <a:dk1>
        <a:sysClr val="windowText" lastClr="000000"/>
      </a:dk1>
      <a:lt1>
        <a:sysClr val="window" lastClr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153</Words>
  <Application>Microsoft Macintosh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Bodoni MT</vt:lpstr>
      <vt:lpstr>Calibri</vt:lpstr>
      <vt:lpstr>Didot</vt:lpstr>
      <vt:lpstr>Helvetica Neue</vt:lpstr>
      <vt:lpstr>poster</vt:lpstr>
      <vt:lpstr>Outdoor GPS Dead-Reckoning with Lorawan</vt:lpstr>
    </vt:vector>
  </TitlesOfParts>
  <Company>School of ITEE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 (Bodoni mt 48pt)</dc:title>
  <dc:creator>Lorna Macdonald</dc:creator>
  <cp:lastModifiedBy>Mairah Zulkepli</cp:lastModifiedBy>
  <cp:revision>7</cp:revision>
  <cp:lastPrinted>2011-10-04T02:16:03Z</cp:lastPrinted>
  <dcterms:created xsi:type="dcterms:W3CDTF">2011-10-04T02:18:07Z</dcterms:created>
  <dcterms:modified xsi:type="dcterms:W3CDTF">2021-05-29T05:14:51Z</dcterms:modified>
</cp:coreProperties>
</file>