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2" r:id="rId3"/>
    <p:sldId id="473" r:id="rId4"/>
    <p:sldId id="257" r:id="rId5"/>
    <p:sldId id="258" r:id="rId6"/>
    <p:sldId id="259" r:id="rId7"/>
    <p:sldId id="474" r:id="rId8"/>
    <p:sldId id="475" r:id="rId9"/>
    <p:sldId id="4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75A5-7F85-EFF7-F2F6-C57CDD5D2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EDA306-B9B1-A78F-2A94-42DAA5A79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F9A12-5A96-2CDD-2F25-4F4960DDA29B}"/>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5" name="Footer Placeholder 4">
            <a:extLst>
              <a:ext uri="{FF2B5EF4-FFF2-40B4-BE49-F238E27FC236}">
                <a16:creationId xmlns:a16="http://schemas.microsoft.com/office/drawing/2014/main" id="{7EBFCEA1-3294-2D83-4AD4-9002525BB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F40A5-015C-AA5E-8ECB-F9245B5D34E5}"/>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274869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BB11-1975-6675-AEE1-289B7DD695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14A71-DDB3-85C0-CCC0-24C459425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A6C48-D010-5444-BD16-E4724D9BBC4C}"/>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5" name="Footer Placeholder 4">
            <a:extLst>
              <a:ext uri="{FF2B5EF4-FFF2-40B4-BE49-F238E27FC236}">
                <a16:creationId xmlns:a16="http://schemas.microsoft.com/office/drawing/2014/main" id="{F1A5891B-CE8E-E8FC-885E-EECF8DF57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3D329-416B-76E3-13B6-4C998EFF4480}"/>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89995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A81291-C7EA-9E34-F28E-746662FC6B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6C8285-CA78-5877-C788-6F3014208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A45A5-C7EE-6BF7-ED38-07BDE62BE408}"/>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5" name="Footer Placeholder 4">
            <a:extLst>
              <a:ext uri="{FF2B5EF4-FFF2-40B4-BE49-F238E27FC236}">
                <a16:creationId xmlns:a16="http://schemas.microsoft.com/office/drawing/2014/main" id="{59AC2D4C-CE37-09C2-75B9-0BD7CCF8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A2EAA-BB4B-FF07-A9B6-9E2A6D430BF0}"/>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75702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2804-830F-522C-A460-8663B6EAA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2A5117-F1DF-B81E-4084-BC2D3C9252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49BAE-3D0D-BD47-4E76-C1B4A374A2FE}"/>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5" name="Footer Placeholder 4">
            <a:extLst>
              <a:ext uri="{FF2B5EF4-FFF2-40B4-BE49-F238E27FC236}">
                <a16:creationId xmlns:a16="http://schemas.microsoft.com/office/drawing/2014/main" id="{52D3DBBA-5AC0-813F-E886-57E9027BA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59B1F-3EC1-F76B-74A9-BDF440DC5CF3}"/>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481990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94D0-FCF9-B77B-4A73-B8614ACD7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07EBF8-5074-DFBB-8C67-E2E9EF964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897D4-7070-CAD8-1ECB-E2DD13103556}"/>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5" name="Footer Placeholder 4">
            <a:extLst>
              <a:ext uri="{FF2B5EF4-FFF2-40B4-BE49-F238E27FC236}">
                <a16:creationId xmlns:a16="http://schemas.microsoft.com/office/drawing/2014/main" id="{CAAF9D1E-E539-0A9A-6845-ED16CE868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3A275-DFEB-474A-CCD6-91AF1DB7684F}"/>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45851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F169-718D-0FED-63F6-B16325415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04929-049A-0B97-8A2D-474062B6E9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B11B3-A8C2-AB3F-1572-3FB978D04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1B668F-BEDD-FD52-8464-23D6EC653AC1}"/>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6" name="Footer Placeholder 5">
            <a:extLst>
              <a:ext uri="{FF2B5EF4-FFF2-40B4-BE49-F238E27FC236}">
                <a16:creationId xmlns:a16="http://schemas.microsoft.com/office/drawing/2014/main" id="{2BE6BA20-694C-47B2-EFA8-9B6447361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38567-E4DD-1F7E-CCD3-3FE547EE8924}"/>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383780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E366-6139-9806-DEF4-CEA80D0264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DE4342-DFF8-0CD3-AE2F-7192CBCC8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96B219-3074-0360-8EC7-8D1E2628D8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0BA11-DA06-9DF1-F697-0C159D6B3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2EFE3F-B291-4DFF-C3D3-6E7D96AE6F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DA5963-D6FE-495F-C502-9E076C28F9E5}"/>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8" name="Footer Placeholder 7">
            <a:extLst>
              <a:ext uri="{FF2B5EF4-FFF2-40B4-BE49-F238E27FC236}">
                <a16:creationId xmlns:a16="http://schemas.microsoft.com/office/drawing/2014/main" id="{BA739077-FCD1-7BF8-1485-2504F3D914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071C2-F4AD-46A3-B127-C5F1BE3BCA04}"/>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106401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B7DC-E08A-A4CA-56B4-B9795E990C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A7C64-8BDD-0C18-02F0-5599169BB124}"/>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4" name="Footer Placeholder 3">
            <a:extLst>
              <a:ext uri="{FF2B5EF4-FFF2-40B4-BE49-F238E27FC236}">
                <a16:creationId xmlns:a16="http://schemas.microsoft.com/office/drawing/2014/main" id="{6A37B9EC-2851-FC67-C519-CAFC7B5C92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9FADD-C8B9-06CF-489F-8EEE86968EA9}"/>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187650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352D7-B1EC-FB35-7619-B0E9B3E40084}"/>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3" name="Footer Placeholder 2">
            <a:extLst>
              <a:ext uri="{FF2B5EF4-FFF2-40B4-BE49-F238E27FC236}">
                <a16:creationId xmlns:a16="http://schemas.microsoft.com/office/drawing/2014/main" id="{3ACCE1CD-DF05-04D8-6D7A-24F1ACC7F3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B214A5-26CA-3DDE-2246-310EBC600CCD}"/>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427489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C6C9-61F9-8765-E34F-119CAD9EC9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F140B-EA4D-EBD8-341D-8D424481F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325924-AF1D-8BBB-254F-ACADD9124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277C0-12BB-DFD3-5E83-0078436CF97C}"/>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6" name="Footer Placeholder 5">
            <a:extLst>
              <a:ext uri="{FF2B5EF4-FFF2-40B4-BE49-F238E27FC236}">
                <a16:creationId xmlns:a16="http://schemas.microsoft.com/office/drawing/2014/main" id="{76D22AC4-C61E-7694-C284-B1F623F11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80CC5-474D-FD9F-0B27-7EEFEC09F561}"/>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281086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F455-3BFB-9C0C-D233-AF6F323AA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BB7495-E171-F05C-86D6-5BED122BD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DD4B19-B920-BE2C-B267-5D19C730B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1AF09-2DB8-6ED5-B5C1-6D96A068F558}"/>
              </a:ext>
            </a:extLst>
          </p:cNvPr>
          <p:cNvSpPr>
            <a:spLocks noGrp="1"/>
          </p:cNvSpPr>
          <p:nvPr>
            <p:ph type="dt" sz="half" idx="10"/>
          </p:nvPr>
        </p:nvSpPr>
        <p:spPr/>
        <p:txBody>
          <a:bodyPr/>
          <a:lstStyle/>
          <a:p>
            <a:fld id="{3B38E3BD-20BC-4652-9722-F4A71DC50B93}" type="datetimeFigureOut">
              <a:rPr lang="en-US" smtClean="0"/>
              <a:t>10/4/2023</a:t>
            </a:fld>
            <a:endParaRPr lang="en-US"/>
          </a:p>
        </p:txBody>
      </p:sp>
      <p:sp>
        <p:nvSpPr>
          <p:cNvPr id="6" name="Footer Placeholder 5">
            <a:extLst>
              <a:ext uri="{FF2B5EF4-FFF2-40B4-BE49-F238E27FC236}">
                <a16:creationId xmlns:a16="http://schemas.microsoft.com/office/drawing/2014/main" id="{894D2AE1-7C95-23EA-BC55-344C07806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63CD4-A305-67F3-CCFF-4D41670E40A5}"/>
              </a:ext>
            </a:extLst>
          </p:cNvPr>
          <p:cNvSpPr>
            <a:spLocks noGrp="1"/>
          </p:cNvSpPr>
          <p:nvPr>
            <p:ph type="sldNum" sz="quarter" idx="12"/>
          </p:nvPr>
        </p:nvSpPr>
        <p:spPr/>
        <p:txBody>
          <a:bodyPr/>
          <a:lstStyle/>
          <a:p>
            <a:fld id="{7CB34C47-DC26-4AD0-8426-DD8A2AE9FBEB}" type="slidenum">
              <a:rPr lang="en-US" smtClean="0"/>
              <a:t>‹#›</a:t>
            </a:fld>
            <a:endParaRPr lang="en-US"/>
          </a:p>
        </p:txBody>
      </p:sp>
    </p:spTree>
    <p:extLst>
      <p:ext uri="{BB962C8B-B14F-4D97-AF65-F5344CB8AC3E}">
        <p14:creationId xmlns:p14="http://schemas.microsoft.com/office/powerpoint/2010/main" val="400585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7CC02-68A4-B599-9D66-36E54DCDD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C1205F-BC90-E826-6479-96DAB6B75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6786B-1BAA-CBF4-21C8-E2B3DBB63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8E3BD-20BC-4652-9722-F4A71DC50B93}" type="datetimeFigureOut">
              <a:rPr lang="en-US" smtClean="0"/>
              <a:t>10/4/2023</a:t>
            </a:fld>
            <a:endParaRPr lang="en-US"/>
          </a:p>
        </p:txBody>
      </p:sp>
      <p:sp>
        <p:nvSpPr>
          <p:cNvPr id="5" name="Footer Placeholder 4">
            <a:extLst>
              <a:ext uri="{FF2B5EF4-FFF2-40B4-BE49-F238E27FC236}">
                <a16:creationId xmlns:a16="http://schemas.microsoft.com/office/drawing/2014/main" id="{DDF8E6FF-46DC-1164-F6C7-736494AAC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AC75A-3C39-A1D9-B7D9-AB510325D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34C47-DC26-4AD0-8426-DD8A2AE9FBEB}" type="slidenum">
              <a:rPr lang="en-US" smtClean="0"/>
              <a:t>‹#›</a:t>
            </a:fld>
            <a:endParaRPr lang="en-US"/>
          </a:p>
        </p:txBody>
      </p:sp>
    </p:spTree>
    <p:extLst>
      <p:ext uri="{BB962C8B-B14F-4D97-AF65-F5344CB8AC3E}">
        <p14:creationId xmlns:p14="http://schemas.microsoft.com/office/powerpoint/2010/main" val="336838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pavankumar_A.I/adagrad-optimizer-b302fb7ab7ad" TargetMode="External"/><Relationship Id="rId2" Type="http://schemas.openxmlformats.org/officeDocument/2006/relationships/hyperlink" Target="https://courses.cs.washington.edu/courses/cse547/17sp/slides/adaptive_gradient_methods_annotated.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CBBC-7ED0-3DD5-F4F2-F5C10207E970}"/>
              </a:ext>
            </a:extLst>
          </p:cNvPr>
          <p:cNvSpPr>
            <a:spLocks noGrp="1"/>
          </p:cNvSpPr>
          <p:nvPr>
            <p:ph type="ctrTitle"/>
          </p:nvPr>
        </p:nvSpPr>
        <p:spPr/>
        <p:txBody>
          <a:bodyPr/>
          <a:lstStyle/>
          <a:p>
            <a:r>
              <a:rPr lang="en-US" dirty="0" err="1"/>
              <a:t>AdaGrad</a:t>
            </a:r>
            <a:endParaRPr lang="en-US" dirty="0"/>
          </a:p>
        </p:txBody>
      </p:sp>
      <p:sp>
        <p:nvSpPr>
          <p:cNvPr id="3" name="Subtitle 2">
            <a:extLst>
              <a:ext uri="{FF2B5EF4-FFF2-40B4-BE49-F238E27FC236}">
                <a16:creationId xmlns:a16="http://schemas.microsoft.com/office/drawing/2014/main" id="{290B6F5E-6593-6C2D-3A96-79776BBDA02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3125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2977-EFA6-2BAF-0532-84AD53E0D8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F57C51-ADAE-A9FD-F766-DB420A06EE98}"/>
              </a:ext>
            </a:extLst>
          </p:cNvPr>
          <p:cNvSpPr>
            <a:spLocks noGrp="1"/>
          </p:cNvSpPr>
          <p:nvPr>
            <p:ph idx="1"/>
          </p:nvPr>
        </p:nvSpPr>
        <p:spPr/>
        <p:txBody>
          <a:bodyPr/>
          <a:lstStyle/>
          <a:p>
            <a:r>
              <a:rPr lang="en-US" dirty="0"/>
              <a:t>Motivating </a:t>
            </a:r>
            <a:r>
              <a:rPr lang="en-US" dirty="0" err="1"/>
              <a:t>AdaGrad</a:t>
            </a:r>
            <a:r>
              <a:rPr lang="en-US" dirty="0"/>
              <a:t> (Duchi, Hazan, Singer 2011): Often have high-dimensional feature spaces – Many features are irrelevant – Rare features are often very informative</a:t>
            </a:r>
          </a:p>
        </p:txBody>
      </p:sp>
    </p:spTree>
    <p:extLst>
      <p:ext uri="{BB962C8B-B14F-4D97-AF65-F5344CB8AC3E}">
        <p14:creationId xmlns:p14="http://schemas.microsoft.com/office/powerpoint/2010/main" val="180472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AB16-67B9-5A14-F373-380016B689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86AD5D-DEA2-93AE-E979-403E7438D31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C18779-8A05-27D1-118C-159142E147AC}"/>
              </a:ext>
            </a:extLst>
          </p:cNvPr>
          <p:cNvPicPr>
            <a:picLocks noChangeAspect="1"/>
          </p:cNvPicPr>
          <p:nvPr/>
        </p:nvPicPr>
        <p:blipFill>
          <a:blip r:embed="rId2"/>
          <a:stretch>
            <a:fillRect/>
          </a:stretch>
        </p:blipFill>
        <p:spPr>
          <a:xfrm>
            <a:off x="2412168" y="904875"/>
            <a:ext cx="6858000" cy="5048250"/>
          </a:xfrm>
          <a:prstGeom prst="rect">
            <a:avLst/>
          </a:prstGeom>
        </p:spPr>
      </p:pic>
    </p:spTree>
    <p:extLst>
      <p:ext uri="{BB962C8B-B14F-4D97-AF65-F5344CB8AC3E}">
        <p14:creationId xmlns:p14="http://schemas.microsoft.com/office/powerpoint/2010/main" val="387365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D7B33-8603-D159-4B77-E769EE5FA2BC}"/>
              </a:ext>
            </a:extLst>
          </p:cNvPr>
          <p:cNvSpPr>
            <a:spLocks noGrp="1"/>
          </p:cNvSpPr>
          <p:nvPr>
            <p:ph idx="1"/>
          </p:nvPr>
        </p:nvSpPr>
        <p:spPr>
          <a:xfrm>
            <a:off x="838200" y="704538"/>
            <a:ext cx="10515600" cy="5951095"/>
          </a:xfrm>
        </p:spPr>
        <p:txBody>
          <a:bodyPr>
            <a:normAutofit lnSpcReduction="10000"/>
          </a:bodyPr>
          <a:lstStyle/>
          <a:p>
            <a:r>
              <a:rPr lang="en-US" dirty="0"/>
              <a:t>1. Initialization: </a:t>
            </a:r>
            <a:r>
              <a:rPr lang="en-US" dirty="0" err="1"/>
              <a:t>AdaGrad</a:t>
            </a:r>
            <a:r>
              <a:rPr lang="en-US" dirty="0"/>
              <a:t> starts by initializing a separate learning rate for each parameter in the model. Initially, all learning rates are set to a small positive value (e.g., 0.01).</a:t>
            </a:r>
          </a:p>
          <a:p>
            <a:r>
              <a:rPr lang="en-US" dirty="0"/>
              <a:t>2. </a:t>
            </a:r>
            <a:r>
              <a:rPr lang="en-US" dirty="0" err="1"/>
              <a:t>AdaGrad</a:t>
            </a:r>
            <a:r>
              <a:rPr lang="en-US" dirty="0"/>
              <a:t> maintains a unique learning rate that is specific to that parameter. This learning rate is adjusted throughout the training process.</a:t>
            </a:r>
          </a:p>
          <a:p>
            <a:endParaRPr lang="en-US" dirty="0"/>
          </a:p>
          <a:p>
            <a:r>
              <a:rPr lang="en-US" dirty="0"/>
              <a:t>3. Scaling the Learning Rates: </a:t>
            </a:r>
            <a:r>
              <a:rPr lang="en-US" dirty="0" err="1"/>
              <a:t>AdaGrad</a:t>
            </a:r>
            <a:r>
              <a:rPr lang="en-US" dirty="0"/>
              <a:t> then scales the learning rates for each parameter based on the historical gradient information. Specifically, it divides the initial learning rate by the square root of the cumulative sum of squared gradients for that parameter up to the current iteration. </a:t>
            </a:r>
          </a:p>
          <a:p>
            <a:pPr lvl="1"/>
            <a:r>
              <a:rPr lang="en-US" dirty="0"/>
              <a:t>This has the effect of decreasing the learning rate for parameters that have been updated frequently and increasing it for parameters that have been updated less frequently.</a:t>
            </a:r>
          </a:p>
        </p:txBody>
      </p:sp>
      <p:sp>
        <p:nvSpPr>
          <p:cNvPr id="5" name="TextBox 4">
            <a:extLst>
              <a:ext uri="{FF2B5EF4-FFF2-40B4-BE49-F238E27FC236}">
                <a16:creationId xmlns:a16="http://schemas.microsoft.com/office/drawing/2014/main" id="{FA4CB730-88D7-DE92-53C6-C9169DFE2032}"/>
              </a:ext>
            </a:extLst>
          </p:cNvPr>
          <p:cNvSpPr txBox="1"/>
          <p:nvPr/>
        </p:nvSpPr>
        <p:spPr>
          <a:xfrm>
            <a:off x="3961151" y="2598003"/>
            <a:ext cx="6093500" cy="830997"/>
          </a:xfrm>
          <a:prstGeom prst="rect">
            <a:avLst/>
          </a:prstGeom>
          <a:noFill/>
        </p:spPr>
        <p:txBody>
          <a:bodyPr wrap="square">
            <a:spAutoFit/>
          </a:bodyPr>
          <a:lstStyle/>
          <a:p>
            <a:r>
              <a:rPr lang="en-US" sz="2400" b="0" i="1" dirty="0">
                <a:solidFill>
                  <a:srgbClr val="FF0000"/>
                </a:solidFill>
                <a:effectLst/>
                <a:latin typeface="KaTeX_Math"/>
              </a:rPr>
              <a:t>w</a:t>
            </a:r>
            <a:r>
              <a:rPr lang="en-US" sz="2000" b="0" i="1" dirty="0">
                <a:solidFill>
                  <a:srgbClr val="FF0000"/>
                </a:solidFill>
                <a:effectLst/>
                <a:latin typeface="KaTeX_Math"/>
              </a:rPr>
              <a:t>i</a:t>
            </a:r>
            <a:r>
              <a:rPr lang="en-US" sz="2400" b="0" i="1" dirty="0">
                <a:solidFill>
                  <a:srgbClr val="FF0000"/>
                </a:solidFill>
                <a:effectLst/>
                <a:latin typeface="KaTeX_Main"/>
              </a:rPr>
              <a:t>,</a:t>
            </a:r>
            <a:r>
              <a:rPr lang="en-US" sz="2400" b="0" i="1" dirty="0">
                <a:solidFill>
                  <a:srgbClr val="FF0000"/>
                </a:solidFill>
                <a:effectLst/>
                <a:latin typeface="KaTeX_Math"/>
              </a:rPr>
              <a:t>t</a:t>
            </a:r>
            <a:r>
              <a:rPr lang="en-US" sz="2400" b="0" i="1" dirty="0">
                <a:solidFill>
                  <a:srgbClr val="FF0000"/>
                </a:solidFill>
                <a:effectLst/>
                <a:latin typeface="KaTeX_Main"/>
              </a:rPr>
              <a:t>+1​=</a:t>
            </a:r>
            <a:r>
              <a:rPr lang="en-US" sz="2400" b="0" i="1" dirty="0" err="1">
                <a:solidFill>
                  <a:srgbClr val="FF0000"/>
                </a:solidFill>
                <a:effectLst/>
                <a:latin typeface="KaTeX_Math"/>
              </a:rPr>
              <a:t>wi</a:t>
            </a:r>
            <a:r>
              <a:rPr lang="en-US" sz="2400" b="0" i="1" dirty="0" err="1">
                <a:solidFill>
                  <a:srgbClr val="FF0000"/>
                </a:solidFill>
                <a:effectLst/>
                <a:latin typeface="KaTeX_Main"/>
              </a:rPr>
              <a:t>,</a:t>
            </a:r>
            <a:r>
              <a:rPr lang="en-US" sz="2400" b="0" i="1" dirty="0" err="1">
                <a:solidFill>
                  <a:srgbClr val="FF0000"/>
                </a:solidFill>
                <a:effectLst/>
                <a:latin typeface="KaTeX_Math"/>
              </a:rPr>
              <a:t>t</a:t>
            </a:r>
            <a:r>
              <a:rPr lang="en-US" sz="2400" b="0" i="1" dirty="0">
                <a:solidFill>
                  <a:srgbClr val="FF0000"/>
                </a:solidFill>
                <a:effectLst/>
                <a:latin typeface="KaTeX_Main"/>
              </a:rPr>
              <a:t>​−</a:t>
            </a:r>
            <a:r>
              <a:rPr lang="el-GR" sz="2400" b="0" i="1" dirty="0">
                <a:solidFill>
                  <a:srgbClr val="FF0000"/>
                </a:solidFill>
                <a:effectLst/>
                <a:latin typeface="KaTeX_Math"/>
              </a:rPr>
              <a:t>α</a:t>
            </a:r>
            <a:r>
              <a:rPr lang="en-US" sz="2400" b="0" i="1" dirty="0" err="1">
                <a:solidFill>
                  <a:srgbClr val="FF0000"/>
                </a:solidFill>
                <a:effectLst/>
                <a:latin typeface="KaTeX_Math"/>
              </a:rPr>
              <a:t>i</a:t>
            </a:r>
            <a:r>
              <a:rPr lang="en-US" sz="2400" b="0" i="1" dirty="0" err="1">
                <a:solidFill>
                  <a:srgbClr val="FF0000"/>
                </a:solidFill>
                <a:effectLst/>
                <a:latin typeface="KaTeX_Main"/>
              </a:rPr>
              <a:t>,</a:t>
            </a:r>
            <a:r>
              <a:rPr lang="en-US" sz="2400" b="0" i="1" dirty="0" err="1">
                <a:solidFill>
                  <a:srgbClr val="FF0000"/>
                </a:solidFill>
                <a:effectLst/>
                <a:latin typeface="KaTeX_Math"/>
              </a:rPr>
              <a:t>t</a:t>
            </a:r>
            <a:r>
              <a:rPr lang="en-US" sz="2400" b="0" i="1" dirty="0">
                <a:solidFill>
                  <a:srgbClr val="FF0000"/>
                </a:solidFill>
                <a:effectLst/>
                <a:latin typeface="KaTeX_Main"/>
              </a:rPr>
              <a:t>​⋅∇</a:t>
            </a:r>
            <a:r>
              <a:rPr lang="en-US" sz="2400" b="0" i="1" dirty="0">
                <a:solidFill>
                  <a:srgbClr val="FF0000"/>
                </a:solidFill>
                <a:effectLst/>
                <a:latin typeface="KaTeX_Math"/>
              </a:rPr>
              <a:t>J</a:t>
            </a:r>
            <a:r>
              <a:rPr lang="en-US" sz="2400" b="0" i="1" dirty="0">
                <a:solidFill>
                  <a:srgbClr val="FF0000"/>
                </a:solidFill>
                <a:effectLst/>
                <a:latin typeface="KaTeX_Main"/>
              </a:rPr>
              <a:t>(</a:t>
            </a:r>
            <a:r>
              <a:rPr lang="en-US" sz="2400" b="0" i="1" dirty="0" err="1">
                <a:solidFill>
                  <a:srgbClr val="FF0000"/>
                </a:solidFill>
                <a:effectLst/>
                <a:latin typeface="KaTeX_Math"/>
              </a:rPr>
              <a:t>wi</a:t>
            </a:r>
            <a:r>
              <a:rPr lang="en-US" sz="2400" b="0" i="1" dirty="0" err="1">
                <a:solidFill>
                  <a:srgbClr val="FF0000"/>
                </a:solidFill>
                <a:effectLst/>
                <a:latin typeface="KaTeX_Main"/>
              </a:rPr>
              <a:t>,</a:t>
            </a:r>
            <a:r>
              <a:rPr lang="en-US" sz="2400" b="0" i="1" dirty="0" err="1">
                <a:solidFill>
                  <a:srgbClr val="FF0000"/>
                </a:solidFill>
                <a:effectLst/>
                <a:latin typeface="KaTeX_Math"/>
              </a:rPr>
              <a:t>t</a:t>
            </a:r>
            <a:r>
              <a:rPr lang="en-US" sz="2400" b="0" i="1" dirty="0">
                <a:solidFill>
                  <a:srgbClr val="FF0000"/>
                </a:solidFill>
                <a:effectLst/>
                <a:latin typeface="KaTeX_Main"/>
              </a:rPr>
              <a:t>​),</a:t>
            </a:r>
          </a:p>
          <a:p>
            <a:r>
              <a:rPr lang="da-DK" sz="2400" b="0" i="0" dirty="0">
                <a:solidFill>
                  <a:srgbClr val="FF0000"/>
                </a:solidFill>
                <a:effectLst/>
                <a:latin typeface="Söhne"/>
              </a:rPr>
              <a:t>=&gt;parameter </a:t>
            </a:r>
            <a:r>
              <a:rPr lang="da-DK" sz="2400" b="0" i="1" dirty="0">
                <a:solidFill>
                  <a:srgbClr val="FF0000"/>
                </a:solidFill>
                <a:effectLst/>
                <a:latin typeface="KaTeX_Math"/>
              </a:rPr>
              <a:t>wi</a:t>
            </a:r>
            <a:r>
              <a:rPr lang="da-DK" sz="2400" b="0" i="0" dirty="0">
                <a:solidFill>
                  <a:srgbClr val="FF0000"/>
                </a:solidFill>
                <a:effectLst/>
                <a:latin typeface="KaTeX_Main"/>
              </a:rPr>
              <a:t>​</a:t>
            </a:r>
            <a:r>
              <a:rPr lang="da-DK" sz="2400" b="0" i="0" dirty="0">
                <a:solidFill>
                  <a:srgbClr val="FF0000"/>
                </a:solidFill>
                <a:effectLst/>
                <a:latin typeface="Söhne"/>
              </a:rPr>
              <a:t> at iteration </a:t>
            </a:r>
            <a:r>
              <a:rPr lang="da-DK" sz="2400" b="0" i="1" dirty="0">
                <a:solidFill>
                  <a:srgbClr val="FF0000"/>
                </a:solidFill>
                <a:effectLst/>
                <a:latin typeface="KaTeX_Math"/>
              </a:rPr>
              <a:t>t</a:t>
            </a:r>
            <a:r>
              <a:rPr lang="da-DK" sz="2400" b="0" i="0" dirty="0">
                <a:solidFill>
                  <a:srgbClr val="FF0000"/>
                </a:solidFill>
                <a:effectLst/>
                <a:latin typeface="Söhne"/>
              </a:rPr>
              <a:t>.</a:t>
            </a:r>
            <a:endParaRPr lang="en-US" sz="2400" i="1" dirty="0">
              <a:solidFill>
                <a:srgbClr val="FF0000"/>
              </a:solidFill>
            </a:endParaRPr>
          </a:p>
        </p:txBody>
      </p:sp>
    </p:spTree>
    <p:extLst>
      <p:ext uri="{BB962C8B-B14F-4D97-AF65-F5344CB8AC3E}">
        <p14:creationId xmlns:p14="http://schemas.microsoft.com/office/powerpoint/2010/main" val="415858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333E-9DAE-8BBF-E243-84C685153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B9E57B-9701-43C8-97BE-09A2F9442B04}"/>
              </a:ext>
            </a:extLst>
          </p:cNvPr>
          <p:cNvSpPr>
            <a:spLocks noGrp="1"/>
          </p:cNvSpPr>
          <p:nvPr>
            <p:ph idx="1"/>
          </p:nvPr>
        </p:nvSpPr>
        <p:spPr/>
        <p:txBody>
          <a:bodyPr>
            <a:normAutofit lnSpcReduction="10000"/>
          </a:bodyPr>
          <a:lstStyle/>
          <a:p>
            <a:r>
              <a:rPr lang="en-US" dirty="0" err="1"/>
              <a:t>AdaGrad</a:t>
            </a:r>
            <a:r>
              <a:rPr lang="en-US" dirty="0"/>
              <a:t> tends to give smaller updates to frequently changing parameters and larger updates to parameters that have been relatively stable.</a:t>
            </a:r>
          </a:p>
          <a:p>
            <a:r>
              <a:rPr lang="en-US" dirty="0"/>
              <a:t>This adaptiveness can be beneficial for improving convergence and training stability, especially when dealing with sparse data or features. </a:t>
            </a:r>
          </a:p>
          <a:p>
            <a:r>
              <a:rPr lang="en-US" dirty="0"/>
              <a:t>However, one potential drawback of </a:t>
            </a:r>
            <a:r>
              <a:rPr lang="en-US" dirty="0" err="1"/>
              <a:t>AdaGrad</a:t>
            </a:r>
            <a:r>
              <a:rPr lang="en-US" dirty="0"/>
              <a:t> is that the learning rates can become too small over time, which can slow down convergence in the later stages of training. To address this, other optimization algorithms like RMSprop and Adam have been developed, which build upon the concepts of </a:t>
            </a:r>
            <a:r>
              <a:rPr lang="en-US" dirty="0" err="1"/>
              <a:t>AdaGrad</a:t>
            </a:r>
            <a:r>
              <a:rPr lang="en-US" dirty="0"/>
              <a:t> while introducing additional adaptations.</a:t>
            </a:r>
          </a:p>
        </p:txBody>
      </p:sp>
    </p:spTree>
    <p:extLst>
      <p:ext uri="{BB962C8B-B14F-4D97-AF65-F5344CB8AC3E}">
        <p14:creationId xmlns:p14="http://schemas.microsoft.com/office/powerpoint/2010/main" val="419365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2213-58F0-33BD-30B2-472C44292323}"/>
              </a:ext>
            </a:extLst>
          </p:cNvPr>
          <p:cNvSpPr>
            <a:spLocks noGrp="1"/>
          </p:cNvSpPr>
          <p:nvPr>
            <p:ph type="title"/>
          </p:nvPr>
        </p:nvSpPr>
        <p:spPr>
          <a:xfrm>
            <a:off x="838200" y="0"/>
            <a:ext cx="10515600" cy="1325563"/>
          </a:xfrm>
        </p:spPr>
        <p:txBody>
          <a:bodyPr/>
          <a:lstStyle/>
          <a:p>
            <a:r>
              <a:rPr lang="en-US" dirty="0"/>
              <a:t>Recall</a:t>
            </a:r>
          </a:p>
        </p:txBody>
      </p:sp>
      <p:sp>
        <p:nvSpPr>
          <p:cNvPr id="4" name="Content Placeholder 2">
            <a:extLst>
              <a:ext uri="{FF2B5EF4-FFF2-40B4-BE49-F238E27FC236}">
                <a16:creationId xmlns:a16="http://schemas.microsoft.com/office/drawing/2014/main" id="{E3174FD8-A1F7-E872-B838-ACB3B337E581}"/>
              </a:ext>
            </a:extLst>
          </p:cNvPr>
          <p:cNvSpPr txBox="1">
            <a:spLocks/>
          </p:cNvSpPr>
          <p:nvPr/>
        </p:nvSpPr>
        <p:spPr>
          <a:xfrm>
            <a:off x="1152993" y="1558977"/>
            <a:ext cx="10515600" cy="434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If using MSE, and linear activation (y = mx + c), then:</a:t>
            </a:r>
          </a:p>
          <a:p>
            <a:r>
              <a:rPr lang="en-US" sz="2000" dirty="0"/>
              <a:t>MSE= </a:t>
            </a:r>
            <a:r>
              <a:rPr lang="es-ES" sz="2000" u="sng" dirty="0"/>
              <a:t>Σ(</a:t>
            </a:r>
            <a:r>
              <a:rPr lang="es-ES" sz="2000" u="sng" dirty="0" err="1"/>
              <a:t>actual_y</a:t>
            </a:r>
            <a:r>
              <a:rPr lang="es-ES" sz="2000" u="sng" dirty="0"/>
              <a:t> - </a:t>
            </a:r>
            <a:r>
              <a:rPr lang="es-ES" sz="2000" u="sng" dirty="0" err="1"/>
              <a:t>predicted_y</a:t>
            </a:r>
            <a:r>
              <a:rPr lang="es-ES" sz="2000" u="sng" dirty="0"/>
              <a:t>)</a:t>
            </a:r>
            <a:r>
              <a:rPr lang="es-ES" sz="2000" u="sng" baseline="30000" dirty="0"/>
              <a:t>2</a:t>
            </a:r>
          </a:p>
          <a:p>
            <a:pPr marL="0" indent="0">
              <a:buFont typeface="Arial" panose="020B0604020202020204" pitchFamily="34" charset="0"/>
              <a:buNone/>
            </a:pPr>
            <a:r>
              <a:rPr lang="es-ES" sz="2000" dirty="0"/>
              <a:t>			n</a:t>
            </a:r>
            <a:endParaRPr lang="en-US" sz="2000" dirty="0"/>
          </a:p>
          <a:p>
            <a:r>
              <a:rPr lang="en-US" sz="2000" dirty="0" err="1"/>
              <a:t>dMSE</a:t>
            </a:r>
            <a:r>
              <a:rPr lang="en-US" sz="2000" dirty="0"/>
              <a:t>/dm =    </a:t>
            </a:r>
            <a:r>
              <a:rPr lang="en-US" sz="2000" b="1" dirty="0"/>
              <a:t>-</a:t>
            </a:r>
            <a:r>
              <a:rPr lang="en-US" sz="2000" u="sng" dirty="0"/>
              <a:t>2 * </a:t>
            </a:r>
            <a:r>
              <a:rPr lang="es-ES" sz="2000" u="sng" dirty="0"/>
              <a:t>Σ </a:t>
            </a:r>
            <a:r>
              <a:rPr lang="en-US" sz="2000" u="sng" dirty="0"/>
              <a:t>x * </a:t>
            </a:r>
            <a:r>
              <a:rPr lang="es-ES" sz="2000" u="sng" dirty="0"/>
              <a:t>(</a:t>
            </a:r>
            <a:r>
              <a:rPr lang="es-ES" sz="2000" u="sng" dirty="0" err="1"/>
              <a:t>actual_y</a:t>
            </a:r>
            <a:r>
              <a:rPr lang="es-ES" sz="2000" u="sng" dirty="0"/>
              <a:t> - </a:t>
            </a:r>
            <a:r>
              <a:rPr lang="es-ES" sz="2000" u="sng" dirty="0" err="1"/>
              <a:t>predicted_y</a:t>
            </a:r>
            <a:r>
              <a:rPr lang="es-ES" sz="2000" u="sng" dirty="0"/>
              <a:t>) / n</a:t>
            </a:r>
          </a:p>
          <a:p>
            <a:r>
              <a:rPr lang="en-US" sz="2000" dirty="0" err="1"/>
              <a:t>dMSE</a:t>
            </a:r>
            <a:r>
              <a:rPr lang="en-US" sz="2000" dirty="0"/>
              <a:t>/dc =      </a:t>
            </a:r>
            <a:r>
              <a:rPr lang="en-US" sz="2000" b="1" dirty="0"/>
              <a:t>-</a:t>
            </a:r>
            <a:r>
              <a:rPr lang="en-US" sz="2000" u="sng" dirty="0"/>
              <a:t>2 * </a:t>
            </a:r>
            <a:r>
              <a:rPr lang="es-ES" sz="2000" u="sng" dirty="0"/>
              <a:t>Σ(</a:t>
            </a:r>
            <a:r>
              <a:rPr lang="es-ES" sz="2000" u="sng" dirty="0" err="1"/>
              <a:t>actual_y</a:t>
            </a:r>
            <a:r>
              <a:rPr lang="es-ES" sz="2000" u="sng" dirty="0"/>
              <a:t> - </a:t>
            </a:r>
            <a:r>
              <a:rPr lang="es-ES" sz="2000" u="sng" dirty="0" err="1"/>
              <a:t>predicted_y</a:t>
            </a:r>
            <a:r>
              <a:rPr lang="es-ES" sz="2000" u="sng" dirty="0"/>
              <a:t>) / n</a:t>
            </a:r>
            <a:endParaRPr lang="es-ES" sz="2000" dirty="0"/>
          </a:p>
          <a:p>
            <a:pPr marL="0" indent="0" algn="ctr">
              <a:buFont typeface="Arial" panose="020B0604020202020204" pitchFamily="34" charset="0"/>
              <a:buNone/>
            </a:pPr>
            <a:endParaRPr lang="es-ES" dirty="0"/>
          </a:p>
          <a:p>
            <a:pPr marL="0" indent="0">
              <a:buFont typeface="Arial" panose="020B0604020202020204" pitchFamily="34" charset="0"/>
              <a:buNone/>
            </a:pPr>
            <a:r>
              <a:rPr lang="es-ES" dirty="0" err="1"/>
              <a:t>What</a:t>
            </a:r>
            <a:r>
              <a:rPr lang="es-ES" dirty="0"/>
              <a:t> </a:t>
            </a:r>
            <a:r>
              <a:rPr lang="es-ES" dirty="0" err="1"/>
              <a:t>will</a:t>
            </a:r>
            <a:r>
              <a:rPr lang="es-ES" dirty="0"/>
              <a:t> </a:t>
            </a:r>
            <a:r>
              <a:rPr lang="es-ES" dirty="0" err="1"/>
              <a:t>happen</a:t>
            </a:r>
            <a:r>
              <a:rPr lang="es-ES" dirty="0"/>
              <a:t> </a:t>
            </a:r>
            <a:r>
              <a:rPr lang="es-ES" dirty="0" err="1"/>
              <a:t>if</a:t>
            </a:r>
            <a:r>
              <a:rPr lang="es-ES" dirty="0"/>
              <a:t> </a:t>
            </a:r>
            <a:r>
              <a:rPr lang="es-ES" dirty="0" err="1"/>
              <a:t>some</a:t>
            </a:r>
            <a:r>
              <a:rPr lang="es-ES" dirty="0"/>
              <a:t> </a:t>
            </a:r>
            <a:r>
              <a:rPr lang="es-ES" dirty="0" err="1"/>
              <a:t>values</a:t>
            </a:r>
            <a:r>
              <a:rPr lang="es-ES" dirty="0"/>
              <a:t> </a:t>
            </a:r>
            <a:r>
              <a:rPr lang="es-ES" dirty="0" err="1"/>
              <a:t>of</a:t>
            </a:r>
            <a:r>
              <a:rPr lang="es-ES" dirty="0"/>
              <a:t> x (</a:t>
            </a:r>
            <a:r>
              <a:rPr lang="es-ES" dirty="0" err="1"/>
              <a:t>some</a:t>
            </a:r>
            <a:r>
              <a:rPr lang="es-ES" dirty="0"/>
              <a:t> </a:t>
            </a:r>
            <a:r>
              <a:rPr lang="es-ES" dirty="0" err="1"/>
              <a:t>feature</a:t>
            </a:r>
            <a:r>
              <a:rPr lang="es-ES" dirty="0"/>
              <a:t>) are </a:t>
            </a:r>
            <a:r>
              <a:rPr lang="es-ES" dirty="0" err="1"/>
              <a:t>small</a:t>
            </a:r>
            <a:r>
              <a:rPr lang="es-ES" dirty="0"/>
              <a:t> </a:t>
            </a:r>
            <a:r>
              <a:rPr lang="es-ES" dirty="0" err="1"/>
              <a:t>or</a:t>
            </a:r>
            <a:r>
              <a:rPr lang="es-ES" dirty="0"/>
              <a:t> </a:t>
            </a:r>
            <a:r>
              <a:rPr lang="es-ES" dirty="0" err="1"/>
              <a:t>even</a:t>
            </a:r>
            <a:r>
              <a:rPr lang="es-ES" dirty="0"/>
              <a:t> 0?</a:t>
            </a:r>
          </a:p>
          <a:p>
            <a:pPr marL="0" indent="0">
              <a:buFont typeface="Arial" panose="020B0604020202020204" pitchFamily="34" charset="0"/>
              <a:buNone/>
            </a:pPr>
            <a:r>
              <a:rPr lang="en-US" sz="2800" dirty="0" err="1"/>
              <a:t>dMSE</a:t>
            </a:r>
            <a:r>
              <a:rPr lang="en-US" sz="2800" dirty="0"/>
              <a:t>/dm</a:t>
            </a:r>
            <a:r>
              <a:rPr lang="es-ES" sz="2800" dirty="0"/>
              <a:t> </a:t>
            </a:r>
            <a:r>
              <a:rPr lang="es-ES" sz="2800" dirty="0" err="1"/>
              <a:t>will</a:t>
            </a:r>
            <a:r>
              <a:rPr lang="es-ES" sz="2800" dirty="0"/>
              <a:t> be </a:t>
            </a:r>
            <a:r>
              <a:rPr lang="es-ES" dirty="0" err="1"/>
              <a:t>close</a:t>
            </a:r>
            <a:r>
              <a:rPr lang="es-ES" dirty="0"/>
              <a:t> </a:t>
            </a:r>
            <a:r>
              <a:rPr lang="es-ES" dirty="0" err="1"/>
              <a:t>to</a:t>
            </a:r>
            <a:r>
              <a:rPr lang="es-ES" dirty="0"/>
              <a:t> </a:t>
            </a:r>
            <a:r>
              <a:rPr lang="es-ES" sz="2800" dirty="0"/>
              <a:t>0 </a:t>
            </a:r>
            <a:r>
              <a:rPr lang="es-ES" sz="2800" dirty="0" err="1"/>
              <a:t>or</a:t>
            </a:r>
            <a:r>
              <a:rPr lang="es-ES" sz="2800" dirty="0"/>
              <a:t> 0 </a:t>
            </a:r>
            <a:r>
              <a:rPr lang="es-ES" sz="2800" dirty="0" err="1"/>
              <a:t>for</a:t>
            </a:r>
            <a:r>
              <a:rPr lang="es-ES" sz="2800" dirty="0"/>
              <a:t> </a:t>
            </a:r>
            <a:r>
              <a:rPr lang="es-ES" sz="2800" dirty="0" err="1"/>
              <a:t>many</a:t>
            </a:r>
            <a:r>
              <a:rPr lang="es-ES" sz="2800" dirty="0"/>
              <a:t> </a:t>
            </a:r>
            <a:r>
              <a:rPr lang="es-ES" sz="2800" dirty="0" err="1"/>
              <a:t>values</a:t>
            </a:r>
            <a:endParaRPr lang="es-ES" dirty="0"/>
          </a:p>
          <a:p>
            <a:pPr marL="0" indent="0">
              <a:buFont typeface="Arial" panose="020B0604020202020204" pitchFamily="34" charset="0"/>
              <a:buNone/>
            </a:pPr>
            <a:endParaRPr lang="es-ES" dirty="0"/>
          </a:p>
          <a:p>
            <a:pPr marL="0" indent="0" algn="ctr">
              <a:buFont typeface="Arial" panose="020B0604020202020204" pitchFamily="34" charset="0"/>
              <a:buNone/>
            </a:pPr>
            <a:endParaRPr lang="es-ES" dirty="0"/>
          </a:p>
        </p:txBody>
      </p:sp>
    </p:spTree>
    <p:extLst>
      <p:ext uri="{BB962C8B-B14F-4D97-AF65-F5344CB8AC3E}">
        <p14:creationId xmlns:p14="http://schemas.microsoft.com/office/powerpoint/2010/main" val="381598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4D8D-B950-7B4A-521E-41C3BDF3D5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7077B-24FB-3B7B-B65B-AC5D2E45A46C}"/>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823A690A-FFAD-B754-07A6-2196118F936E}"/>
              </a:ext>
            </a:extLst>
          </p:cNvPr>
          <p:cNvPicPr>
            <a:picLocks noChangeAspect="1"/>
          </p:cNvPicPr>
          <p:nvPr/>
        </p:nvPicPr>
        <p:blipFill>
          <a:blip r:embed="rId2"/>
          <a:stretch>
            <a:fillRect/>
          </a:stretch>
        </p:blipFill>
        <p:spPr>
          <a:xfrm>
            <a:off x="320196" y="681037"/>
            <a:ext cx="11551608" cy="5481039"/>
          </a:xfrm>
          <a:prstGeom prst="rect">
            <a:avLst/>
          </a:prstGeom>
        </p:spPr>
      </p:pic>
    </p:spTree>
    <p:extLst>
      <p:ext uri="{BB962C8B-B14F-4D97-AF65-F5344CB8AC3E}">
        <p14:creationId xmlns:p14="http://schemas.microsoft.com/office/powerpoint/2010/main" val="9846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0B10-1199-9CFD-8ED1-A655176652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02865E-15E0-4B4D-D2EA-A799A160F8C9}"/>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633F1C33-0976-9042-B3E8-5B8B518A9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262" y="1825624"/>
            <a:ext cx="10374185" cy="3645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82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43C1-A8AA-EF82-B363-DF0BB605733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2620036-9275-09D1-E528-3DA0C2AAA303}"/>
              </a:ext>
            </a:extLst>
          </p:cNvPr>
          <p:cNvSpPr>
            <a:spLocks noGrp="1"/>
          </p:cNvSpPr>
          <p:nvPr>
            <p:ph idx="1"/>
          </p:nvPr>
        </p:nvSpPr>
        <p:spPr/>
        <p:txBody>
          <a:bodyPr/>
          <a:lstStyle/>
          <a:p>
            <a:r>
              <a:rPr lang="en-US" dirty="0">
                <a:hlinkClick r:id="rId2"/>
              </a:rPr>
              <a:t>https://courses.cs.washington.edu/courses/cse547/17sp/slides/adaptive_gradient_methods_annotated.pdf</a:t>
            </a:r>
            <a:endParaRPr lang="en-US" dirty="0"/>
          </a:p>
          <a:p>
            <a:r>
              <a:rPr lang="en-US" dirty="0">
                <a:hlinkClick r:id="rId3"/>
              </a:rPr>
              <a:t>https://medium.com/@pavankumar_A.I/adagrad-optimizer-b302fb7ab7ad</a:t>
            </a:r>
            <a:endParaRPr lang="en-US" dirty="0"/>
          </a:p>
          <a:p>
            <a:r>
              <a:rPr lang="en-US" dirty="0"/>
              <a:t>https://www.youtube.com/watch?v=nqL9xYmhEpg</a:t>
            </a:r>
          </a:p>
        </p:txBody>
      </p:sp>
    </p:spTree>
    <p:extLst>
      <p:ext uri="{BB962C8B-B14F-4D97-AF65-F5344CB8AC3E}">
        <p14:creationId xmlns:p14="http://schemas.microsoft.com/office/powerpoint/2010/main" val="2039604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458</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KaTeX_Main</vt:lpstr>
      <vt:lpstr>KaTeX_Math</vt:lpstr>
      <vt:lpstr>Söhne</vt:lpstr>
      <vt:lpstr>Office Theme</vt:lpstr>
      <vt:lpstr>AdaGrad</vt:lpstr>
      <vt:lpstr>PowerPoint Presentation</vt:lpstr>
      <vt:lpstr>PowerPoint Presentation</vt:lpstr>
      <vt:lpstr>PowerPoint Presentation</vt:lpstr>
      <vt:lpstr>PowerPoint Presentation</vt:lpstr>
      <vt:lpstr>Recall</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AdaGrad</dc:title>
  <dc:creator>Farrukh</dc:creator>
  <cp:lastModifiedBy>Farrukh</cp:lastModifiedBy>
  <cp:revision>15</cp:revision>
  <dcterms:created xsi:type="dcterms:W3CDTF">2023-10-04T11:29:52Z</dcterms:created>
  <dcterms:modified xsi:type="dcterms:W3CDTF">2023-10-04T12:52:24Z</dcterms:modified>
</cp:coreProperties>
</file>