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6" r:id="rId11"/>
    <p:sldId id="267" r:id="rId12"/>
    <p:sldId id="290" r:id="rId13"/>
    <p:sldId id="269" r:id="rId14"/>
    <p:sldId id="270" r:id="rId15"/>
    <p:sldId id="271" r:id="rId16"/>
    <p:sldId id="291" r:id="rId17"/>
    <p:sldId id="273" r:id="rId18"/>
    <p:sldId id="274" r:id="rId19"/>
    <p:sldId id="275" r:id="rId20"/>
    <p:sldId id="276" r:id="rId21"/>
    <p:sldId id="293" r:id="rId22"/>
    <p:sldId id="278" r:id="rId23"/>
    <p:sldId id="279" r:id="rId24"/>
    <p:sldId id="280" r:id="rId25"/>
    <p:sldId id="281" r:id="rId26"/>
    <p:sldId id="282" r:id="rId27"/>
    <p:sldId id="283" r:id="rId28"/>
    <p:sldId id="292" r:id="rId29"/>
    <p:sldId id="285" r:id="rId30"/>
    <p:sldId id="286"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04BBEC-C2AB-414C-988F-F3E6A441D6D0}" type="datetimeFigureOut">
              <a:rPr lang="en-US" smtClean="0"/>
              <a:pPr/>
              <a:t>8/24/2023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FB56F0-FAC6-414C-BA97-E9DCF403D4B9}" type="slidenum">
              <a:rPr lang="en-US" smtClean="0"/>
              <a:pPr/>
              <a:t>‹#›</a:t>
            </a:fld>
            <a:endParaRPr lang="en-US"/>
          </a:p>
        </p:txBody>
      </p:sp>
    </p:spTree>
    <p:extLst>
      <p:ext uri="{BB962C8B-B14F-4D97-AF65-F5344CB8AC3E}">
        <p14:creationId xmlns:p14="http://schemas.microsoft.com/office/powerpoint/2010/main" val="2846472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2A28D-1765-7845-9853-7EDB9756B5CA}" type="slidenum">
              <a:rPr lang="en-US" smtClean="0"/>
              <a:t>14</a:t>
            </a:fld>
            <a:endParaRPr lang="en-US"/>
          </a:p>
        </p:txBody>
      </p:sp>
    </p:spTree>
    <p:extLst>
      <p:ext uri="{BB962C8B-B14F-4D97-AF65-F5344CB8AC3E}">
        <p14:creationId xmlns:p14="http://schemas.microsoft.com/office/powerpoint/2010/main" val="1879990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September 16, 2010</a:t>
            </a:r>
          </a:p>
        </p:txBody>
      </p:sp>
      <p:sp>
        <p:nvSpPr>
          <p:cNvPr id="5" name="Footer Placeholder 4"/>
          <p:cNvSpPr>
            <a:spLocks noGrp="1"/>
          </p:cNvSpPr>
          <p:nvPr>
            <p:ph type="ftr" sz="quarter" idx="11"/>
          </p:nvPr>
        </p:nvSpPr>
        <p:spPr/>
        <p:txBody>
          <a:bodyPr/>
          <a:lstStyle/>
          <a:p>
            <a:r>
              <a:rPr lang="en-US"/>
              <a:t>Neural Networks                                                                 Lecture 4: Models of Neurons and Neural Networks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September 16, 2010</a:t>
            </a:r>
          </a:p>
        </p:txBody>
      </p:sp>
      <p:sp>
        <p:nvSpPr>
          <p:cNvPr id="5" name="Footer Placeholder 4"/>
          <p:cNvSpPr>
            <a:spLocks noGrp="1"/>
          </p:cNvSpPr>
          <p:nvPr>
            <p:ph type="ftr" sz="quarter" idx="11"/>
          </p:nvPr>
        </p:nvSpPr>
        <p:spPr/>
        <p:txBody>
          <a:bodyPr/>
          <a:lstStyle/>
          <a:p>
            <a:r>
              <a:rPr lang="en-US"/>
              <a:t>Neural Networks                                                                 Lecture 4: Models of Neurons and Neural Networks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September 16, 2010</a:t>
            </a:r>
          </a:p>
        </p:txBody>
      </p:sp>
      <p:sp>
        <p:nvSpPr>
          <p:cNvPr id="5" name="Footer Placeholder 4"/>
          <p:cNvSpPr>
            <a:spLocks noGrp="1"/>
          </p:cNvSpPr>
          <p:nvPr>
            <p:ph type="ftr" sz="quarter" idx="11"/>
          </p:nvPr>
        </p:nvSpPr>
        <p:spPr/>
        <p:txBody>
          <a:bodyPr/>
          <a:lstStyle/>
          <a:p>
            <a:r>
              <a:rPr lang="en-US"/>
              <a:t>Neural Networks                                                                 Lecture 4: Models of Neurons and Neural Networks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2"/>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 y="3938591"/>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648200" y="1600201"/>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1"/>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1"/>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1"/>
          </a:xfrm>
        </p:spPr>
        <p:txBody>
          <a:bodyPr/>
          <a:lstStyle>
            <a:lvl1pPr>
              <a:defRPr/>
            </a:lvl1pPr>
          </a:lstStyle>
          <a:p>
            <a:fld id="{92DEB1A9-1139-D341-997A-E3E7FCC86140}" type="slidenum">
              <a:rPr lang="en-US"/>
              <a:pPr/>
              <a:t>‹#›</a:t>
            </a:fld>
            <a:endParaRPr lang="en-US"/>
          </a:p>
        </p:txBody>
      </p:sp>
    </p:spTree>
    <p:extLst>
      <p:ext uri="{BB962C8B-B14F-4D97-AF65-F5344CB8AC3E}">
        <p14:creationId xmlns:p14="http://schemas.microsoft.com/office/powerpoint/2010/main" val="803134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1"/>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1"/>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1"/>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1"/>
          </a:xfrm>
        </p:spPr>
        <p:txBody>
          <a:bodyPr/>
          <a:lstStyle>
            <a:lvl1pPr>
              <a:defRPr/>
            </a:lvl1pPr>
          </a:lstStyle>
          <a:p>
            <a:fld id="{FD846658-A9C7-7548-97CD-112BEFA74E33}" type="slidenum">
              <a:rPr lang="en-US"/>
              <a:pPr/>
              <a:t>‹#›</a:t>
            </a:fld>
            <a:endParaRPr lang="en-US"/>
          </a:p>
        </p:txBody>
      </p:sp>
    </p:spTree>
    <p:extLst>
      <p:ext uri="{BB962C8B-B14F-4D97-AF65-F5344CB8AC3E}">
        <p14:creationId xmlns:p14="http://schemas.microsoft.com/office/powerpoint/2010/main" val="103896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1"/>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2"/>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91"/>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1"/>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1"/>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1"/>
          </a:xfrm>
        </p:spPr>
        <p:txBody>
          <a:bodyPr/>
          <a:lstStyle>
            <a:lvl1pPr>
              <a:defRPr/>
            </a:lvl1pPr>
          </a:lstStyle>
          <a:p>
            <a:fld id="{AC38D565-B1F3-A14C-AFC6-588AE5E8A140}" type="slidenum">
              <a:rPr lang="en-US"/>
              <a:pPr/>
              <a:t>‹#›</a:t>
            </a:fld>
            <a:endParaRPr lang="en-US"/>
          </a:p>
        </p:txBody>
      </p:sp>
    </p:spTree>
    <p:extLst>
      <p:ext uri="{BB962C8B-B14F-4D97-AF65-F5344CB8AC3E}">
        <p14:creationId xmlns:p14="http://schemas.microsoft.com/office/powerpoint/2010/main" val="150064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September 16, 2010</a:t>
            </a:r>
          </a:p>
        </p:txBody>
      </p:sp>
      <p:sp>
        <p:nvSpPr>
          <p:cNvPr id="5" name="Footer Placeholder 4"/>
          <p:cNvSpPr>
            <a:spLocks noGrp="1"/>
          </p:cNvSpPr>
          <p:nvPr>
            <p:ph type="ftr" sz="quarter" idx="11"/>
          </p:nvPr>
        </p:nvSpPr>
        <p:spPr/>
        <p:txBody>
          <a:bodyPr/>
          <a:lstStyle/>
          <a:p>
            <a:r>
              <a:rPr lang="en-US"/>
              <a:t>Neural Networks                                                                 Lecture 4: Models of Neurons and Neural Networks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September 16, 2010</a:t>
            </a:r>
          </a:p>
        </p:txBody>
      </p:sp>
      <p:sp>
        <p:nvSpPr>
          <p:cNvPr id="5" name="Footer Placeholder 4"/>
          <p:cNvSpPr>
            <a:spLocks noGrp="1"/>
          </p:cNvSpPr>
          <p:nvPr>
            <p:ph type="ftr" sz="quarter" idx="11"/>
          </p:nvPr>
        </p:nvSpPr>
        <p:spPr/>
        <p:txBody>
          <a:bodyPr/>
          <a:lstStyle/>
          <a:p>
            <a:r>
              <a:rPr lang="en-US"/>
              <a:t>Neural Networks                                                                 Lecture 4: Models of Neurons and Neural Networks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September 16, 2010</a:t>
            </a:r>
          </a:p>
        </p:txBody>
      </p:sp>
      <p:sp>
        <p:nvSpPr>
          <p:cNvPr id="6" name="Footer Placeholder 5"/>
          <p:cNvSpPr>
            <a:spLocks noGrp="1"/>
          </p:cNvSpPr>
          <p:nvPr>
            <p:ph type="ftr" sz="quarter" idx="11"/>
          </p:nvPr>
        </p:nvSpPr>
        <p:spPr/>
        <p:txBody>
          <a:bodyPr/>
          <a:lstStyle/>
          <a:p>
            <a:r>
              <a:rPr lang="en-US"/>
              <a:t>Neural Networks                                                                 Lecture 4: Models of Neurons and Neural Networks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September 16, 2010</a:t>
            </a:r>
          </a:p>
        </p:txBody>
      </p:sp>
      <p:sp>
        <p:nvSpPr>
          <p:cNvPr id="8" name="Footer Placeholder 7"/>
          <p:cNvSpPr>
            <a:spLocks noGrp="1"/>
          </p:cNvSpPr>
          <p:nvPr>
            <p:ph type="ftr" sz="quarter" idx="11"/>
          </p:nvPr>
        </p:nvSpPr>
        <p:spPr/>
        <p:txBody>
          <a:bodyPr/>
          <a:lstStyle/>
          <a:p>
            <a:r>
              <a:rPr lang="en-US"/>
              <a:t>Neural Networks                                                                 Lecture 4: Models of Neurons and Neural Networks</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September 16, 2010</a:t>
            </a:r>
          </a:p>
        </p:txBody>
      </p:sp>
      <p:sp>
        <p:nvSpPr>
          <p:cNvPr id="4" name="Footer Placeholder 3"/>
          <p:cNvSpPr>
            <a:spLocks noGrp="1"/>
          </p:cNvSpPr>
          <p:nvPr>
            <p:ph type="ftr" sz="quarter" idx="11"/>
          </p:nvPr>
        </p:nvSpPr>
        <p:spPr/>
        <p:txBody>
          <a:bodyPr/>
          <a:lstStyle/>
          <a:p>
            <a:r>
              <a:rPr lang="en-US"/>
              <a:t>Neural Networks                                                                 Lecture 4: Models of Neurons and Neural Networks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September 16, 2010</a:t>
            </a:r>
          </a:p>
        </p:txBody>
      </p:sp>
      <p:sp>
        <p:nvSpPr>
          <p:cNvPr id="3" name="Footer Placeholder 2"/>
          <p:cNvSpPr>
            <a:spLocks noGrp="1"/>
          </p:cNvSpPr>
          <p:nvPr>
            <p:ph type="ftr" sz="quarter" idx="11"/>
          </p:nvPr>
        </p:nvSpPr>
        <p:spPr/>
        <p:txBody>
          <a:bodyPr/>
          <a:lstStyle/>
          <a:p>
            <a:r>
              <a:rPr lang="en-US"/>
              <a:t>Neural Networks                                                                 Lecture 4: Models of Neurons and Neural Networks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September 16, 2010</a:t>
            </a:r>
          </a:p>
        </p:txBody>
      </p:sp>
      <p:sp>
        <p:nvSpPr>
          <p:cNvPr id="6" name="Footer Placeholder 5"/>
          <p:cNvSpPr>
            <a:spLocks noGrp="1"/>
          </p:cNvSpPr>
          <p:nvPr>
            <p:ph type="ftr" sz="quarter" idx="11"/>
          </p:nvPr>
        </p:nvSpPr>
        <p:spPr/>
        <p:txBody>
          <a:bodyPr/>
          <a:lstStyle/>
          <a:p>
            <a:r>
              <a:rPr lang="en-US"/>
              <a:t>Neural Networks                                                                 Lecture 4: Models of Neurons and Neural Networks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September 16, 2010</a:t>
            </a:r>
          </a:p>
        </p:txBody>
      </p:sp>
      <p:sp>
        <p:nvSpPr>
          <p:cNvPr id="6" name="Footer Placeholder 5"/>
          <p:cNvSpPr>
            <a:spLocks noGrp="1"/>
          </p:cNvSpPr>
          <p:nvPr>
            <p:ph type="ftr" sz="quarter" idx="11"/>
          </p:nvPr>
        </p:nvSpPr>
        <p:spPr/>
        <p:txBody>
          <a:bodyPr/>
          <a:lstStyle/>
          <a:p>
            <a:r>
              <a:rPr lang="en-US"/>
              <a:t>Neural Networks                                                                 Lecture 4: Models of Neurons and Neural Networks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September 16, 2010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Neural Networks                                                                 Lecture 4: Models of Neurons and Neural Networks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6.emf"/><Relationship Id="rId7"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14.xml"/><Relationship Id="rId6" Type="http://schemas.openxmlformats.org/officeDocument/2006/relationships/oleObject" Target="../embeddings/oleObject8.bin"/><Relationship Id="rId5" Type="http://schemas.openxmlformats.org/officeDocument/2006/relationships/image" Target="../media/image7.wmf"/><Relationship Id="rId4" Type="http://schemas.openxmlformats.org/officeDocument/2006/relationships/oleObject" Target="../embeddings/oleObject7.bin"/><Relationship Id="rId9" Type="http://schemas.openxmlformats.org/officeDocument/2006/relationships/image" Target="../media/image9.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oleObject" Target="../embeddings/oleObject10.bin"/><Relationship Id="rId1" Type="http://schemas.openxmlformats.org/officeDocument/2006/relationships/slideLayout" Target="../slideLayouts/slideLayout4.xml"/><Relationship Id="rId6" Type="http://schemas.openxmlformats.org/officeDocument/2006/relationships/oleObject" Target="../embeddings/oleObject12.bin"/><Relationship Id="rId11" Type="http://schemas.openxmlformats.org/officeDocument/2006/relationships/image" Target="../media/image14.emf"/><Relationship Id="rId5" Type="http://schemas.openxmlformats.org/officeDocument/2006/relationships/image" Target="../media/image11.e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7.emf"/><Relationship Id="rId2" Type="http://schemas.openxmlformats.org/officeDocument/2006/relationships/oleObject" Target="../embeddings/oleObject15.bin"/><Relationship Id="rId1" Type="http://schemas.openxmlformats.org/officeDocument/2006/relationships/slideLayout" Target="../slideLayouts/slideLayout4.xml"/><Relationship Id="rId6" Type="http://schemas.openxmlformats.org/officeDocument/2006/relationships/oleObject" Target="../embeddings/oleObject17.bin"/><Relationship Id="rId5" Type="http://schemas.openxmlformats.org/officeDocument/2006/relationships/image" Target="../media/image16.e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oleObject" Target="../embeddings/oleObject19.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2.emf"/><Relationship Id="rId2" Type="http://schemas.openxmlformats.org/officeDocument/2006/relationships/oleObject" Target="../embeddings/oleObject20.bin"/><Relationship Id="rId1" Type="http://schemas.openxmlformats.org/officeDocument/2006/relationships/slideLayout" Target="../slideLayouts/slideLayout13.xml"/><Relationship Id="rId6" Type="http://schemas.openxmlformats.org/officeDocument/2006/relationships/oleObject" Target="../embeddings/oleObject22.bin"/><Relationship Id="rId5" Type="http://schemas.openxmlformats.org/officeDocument/2006/relationships/image" Target="../media/image21.emf"/><Relationship Id="rId4" Type="http://schemas.openxmlformats.org/officeDocument/2006/relationships/oleObject" Target="../embeddings/oleObject21.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23.emf"/><Relationship Id="rId7" Type="http://schemas.openxmlformats.org/officeDocument/2006/relationships/image" Target="../media/image25.emf"/><Relationship Id="rId2" Type="http://schemas.openxmlformats.org/officeDocument/2006/relationships/oleObject" Target="../embeddings/oleObject23.bin"/><Relationship Id="rId1" Type="http://schemas.openxmlformats.org/officeDocument/2006/relationships/slideLayout" Target="../slideLayouts/slideLayout4.xml"/><Relationship Id="rId6" Type="http://schemas.openxmlformats.org/officeDocument/2006/relationships/oleObject" Target="../embeddings/oleObject25.bin"/><Relationship Id="rId11" Type="http://schemas.openxmlformats.org/officeDocument/2006/relationships/image" Target="../media/image27.emf"/><Relationship Id="rId5" Type="http://schemas.openxmlformats.org/officeDocument/2006/relationships/image" Target="../media/image24.e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2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28.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12.xml"/><Relationship Id="rId5" Type="http://schemas.openxmlformats.org/officeDocument/2006/relationships/image" Target="../media/image5.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CS532 ANN</a:t>
            </a:r>
          </a:p>
        </p:txBody>
      </p:sp>
      <p:sp>
        <p:nvSpPr>
          <p:cNvPr id="3" name="Subtitle 2"/>
          <p:cNvSpPr>
            <a:spLocks noGrp="1"/>
          </p:cNvSpPr>
          <p:nvPr>
            <p:ph type="subTitle" idx="1"/>
          </p:nvPr>
        </p:nvSpPr>
        <p:spPr/>
        <p:txBody>
          <a:bodyPr>
            <a:normAutofit/>
          </a:bodyPr>
          <a:lstStyle/>
          <a:p>
            <a:r>
              <a:rPr lang="en-US" dirty="0"/>
              <a:t>Weight updates for linear threshold units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sz="2800" dirty="0" err="1"/>
              <a:t>Behaviour</a:t>
            </a:r>
            <a:r>
              <a:rPr lang="en-US" sz="2800" dirty="0"/>
              <a:t> of the iterative learning procedure</a:t>
            </a:r>
          </a:p>
        </p:txBody>
      </p:sp>
      <p:sp>
        <p:nvSpPr>
          <p:cNvPr id="186371" name="Rectangle 3"/>
          <p:cNvSpPr>
            <a:spLocks noGrp="1" noChangeArrowheads="1"/>
          </p:cNvSpPr>
          <p:nvPr>
            <p:ph type="body" idx="1"/>
          </p:nvPr>
        </p:nvSpPr>
        <p:spPr/>
        <p:txBody>
          <a:bodyPr/>
          <a:lstStyle/>
          <a:p>
            <a:r>
              <a:rPr lang="en-US" sz="2000" dirty="0"/>
              <a:t>Does the learning procedure eventually get the right answer? </a:t>
            </a:r>
          </a:p>
          <a:p>
            <a:pPr lvl="1"/>
            <a:r>
              <a:rPr lang="en-US" sz="1800" dirty="0"/>
              <a:t>There may be no perfect answer.</a:t>
            </a:r>
          </a:p>
          <a:p>
            <a:pPr lvl="1"/>
            <a:r>
              <a:rPr lang="en-US" sz="1800" dirty="0"/>
              <a:t>By making </a:t>
            </a:r>
            <a:r>
              <a:rPr lang="en-US" sz="1800" dirty="0">
                <a:solidFill>
                  <a:srgbClr val="009900"/>
                </a:solidFill>
              </a:rPr>
              <a:t>the learning rate small enough we can get as close as we desire to the best answer.</a:t>
            </a:r>
          </a:p>
          <a:p>
            <a:pPr lvl="1"/>
            <a:endParaRPr lang="en-US" sz="2000" dirty="0">
              <a:solidFill>
                <a:srgbClr val="009900"/>
              </a:solidFill>
            </a:endParaRPr>
          </a:p>
          <a:p>
            <a:r>
              <a:rPr lang="en-US" sz="2000" dirty="0"/>
              <a:t>How quickly do the weights converge to their correct values? </a:t>
            </a:r>
          </a:p>
          <a:p>
            <a:pPr lvl="1"/>
            <a:r>
              <a:rPr lang="en-US" sz="1800" dirty="0">
                <a:solidFill>
                  <a:srgbClr val="008000"/>
                </a:solidFill>
              </a:rPr>
              <a:t>It can be very slow if two input dimensions are highly correlated. If you almost always have the same number of portions of ketchup and chips, it is hard to decide how to divide the price between ketchup and chips.</a:t>
            </a:r>
          </a:p>
        </p:txBody>
      </p:sp>
    </p:spTree>
    <p:extLst>
      <p:ext uri="{BB962C8B-B14F-4D97-AF65-F5344CB8AC3E}">
        <p14:creationId xmlns:p14="http://schemas.microsoft.com/office/powerpoint/2010/main" val="230141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3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3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63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12" y="914400"/>
            <a:ext cx="7931224" cy="857250"/>
          </a:xfrm>
        </p:spPr>
        <p:txBody>
          <a:bodyPr>
            <a:normAutofit fontScale="90000"/>
          </a:bodyPr>
          <a:lstStyle/>
          <a:p>
            <a:r>
              <a:rPr lang="en-US" sz="2800" dirty="0"/>
              <a:t>The relationship between the online delta-rule and the learning rule for </a:t>
            </a:r>
            <a:r>
              <a:rPr lang="en-US" sz="2800" dirty="0" err="1"/>
              <a:t>perceptrons</a:t>
            </a:r>
            <a:endParaRPr lang="en-US" sz="2800" dirty="0"/>
          </a:p>
        </p:txBody>
      </p:sp>
      <p:sp>
        <p:nvSpPr>
          <p:cNvPr id="3" name="Content Placeholder 2"/>
          <p:cNvSpPr>
            <a:spLocks noGrp="1"/>
          </p:cNvSpPr>
          <p:nvPr>
            <p:ph idx="1"/>
          </p:nvPr>
        </p:nvSpPr>
        <p:spPr/>
        <p:txBody>
          <a:bodyPr/>
          <a:lstStyle/>
          <a:p>
            <a:r>
              <a:rPr lang="en-US" sz="2000" dirty="0"/>
              <a:t>In perceptron learning, we increment or decrement the weight vector by the input vector.</a:t>
            </a:r>
          </a:p>
          <a:p>
            <a:pPr lvl="1"/>
            <a:r>
              <a:rPr lang="en-US" sz="2000" dirty="0"/>
              <a:t>But we only change the weights when we make an error.</a:t>
            </a:r>
          </a:p>
          <a:p>
            <a:pPr lvl="1"/>
            <a:endParaRPr lang="en-US" sz="2000" dirty="0"/>
          </a:p>
          <a:p>
            <a:r>
              <a:rPr lang="en-US" sz="2000" dirty="0"/>
              <a:t>In the online version of the delta-rule we increment or decrement the weight vector by the input vector scaled by the residual error and the learning rate.</a:t>
            </a:r>
          </a:p>
          <a:p>
            <a:pPr lvl="1"/>
            <a:r>
              <a:rPr lang="en-US" sz="2000" dirty="0"/>
              <a:t>So we have to choose a learning rate. This is annoying.</a:t>
            </a:r>
          </a:p>
          <a:p>
            <a:endParaRPr lang="en-US" sz="2000" dirty="0"/>
          </a:p>
        </p:txBody>
      </p:sp>
    </p:spTree>
    <p:extLst>
      <p:ext uri="{BB962C8B-B14F-4D97-AF65-F5344CB8AC3E}">
        <p14:creationId xmlns:p14="http://schemas.microsoft.com/office/powerpoint/2010/main" val="2469786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error surface for a linear neuron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48766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457200" y="782241"/>
            <a:ext cx="8229600" cy="857251"/>
          </a:xfrm>
        </p:spPr>
        <p:txBody>
          <a:bodyPr/>
          <a:lstStyle/>
          <a:p>
            <a:r>
              <a:rPr lang="en-US" sz="2800" dirty="0"/>
              <a:t>The error surface in extended weight space</a:t>
            </a:r>
          </a:p>
        </p:txBody>
      </p:sp>
      <p:sp>
        <p:nvSpPr>
          <p:cNvPr id="176131" name="Rectangle 3"/>
          <p:cNvSpPr>
            <a:spLocks noGrp="1" noChangeArrowheads="1"/>
          </p:cNvSpPr>
          <p:nvPr>
            <p:ph type="body" idx="1"/>
          </p:nvPr>
        </p:nvSpPr>
        <p:spPr>
          <a:xfrm>
            <a:off x="143508" y="1628801"/>
            <a:ext cx="5148572" cy="3942941"/>
          </a:xfrm>
        </p:spPr>
        <p:txBody>
          <a:bodyPr/>
          <a:lstStyle/>
          <a:p>
            <a:r>
              <a:rPr lang="en-US" sz="2000" dirty="0"/>
              <a:t>The error surface lies in a space with a horizontal axis for each weight and one vertical axis for the error. </a:t>
            </a:r>
          </a:p>
          <a:p>
            <a:pPr lvl="1"/>
            <a:r>
              <a:rPr lang="en-US" sz="2000" dirty="0"/>
              <a:t>For a linear neuron with a squared error, it is a quadratic bowl. </a:t>
            </a:r>
          </a:p>
          <a:p>
            <a:pPr lvl="1"/>
            <a:r>
              <a:rPr lang="en-US" sz="2000" dirty="0"/>
              <a:t>Vertical cross-sections are parabolas. </a:t>
            </a:r>
          </a:p>
          <a:p>
            <a:pPr lvl="1"/>
            <a:r>
              <a:rPr lang="en-US" sz="2000" dirty="0"/>
              <a:t>Horizontal cross-sections are ellipses.</a:t>
            </a:r>
            <a:endParaRPr lang="en-US" sz="1600" dirty="0"/>
          </a:p>
          <a:p>
            <a:r>
              <a:rPr lang="en-US" sz="2000" dirty="0"/>
              <a:t>For multi-layer, non-linear nets the error surface is much more complicated.</a:t>
            </a:r>
          </a:p>
        </p:txBody>
      </p:sp>
      <p:sp>
        <p:nvSpPr>
          <p:cNvPr id="176132" name="Rectangle 4"/>
          <p:cNvSpPr>
            <a:spLocks noChangeArrowheads="1"/>
          </p:cNvSpPr>
          <p:nvPr/>
        </p:nvSpPr>
        <p:spPr bwMode="auto">
          <a:xfrm>
            <a:off x="6192181" y="1769860"/>
            <a:ext cx="2484279" cy="1350169"/>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6135" name="Freeform 7"/>
          <p:cNvSpPr>
            <a:spLocks/>
          </p:cNvSpPr>
          <p:nvPr/>
        </p:nvSpPr>
        <p:spPr bwMode="auto">
          <a:xfrm>
            <a:off x="6371981" y="1715089"/>
            <a:ext cx="1081087" cy="1313260"/>
          </a:xfrm>
          <a:custGeom>
            <a:avLst/>
            <a:gdLst>
              <a:gd name="T0" fmla="*/ 0 w 681"/>
              <a:gd name="T1" fmla="*/ 0 h 1103"/>
              <a:gd name="T2" fmla="*/ 46 w 681"/>
              <a:gd name="T3" fmla="*/ 272 h 1103"/>
              <a:gd name="T4" fmla="*/ 182 w 681"/>
              <a:gd name="T5" fmla="*/ 680 h 1103"/>
              <a:gd name="T6" fmla="*/ 408 w 681"/>
              <a:gd name="T7" fmla="*/ 997 h 1103"/>
              <a:gd name="T8" fmla="*/ 590 w 681"/>
              <a:gd name="T9" fmla="*/ 1088 h 1103"/>
              <a:gd name="T10" fmla="*/ 681 w 681"/>
              <a:gd name="T11" fmla="*/ 1088 h 1103"/>
            </a:gdLst>
            <a:ahLst/>
            <a:cxnLst>
              <a:cxn ang="0">
                <a:pos x="T0" y="T1"/>
              </a:cxn>
              <a:cxn ang="0">
                <a:pos x="T2" y="T3"/>
              </a:cxn>
              <a:cxn ang="0">
                <a:pos x="T4" y="T5"/>
              </a:cxn>
              <a:cxn ang="0">
                <a:pos x="T6" y="T7"/>
              </a:cxn>
              <a:cxn ang="0">
                <a:pos x="T8" y="T9"/>
              </a:cxn>
              <a:cxn ang="0">
                <a:pos x="T10" y="T11"/>
              </a:cxn>
            </a:cxnLst>
            <a:rect l="0" t="0" r="r" b="b"/>
            <a:pathLst>
              <a:path w="681" h="1103">
                <a:moveTo>
                  <a:pt x="0" y="0"/>
                </a:moveTo>
                <a:cubicBezTo>
                  <a:pt x="8" y="79"/>
                  <a:pt x="16" y="159"/>
                  <a:pt x="46" y="272"/>
                </a:cubicBezTo>
                <a:cubicBezTo>
                  <a:pt x="76" y="385"/>
                  <a:pt x="122" y="559"/>
                  <a:pt x="182" y="680"/>
                </a:cubicBezTo>
                <a:cubicBezTo>
                  <a:pt x="242" y="801"/>
                  <a:pt x="340" y="929"/>
                  <a:pt x="408" y="997"/>
                </a:cubicBezTo>
                <a:cubicBezTo>
                  <a:pt x="476" y="1065"/>
                  <a:pt x="545" y="1073"/>
                  <a:pt x="590" y="1088"/>
                </a:cubicBezTo>
                <a:cubicBezTo>
                  <a:pt x="635" y="1103"/>
                  <a:pt x="666" y="1088"/>
                  <a:pt x="681" y="1088"/>
                </a:cubicBez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6136" name="Freeform 8"/>
          <p:cNvSpPr>
            <a:spLocks/>
          </p:cNvSpPr>
          <p:nvPr/>
        </p:nvSpPr>
        <p:spPr bwMode="auto">
          <a:xfrm flipH="1">
            <a:off x="7451477" y="1715089"/>
            <a:ext cx="1223962" cy="1313260"/>
          </a:xfrm>
          <a:custGeom>
            <a:avLst/>
            <a:gdLst>
              <a:gd name="T0" fmla="*/ 0 w 681"/>
              <a:gd name="T1" fmla="*/ 0 h 1103"/>
              <a:gd name="T2" fmla="*/ 46 w 681"/>
              <a:gd name="T3" fmla="*/ 272 h 1103"/>
              <a:gd name="T4" fmla="*/ 182 w 681"/>
              <a:gd name="T5" fmla="*/ 680 h 1103"/>
              <a:gd name="T6" fmla="*/ 408 w 681"/>
              <a:gd name="T7" fmla="*/ 997 h 1103"/>
              <a:gd name="T8" fmla="*/ 590 w 681"/>
              <a:gd name="T9" fmla="*/ 1088 h 1103"/>
              <a:gd name="T10" fmla="*/ 681 w 681"/>
              <a:gd name="T11" fmla="*/ 1088 h 1103"/>
            </a:gdLst>
            <a:ahLst/>
            <a:cxnLst>
              <a:cxn ang="0">
                <a:pos x="T0" y="T1"/>
              </a:cxn>
              <a:cxn ang="0">
                <a:pos x="T2" y="T3"/>
              </a:cxn>
              <a:cxn ang="0">
                <a:pos x="T4" y="T5"/>
              </a:cxn>
              <a:cxn ang="0">
                <a:pos x="T6" y="T7"/>
              </a:cxn>
              <a:cxn ang="0">
                <a:pos x="T8" y="T9"/>
              </a:cxn>
              <a:cxn ang="0">
                <a:pos x="T10" y="T11"/>
              </a:cxn>
            </a:cxnLst>
            <a:rect l="0" t="0" r="r" b="b"/>
            <a:pathLst>
              <a:path w="681" h="1103">
                <a:moveTo>
                  <a:pt x="0" y="0"/>
                </a:moveTo>
                <a:cubicBezTo>
                  <a:pt x="8" y="79"/>
                  <a:pt x="16" y="159"/>
                  <a:pt x="46" y="272"/>
                </a:cubicBezTo>
                <a:cubicBezTo>
                  <a:pt x="76" y="385"/>
                  <a:pt x="122" y="559"/>
                  <a:pt x="182" y="680"/>
                </a:cubicBezTo>
                <a:cubicBezTo>
                  <a:pt x="242" y="801"/>
                  <a:pt x="340" y="929"/>
                  <a:pt x="408" y="997"/>
                </a:cubicBezTo>
                <a:cubicBezTo>
                  <a:pt x="476" y="1065"/>
                  <a:pt x="545" y="1073"/>
                  <a:pt x="590" y="1088"/>
                </a:cubicBezTo>
                <a:cubicBezTo>
                  <a:pt x="635" y="1103"/>
                  <a:pt x="666" y="1088"/>
                  <a:pt x="681" y="1088"/>
                </a:cubicBez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6137" name="Text Box 9"/>
          <p:cNvSpPr txBox="1">
            <a:spLocks noChangeArrowheads="1"/>
          </p:cNvSpPr>
          <p:nvPr/>
        </p:nvSpPr>
        <p:spPr bwMode="auto">
          <a:xfrm>
            <a:off x="5632204" y="2216345"/>
            <a:ext cx="33534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t>E</a:t>
            </a:r>
          </a:p>
        </p:txBody>
      </p:sp>
      <p:sp>
        <p:nvSpPr>
          <p:cNvPr id="176142" name="Line 14"/>
          <p:cNvSpPr>
            <a:spLocks noChangeShapeType="1"/>
          </p:cNvSpPr>
          <p:nvPr/>
        </p:nvSpPr>
        <p:spPr bwMode="auto">
          <a:xfrm flipV="1">
            <a:off x="5795714" y="1986551"/>
            <a:ext cx="0" cy="215504"/>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6152" name="Rectangle 24"/>
          <p:cNvSpPr>
            <a:spLocks noChangeArrowheads="1"/>
          </p:cNvSpPr>
          <p:nvPr/>
        </p:nvSpPr>
        <p:spPr bwMode="auto">
          <a:xfrm>
            <a:off x="6233716" y="3596017"/>
            <a:ext cx="2449512" cy="147616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6153" name="Text Box 25"/>
          <p:cNvSpPr txBox="1">
            <a:spLocks noChangeArrowheads="1"/>
          </p:cNvSpPr>
          <p:nvPr/>
        </p:nvSpPr>
        <p:spPr bwMode="auto">
          <a:xfrm>
            <a:off x="5724128" y="4073229"/>
            <a:ext cx="49725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w1</a:t>
            </a:r>
          </a:p>
        </p:txBody>
      </p:sp>
      <p:sp>
        <p:nvSpPr>
          <p:cNvPr id="176154" name="Text Box 26"/>
          <p:cNvSpPr txBox="1">
            <a:spLocks noChangeArrowheads="1"/>
          </p:cNvSpPr>
          <p:nvPr/>
        </p:nvSpPr>
        <p:spPr bwMode="auto">
          <a:xfrm>
            <a:off x="7237017" y="5153126"/>
            <a:ext cx="49725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w2</a:t>
            </a:r>
          </a:p>
        </p:txBody>
      </p:sp>
      <p:sp>
        <p:nvSpPr>
          <p:cNvPr id="176155" name="Line 27"/>
          <p:cNvSpPr>
            <a:spLocks noChangeShapeType="1"/>
          </p:cNvSpPr>
          <p:nvPr/>
        </p:nvSpPr>
        <p:spPr bwMode="auto">
          <a:xfrm flipV="1">
            <a:off x="5946378" y="3775573"/>
            <a:ext cx="0" cy="270272"/>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6156" name="Line 28"/>
          <p:cNvSpPr>
            <a:spLocks noChangeShapeType="1"/>
          </p:cNvSpPr>
          <p:nvPr/>
        </p:nvSpPr>
        <p:spPr bwMode="auto">
          <a:xfrm>
            <a:off x="7818041" y="5287666"/>
            <a:ext cx="431800"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6157" name="Oval 29"/>
          <p:cNvSpPr>
            <a:spLocks noChangeArrowheads="1"/>
          </p:cNvSpPr>
          <p:nvPr/>
        </p:nvSpPr>
        <p:spPr bwMode="auto">
          <a:xfrm rot="2463579">
            <a:off x="7097316" y="3560072"/>
            <a:ext cx="792162" cy="145851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6158" name="Oval 30"/>
          <p:cNvSpPr>
            <a:spLocks noChangeArrowheads="1"/>
          </p:cNvSpPr>
          <p:nvPr/>
        </p:nvSpPr>
        <p:spPr bwMode="auto">
          <a:xfrm rot="2463579">
            <a:off x="7192566" y="3721997"/>
            <a:ext cx="615950" cy="113466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6159" name="Oval 31"/>
          <p:cNvSpPr>
            <a:spLocks noChangeArrowheads="1"/>
          </p:cNvSpPr>
          <p:nvPr/>
        </p:nvSpPr>
        <p:spPr bwMode="auto">
          <a:xfrm rot="2463579">
            <a:off x="7241778" y="3914875"/>
            <a:ext cx="452438" cy="83343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6160" name="Oval 32"/>
          <p:cNvSpPr>
            <a:spLocks noChangeArrowheads="1"/>
          </p:cNvSpPr>
          <p:nvPr/>
        </p:nvSpPr>
        <p:spPr bwMode="auto">
          <a:xfrm rot="2463579">
            <a:off x="7308457" y="3989885"/>
            <a:ext cx="352425" cy="648891"/>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99053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75" name="Rectangle 23"/>
          <p:cNvSpPr>
            <a:spLocks noGrp="1" noChangeArrowheads="1"/>
          </p:cNvSpPr>
          <p:nvPr>
            <p:ph type="body" sz="half" idx="1"/>
          </p:nvPr>
        </p:nvSpPr>
        <p:spPr>
          <a:xfrm>
            <a:off x="457200" y="1700808"/>
            <a:ext cx="4038600" cy="3394472"/>
          </a:xfrm>
        </p:spPr>
        <p:txBody>
          <a:bodyPr/>
          <a:lstStyle/>
          <a:p>
            <a:r>
              <a:rPr lang="en-US" sz="2000" dirty="0"/>
              <a:t>The simplest kind of batch learning does steepest descent on the error surface.</a:t>
            </a:r>
          </a:p>
          <a:p>
            <a:pPr lvl="1"/>
            <a:r>
              <a:rPr lang="en-US" sz="1800" dirty="0"/>
              <a:t>This travels perpendicular to the contour lines.</a:t>
            </a:r>
          </a:p>
        </p:txBody>
      </p:sp>
      <p:sp>
        <p:nvSpPr>
          <p:cNvPr id="177176" name="Rectangle 24"/>
          <p:cNvSpPr>
            <a:spLocks noGrp="1" noChangeArrowheads="1"/>
          </p:cNvSpPr>
          <p:nvPr>
            <p:ph type="body" sz="half" idx="2"/>
          </p:nvPr>
        </p:nvSpPr>
        <p:spPr>
          <a:xfrm>
            <a:off x="4648200" y="1664804"/>
            <a:ext cx="4038600" cy="3394472"/>
          </a:xfrm>
          <a:noFill/>
        </p:spPr>
        <p:txBody>
          <a:bodyPr/>
          <a:lstStyle/>
          <a:p>
            <a:r>
              <a:rPr lang="en-US" sz="2000" dirty="0"/>
              <a:t>The simplest kind of online learning </a:t>
            </a:r>
            <a:r>
              <a:rPr lang="en-US" sz="2000" dirty="0" err="1"/>
              <a:t>zig-zags</a:t>
            </a:r>
            <a:r>
              <a:rPr lang="en-US" sz="2000" dirty="0"/>
              <a:t> around the direction of steepest descent:</a:t>
            </a:r>
          </a:p>
        </p:txBody>
      </p:sp>
      <p:sp>
        <p:nvSpPr>
          <p:cNvPr id="177156" name="Rectangle 4"/>
          <p:cNvSpPr>
            <a:spLocks noChangeArrowheads="1"/>
          </p:cNvSpPr>
          <p:nvPr/>
        </p:nvSpPr>
        <p:spPr bwMode="auto">
          <a:xfrm>
            <a:off x="6046924" y="3179551"/>
            <a:ext cx="2449512" cy="178236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57" name="Text Box 5"/>
          <p:cNvSpPr txBox="1">
            <a:spLocks noChangeArrowheads="1"/>
          </p:cNvSpPr>
          <p:nvPr/>
        </p:nvSpPr>
        <p:spPr bwMode="auto">
          <a:xfrm>
            <a:off x="5535750" y="4000998"/>
            <a:ext cx="49725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w1</a:t>
            </a:r>
          </a:p>
        </p:txBody>
      </p:sp>
      <p:sp>
        <p:nvSpPr>
          <p:cNvPr id="177158" name="Text Box 6"/>
          <p:cNvSpPr txBox="1">
            <a:spLocks noChangeArrowheads="1"/>
          </p:cNvSpPr>
          <p:nvPr/>
        </p:nvSpPr>
        <p:spPr bwMode="auto">
          <a:xfrm>
            <a:off x="6834325" y="4905164"/>
            <a:ext cx="49725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t>w2</a:t>
            </a:r>
          </a:p>
        </p:txBody>
      </p:sp>
      <p:sp>
        <p:nvSpPr>
          <p:cNvPr id="177159" name="Line 7"/>
          <p:cNvSpPr>
            <a:spLocks noChangeShapeType="1"/>
          </p:cNvSpPr>
          <p:nvPr/>
        </p:nvSpPr>
        <p:spPr bwMode="auto">
          <a:xfrm flipV="1">
            <a:off x="5757999" y="3809146"/>
            <a:ext cx="0" cy="270272"/>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7160" name="Line 8"/>
          <p:cNvSpPr>
            <a:spLocks noChangeShapeType="1"/>
          </p:cNvSpPr>
          <p:nvPr/>
        </p:nvSpPr>
        <p:spPr bwMode="auto">
          <a:xfrm>
            <a:off x="7416316" y="5121188"/>
            <a:ext cx="431800"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7161" name="Oval 9"/>
          <p:cNvSpPr>
            <a:spLocks noChangeArrowheads="1"/>
          </p:cNvSpPr>
          <p:nvPr/>
        </p:nvSpPr>
        <p:spPr bwMode="auto">
          <a:xfrm rot="2463579">
            <a:off x="6908937" y="3341476"/>
            <a:ext cx="792163" cy="1458516"/>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62" name="Oval 10"/>
          <p:cNvSpPr>
            <a:spLocks noChangeArrowheads="1"/>
          </p:cNvSpPr>
          <p:nvPr/>
        </p:nvSpPr>
        <p:spPr bwMode="auto">
          <a:xfrm rot="2463579">
            <a:off x="7004186" y="3503401"/>
            <a:ext cx="615950" cy="1134666"/>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63" name="Oval 11"/>
          <p:cNvSpPr>
            <a:spLocks noChangeArrowheads="1"/>
          </p:cNvSpPr>
          <p:nvPr/>
        </p:nvSpPr>
        <p:spPr bwMode="auto">
          <a:xfrm rot="2463579">
            <a:off x="7053403" y="3696283"/>
            <a:ext cx="452437" cy="83343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64" name="Oval 12"/>
          <p:cNvSpPr>
            <a:spLocks noChangeArrowheads="1"/>
          </p:cNvSpPr>
          <p:nvPr/>
        </p:nvSpPr>
        <p:spPr bwMode="auto">
          <a:xfrm rot="2463579">
            <a:off x="7120075" y="3771293"/>
            <a:ext cx="352425" cy="64889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65" name="Rectangle 13"/>
          <p:cNvSpPr>
            <a:spLocks noChangeArrowheads="1"/>
          </p:cNvSpPr>
          <p:nvPr/>
        </p:nvSpPr>
        <p:spPr bwMode="auto">
          <a:xfrm>
            <a:off x="1258888" y="3356992"/>
            <a:ext cx="2449512" cy="158417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66" name="Text Box 14"/>
          <p:cNvSpPr txBox="1">
            <a:spLocks noChangeArrowheads="1"/>
          </p:cNvSpPr>
          <p:nvPr/>
        </p:nvSpPr>
        <p:spPr bwMode="auto">
          <a:xfrm>
            <a:off x="684214" y="3929213"/>
            <a:ext cx="49725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w1</a:t>
            </a:r>
          </a:p>
        </p:txBody>
      </p:sp>
      <p:sp>
        <p:nvSpPr>
          <p:cNvPr id="177167" name="Text Box 15"/>
          <p:cNvSpPr txBox="1">
            <a:spLocks noChangeArrowheads="1"/>
          </p:cNvSpPr>
          <p:nvPr/>
        </p:nvSpPr>
        <p:spPr bwMode="auto">
          <a:xfrm>
            <a:off x="2197100" y="4941168"/>
            <a:ext cx="49725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w2</a:t>
            </a:r>
          </a:p>
        </p:txBody>
      </p:sp>
      <p:sp>
        <p:nvSpPr>
          <p:cNvPr id="177168" name="Line 16"/>
          <p:cNvSpPr>
            <a:spLocks noChangeShapeType="1"/>
          </p:cNvSpPr>
          <p:nvPr/>
        </p:nvSpPr>
        <p:spPr bwMode="auto">
          <a:xfrm flipV="1">
            <a:off x="906463" y="3631556"/>
            <a:ext cx="0" cy="270272"/>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7169" name="Line 17"/>
          <p:cNvSpPr>
            <a:spLocks noChangeShapeType="1"/>
          </p:cNvSpPr>
          <p:nvPr/>
        </p:nvSpPr>
        <p:spPr bwMode="auto">
          <a:xfrm>
            <a:off x="2778125" y="5075708"/>
            <a:ext cx="431800"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7170" name="Oval 18"/>
          <p:cNvSpPr>
            <a:spLocks noChangeArrowheads="1"/>
          </p:cNvSpPr>
          <p:nvPr/>
        </p:nvSpPr>
        <p:spPr bwMode="auto">
          <a:xfrm rot="2463579">
            <a:off x="2051054" y="3416053"/>
            <a:ext cx="792163" cy="1458516"/>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71" name="Oval 19"/>
          <p:cNvSpPr>
            <a:spLocks noChangeArrowheads="1"/>
          </p:cNvSpPr>
          <p:nvPr/>
        </p:nvSpPr>
        <p:spPr bwMode="auto">
          <a:xfrm rot="2463579">
            <a:off x="2152650" y="3577978"/>
            <a:ext cx="615950" cy="1134666"/>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72" name="Oval 20"/>
          <p:cNvSpPr>
            <a:spLocks noChangeArrowheads="1"/>
          </p:cNvSpPr>
          <p:nvPr/>
        </p:nvSpPr>
        <p:spPr bwMode="auto">
          <a:xfrm rot="2463579">
            <a:off x="2201867" y="3770860"/>
            <a:ext cx="452437" cy="83343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73" name="Oval 21"/>
          <p:cNvSpPr>
            <a:spLocks noChangeArrowheads="1"/>
          </p:cNvSpPr>
          <p:nvPr/>
        </p:nvSpPr>
        <p:spPr bwMode="auto">
          <a:xfrm rot="2463579">
            <a:off x="2268542" y="3845870"/>
            <a:ext cx="352425" cy="64889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79" name="Line 27"/>
          <p:cNvSpPr>
            <a:spLocks noChangeShapeType="1"/>
          </p:cNvSpPr>
          <p:nvPr/>
        </p:nvSpPr>
        <p:spPr bwMode="auto">
          <a:xfrm>
            <a:off x="1800229" y="4414989"/>
            <a:ext cx="144463" cy="535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7180" name="Line 28"/>
          <p:cNvSpPr>
            <a:spLocks noChangeShapeType="1"/>
          </p:cNvSpPr>
          <p:nvPr/>
        </p:nvSpPr>
        <p:spPr bwMode="auto">
          <a:xfrm flipV="1">
            <a:off x="1943100" y="4414989"/>
            <a:ext cx="215900" cy="535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7181" name="Line 29"/>
          <p:cNvSpPr>
            <a:spLocks noChangeShapeType="1"/>
          </p:cNvSpPr>
          <p:nvPr/>
        </p:nvSpPr>
        <p:spPr bwMode="auto">
          <a:xfrm flipV="1">
            <a:off x="2159000" y="4334027"/>
            <a:ext cx="109538" cy="80963"/>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7182" name="Oval 30"/>
          <p:cNvSpPr>
            <a:spLocks noChangeArrowheads="1"/>
          </p:cNvSpPr>
          <p:nvPr/>
        </p:nvSpPr>
        <p:spPr bwMode="auto">
          <a:xfrm>
            <a:off x="2232025" y="4307833"/>
            <a:ext cx="71438" cy="53578"/>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83" name="Oval 31"/>
          <p:cNvSpPr>
            <a:spLocks noChangeArrowheads="1"/>
          </p:cNvSpPr>
          <p:nvPr/>
        </p:nvSpPr>
        <p:spPr bwMode="auto">
          <a:xfrm>
            <a:off x="2124075" y="4388794"/>
            <a:ext cx="71438" cy="53578"/>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85" name="Oval 33"/>
          <p:cNvSpPr>
            <a:spLocks noChangeArrowheads="1"/>
          </p:cNvSpPr>
          <p:nvPr/>
        </p:nvSpPr>
        <p:spPr bwMode="auto">
          <a:xfrm>
            <a:off x="1908175" y="4442374"/>
            <a:ext cx="71438" cy="53579"/>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86" name="Rectangle 34"/>
          <p:cNvSpPr>
            <a:spLocks noGrp="1" noChangeArrowheads="1"/>
          </p:cNvSpPr>
          <p:nvPr>
            <p:ph type="title"/>
          </p:nvPr>
        </p:nvSpPr>
        <p:spPr>
          <a:xfrm>
            <a:off x="457200" y="863715"/>
            <a:ext cx="8229600" cy="857250"/>
          </a:xfrm>
        </p:spPr>
        <p:txBody>
          <a:bodyPr/>
          <a:lstStyle/>
          <a:p>
            <a:r>
              <a:rPr lang="en-US" sz="2800" dirty="0"/>
              <a:t>Online versus batch learning</a:t>
            </a:r>
          </a:p>
        </p:txBody>
      </p:sp>
      <p:sp>
        <p:nvSpPr>
          <p:cNvPr id="177187" name="Line 35"/>
          <p:cNvSpPr>
            <a:spLocks noChangeShapeType="1"/>
          </p:cNvSpPr>
          <p:nvPr/>
        </p:nvSpPr>
        <p:spPr bwMode="auto">
          <a:xfrm flipV="1">
            <a:off x="6046928" y="3611748"/>
            <a:ext cx="2447925" cy="971550"/>
          </a:xfrm>
          <a:prstGeom prst="line">
            <a:avLst/>
          </a:prstGeom>
          <a:noFill/>
          <a:ln w="28575">
            <a:solidFill>
              <a:srgbClr val="3333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7188" name="Line 36"/>
          <p:cNvSpPr>
            <a:spLocks noChangeShapeType="1"/>
          </p:cNvSpPr>
          <p:nvPr/>
        </p:nvSpPr>
        <p:spPr bwMode="auto">
          <a:xfrm flipH="1">
            <a:off x="6767649" y="3179551"/>
            <a:ext cx="1079500" cy="1782366"/>
          </a:xfrm>
          <a:prstGeom prst="line">
            <a:avLst/>
          </a:prstGeom>
          <a:noFill/>
          <a:ln w="28575">
            <a:solidFill>
              <a:srgbClr val="3333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7190" name="Text Box 38"/>
          <p:cNvSpPr txBox="1">
            <a:spLocks noChangeArrowheads="1"/>
          </p:cNvSpPr>
          <p:nvPr/>
        </p:nvSpPr>
        <p:spPr bwMode="auto">
          <a:xfrm>
            <a:off x="4283968" y="2854678"/>
            <a:ext cx="1711226"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3333CC"/>
                </a:solidFill>
              </a:rPr>
              <a:t>constraint from </a:t>
            </a:r>
          </a:p>
          <a:p>
            <a:r>
              <a:rPr lang="en-US" dirty="0">
                <a:solidFill>
                  <a:srgbClr val="3333CC"/>
                </a:solidFill>
              </a:rPr>
              <a:t>training case 1</a:t>
            </a:r>
          </a:p>
        </p:txBody>
      </p:sp>
      <p:sp>
        <p:nvSpPr>
          <p:cNvPr id="177191" name="Text Box 39"/>
          <p:cNvSpPr txBox="1">
            <a:spLocks noChangeArrowheads="1"/>
          </p:cNvSpPr>
          <p:nvPr/>
        </p:nvSpPr>
        <p:spPr bwMode="auto">
          <a:xfrm>
            <a:off x="4318136" y="4653137"/>
            <a:ext cx="1711226"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3333CC"/>
                </a:solidFill>
              </a:rPr>
              <a:t>constraint from </a:t>
            </a:r>
          </a:p>
          <a:p>
            <a:r>
              <a:rPr lang="en-US" dirty="0">
                <a:solidFill>
                  <a:srgbClr val="3333CC"/>
                </a:solidFill>
              </a:rPr>
              <a:t>training case 2</a:t>
            </a:r>
          </a:p>
        </p:txBody>
      </p:sp>
      <p:sp>
        <p:nvSpPr>
          <p:cNvPr id="177193" name="AutoShape 41"/>
          <p:cNvSpPr>
            <a:spLocks noChangeArrowheads="1"/>
          </p:cNvSpPr>
          <p:nvPr/>
        </p:nvSpPr>
        <p:spPr bwMode="auto">
          <a:xfrm rot="20833572">
            <a:off x="5397307" y="4599377"/>
            <a:ext cx="499934" cy="82070"/>
          </a:xfrm>
          <a:prstGeom prst="rightArrow">
            <a:avLst>
              <a:gd name="adj1" fmla="val 50000"/>
              <a:gd name="adj2" fmla="val 172282"/>
            </a:avLst>
          </a:prstGeom>
          <a:solidFill>
            <a:srgbClr val="0000FF"/>
          </a:solidFill>
          <a:ln w="9525">
            <a:solidFill>
              <a:srgbClr val="0000FF"/>
            </a:solidFill>
            <a:miter lim="800000"/>
            <a:headEnd/>
            <a:tailEnd/>
          </a:ln>
          <a:effectLst/>
        </p:spPr>
        <p:txBody>
          <a:bodyPr wrap="none" anchor="ctr"/>
          <a:lstStyle/>
          <a:p>
            <a:endParaRPr lang="en-US"/>
          </a:p>
        </p:txBody>
      </p:sp>
      <p:sp>
        <p:nvSpPr>
          <p:cNvPr id="177194" name="AutoShape 42"/>
          <p:cNvSpPr>
            <a:spLocks noChangeArrowheads="1"/>
          </p:cNvSpPr>
          <p:nvPr/>
        </p:nvSpPr>
        <p:spPr bwMode="auto">
          <a:xfrm rot="527759">
            <a:off x="6000773" y="3183896"/>
            <a:ext cx="1669486" cy="45719"/>
          </a:xfrm>
          <a:prstGeom prst="rightArrow">
            <a:avLst>
              <a:gd name="adj1" fmla="val 50000"/>
              <a:gd name="adj2" fmla="val 172282"/>
            </a:avLst>
          </a:prstGeom>
          <a:solidFill>
            <a:srgbClr val="0000FF"/>
          </a:solidFill>
          <a:ln w="9525">
            <a:solidFill>
              <a:srgbClr val="0000FF"/>
            </a:solidFill>
            <a:miter lim="800000"/>
            <a:headEnd/>
            <a:tailEnd/>
          </a:ln>
          <a:effectLst/>
        </p:spPr>
        <p:txBody>
          <a:bodyPr wrap="none" anchor="ctr"/>
          <a:lstStyle/>
          <a:p>
            <a:endParaRPr lang="en-US"/>
          </a:p>
        </p:txBody>
      </p:sp>
      <p:sp>
        <p:nvSpPr>
          <p:cNvPr id="177195" name="Oval 43"/>
          <p:cNvSpPr>
            <a:spLocks noChangeArrowheads="1"/>
          </p:cNvSpPr>
          <p:nvPr/>
        </p:nvSpPr>
        <p:spPr bwMode="auto">
          <a:xfrm>
            <a:off x="1763717" y="4388794"/>
            <a:ext cx="71437" cy="53578"/>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96" name="Oval 44"/>
          <p:cNvSpPr>
            <a:spLocks noChangeArrowheads="1"/>
          </p:cNvSpPr>
          <p:nvPr/>
        </p:nvSpPr>
        <p:spPr bwMode="auto">
          <a:xfrm>
            <a:off x="6551753" y="4421374"/>
            <a:ext cx="71437" cy="53578"/>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97" name="Oval 45"/>
          <p:cNvSpPr>
            <a:spLocks noChangeArrowheads="1"/>
          </p:cNvSpPr>
          <p:nvPr/>
        </p:nvSpPr>
        <p:spPr bwMode="auto">
          <a:xfrm>
            <a:off x="6839086" y="4529722"/>
            <a:ext cx="71438" cy="53579"/>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98" name="Oval 46"/>
          <p:cNvSpPr>
            <a:spLocks noChangeArrowheads="1"/>
          </p:cNvSpPr>
          <p:nvPr/>
        </p:nvSpPr>
        <p:spPr bwMode="auto">
          <a:xfrm>
            <a:off x="6767653" y="4367797"/>
            <a:ext cx="71437" cy="53579"/>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199" name="Oval 47"/>
          <p:cNvSpPr>
            <a:spLocks noChangeArrowheads="1"/>
          </p:cNvSpPr>
          <p:nvPr/>
        </p:nvSpPr>
        <p:spPr bwMode="auto">
          <a:xfrm>
            <a:off x="6910528" y="4421374"/>
            <a:ext cx="71437" cy="53578"/>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7201" name="Line 49"/>
          <p:cNvSpPr>
            <a:spLocks noChangeShapeType="1"/>
          </p:cNvSpPr>
          <p:nvPr/>
        </p:nvSpPr>
        <p:spPr bwMode="auto">
          <a:xfrm>
            <a:off x="6802578" y="4395180"/>
            <a:ext cx="73025" cy="16192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7202" name="Line 50"/>
          <p:cNvSpPr>
            <a:spLocks noChangeShapeType="1"/>
          </p:cNvSpPr>
          <p:nvPr/>
        </p:nvSpPr>
        <p:spPr bwMode="auto">
          <a:xfrm>
            <a:off x="6802574" y="4395181"/>
            <a:ext cx="144462" cy="5357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7203" name="Line 51"/>
          <p:cNvSpPr>
            <a:spLocks noChangeShapeType="1"/>
          </p:cNvSpPr>
          <p:nvPr/>
        </p:nvSpPr>
        <p:spPr bwMode="auto">
          <a:xfrm>
            <a:off x="6621603" y="4448760"/>
            <a:ext cx="217487" cy="10834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2469427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917721"/>
            <a:ext cx="8229600" cy="857250"/>
          </a:xfrm>
        </p:spPr>
        <p:txBody>
          <a:bodyPr/>
          <a:lstStyle/>
          <a:p>
            <a:r>
              <a:rPr lang="en-US" sz="2800" dirty="0"/>
              <a:t>Why learning can be slow</a:t>
            </a:r>
          </a:p>
        </p:txBody>
      </p:sp>
      <p:sp>
        <p:nvSpPr>
          <p:cNvPr id="6" name="Content Placeholder 5"/>
          <p:cNvSpPr>
            <a:spLocks noGrp="1"/>
          </p:cNvSpPr>
          <p:nvPr>
            <p:ph idx="1"/>
          </p:nvPr>
        </p:nvSpPr>
        <p:spPr>
          <a:xfrm>
            <a:off x="457200" y="1916834"/>
            <a:ext cx="5014900" cy="3672407"/>
          </a:xfrm>
        </p:spPr>
        <p:txBody>
          <a:bodyPr/>
          <a:lstStyle/>
          <a:p>
            <a:r>
              <a:rPr lang="en-US" sz="2000" dirty="0"/>
              <a:t>If the ellipse is very elongated, the direction of steepest descent is almost perpendicular to the direction towards the minimum!</a:t>
            </a:r>
          </a:p>
          <a:p>
            <a:pPr lvl="1"/>
            <a:r>
              <a:rPr lang="en-US" sz="2000" dirty="0"/>
              <a:t>The red gradient vector has a large component along the short axis of the ellipse and a small component along the long axis of the ellipse.</a:t>
            </a:r>
          </a:p>
          <a:p>
            <a:pPr lvl="1"/>
            <a:r>
              <a:rPr lang="en-US" sz="2000" dirty="0"/>
              <a:t>This is just the opposite of what we want.</a:t>
            </a:r>
          </a:p>
        </p:txBody>
      </p:sp>
      <p:sp>
        <p:nvSpPr>
          <p:cNvPr id="34" name="Oval 18"/>
          <p:cNvSpPr>
            <a:spLocks noChangeArrowheads="1"/>
          </p:cNvSpPr>
          <p:nvPr/>
        </p:nvSpPr>
        <p:spPr bwMode="auto">
          <a:xfrm rot="2463579">
            <a:off x="6922006" y="982553"/>
            <a:ext cx="578145" cy="4894462"/>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 name="Oval 19"/>
          <p:cNvSpPr>
            <a:spLocks noChangeArrowheads="1"/>
          </p:cNvSpPr>
          <p:nvPr/>
        </p:nvSpPr>
        <p:spPr bwMode="auto">
          <a:xfrm rot="2463579">
            <a:off x="6929961" y="1569868"/>
            <a:ext cx="449539" cy="3807693"/>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Oval 20"/>
          <p:cNvSpPr>
            <a:spLocks noChangeArrowheads="1"/>
          </p:cNvSpPr>
          <p:nvPr/>
        </p:nvSpPr>
        <p:spPr bwMode="auto">
          <a:xfrm rot="2463579">
            <a:off x="6892171" y="2158458"/>
            <a:ext cx="330202" cy="279683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 name="Oval 21"/>
          <p:cNvSpPr>
            <a:spLocks noChangeArrowheads="1"/>
          </p:cNvSpPr>
          <p:nvPr/>
        </p:nvSpPr>
        <p:spPr bwMode="auto">
          <a:xfrm rot="2463579">
            <a:off x="6929208" y="2475916"/>
            <a:ext cx="257211" cy="2177534"/>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 name="Oval 43"/>
          <p:cNvSpPr>
            <a:spLocks noChangeArrowheads="1"/>
          </p:cNvSpPr>
          <p:nvPr/>
        </p:nvSpPr>
        <p:spPr bwMode="auto">
          <a:xfrm>
            <a:off x="5673692" y="4905164"/>
            <a:ext cx="71437" cy="53578"/>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 name="Text Box 14"/>
          <p:cNvSpPr txBox="1">
            <a:spLocks noChangeArrowheads="1"/>
          </p:cNvSpPr>
          <p:nvPr/>
        </p:nvSpPr>
        <p:spPr bwMode="auto">
          <a:xfrm>
            <a:off x="6638934" y="2430512"/>
            <a:ext cx="49725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w1</a:t>
            </a:r>
          </a:p>
        </p:txBody>
      </p:sp>
      <p:sp>
        <p:nvSpPr>
          <p:cNvPr id="57" name="Line 16"/>
          <p:cNvSpPr>
            <a:spLocks noChangeShapeType="1"/>
          </p:cNvSpPr>
          <p:nvPr/>
        </p:nvSpPr>
        <p:spPr bwMode="auto">
          <a:xfrm flipV="1">
            <a:off x="6861183" y="2276872"/>
            <a:ext cx="0" cy="270272"/>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Text Box 15"/>
          <p:cNvSpPr txBox="1">
            <a:spLocks noChangeArrowheads="1"/>
          </p:cNvSpPr>
          <p:nvPr/>
        </p:nvSpPr>
        <p:spPr bwMode="auto">
          <a:xfrm>
            <a:off x="7807647" y="3392996"/>
            <a:ext cx="49725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t>w2</a:t>
            </a:r>
          </a:p>
        </p:txBody>
      </p:sp>
      <p:sp>
        <p:nvSpPr>
          <p:cNvPr id="59" name="Line 17"/>
          <p:cNvSpPr>
            <a:spLocks noChangeShapeType="1"/>
          </p:cNvSpPr>
          <p:nvPr/>
        </p:nvSpPr>
        <p:spPr bwMode="auto">
          <a:xfrm>
            <a:off x="8330850" y="3613086"/>
            <a:ext cx="345607"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cxnSp>
        <p:nvCxnSpPr>
          <p:cNvPr id="3" name="Straight Arrow Connector 2"/>
          <p:cNvCxnSpPr/>
          <p:nvPr/>
        </p:nvCxnSpPr>
        <p:spPr>
          <a:xfrm>
            <a:off x="5745415" y="4941168"/>
            <a:ext cx="396329" cy="21602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0149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Learning the weights of a logistic </a:t>
            </a:r>
            <a:br>
              <a:rPr lang="en-US" dirty="0"/>
            </a:br>
            <a:r>
              <a:rPr lang="en-US" dirty="0"/>
              <a:t>output neuron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8742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sz="2800" dirty="0"/>
              <a:t>Logistic neurons</a:t>
            </a:r>
          </a:p>
        </p:txBody>
      </p:sp>
      <p:sp>
        <p:nvSpPr>
          <p:cNvPr id="144387" name="Rectangle 3"/>
          <p:cNvSpPr>
            <a:spLocks noGrp="1" noChangeArrowheads="1"/>
          </p:cNvSpPr>
          <p:nvPr>
            <p:ph type="body" sz="half" idx="1"/>
          </p:nvPr>
        </p:nvSpPr>
        <p:spPr>
          <a:xfrm>
            <a:off x="179512" y="2057400"/>
            <a:ext cx="3492388" cy="3943350"/>
          </a:xfrm>
        </p:spPr>
        <p:txBody>
          <a:bodyPr/>
          <a:lstStyle/>
          <a:p>
            <a:pPr>
              <a:lnSpc>
                <a:spcPct val="90000"/>
              </a:lnSpc>
            </a:pPr>
            <a:r>
              <a:rPr lang="en-US" sz="2000" dirty="0"/>
              <a:t>These give a real-valued output that is a smooth and bounded function of their total input.</a:t>
            </a:r>
          </a:p>
          <a:p>
            <a:pPr>
              <a:lnSpc>
                <a:spcPct val="90000"/>
              </a:lnSpc>
            </a:pPr>
            <a:endParaRPr lang="en-US" sz="2000" dirty="0"/>
          </a:p>
          <a:p>
            <a:pPr lvl="1">
              <a:lnSpc>
                <a:spcPct val="90000"/>
              </a:lnSpc>
            </a:pPr>
            <a:r>
              <a:rPr lang="en-US" sz="2000" dirty="0"/>
              <a:t>They have nice derivatives which make learning easy.</a:t>
            </a:r>
          </a:p>
          <a:p>
            <a:pPr lvl="1">
              <a:lnSpc>
                <a:spcPct val="90000"/>
              </a:lnSpc>
            </a:pPr>
            <a:endParaRPr lang="en-US" sz="2400" dirty="0"/>
          </a:p>
        </p:txBody>
      </p:sp>
      <p:graphicFrame>
        <p:nvGraphicFramePr>
          <p:cNvPr id="144390" name="Object 6"/>
          <p:cNvGraphicFramePr>
            <a:graphicFrameLocks noGrp="1" noChangeAspect="1"/>
          </p:cNvGraphicFramePr>
          <p:nvPr>
            <p:ph sz="quarter" idx="3"/>
          </p:nvPr>
        </p:nvGraphicFramePr>
        <p:xfrm>
          <a:off x="7027490" y="1952837"/>
          <a:ext cx="1504950" cy="930275"/>
        </p:xfrm>
        <a:graphic>
          <a:graphicData uri="http://schemas.openxmlformats.org/presentationml/2006/ole">
            <mc:AlternateContent xmlns:mc="http://schemas.openxmlformats.org/markup-compatibility/2006">
              <mc:Choice xmlns:v="urn:schemas-microsoft-com:vml" Requires="v">
                <p:oleObj name="Equation" r:id="rId2" imgW="698500" imgH="431800" progId="Equation.3">
                  <p:embed/>
                </p:oleObj>
              </mc:Choice>
              <mc:Fallback>
                <p:oleObj name="Equation" r:id="rId2" imgW="698500" imgH="431800" progId="Equation.3">
                  <p:embed/>
                  <p:pic>
                    <p:nvPicPr>
                      <p:cNvPr id="0" name=""/>
                      <p:cNvPicPr>
                        <a:picLocks noChangeAspect="1" noChangeArrowheads="1"/>
                      </p:cNvPicPr>
                      <p:nvPr/>
                    </p:nvPicPr>
                    <p:blipFill>
                      <a:blip r:embed="rId3"/>
                      <a:srcRect/>
                      <a:stretch>
                        <a:fillRect/>
                      </a:stretch>
                    </p:blipFill>
                    <p:spPr bwMode="auto">
                      <a:xfrm>
                        <a:off x="7027490" y="1952837"/>
                        <a:ext cx="1504950" cy="9302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144392" name="Rectangle 8"/>
          <p:cNvSpPr>
            <a:spLocks noChangeArrowheads="1"/>
          </p:cNvSpPr>
          <p:nvPr/>
        </p:nvSpPr>
        <p:spPr bwMode="auto">
          <a:xfrm>
            <a:off x="5127377" y="3256049"/>
            <a:ext cx="2952750" cy="1296591"/>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394" name="Line 10"/>
          <p:cNvSpPr>
            <a:spLocks noChangeShapeType="1"/>
          </p:cNvSpPr>
          <p:nvPr/>
        </p:nvSpPr>
        <p:spPr bwMode="auto">
          <a:xfrm flipV="1">
            <a:off x="4982914" y="3903747"/>
            <a:ext cx="2159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4395" name="Line 11"/>
          <p:cNvSpPr>
            <a:spLocks noChangeShapeType="1"/>
          </p:cNvSpPr>
          <p:nvPr/>
        </p:nvSpPr>
        <p:spPr bwMode="auto">
          <a:xfrm flipV="1">
            <a:off x="6567239" y="4552639"/>
            <a:ext cx="0" cy="10715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4398" name="Text Box 14"/>
          <p:cNvSpPr txBox="1">
            <a:spLocks noChangeArrowheads="1"/>
          </p:cNvSpPr>
          <p:nvPr/>
        </p:nvSpPr>
        <p:spPr bwMode="auto">
          <a:xfrm>
            <a:off x="4478092" y="3741823"/>
            <a:ext cx="50847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0.5</a:t>
            </a:r>
          </a:p>
        </p:txBody>
      </p:sp>
      <p:sp>
        <p:nvSpPr>
          <p:cNvPr id="144399" name="Text Box 15"/>
          <p:cNvSpPr txBox="1">
            <a:spLocks noChangeArrowheads="1"/>
          </p:cNvSpPr>
          <p:nvPr/>
        </p:nvSpPr>
        <p:spPr bwMode="auto">
          <a:xfrm>
            <a:off x="6422778" y="4632410"/>
            <a:ext cx="34448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t>0</a:t>
            </a:r>
          </a:p>
        </p:txBody>
      </p:sp>
      <p:sp>
        <p:nvSpPr>
          <p:cNvPr id="144401" name="Text Box 17"/>
          <p:cNvSpPr txBox="1">
            <a:spLocks noChangeArrowheads="1"/>
          </p:cNvSpPr>
          <p:nvPr/>
        </p:nvSpPr>
        <p:spPr bwMode="auto">
          <a:xfrm>
            <a:off x="4782889" y="4390714"/>
            <a:ext cx="3444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t>0</a:t>
            </a:r>
          </a:p>
        </p:txBody>
      </p:sp>
      <p:sp>
        <p:nvSpPr>
          <p:cNvPr id="144402" name="Text Box 18"/>
          <p:cNvSpPr txBox="1">
            <a:spLocks noChangeArrowheads="1"/>
          </p:cNvSpPr>
          <p:nvPr/>
        </p:nvSpPr>
        <p:spPr bwMode="auto">
          <a:xfrm>
            <a:off x="4767014" y="3120316"/>
            <a:ext cx="3444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t>1</a:t>
            </a:r>
          </a:p>
        </p:txBody>
      </p:sp>
      <p:graphicFrame>
        <p:nvGraphicFramePr>
          <p:cNvPr id="144403" name="Object 19"/>
          <p:cNvGraphicFramePr>
            <a:graphicFrameLocks noChangeAspect="1"/>
          </p:cNvGraphicFramePr>
          <p:nvPr/>
        </p:nvGraphicFramePr>
        <p:xfrm>
          <a:off x="7050364" y="4689141"/>
          <a:ext cx="341313" cy="255985"/>
        </p:xfrm>
        <a:graphic>
          <a:graphicData uri="http://schemas.openxmlformats.org/presentationml/2006/ole">
            <mc:AlternateContent xmlns:mc="http://schemas.openxmlformats.org/markup-compatibility/2006">
              <mc:Choice xmlns:v="urn:schemas-microsoft-com:vml" Requires="v">
                <p:oleObj name="Equation" r:id="rId4" imgW="126720" imgH="126720" progId="Equation.3">
                  <p:embed/>
                </p:oleObj>
              </mc:Choice>
              <mc:Fallback>
                <p:oleObj name="Equation" r:id="rId4" imgW="126720" imgH="126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0364" y="4689141"/>
                        <a:ext cx="341313" cy="25598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4404" name="Object 20"/>
          <p:cNvGraphicFramePr>
            <a:graphicFrameLocks noChangeAspect="1"/>
          </p:cNvGraphicFramePr>
          <p:nvPr/>
        </p:nvGraphicFramePr>
        <p:xfrm>
          <a:off x="4139952" y="3887081"/>
          <a:ext cx="360362" cy="321469"/>
        </p:xfrm>
        <a:graphic>
          <a:graphicData uri="http://schemas.openxmlformats.org/presentationml/2006/ole">
            <mc:AlternateContent xmlns:mc="http://schemas.openxmlformats.org/markup-compatibility/2006">
              <mc:Choice xmlns:v="urn:schemas-microsoft-com:vml" Requires="v">
                <p:oleObj name="Equation" r:id="rId6" imgW="139680" imgH="164880" progId="Equation.3">
                  <p:embed/>
                </p:oleObj>
              </mc:Choice>
              <mc:Fallback>
                <p:oleObj name="Equation" r:id="rId6" imgW="139680" imgH="1648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9952" y="3887081"/>
                        <a:ext cx="360362" cy="32146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4406" name="Line 22"/>
          <p:cNvSpPr>
            <a:spLocks noChangeShapeType="1"/>
          </p:cNvSpPr>
          <p:nvPr/>
        </p:nvSpPr>
        <p:spPr bwMode="auto">
          <a:xfrm>
            <a:off x="7451998" y="4791532"/>
            <a:ext cx="36036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4407" name="Line 23"/>
          <p:cNvSpPr>
            <a:spLocks noChangeShapeType="1"/>
          </p:cNvSpPr>
          <p:nvPr/>
        </p:nvSpPr>
        <p:spPr bwMode="auto">
          <a:xfrm flipV="1">
            <a:off x="4262189" y="3581091"/>
            <a:ext cx="0" cy="269081"/>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4410" name="Freeform 26"/>
          <p:cNvSpPr>
            <a:spLocks/>
          </p:cNvSpPr>
          <p:nvPr/>
        </p:nvSpPr>
        <p:spPr bwMode="auto">
          <a:xfrm>
            <a:off x="5127377" y="3904939"/>
            <a:ext cx="1439862" cy="594122"/>
          </a:xfrm>
          <a:custGeom>
            <a:avLst/>
            <a:gdLst>
              <a:gd name="T0" fmla="*/ 0 w 907"/>
              <a:gd name="T1" fmla="*/ 499 h 499"/>
              <a:gd name="T2" fmla="*/ 454 w 907"/>
              <a:gd name="T3" fmla="*/ 453 h 499"/>
              <a:gd name="T4" fmla="*/ 726 w 907"/>
              <a:gd name="T5" fmla="*/ 317 h 499"/>
              <a:gd name="T6" fmla="*/ 907 w 907"/>
              <a:gd name="T7" fmla="*/ 0 h 499"/>
            </a:gdLst>
            <a:ahLst/>
            <a:cxnLst>
              <a:cxn ang="0">
                <a:pos x="T0" y="T1"/>
              </a:cxn>
              <a:cxn ang="0">
                <a:pos x="T2" y="T3"/>
              </a:cxn>
              <a:cxn ang="0">
                <a:pos x="T4" y="T5"/>
              </a:cxn>
              <a:cxn ang="0">
                <a:pos x="T6" y="T7"/>
              </a:cxn>
            </a:cxnLst>
            <a:rect l="0" t="0" r="r" b="b"/>
            <a:pathLst>
              <a:path w="907" h="499">
                <a:moveTo>
                  <a:pt x="0" y="499"/>
                </a:moveTo>
                <a:cubicBezTo>
                  <a:pt x="166" y="491"/>
                  <a:pt x="333" y="483"/>
                  <a:pt x="454" y="453"/>
                </a:cubicBezTo>
                <a:cubicBezTo>
                  <a:pt x="575" y="423"/>
                  <a:pt x="651" y="392"/>
                  <a:pt x="726" y="317"/>
                </a:cubicBezTo>
                <a:cubicBezTo>
                  <a:pt x="801" y="242"/>
                  <a:pt x="877" y="53"/>
                  <a:pt x="907" y="0"/>
                </a:cubicBez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4411" name="Freeform 27"/>
          <p:cNvSpPr>
            <a:spLocks/>
          </p:cNvSpPr>
          <p:nvPr/>
        </p:nvSpPr>
        <p:spPr bwMode="auto">
          <a:xfrm rot="10800000">
            <a:off x="6567241" y="3310816"/>
            <a:ext cx="1439863" cy="594122"/>
          </a:xfrm>
          <a:custGeom>
            <a:avLst/>
            <a:gdLst>
              <a:gd name="T0" fmla="*/ 0 w 907"/>
              <a:gd name="T1" fmla="*/ 499 h 499"/>
              <a:gd name="T2" fmla="*/ 454 w 907"/>
              <a:gd name="T3" fmla="*/ 453 h 499"/>
              <a:gd name="T4" fmla="*/ 726 w 907"/>
              <a:gd name="T5" fmla="*/ 317 h 499"/>
              <a:gd name="T6" fmla="*/ 907 w 907"/>
              <a:gd name="T7" fmla="*/ 0 h 499"/>
            </a:gdLst>
            <a:ahLst/>
            <a:cxnLst>
              <a:cxn ang="0">
                <a:pos x="T0" y="T1"/>
              </a:cxn>
              <a:cxn ang="0">
                <a:pos x="T2" y="T3"/>
              </a:cxn>
              <a:cxn ang="0">
                <a:pos x="T4" y="T5"/>
              </a:cxn>
              <a:cxn ang="0">
                <a:pos x="T6" y="T7"/>
              </a:cxn>
            </a:cxnLst>
            <a:rect l="0" t="0" r="r" b="b"/>
            <a:pathLst>
              <a:path w="907" h="499">
                <a:moveTo>
                  <a:pt x="0" y="499"/>
                </a:moveTo>
                <a:cubicBezTo>
                  <a:pt x="166" y="491"/>
                  <a:pt x="333" y="483"/>
                  <a:pt x="454" y="453"/>
                </a:cubicBezTo>
                <a:cubicBezTo>
                  <a:pt x="575" y="423"/>
                  <a:pt x="651" y="392"/>
                  <a:pt x="726" y="317"/>
                </a:cubicBezTo>
                <a:cubicBezTo>
                  <a:pt x="801" y="242"/>
                  <a:pt x="877" y="53"/>
                  <a:pt x="907" y="0"/>
                </a:cubicBez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aphicFrame>
        <p:nvGraphicFramePr>
          <p:cNvPr id="18" name="Object 6"/>
          <p:cNvGraphicFramePr>
            <a:graphicFrameLocks noGrp="1" noChangeAspect="1"/>
          </p:cNvGraphicFramePr>
          <p:nvPr>
            <p:ph sz="quarter" idx="3"/>
          </p:nvPr>
        </p:nvGraphicFramePr>
        <p:xfrm>
          <a:off x="4330740" y="2140658"/>
          <a:ext cx="1825436" cy="820291"/>
        </p:xfrm>
        <a:graphic>
          <a:graphicData uri="http://schemas.openxmlformats.org/presentationml/2006/ole">
            <mc:AlternateContent xmlns:mc="http://schemas.openxmlformats.org/markup-compatibility/2006">
              <mc:Choice xmlns:v="urn:schemas-microsoft-com:vml" Requires="v">
                <p:oleObj name="Equation" r:id="rId8" imgW="876300" imgH="393700" progId="Equation.3">
                  <p:embed/>
                </p:oleObj>
              </mc:Choice>
              <mc:Fallback>
                <p:oleObj name="Equation" r:id="rId8" imgW="876300" imgH="393700" progId="Equation.3">
                  <p:embed/>
                  <p:pic>
                    <p:nvPicPr>
                      <p:cNvPr id="0" name=""/>
                      <p:cNvPicPr>
                        <a:picLocks noChangeAspect="1" noChangeArrowheads="1"/>
                      </p:cNvPicPr>
                      <p:nvPr/>
                    </p:nvPicPr>
                    <p:blipFill>
                      <a:blip r:embed="rId9"/>
                      <a:srcRect/>
                      <a:stretch>
                        <a:fillRect/>
                      </a:stretch>
                    </p:blipFill>
                    <p:spPr bwMode="auto">
                      <a:xfrm>
                        <a:off x="4330740" y="2140658"/>
                        <a:ext cx="1825436" cy="82029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3923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4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43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43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43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43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440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440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440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44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44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440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44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4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2" grpId="0" animBg="1"/>
      <p:bldP spid="144394" grpId="0" animBg="1"/>
      <p:bldP spid="144395" grpId="0" animBg="1"/>
      <p:bldP spid="144398" grpId="0"/>
      <p:bldP spid="144399" grpId="0"/>
      <p:bldP spid="144401" grpId="0"/>
      <p:bldP spid="144402" grpId="0"/>
      <p:bldP spid="144406" grpId="0" animBg="1"/>
      <p:bldP spid="144407" grpId="0" animBg="1"/>
      <p:bldP spid="144410" grpId="0" animBg="1"/>
      <p:bldP spid="1444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a:t>The derivatives of a logistic neuron</a:t>
            </a:r>
          </a:p>
        </p:txBody>
      </p:sp>
      <p:sp>
        <p:nvSpPr>
          <p:cNvPr id="7" name="Content Placeholder 6"/>
          <p:cNvSpPr>
            <a:spLocks noGrp="1"/>
          </p:cNvSpPr>
          <p:nvPr>
            <p:ph sz="half" idx="1"/>
          </p:nvPr>
        </p:nvSpPr>
        <p:spPr>
          <a:xfrm>
            <a:off x="457200" y="1970838"/>
            <a:ext cx="4038600" cy="1749642"/>
          </a:xfrm>
        </p:spPr>
        <p:txBody>
          <a:bodyPr/>
          <a:lstStyle/>
          <a:p>
            <a:r>
              <a:rPr lang="en-US" sz="2000" dirty="0"/>
              <a:t>The derivatives of the </a:t>
            </a:r>
            <a:r>
              <a:rPr lang="en-US" sz="2000" dirty="0" err="1"/>
              <a:t>logit</a:t>
            </a:r>
            <a:r>
              <a:rPr lang="en-US" sz="2000" dirty="0"/>
              <a:t>, z, with respect to the inputs and the weights are very simple:</a:t>
            </a:r>
          </a:p>
          <a:p>
            <a:endParaRPr lang="en-US" dirty="0"/>
          </a:p>
        </p:txBody>
      </p:sp>
      <p:sp>
        <p:nvSpPr>
          <p:cNvPr id="8" name="Content Placeholder 7"/>
          <p:cNvSpPr>
            <a:spLocks noGrp="1"/>
          </p:cNvSpPr>
          <p:nvPr>
            <p:ph sz="half" idx="2"/>
          </p:nvPr>
        </p:nvSpPr>
        <p:spPr>
          <a:xfrm>
            <a:off x="4535996" y="1988840"/>
            <a:ext cx="4280284" cy="1587624"/>
          </a:xfrm>
        </p:spPr>
        <p:txBody>
          <a:bodyPr/>
          <a:lstStyle/>
          <a:p>
            <a:r>
              <a:rPr lang="en-US" sz="2000" dirty="0"/>
              <a:t>The derivative of the output with respect to the </a:t>
            </a:r>
            <a:r>
              <a:rPr lang="en-US" sz="2000" dirty="0" err="1"/>
              <a:t>logit</a:t>
            </a:r>
            <a:r>
              <a:rPr lang="en-US" sz="2000" dirty="0"/>
              <a:t> is simple if you express it in terms of the output:</a:t>
            </a:r>
          </a:p>
        </p:txBody>
      </p:sp>
      <p:graphicFrame>
        <p:nvGraphicFramePr>
          <p:cNvPr id="9" name="Object 5"/>
          <p:cNvGraphicFramePr>
            <a:graphicFrameLocks noChangeAspect="1"/>
          </p:cNvGraphicFramePr>
          <p:nvPr/>
        </p:nvGraphicFramePr>
        <p:xfrm>
          <a:off x="1403648" y="3083236"/>
          <a:ext cx="2127250" cy="885825"/>
        </p:xfrm>
        <a:graphic>
          <a:graphicData uri="http://schemas.openxmlformats.org/presentationml/2006/ole">
            <mc:AlternateContent xmlns:mc="http://schemas.openxmlformats.org/markup-compatibility/2006">
              <mc:Choice xmlns:v="urn:schemas-microsoft-com:vml" Requires="v">
                <p:oleObj name="Equation" r:id="rId2" imgW="876300" imgH="393700" progId="Equation.3">
                  <p:embed/>
                </p:oleObj>
              </mc:Choice>
              <mc:Fallback>
                <p:oleObj name="Equation" r:id="rId2" imgW="876300" imgH="393700" progId="Equation.3">
                  <p:embed/>
                  <p:pic>
                    <p:nvPicPr>
                      <p:cNvPr id="0" name=""/>
                      <p:cNvPicPr>
                        <a:picLocks noChangeAspect="1" noChangeArrowheads="1"/>
                      </p:cNvPicPr>
                      <p:nvPr/>
                    </p:nvPicPr>
                    <p:blipFill>
                      <a:blip r:embed="rId3"/>
                      <a:srcRect/>
                      <a:stretch>
                        <a:fillRect/>
                      </a:stretch>
                    </p:blipFill>
                    <p:spPr bwMode="auto">
                      <a:xfrm>
                        <a:off x="1403648" y="3083236"/>
                        <a:ext cx="2127250" cy="885825"/>
                      </a:xfrm>
                      <a:prstGeom prst="rect">
                        <a:avLst/>
                      </a:prstGeom>
                      <a:noFill/>
                      <a:ln>
                        <a:noFill/>
                      </a:ln>
                      <a:effectLst/>
                    </p:spPr>
                  </p:pic>
                </p:oleObj>
              </mc:Fallback>
            </mc:AlternateContent>
          </a:graphicData>
        </a:graphic>
      </p:graphicFrame>
      <p:graphicFrame>
        <p:nvGraphicFramePr>
          <p:cNvPr id="10" name="Object 5"/>
          <p:cNvGraphicFramePr>
            <a:graphicFrameLocks noChangeAspect="1"/>
          </p:cNvGraphicFramePr>
          <p:nvPr/>
        </p:nvGraphicFramePr>
        <p:xfrm>
          <a:off x="5015582" y="3213100"/>
          <a:ext cx="1644650" cy="890588"/>
        </p:xfrm>
        <a:graphic>
          <a:graphicData uri="http://schemas.openxmlformats.org/presentationml/2006/ole">
            <mc:AlternateContent xmlns:mc="http://schemas.openxmlformats.org/markup-compatibility/2006">
              <mc:Choice xmlns:v="urn:schemas-microsoft-com:vml" Requires="v">
                <p:oleObj name="Equation" r:id="rId4" imgW="698500" imgH="431800" progId="Equation.3">
                  <p:embed/>
                </p:oleObj>
              </mc:Choice>
              <mc:Fallback>
                <p:oleObj name="Equation" r:id="rId4" imgW="698500" imgH="431800" progId="Equation.3">
                  <p:embed/>
                  <p:pic>
                    <p:nvPicPr>
                      <p:cNvPr id="0" name=""/>
                      <p:cNvPicPr>
                        <a:picLocks noChangeAspect="1" noChangeArrowheads="1"/>
                      </p:cNvPicPr>
                      <p:nvPr/>
                    </p:nvPicPr>
                    <p:blipFill>
                      <a:blip r:embed="rId5"/>
                      <a:srcRect/>
                      <a:stretch>
                        <a:fillRect/>
                      </a:stretch>
                    </p:blipFill>
                    <p:spPr bwMode="auto">
                      <a:xfrm>
                        <a:off x="5015582" y="3213100"/>
                        <a:ext cx="1644650" cy="890588"/>
                      </a:xfrm>
                      <a:prstGeom prst="rect">
                        <a:avLst/>
                      </a:prstGeom>
                      <a:noFill/>
                      <a:ln>
                        <a:noFill/>
                      </a:ln>
                      <a:effectLst/>
                    </p:spPr>
                  </p:pic>
                </p:oleObj>
              </mc:Fallback>
            </mc:AlternateContent>
          </a:graphicData>
        </a:graphic>
      </p:graphicFrame>
      <p:graphicFrame>
        <p:nvGraphicFramePr>
          <p:cNvPr id="11" name="Object 5"/>
          <p:cNvGraphicFramePr>
            <a:graphicFrameLocks noChangeAspect="1"/>
          </p:cNvGraphicFramePr>
          <p:nvPr/>
        </p:nvGraphicFramePr>
        <p:xfrm>
          <a:off x="685900" y="4079218"/>
          <a:ext cx="1293812" cy="969962"/>
        </p:xfrm>
        <a:graphic>
          <a:graphicData uri="http://schemas.openxmlformats.org/presentationml/2006/ole">
            <mc:AlternateContent xmlns:mc="http://schemas.openxmlformats.org/markup-compatibility/2006">
              <mc:Choice xmlns:v="urn:schemas-microsoft-com:vml" Requires="v">
                <p:oleObj name="Equation" r:id="rId6" imgW="533400" imgH="431800" progId="Equation.3">
                  <p:embed/>
                </p:oleObj>
              </mc:Choice>
              <mc:Fallback>
                <p:oleObj name="Equation" r:id="rId6" imgW="533400" imgH="431800" progId="Equation.3">
                  <p:embed/>
                  <p:pic>
                    <p:nvPicPr>
                      <p:cNvPr id="0" name=""/>
                      <p:cNvPicPr>
                        <a:picLocks noChangeAspect="1" noChangeArrowheads="1"/>
                      </p:cNvPicPr>
                      <p:nvPr/>
                    </p:nvPicPr>
                    <p:blipFill>
                      <a:blip r:embed="rId7"/>
                      <a:srcRect/>
                      <a:stretch>
                        <a:fillRect/>
                      </a:stretch>
                    </p:blipFill>
                    <p:spPr bwMode="auto">
                      <a:xfrm>
                        <a:off x="685900" y="4079218"/>
                        <a:ext cx="1293812" cy="969962"/>
                      </a:xfrm>
                      <a:prstGeom prst="rect">
                        <a:avLst/>
                      </a:prstGeom>
                      <a:noFill/>
                      <a:ln>
                        <a:noFill/>
                      </a:ln>
                      <a:effectLst/>
                    </p:spPr>
                  </p:pic>
                </p:oleObj>
              </mc:Fallback>
            </mc:AlternateContent>
          </a:graphicData>
        </a:graphic>
      </p:graphicFrame>
      <p:graphicFrame>
        <p:nvGraphicFramePr>
          <p:cNvPr id="12" name="Object 5"/>
          <p:cNvGraphicFramePr>
            <a:graphicFrameLocks noChangeAspect="1"/>
          </p:cNvGraphicFramePr>
          <p:nvPr/>
        </p:nvGraphicFramePr>
        <p:xfrm>
          <a:off x="2768290" y="4077630"/>
          <a:ext cx="1263650" cy="971550"/>
        </p:xfrm>
        <a:graphic>
          <a:graphicData uri="http://schemas.openxmlformats.org/presentationml/2006/ole">
            <mc:AlternateContent xmlns:mc="http://schemas.openxmlformats.org/markup-compatibility/2006">
              <mc:Choice xmlns:v="urn:schemas-microsoft-com:vml" Requires="v">
                <p:oleObj name="Equation" r:id="rId8" imgW="520700" imgH="431800" progId="Equation.3">
                  <p:embed/>
                </p:oleObj>
              </mc:Choice>
              <mc:Fallback>
                <p:oleObj name="Equation" r:id="rId8" imgW="520700" imgH="431800" progId="Equation.3">
                  <p:embed/>
                  <p:pic>
                    <p:nvPicPr>
                      <p:cNvPr id="0" name=""/>
                      <p:cNvPicPr>
                        <a:picLocks noChangeAspect="1" noChangeArrowheads="1"/>
                      </p:cNvPicPr>
                      <p:nvPr/>
                    </p:nvPicPr>
                    <p:blipFill>
                      <a:blip r:embed="rId9"/>
                      <a:srcRect/>
                      <a:stretch>
                        <a:fillRect/>
                      </a:stretch>
                    </p:blipFill>
                    <p:spPr bwMode="auto">
                      <a:xfrm>
                        <a:off x="2768290" y="4077630"/>
                        <a:ext cx="1263650" cy="971550"/>
                      </a:xfrm>
                      <a:prstGeom prst="rect">
                        <a:avLst/>
                      </a:prstGeom>
                      <a:noFill/>
                      <a:ln>
                        <a:noFill/>
                      </a:ln>
                      <a:effectLst/>
                    </p:spPr>
                  </p:pic>
                </p:oleObj>
              </mc:Fallback>
            </mc:AlternateContent>
          </a:graphicData>
        </a:graphic>
      </p:graphicFrame>
      <p:graphicFrame>
        <p:nvGraphicFramePr>
          <p:cNvPr id="13" name="Object 5"/>
          <p:cNvGraphicFramePr>
            <a:graphicFrameLocks noChangeAspect="1"/>
          </p:cNvGraphicFramePr>
          <p:nvPr/>
        </p:nvGraphicFramePr>
        <p:xfrm>
          <a:off x="4968045" y="4329100"/>
          <a:ext cx="1912937" cy="838200"/>
        </p:xfrm>
        <a:graphic>
          <a:graphicData uri="http://schemas.openxmlformats.org/presentationml/2006/ole">
            <mc:AlternateContent xmlns:mc="http://schemas.openxmlformats.org/markup-compatibility/2006">
              <mc:Choice xmlns:v="urn:schemas-microsoft-com:vml" Requires="v">
                <p:oleObj name="Equation" r:id="rId10" imgW="812800" imgH="406400" progId="Equation.3">
                  <p:embed/>
                </p:oleObj>
              </mc:Choice>
              <mc:Fallback>
                <p:oleObj name="Equation" r:id="rId10" imgW="812800" imgH="406400" progId="Equation.3">
                  <p:embed/>
                  <p:pic>
                    <p:nvPicPr>
                      <p:cNvPr id="0" name=""/>
                      <p:cNvPicPr>
                        <a:picLocks noChangeAspect="1" noChangeArrowheads="1"/>
                      </p:cNvPicPr>
                      <p:nvPr/>
                    </p:nvPicPr>
                    <p:blipFill>
                      <a:blip r:embed="rId11"/>
                      <a:srcRect/>
                      <a:stretch>
                        <a:fillRect/>
                      </a:stretch>
                    </p:blipFill>
                    <p:spPr bwMode="auto">
                      <a:xfrm>
                        <a:off x="4968045" y="4329100"/>
                        <a:ext cx="1912937" cy="8382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3914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a:t>The derivatives of a logistic neuron</a:t>
            </a:r>
          </a:p>
        </p:txBody>
      </p:sp>
      <p:graphicFrame>
        <p:nvGraphicFramePr>
          <p:cNvPr id="10" name="Object 5"/>
          <p:cNvGraphicFramePr>
            <a:graphicFrameLocks noChangeAspect="1"/>
          </p:cNvGraphicFramePr>
          <p:nvPr/>
        </p:nvGraphicFramePr>
        <p:xfrm>
          <a:off x="1007604" y="1880829"/>
          <a:ext cx="3408362" cy="890587"/>
        </p:xfrm>
        <a:graphic>
          <a:graphicData uri="http://schemas.openxmlformats.org/presentationml/2006/ole">
            <mc:AlternateContent xmlns:mc="http://schemas.openxmlformats.org/markup-compatibility/2006">
              <mc:Choice xmlns:v="urn:schemas-microsoft-com:vml" Requires="v">
                <p:oleObj name="Equation" r:id="rId2" imgW="1447800" imgH="431800" progId="Equation.3">
                  <p:embed/>
                </p:oleObj>
              </mc:Choice>
              <mc:Fallback>
                <p:oleObj name="Equation" r:id="rId2" imgW="1447800" imgH="431800" progId="Equation.3">
                  <p:embed/>
                  <p:pic>
                    <p:nvPicPr>
                      <p:cNvPr id="0" name=""/>
                      <p:cNvPicPr>
                        <a:picLocks noChangeAspect="1" noChangeArrowheads="1"/>
                      </p:cNvPicPr>
                      <p:nvPr/>
                    </p:nvPicPr>
                    <p:blipFill>
                      <a:blip r:embed="rId3"/>
                      <a:srcRect/>
                      <a:stretch>
                        <a:fillRect/>
                      </a:stretch>
                    </p:blipFill>
                    <p:spPr bwMode="auto">
                      <a:xfrm>
                        <a:off x="1007604" y="1880829"/>
                        <a:ext cx="3408362" cy="890587"/>
                      </a:xfrm>
                      <a:prstGeom prst="rect">
                        <a:avLst/>
                      </a:prstGeom>
                      <a:noFill/>
                      <a:ln>
                        <a:noFill/>
                      </a:ln>
                      <a:effectLst/>
                    </p:spPr>
                  </p:pic>
                </p:oleObj>
              </mc:Fallback>
            </mc:AlternateContent>
          </a:graphicData>
        </a:graphic>
      </p:graphicFrame>
      <p:graphicFrame>
        <p:nvGraphicFramePr>
          <p:cNvPr id="13" name="Object 5"/>
          <p:cNvGraphicFramePr>
            <a:graphicFrameLocks noChangeAspect="1"/>
          </p:cNvGraphicFramePr>
          <p:nvPr/>
        </p:nvGraphicFramePr>
        <p:xfrm>
          <a:off x="912254" y="2922589"/>
          <a:ext cx="7296150" cy="1177925"/>
        </p:xfrm>
        <a:graphic>
          <a:graphicData uri="http://schemas.openxmlformats.org/presentationml/2006/ole">
            <mc:AlternateContent xmlns:mc="http://schemas.openxmlformats.org/markup-compatibility/2006">
              <mc:Choice xmlns:v="urn:schemas-microsoft-com:vml" Requires="v">
                <p:oleObj name="Equation" r:id="rId4" imgW="3098800" imgH="571500" progId="Equation.3">
                  <p:embed/>
                </p:oleObj>
              </mc:Choice>
              <mc:Fallback>
                <p:oleObj name="Equation" r:id="rId4" imgW="3098800" imgH="571500" progId="Equation.3">
                  <p:embed/>
                  <p:pic>
                    <p:nvPicPr>
                      <p:cNvPr id="0" name=""/>
                      <p:cNvPicPr>
                        <a:picLocks noChangeAspect="1" noChangeArrowheads="1"/>
                      </p:cNvPicPr>
                      <p:nvPr/>
                    </p:nvPicPr>
                    <p:blipFill>
                      <a:blip r:embed="rId5"/>
                      <a:srcRect/>
                      <a:stretch>
                        <a:fillRect/>
                      </a:stretch>
                    </p:blipFill>
                    <p:spPr bwMode="auto">
                      <a:xfrm>
                        <a:off x="912254" y="2922589"/>
                        <a:ext cx="7296150" cy="1177925"/>
                      </a:xfrm>
                      <a:prstGeom prst="rect">
                        <a:avLst/>
                      </a:prstGeom>
                      <a:noFill/>
                      <a:ln>
                        <a:noFill/>
                      </a:ln>
                      <a:effectLst/>
                    </p:spPr>
                  </p:pic>
                </p:oleObj>
              </mc:Fallback>
            </mc:AlternateContent>
          </a:graphicData>
        </a:graphic>
      </p:graphicFrame>
      <p:graphicFrame>
        <p:nvGraphicFramePr>
          <p:cNvPr id="14" name="Object 5"/>
          <p:cNvGraphicFramePr>
            <a:graphicFrameLocks noChangeAspect="1"/>
          </p:cNvGraphicFramePr>
          <p:nvPr/>
        </p:nvGraphicFramePr>
        <p:xfrm>
          <a:off x="1692660" y="4311650"/>
          <a:ext cx="7235825" cy="1022350"/>
        </p:xfrm>
        <a:graphic>
          <a:graphicData uri="http://schemas.openxmlformats.org/presentationml/2006/ole">
            <mc:AlternateContent xmlns:mc="http://schemas.openxmlformats.org/markup-compatibility/2006">
              <mc:Choice xmlns:v="urn:schemas-microsoft-com:vml" Requires="v">
                <p:oleObj name="Equation" r:id="rId6" imgW="3073400" imgH="495300" progId="Equation.3">
                  <p:embed/>
                </p:oleObj>
              </mc:Choice>
              <mc:Fallback>
                <p:oleObj name="Equation" r:id="rId6" imgW="3073400" imgH="495300" progId="Equation.3">
                  <p:embed/>
                  <p:pic>
                    <p:nvPicPr>
                      <p:cNvPr id="0" name=""/>
                      <p:cNvPicPr>
                        <a:picLocks noChangeAspect="1" noChangeArrowheads="1"/>
                      </p:cNvPicPr>
                      <p:nvPr/>
                    </p:nvPicPr>
                    <p:blipFill>
                      <a:blip r:embed="rId7"/>
                      <a:srcRect/>
                      <a:stretch>
                        <a:fillRect/>
                      </a:stretch>
                    </p:blipFill>
                    <p:spPr bwMode="auto">
                      <a:xfrm>
                        <a:off x="1692660" y="4311650"/>
                        <a:ext cx="7235825" cy="1022350"/>
                      </a:xfrm>
                      <a:prstGeom prst="rect">
                        <a:avLst/>
                      </a:prstGeom>
                      <a:noFill/>
                      <a:ln>
                        <a:noFill/>
                      </a:ln>
                      <a:effectLst/>
                    </p:spPr>
                  </p:pic>
                </p:oleObj>
              </mc:Fallback>
            </mc:AlternateContent>
          </a:graphicData>
        </a:graphic>
      </p:graphicFrame>
      <p:sp>
        <p:nvSpPr>
          <p:cNvPr id="4" name="TextBox 3"/>
          <p:cNvSpPr txBox="1"/>
          <p:nvPr/>
        </p:nvSpPr>
        <p:spPr>
          <a:xfrm>
            <a:off x="539552" y="4653136"/>
            <a:ext cx="1188132" cy="400110"/>
          </a:xfrm>
          <a:prstGeom prst="rect">
            <a:avLst/>
          </a:prstGeom>
          <a:noFill/>
        </p:spPr>
        <p:txBody>
          <a:bodyPr wrap="square" rtlCol="0">
            <a:spAutoFit/>
          </a:bodyPr>
          <a:lstStyle/>
          <a:p>
            <a:r>
              <a:rPr lang="en-US" sz="2000" dirty="0"/>
              <a:t>because</a:t>
            </a:r>
          </a:p>
        </p:txBody>
      </p:sp>
    </p:spTree>
    <p:extLst>
      <p:ext uri="{BB962C8B-B14F-4D97-AF65-F5344CB8AC3E}">
        <p14:creationId xmlns:p14="http://schemas.microsoft.com/office/powerpoint/2010/main" val="269416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Why the perceptron learning procedure cannot be </a:t>
            </a:r>
            <a:r>
              <a:rPr lang="en-US" sz="2800" dirty="0" err="1"/>
              <a:t>generalised</a:t>
            </a:r>
            <a:r>
              <a:rPr lang="en-US" sz="2800" dirty="0"/>
              <a:t> to hidden layers</a:t>
            </a:r>
          </a:p>
        </p:txBody>
      </p:sp>
      <p:sp>
        <p:nvSpPr>
          <p:cNvPr id="3" name="Content Placeholder 2"/>
          <p:cNvSpPr>
            <a:spLocks noGrp="1"/>
          </p:cNvSpPr>
          <p:nvPr>
            <p:ph idx="1"/>
          </p:nvPr>
        </p:nvSpPr>
        <p:spPr/>
        <p:txBody>
          <a:bodyPr/>
          <a:lstStyle/>
          <a:p>
            <a:r>
              <a:rPr lang="en-US" sz="2000" dirty="0"/>
              <a:t>The perceptron convergence procedure works by ensuring that every time the weights change, they get closer to every “generously feasible” set of  weights.</a:t>
            </a:r>
          </a:p>
          <a:p>
            <a:pPr lvl="1"/>
            <a:r>
              <a:rPr lang="en-US" sz="2000" dirty="0"/>
              <a:t>This type of guarantee cannot be extended to more complex networks in which the average of two good solutions may be a bad solution.</a:t>
            </a:r>
          </a:p>
          <a:p>
            <a:r>
              <a:rPr lang="en-US" sz="2000" dirty="0"/>
              <a:t>So “multi-layer” neural networks do not use the perceptron learning procedure.</a:t>
            </a:r>
          </a:p>
          <a:p>
            <a:pPr lvl="1"/>
            <a:r>
              <a:rPr lang="en-US" sz="2000" dirty="0"/>
              <a:t>They should never have been called multi-layer </a:t>
            </a:r>
            <a:r>
              <a:rPr lang="en-US" sz="2000" dirty="0" err="1"/>
              <a:t>perceptrons</a:t>
            </a:r>
            <a:r>
              <a:rPr lang="en-US" sz="2000" dirty="0"/>
              <a:t>.</a:t>
            </a:r>
          </a:p>
        </p:txBody>
      </p:sp>
    </p:spTree>
    <p:extLst>
      <p:ext uri="{BB962C8B-B14F-4D97-AF65-F5344CB8AC3E}">
        <p14:creationId xmlns:p14="http://schemas.microsoft.com/office/powerpoint/2010/main" val="328298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a:t>Using the chain rule to get the derivatives needed for learning the weights of a logistic unit</a:t>
            </a:r>
          </a:p>
        </p:txBody>
      </p:sp>
      <p:sp>
        <p:nvSpPr>
          <p:cNvPr id="6" name="Content Placeholder 5"/>
          <p:cNvSpPr>
            <a:spLocks noGrp="1"/>
          </p:cNvSpPr>
          <p:nvPr>
            <p:ph idx="1"/>
          </p:nvPr>
        </p:nvSpPr>
        <p:spPr>
          <a:xfrm>
            <a:off x="457200" y="2057401"/>
            <a:ext cx="7967228" cy="3394472"/>
          </a:xfrm>
        </p:spPr>
        <p:txBody>
          <a:bodyPr/>
          <a:lstStyle/>
          <a:p>
            <a:r>
              <a:rPr lang="en-US" sz="2000" dirty="0"/>
              <a:t>To learn the weights we need the derivative of the output with respect to each weight:</a:t>
            </a:r>
          </a:p>
        </p:txBody>
      </p:sp>
      <p:graphicFrame>
        <p:nvGraphicFramePr>
          <p:cNvPr id="8" name="Object 5"/>
          <p:cNvGraphicFramePr>
            <a:graphicFrameLocks noChangeAspect="1"/>
          </p:cNvGraphicFramePr>
          <p:nvPr/>
        </p:nvGraphicFramePr>
        <p:xfrm>
          <a:off x="1890900" y="2816933"/>
          <a:ext cx="4013249" cy="881063"/>
        </p:xfrm>
        <a:graphic>
          <a:graphicData uri="http://schemas.openxmlformats.org/presentationml/2006/ole">
            <mc:AlternateContent xmlns:mc="http://schemas.openxmlformats.org/markup-compatibility/2006">
              <mc:Choice xmlns:v="urn:schemas-microsoft-com:vml" Requires="v">
                <p:oleObj name="Equation" r:id="rId2" imgW="1778000" imgH="431800" progId="Equation.3">
                  <p:embed/>
                </p:oleObj>
              </mc:Choice>
              <mc:Fallback>
                <p:oleObj name="Equation" r:id="rId2" imgW="1778000" imgH="431800" progId="Equation.3">
                  <p:embed/>
                  <p:pic>
                    <p:nvPicPr>
                      <p:cNvPr id="0" name=""/>
                      <p:cNvPicPr>
                        <a:picLocks noChangeAspect="1" noChangeArrowheads="1"/>
                      </p:cNvPicPr>
                      <p:nvPr/>
                    </p:nvPicPr>
                    <p:blipFill>
                      <a:blip r:embed="rId3"/>
                      <a:srcRect/>
                      <a:stretch>
                        <a:fillRect/>
                      </a:stretch>
                    </p:blipFill>
                    <p:spPr bwMode="auto">
                      <a:xfrm>
                        <a:off x="1890900" y="2816933"/>
                        <a:ext cx="4013249" cy="88106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nvGraphicFramePr>
        <p:xfrm>
          <a:off x="785814" y="3943350"/>
          <a:ext cx="7248525" cy="985838"/>
        </p:xfrm>
        <a:graphic>
          <a:graphicData uri="http://schemas.openxmlformats.org/presentationml/2006/ole">
            <mc:AlternateContent xmlns:mc="http://schemas.openxmlformats.org/markup-compatibility/2006">
              <mc:Choice xmlns:v="urn:schemas-microsoft-com:vml" Requires="v">
                <p:oleObj name="Equation" r:id="rId4" imgW="3136900" imgH="482600" progId="Equation.3">
                  <p:embed/>
                </p:oleObj>
              </mc:Choice>
              <mc:Fallback>
                <p:oleObj name="Equation" r:id="rId4" imgW="3136900" imgH="482600" progId="Equation.3">
                  <p:embed/>
                  <p:pic>
                    <p:nvPicPr>
                      <p:cNvPr id="0" name=""/>
                      <p:cNvPicPr>
                        <a:picLocks noChangeAspect="1" noChangeArrowheads="1"/>
                      </p:cNvPicPr>
                      <p:nvPr/>
                    </p:nvPicPr>
                    <p:blipFill>
                      <a:blip r:embed="rId5"/>
                      <a:srcRect/>
                      <a:stretch>
                        <a:fillRect/>
                      </a:stretch>
                    </p:blipFill>
                    <p:spPr bwMode="auto">
                      <a:xfrm>
                        <a:off x="785814" y="3943350"/>
                        <a:ext cx="7248525" cy="985838"/>
                      </a:xfrm>
                      <a:prstGeom prst="rect">
                        <a:avLst/>
                      </a:prstGeom>
                      <a:noFill/>
                      <a:ln>
                        <a:noFill/>
                      </a:ln>
                      <a:effectLst/>
                    </p:spPr>
                  </p:pic>
                </p:oleObj>
              </mc:Fallback>
            </mc:AlternateContent>
          </a:graphicData>
        </a:graphic>
      </p:graphicFrame>
      <p:sp>
        <p:nvSpPr>
          <p:cNvPr id="10" name="Rectangle 9"/>
          <p:cNvSpPr/>
          <p:nvPr/>
        </p:nvSpPr>
        <p:spPr>
          <a:xfrm>
            <a:off x="5184068" y="4113076"/>
            <a:ext cx="1512168" cy="5940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0000"/>
                </a:solidFill>
              </a:ln>
              <a:noFill/>
            </a:endParaRPr>
          </a:p>
        </p:txBody>
      </p:sp>
      <p:sp>
        <p:nvSpPr>
          <p:cNvPr id="11" name="Rectangle 10"/>
          <p:cNvSpPr/>
          <p:nvPr/>
        </p:nvSpPr>
        <p:spPr>
          <a:xfrm>
            <a:off x="6804248" y="4113076"/>
            <a:ext cx="1260140" cy="594000"/>
          </a:xfrm>
          <a:prstGeom prst="rect">
            <a:avLst/>
          </a:prstGeom>
          <a:noFill/>
          <a:ln>
            <a:solidFill>
              <a:srgbClr val="0099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0000"/>
                </a:solidFill>
              </a:ln>
              <a:noFill/>
            </a:endParaRPr>
          </a:p>
        </p:txBody>
      </p:sp>
      <p:sp>
        <p:nvSpPr>
          <p:cNvPr id="12" name="Rectangle 11"/>
          <p:cNvSpPr/>
          <p:nvPr/>
        </p:nvSpPr>
        <p:spPr>
          <a:xfrm>
            <a:off x="4644008" y="4113076"/>
            <a:ext cx="468052" cy="594000"/>
          </a:xfrm>
          <a:prstGeom prst="rect">
            <a:avLst/>
          </a:prstGeom>
          <a:noFill/>
          <a:ln>
            <a:solidFill>
              <a:srgbClr val="0099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0000"/>
                </a:solidFill>
              </a:ln>
              <a:noFill/>
            </a:endParaRPr>
          </a:p>
        </p:txBody>
      </p:sp>
      <p:sp>
        <p:nvSpPr>
          <p:cNvPr id="2" name="TextBox 1"/>
          <p:cNvSpPr txBox="1"/>
          <p:nvPr/>
        </p:nvSpPr>
        <p:spPr>
          <a:xfrm>
            <a:off x="5328084" y="3537012"/>
            <a:ext cx="1728192" cy="400110"/>
          </a:xfrm>
          <a:prstGeom prst="rect">
            <a:avLst/>
          </a:prstGeom>
          <a:noFill/>
        </p:spPr>
        <p:txBody>
          <a:bodyPr wrap="square" rtlCol="0">
            <a:spAutoFit/>
          </a:bodyPr>
          <a:lstStyle/>
          <a:p>
            <a:r>
              <a:rPr lang="en-US" sz="2000" dirty="0">
                <a:solidFill>
                  <a:srgbClr val="009900"/>
                </a:solidFill>
              </a:rPr>
              <a:t>delta-rule</a:t>
            </a:r>
          </a:p>
        </p:txBody>
      </p:sp>
      <p:cxnSp>
        <p:nvCxnSpPr>
          <p:cNvPr id="4" name="Straight Arrow Connector 3"/>
          <p:cNvCxnSpPr/>
          <p:nvPr/>
        </p:nvCxnSpPr>
        <p:spPr>
          <a:xfrm>
            <a:off x="6588224" y="3825044"/>
            <a:ext cx="540060" cy="216024"/>
          </a:xfrm>
          <a:prstGeom prst="straightConnector1">
            <a:avLst/>
          </a:prstGeom>
          <a:ln>
            <a:solidFill>
              <a:srgbClr val="0099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932040" y="3773072"/>
            <a:ext cx="396044" cy="267997"/>
          </a:xfrm>
          <a:prstGeom prst="straightConnector1">
            <a:avLst/>
          </a:prstGeom>
          <a:ln>
            <a:solidFill>
              <a:srgbClr val="009900"/>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355976" y="4973106"/>
            <a:ext cx="3528392" cy="400110"/>
          </a:xfrm>
          <a:prstGeom prst="rect">
            <a:avLst/>
          </a:prstGeom>
          <a:noFill/>
        </p:spPr>
        <p:txBody>
          <a:bodyPr wrap="square" rtlCol="0">
            <a:spAutoFit/>
          </a:bodyPr>
          <a:lstStyle/>
          <a:p>
            <a:r>
              <a:rPr lang="en-US" sz="2000" dirty="0">
                <a:solidFill>
                  <a:srgbClr val="FF0000"/>
                </a:solidFill>
              </a:rPr>
              <a:t>extra term = slope of logistic</a:t>
            </a:r>
          </a:p>
        </p:txBody>
      </p:sp>
      <p:cxnSp>
        <p:nvCxnSpPr>
          <p:cNvPr id="18" name="Straight Arrow Connector 17"/>
          <p:cNvCxnSpPr>
            <a:endCxn id="10" idx="2"/>
          </p:cNvCxnSpPr>
          <p:nvPr/>
        </p:nvCxnSpPr>
        <p:spPr>
          <a:xfrm flipV="1">
            <a:off x="5940152" y="4707076"/>
            <a:ext cx="0" cy="3061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972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2"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backpropagation</a:t>
            </a:r>
            <a:r>
              <a:rPr lang="en-US" dirty="0"/>
              <a:t> algorithm</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7068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951570"/>
            <a:ext cx="8229600" cy="857250"/>
          </a:xfrm>
        </p:spPr>
        <p:txBody>
          <a:bodyPr/>
          <a:lstStyle/>
          <a:p>
            <a:r>
              <a:rPr lang="en-US" sz="2800" dirty="0"/>
              <a:t>Learning with hidden units (again)</a:t>
            </a:r>
          </a:p>
        </p:txBody>
      </p:sp>
      <p:sp>
        <p:nvSpPr>
          <p:cNvPr id="184323" name="Rectangle 3"/>
          <p:cNvSpPr>
            <a:spLocks noGrp="1" noChangeArrowheads="1"/>
          </p:cNvSpPr>
          <p:nvPr>
            <p:ph type="body" idx="1"/>
          </p:nvPr>
        </p:nvSpPr>
        <p:spPr>
          <a:xfrm>
            <a:off x="457200" y="1847862"/>
            <a:ext cx="8229600" cy="4137422"/>
          </a:xfrm>
        </p:spPr>
        <p:txBody>
          <a:bodyPr/>
          <a:lstStyle/>
          <a:p>
            <a:r>
              <a:rPr lang="en-US" sz="2000" dirty="0"/>
              <a:t>Networks without hidden units are very limited in the input-output mappings they can model.</a:t>
            </a:r>
          </a:p>
          <a:p>
            <a:endParaRPr lang="en-US" sz="2000" dirty="0"/>
          </a:p>
          <a:p>
            <a:r>
              <a:rPr lang="en-US" sz="2000" dirty="0"/>
              <a:t>Adding a layer of hand-coded features (as in a perceptron) makes them much more powerful but the hard bit is designing the features.</a:t>
            </a:r>
          </a:p>
          <a:p>
            <a:pPr lvl="1"/>
            <a:r>
              <a:rPr lang="en-US" sz="1800" dirty="0"/>
              <a:t>We would like to find good features without requiring insights into the task or repeated trial and error where we guess some features and see how well they work.</a:t>
            </a:r>
          </a:p>
          <a:p>
            <a:pPr lvl="1"/>
            <a:endParaRPr lang="en-US" sz="2000" dirty="0"/>
          </a:p>
          <a:p>
            <a:r>
              <a:rPr lang="en-US" sz="2000" dirty="0"/>
              <a:t>We need to automate the loop of designing features for a particular task and seeing how well they work.</a:t>
            </a:r>
          </a:p>
        </p:txBody>
      </p:sp>
    </p:spTree>
    <p:extLst>
      <p:ext uri="{BB962C8B-B14F-4D97-AF65-F5344CB8AC3E}">
        <p14:creationId xmlns:p14="http://schemas.microsoft.com/office/powerpoint/2010/main" val="127889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Rectangle 4"/>
          <p:cNvSpPr>
            <a:spLocks noGrp="1" noChangeArrowheads="1"/>
          </p:cNvSpPr>
          <p:nvPr>
            <p:ph type="title"/>
          </p:nvPr>
        </p:nvSpPr>
        <p:spPr>
          <a:xfrm>
            <a:off x="457200" y="978573"/>
            <a:ext cx="8229600" cy="857250"/>
          </a:xfrm>
        </p:spPr>
        <p:txBody>
          <a:bodyPr>
            <a:normAutofit fontScale="90000"/>
          </a:bodyPr>
          <a:lstStyle/>
          <a:p>
            <a:r>
              <a:rPr lang="en-US" sz="2800" dirty="0"/>
              <a:t>Learning by perturbing weights</a:t>
            </a:r>
            <a:br>
              <a:rPr lang="en-US" sz="2800" dirty="0"/>
            </a:br>
            <a:r>
              <a:rPr lang="en-US" sz="2400" dirty="0"/>
              <a:t>(this idea occurs to everyone who knows about evolution)</a:t>
            </a:r>
          </a:p>
        </p:txBody>
      </p:sp>
      <p:sp>
        <p:nvSpPr>
          <p:cNvPr id="185349" name="Rectangle 5"/>
          <p:cNvSpPr>
            <a:spLocks noGrp="1" noChangeArrowheads="1"/>
          </p:cNvSpPr>
          <p:nvPr>
            <p:ph type="body" idx="1"/>
          </p:nvPr>
        </p:nvSpPr>
        <p:spPr>
          <a:xfrm>
            <a:off x="35499" y="2051634"/>
            <a:ext cx="5112569" cy="3834640"/>
          </a:xfrm>
        </p:spPr>
        <p:txBody>
          <a:bodyPr/>
          <a:lstStyle/>
          <a:p>
            <a:pPr>
              <a:lnSpc>
                <a:spcPct val="80000"/>
              </a:lnSpc>
            </a:pPr>
            <a:r>
              <a:rPr lang="en-US" sz="2000" dirty="0"/>
              <a:t>Randomly perturb one weight and see if it improves performance. If so, save the change.</a:t>
            </a:r>
          </a:p>
          <a:p>
            <a:pPr lvl="1">
              <a:lnSpc>
                <a:spcPct val="80000"/>
              </a:lnSpc>
            </a:pPr>
            <a:r>
              <a:rPr lang="en-US" sz="1800" dirty="0"/>
              <a:t>This is a form of reinforcement learning.</a:t>
            </a:r>
          </a:p>
          <a:p>
            <a:pPr lvl="1">
              <a:lnSpc>
                <a:spcPct val="80000"/>
              </a:lnSpc>
            </a:pPr>
            <a:r>
              <a:rPr lang="en-US" sz="1800" dirty="0">
                <a:solidFill>
                  <a:srgbClr val="FF0000"/>
                </a:solidFill>
              </a:rPr>
              <a:t>Very inefficient</a:t>
            </a:r>
            <a:r>
              <a:rPr lang="en-US" sz="1800" dirty="0"/>
              <a:t>. We need to do multiple forward passes  on a representative set of training cases just to change one weight. </a:t>
            </a:r>
            <a:r>
              <a:rPr lang="en-US" sz="1800" dirty="0" err="1"/>
              <a:t>Backpropagation</a:t>
            </a:r>
            <a:r>
              <a:rPr lang="en-US" sz="1800" dirty="0"/>
              <a:t> is much better.</a:t>
            </a:r>
          </a:p>
          <a:p>
            <a:pPr lvl="1">
              <a:lnSpc>
                <a:spcPct val="80000"/>
              </a:lnSpc>
            </a:pPr>
            <a:r>
              <a:rPr lang="en-US" sz="1800" dirty="0"/>
              <a:t>Towards the end of learning, large weight perturbations will nearly always make things </a:t>
            </a:r>
            <a:r>
              <a:rPr lang="en-US" sz="1800" dirty="0">
                <a:solidFill>
                  <a:srgbClr val="FF0000"/>
                </a:solidFill>
              </a:rPr>
              <a:t>worse</a:t>
            </a:r>
            <a:r>
              <a:rPr lang="en-US" sz="1800" dirty="0"/>
              <a:t>, because the weights need to have the right relative values.</a:t>
            </a:r>
          </a:p>
        </p:txBody>
      </p:sp>
      <p:sp>
        <p:nvSpPr>
          <p:cNvPr id="185388" name="Oval 44"/>
          <p:cNvSpPr>
            <a:spLocks noChangeArrowheads="1"/>
          </p:cNvSpPr>
          <p:nvPr/>
        </p:nvSpPr>
        <p:spPr bwMode="auto">
          <a:xfrm>
            <a:off x="6088063" y="2759177"/>
            <a:ext cx="266700" cy="2000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389" name="Oval 45"/>
          <p:cNvSpPr>
            <a:spLocks noChangeArrowheads="1"/>
          </p:cNvSpPr>
          <p:nvPr/>
        </p:nvSpPr>
        <p:spPr bwMode="auto">
          <a:xfrm>
            <a:off x="6519863" y="2759177"/>
            <a:ext cx="266700" cy="2000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390" name="Line 46"/>
          <p:cNvSpPr>
            <a:spLocks noChangeShapeType="1"/>
          </p:cNvSpPr>
          <p:nvPr/>
        </p:nvSpPr>
        <p:spPr bwMode="auto">
          <a:xfrm flipV="1">
            <a:off x="5872167" y="2921102"/>
            <a:ext cx="287337" cy="4857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391" name="Line 47"/>
          <p:cNvSpPr>
            <a:spLocks noChangeShapeType="1"/>
          </p:cNvSpPr>
          <p:nvPr/>
        </p:nvSpPr>
        <p:spPr bwMode="auto">
          <a:xfrm flipV="1">
            <a:off x="6303967" y="2921102"/>
            <a:ext cx="287337" cy="4857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392" name="Line 48"/>
          <p:cNvSpPr>
            <a:spLocks noChangeShapeType="1"/>
          </p:cNvSpPr>
          <p:nvPr/>
        </p:nvSpPr>
        <p:spPr bwMode="auto">
          <a:xfrm flipH="1" flipV="1">
            <a:off x="6735767" y="2921100"/>
            <a:ext cx="217487" cy="48696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393" name="Line 49"/>
          <p:cNvSpPr>
            <a:spLocks noChangeShapeType="1"/>
          </p:cNvSpPr>
          <p:nvPr/>
        </p:nvSpPr>
        <p:spPr bwMode="auto">
          <a:xfrm flipH="1" flipV="1">
            <a:off x="6303967" y="2921100"/>
            <a:ext cx="287337" cy="53935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394" name="Line 50"/>
          <p:cNvSpPr>
            <a:spLocks noChangeShapeType="1"/>
          </p:cNvSpPr>
          <p:nvPr/>
        </p:nvSpPr>
        <p:spPr bwMode="auto">
          <a:xfrm flipH="1" flipV="1">
            <a:off x="6375404" y="2919911"/>
            <a:ext cx="576263" cy="54054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395" name="Line 51"/>
          <p:cNvSpPr>
            <a:spLocks noChangeShapeType="1"/>
          </p:cNvSpPr>
          <p:nvPr/>
        </p:nvSpPr>
        <p:spPr bwMode="auto">
          <a:xfrm flipH="1" flipV="1">
            <a:off x="6664325" y="2974679"/>
            <a:ext cx="1588" cy="4333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396" name="Line 52"/>
          <p:cNvSpPr>
            <a:spLocks noChangeShapeType="1"/>
          </p:cNvSpPr>
          <p:nvPr/>
        </p:nvSpPr>
        <p:spPr bwMode="auto">
          <a:xfrm flipH="1" flipV="1">
            <a:off x="6232525" y="2974679"/>
            <a:ext cx="0" cy="4333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397" name="Text Box 53"/>
          <p:cNvSpPr txBox="1">
            <a:spLocks noChangeArrowheads="1"/>
          </p:cNvSpPr>
          <p:nvPr/>
        </p:nvSpPr>
        <p:spPr bwMode="auto">
          <a:xfrm>
            <a:off x="7308307" y="3316389"/>
            <a:ext cx="148470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solidFill>
                  <a:srgbClr val="000000"/>
                </a:solidFill>
              </a:rPr>
              <a:t>hidden units</a:t>
            </a:r>
          </a:p>
        </p:txBody>
      </p:sp>
      <p:sp>
        <p:nvSpPr>
          <p:cNvPr id="185398" name="Text Box 54"/>
          <p:cNvSpPr txBox="1">
            <a:spLocks noChangeArrowheads="1"/>
          </p:cNvSpPr>
          <p:nvPr/>
        </p:nvSpPr>
        <p:spPr bwMode="auto">
          <a:xfrm>
            <a:off x="7167567" y="2650829"/>
            <a:ext cx="151077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solidFill>
                  <a:srgbClr val="000000"/>
                </a:solidFill>
              </a:rPr>
              <a:t>output units</a:t>
            </a:r>
          </a:p>
        </p:txBody>
      </p:sp>
      <p:sp>
        <p:nvSpPr>
          <p:cNvPr id="185399" name="Oval 55"/>
          <p:cNvSpPr>
            <a:spLocks noChangeArrowheads="1"/>
          </p:cNvSpPr>
          <p:nvPr/>
        </p:nvSpPr>
        <p:spPr bwMode="auto">
          <a:xfrm>
            <a:off x="6519863" y="3422354"/>
            <a:ext cx="266700" cy="2000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00" name="Oval 56"/>
          <p:cNvSpPr>
            <a:spLocks noChangeArrowheads="1"/>
          </p:cNvSpPr>
          <p:nvPr/>
        </p:nvSpPr>
        <p:spPr bwMode="auto">
          <a:xfrm>
            <a:off x="6951663" y="3422354"/>
            <a:ext cx="266700" cy="2000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01" name="Oval 57"/>
          <p:cNvSpPr>
            <a:spLocks noChangeArrowheads="1"/>
          </p:cNvSpPr>
          <p:nvPr/>
        </p:nvSpPr>
        <p:spPr bwMode="auto">
          <a:xfrm>
            <a:off x="5872163" y="4124824"/>
            <a:ext cx="266700" cy="2000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02" name="Oval 58"/>
          <p:cNvSpPr>
            <a:spLocks noChangeArrowheads="1"/>
          </p:cNvSpPr>
          <p:nvPr/>
        </p:nvSpPr>
        <p:spPr bwMode="auto">
          <a:xfrm>
            <a:off x="6303963" y="4124824"/>
            <a:ext cx="266700" cy="2000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03" name="Oval 59"/>
          <p:cNvSpPr>
            <a:spLocks noChangeArrowheads="1"/>
          </p:cNvSpPr>
          <p:nvPr/>
        </p:nvSpPr>
        <p:spPr bwMode="auto">
          <a:xfrm>
            <a:off x="6735763" y="4124824"/>
            <a:ext cx="266700" cy="2000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04" name="Oval 60"/>
          <p:cNvSpPr>
            <a:spLocks noChangeArrowheads="1"/>
          </p:cNvSpPr>
          <p:nvPr/>
        </p:nvSpPr>
        <p:spPr bwMode="auto">
          <a:xfrm>
            <a:off x="6088063" y="3422354"/>
            <a:ext cx="266700" cy="2000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05" name="Oval 61"/>
          <p:cNvSpPr>
            <a:spLocks noChangeArrowheads="1"/>
          </p:cNvSpPr>
          <p:nvPr/>
        </p:nvSpPr>
        <p:spPr bwMode="auto">
          <a:xfrm>
            <a:off x="5656263" y="3406877"/>
            <a:ext cx="266700" cy="2000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06" name="Line 62"/>
          <p:cNvSpPr>
            <a:spLocks noChangeShapeType="1"/>
          </p:cNvSpPr>
          <p:nvPr/>
        </p:nvSpPr>
        <p:spPr bwMode="auto">
          <a:xfrm flipV="1">
            <a:off x="6016625" y="3623570"/>
            <a:ext cx="215900" cy="4857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407" name="Line 63"/>
          <p:cNvSpPr>
            <a:spLocks noChangeShapeType="1"/>
          </p:cNvSpPr>
          <p:nvPr/>
        </p:nvSpPr>
        <p:spPr bwMode="auto">
          <a:xfrm flipV="1">
            <a:off x="6880225" y="3623570"/>
            <a:ext cx="215900" cy="4857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408" name="Line 64"/>
          <p:cNvSpPr>
            <a:spLocks noChangeShapeType="1"/>
          </p:cNvSpPr>
          <p:nvPr/>
        </p:nvSpPr>
        <p:spPr bwMode="auto">
          <a:xfrm flipH="1" flipV="1">
            <a:off x="6664325" y="3622381"/>
            <a:ext cx="217488" cy="48696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409" name="Line 65"/>
          <p:cNvSpPr>
            <a:spLocks noChangeShapeType="1"/>
          </p:cNvSpPr>
          <p:nvPr/>
        </p:nvSpPr>
        <p:spPr bwMode="auto">
          <a:xfrm flipH="1" flipV="1">
            <a:off x="6232525" y="3622381"/>
            <a:ext cx="217488" cy="48696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410" name="Line 66"/>
          <p:cNvSpPr>
            <a:spLocks noChangeShapeType="1"/>
          </p:cNvSpPr>
          <p:nvPr/>
        </p:nvSpPr>
        <p:spPr bwMode="auto">
          <a:xfrm flipH="1" flipV="1">
            <a:off x="6303964" y="3622381"/>
            <a:ext cx="503237" cy="48696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411" name="Line 67"/>
          <p:cNvSpPr>
            <a:spLocks noChangeShapeType="1"/>
          </p:cNvSpPr>
          <p:nvPr/>
        </p:nvSpPr>
        <p:spPr bwMode="auto">
          <a:xfrm flipH="1" flipV="1">
            <a:off x="5872167" y="3622381"/>
            <a:ext cx="503237" cy="48696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412" name="Line 68"/>
          <p:cNvSpPr>
            <a:spLocks noChangeShapeType="1"/>
          </p:cNvSpPr>
          <p:nvPr/>
        </p:nvSpPr>
        <p:spPr bwMode="auto">
          <a:xfrm flipH="1" flipV="1">
            <a:off x="5799142" y="3622381"/>
            <a:ext cx="217487" cy="48696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413" name="Line 69"/>
          <p:cNvSpPr>
            <a:spLocks noChangeShapeType="1"/>
          </p:cNvSpPr>
          <p:nvPr/>
        </p:nvSpPr>
        <p:spPr bwMode="auto">
          <a:xfrm flipV="1">
            <a:off x="6448425" y="3623570"/>
            <a:ext cx="215900" cy="4857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414" name="Line 70"/>
          <p:cNvSpPr>
            <a:spLocks noChangeShapeType="1"/>
          </p:cNvSpPr>
          <p:nvPr/>
        </p:nvSpPr>
        <p:spPr bwMode="auto">
          <a:xfrm flipV="1">
            <a:off x="6519867" y="3622379"/>
            <a:ext cx="504825" cy="4857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415" name="Text Box 71"/>
          <p:cNvSpPr txBox="1">
            <a:spLocks noChangeArrowheads="1"/>
          </p:cNvSpPr>
          <p:nvPr/>
        </p:nvSpPr>
        <p:spPr bwMode="auto">
          <a:xfrm>
            <a:off x="7312029" y="4000998"/>
            <a:ext cx="160337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t>input units</a:t>
            </a:r>
          </a:p>
        </p:txBody>
      </p:sp>
      <p:sp>
        <p:nvSpPr>
          <p:cNvPr id="185416" name="Oval 72"/>
          <p:cNvSpPr>
            <a:spLocks noChangeArrowheads="1"/>
          </p:cNvSpPr>
          <p:nvPr/>
        </p:nvSpPr>
        <p:spPr bwMode="auto">
          <a:xfrm>
            <a:off x="6011863" y="3047308"/>
            <a:ext cx="107950" cy="80963"/>
          </a:xfrm>
          <a:prstGeom prst="ellipse">
            <a:avLst/>
          </a:prstGeom>
          <a:solidFill>
            <a:srgbClr val="0099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17" name="Oval 73"/>
          <p:cNvSpPr>
            <a:spLocks noChangeArrowheads="1"/>
          </p:cNvSpPr>
          <p:nvPr/>
        </p:nvSpPr>
        <p:spPr bwMode="auto">
          <a:xfrm>
            <a:off x="6156325" y="3047308"/>
            <a:ext cx="107950" cy="80963"/>
          </a:xfrm>
          <a:prstGeom prst="ellipse">
            <a:avLst/>
          </a:prstGeom>
          <a:solidFill>
            <a:srgbClr val="0099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18" name="Oval 74"/>
          <p:cNvSpPr>
            <a:spLocks noChangeArrowheads="1"/>
          </p:cNvSpPr>
          <p:nvPr/>
        </p:nvSpPr>
        <p:spPr bwMode="auto">
          <a:xfrm>
            <a:off x="6335713" y="3019924"/>
            <a:ext cx="107950" cy="80963"/>
          </a:xfrm>
          <a:prstGeom prst="ellipse">
            <a:avLst/>
          </a:prstGeom>
          <a:solidFill>
            <a:srgbClr val="0099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19" name="Oval 75"/>
          <p:cNvSpPr>
            <a:spLocks noChangeArrowheads="1"/>
          </p:cNvSpPr>
          <p:nvPr/>
        </p:nvSpPr>
        <p:spPr bwMode="auto">
          <a:xfrm>
            <a:off x="6119813" y="3695008"/>
            <a:ext cx="107950" cy="80963"/>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20" name="Oval 76"/>
          <p:cNvSpPr>
            <a:spLocks noChangeArrowheads="1"/>
          </p:cNvSpPr>
          <p:nvPr/>
        </p:nvSpPr>
        <p:spPr bwMode="auto">
          <a:xfrm>
            <a:off x="6227763" y="3695008"/>
            <a:ext cx="107950" cy="80963"/>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21" name="Oval 77"/>
          <p:cNvSpPr>
            <a:spLocks noChangeArrowheads="1"/>
          </p:cNvSpPr>
          <p:nvPr/>
        </p:nvSpPr>
        <p:spPr bwMode="auto">
          <a:xfrm>
            <a:off x="6372225" y="3695008"/>
            <a:ext cx="107950" cy="80963"/>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70219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53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Rectangle 4"/>
          <p:cNvSpPr>
            <a:spLocks noGrp="1" noChangeArrowheads="1"/>
          </p:cNvSpPr>
          <p:nvPr>
            <p:ph type="title"/>
          </p:nvPr>
        </p:nvSpPr>
        <p:spPr>
          <a:xfrm>
            <a:off x="457200" y="809625"/>
            <a:ext cx="8229600" cy="857250"/>
          </a:xfrm>
        </p:spPr>
        <p:txBody>
          <a:bodyPr/>
          <a:lstStyle/>
          <a:p>
            <a:r>
              <a:rPr lang="en-US" sz="2800" dirty="0"/>
              <a:t>Learning by using perturbations</a:t>
            </a:r>
          </a:p>
        </p:txBody>
      </p:sp>
      <p:sp>
        <p:nvSpPr>
          <p:cNvPr id="185349" name="Rectangle 5"/>
          <p:cNvSpPr>
            <a:spLocks noGrp="1" noChangeArrowheads="1"/>
          </p:cNvSpPr>
          <p:nvPr>
            <p:ph type="body" idx="1"/>
          </p:nvPr>
        </p:nvSpPr>
        <p:spPr>
          <a:xfrm>
            <a:off x="179515" y="1727600"/>
            <a:ext cx="6516725" cy="4273153"/>
          </a:xfrm>
        </p:spPr>
        <p:txBody>
          <a:bodyPr/>
          <a:lstStyle/>
          <a:p>
            <a:pPr>
              <a:lnSpc>
                <a:spcPct val="80000"/>
              </a:lnSpc>
            </a:pPr>
            <a:r>
              <a:rPr lang="en-US" sz="2000" dirty="0"/>
              <a:t>We could randomly perturb all the weights in parallel and correlate the performance gain with the weight changes. </a:t>
            </a:r>
          </a:p>
          <a:p>
            <a:pPr lvl="1">
              <a:lnSpc>
                <a:spcPct val="80000"/>
              </a:lnSpc>
            </a:pPr>
            <a:r>
              <a:rPr lang="en-US" sz="1800" dirty="0"/>
              <a:t>Not any better because we need lots of trials on each training case to </a:t>
            </a:r>
            <a:r>
              <a:rPr lang="ja-JP" altLang="en-US" sz="1800" dirty="0">
                <a:latin typeface="Arial"/>
              </a:rPr>
              <a:t>“</a:t>
            </a:r>
            <a:r>
              <a:rPr lang="en-US" sz="1800" dirty="0"/>
              <a:t>see</a:t>
            </a:r>
            <a:r>
              <a:rPr lang="ja-JP" altLang="en-US" sz="1800" dirty="0">
                <a:latin typeface="Arial"/>
              </a:rPr>
              <a:t>”</a:t>
            </a:r>
            <a:r>
              <a:rPr lang="en-US" sz="1800" dirty="0"/>
              <a:t> the effect of changing one weight through the noise created by all the changes to other weights.</a:t>
            </a:r>
            <a:endParaRPr lang="en-US" sz="2400" dirty="0"/>
          </a:p>
          <a:p>
            <a:pPr>
              <a:lnSpc>
                <a:spcPct val="80000"/>
              </a:lnSpc>
            </a:pPr>
            <a:r>
              <a:rPr lang="en-US" sz="2000" dirty="0"/>
              <a:t>A better idea: Randomly perturb the activities of the hidden units.</a:t>
            </a:r>
          </a:p>
          <a:p>
            <a:pPr lvl="1">
              <a:lnSpc>
                <a:spcPct val="80000"/>
              </a:lnSpc>
            </a:pPr>
            <a:r>
              <a:rPr lang="en-US" sz="1800" dirty="0"/>
              <a:t>Once we know how we want a hidden activity to change on a given training case, we can</a:t>
            </a:r>
            <a:r>
              <a:rPr lang="en-US" sz="1800" dirty="0">
                <a:solidFill>
                  <a:srgbClr val="FF0000"/>
                </a:solidFill>
              </a:rPr>
              <a:t> compute </a:t>
            </a:r>
            <a:r>
              <a:rPr lang="en-US" sz="1800" dirty="0"/>
              <a:t>how to change the weights.</a:t>
            </a:r>
          </a:p>
          <a:p>
            <a:pPr lvl="1">
              <a:lnSpc>
                <a:spcPct val="80000"/>
              </a:lnSpc>
            </a:pPr>
            <a:r>
              <a:rPr lang="en-US" sz="1800" dirty="0"/>
              <a:t>There are fewer activities than weights, but </a:t>
            </a:r>
            <a:r>
              <a:rPr lang="en-US" sz="1800" dirty="0" err="1"/>
              <a:t>backpropagation</a:t>
            </a:r>
            <a:r>
              <a:rPr lang="en-US" sz="1800" dirty="0"/>
              <a:t> still wins by a factor of the number of neurons. </a:t>
            </a:r>
          </a:p>
          <a:p>
            <a:pPr lvl="1">
              <a:lnSpc>
                <a:spcPct val="80000"/>
              </a:lnSpc>
            </a:pPr>
            <a:endParaRPr lang="en-US" sz="2400" dirty="0"/>
          </a:p>
        </p:txBody>
      </p:sp>
      <p:sp>
        <p:nvSpPr>
          <p:cNvPr id="185388" name="Oval 44"/>
          <p:cNvSpPr>
            <a:spLocks noChangeArrowheads="1"/>
          </p:cNvSpPr>
          <p:nvPr/>
        </p:nvSpPr>
        <p:spPr bwMode="auto">
          <a:xfrm>
            <a:off x="7402140" y="2600909"/>
            <a:ext cx="266700" cy="2000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389" name="Oval 45"/>
          <p:cNvSpPr>
            <a:spLocks noChangeArrowheads="1"/>
          </p:cNvSpPr>
          <p:nvPr/>
        </p:nvSpPr>
        <p:spPr bwMode="auto">
          <a:xfrm>
            <a:off x="7833940" y="2600909"/>
            <a:ext cx="266700" cy="2000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390" name="Line 46"/>
          <p:cNvSpPr>
            <a:spLocks noChangeShapeType="1"/>
          </p:cNvSpPr>
          <p:nvPr/>
        </p:nvSpPr>
        <p:spPr bwMode="auto">
          <a:xfrm flipV="1">
            <a:off x="7186244" y="2762834"/>
            <a:ext cx="287337" cy="4857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391" name="Line 47"/>
          <p:cNvSpPr>
            <a:spLocks noChangeShapeType="1"/>
          </p:cNvSpPr>
          <p:nvPr/>
        </p:nvSpPr>
        <p:spPr bwMode="auto">
          <a:xfrm flipV="1">
            <a:off x="7618044" y="2762834"/>
            <a:ext cx="287337" cy="4857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392" name="Line 48"/>
          <p:cNvSpPr>
            <a:spLocks noChangeShapeType="1"/>
          </p:cNvSpPr>
          <p:nvPr/>
        </p:nvSpPr>
        <p:spPr bwMode="auto">
          <a:xfrm flipH="1" flipV="1">
            <a:off x="8049844" y="2762832"/>
            <a:ext cx="217487" cy="48696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393" name="Line 49"/>
          <p:cNvSpPr>
            <a:spLocks noChangeShapeType="1"/>
          </p:cNvSpPr>
          <p:nvPr/>
        </p:nvSpPr>
        <p:spPr bwMode="auto">
          <a:xfrm flipH="1" flipV="1">
            <a:off x="7618044" y="2762832"/>
            <a:ext cx="287337" cy="53935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394" name="Line 50"/>
          <p:cNvSpPr>
            <a:spLocks noChangeShapeType="1"/>
          </p:cNvSpPr>
          <p:nvPr/>
        </p:nvSpPr>
        <p:spPr bwMode="auto">
          <a:xfrm flipH="1" flipV="1">
            <a:off x="7689481" y="2761643"/>
            <a:ext cx="576263" cy="54054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395" name="Line 51"/>
          <p:cNvSpPr>
            <a:spLocks noChangeShapeType="1"/>
          </p:cNvSpPr>
          <p:nvPr/>
        </p:nvSpPr>
        <p:spPr bwMode="auto">
          <a:xfrm flipH="1" flipV="1">
            <a:off x="7978402" y="2816411"/>
            <a:ext cx="1588" cy="4333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396" name="Line 52"/>
          <p:cNvSpPr>
            <a:spLocks noChangeShapeType="1"/>
          </p:cNvSpPr>
          <p:nvPr/>
        </p:nvSpPr>
        <p:spPr bwMode="auto">
          <a:xfrm flipH="1" flipV="1">
            <a:off x="7546602" y="2816411"/>
            <a:ext cx="0" cy="4333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399" name="Oval 55"/>
          <p:cNvSpPr>
            <a:spLocks noChangeArrowheads="1"/>
          </p:cNvSpPr>
          <p:nvPr/>
        </p:nvSpPr>
        <p:spPr bwMode="auto">
          <a:xfrm>
            <a:off x="7833940" y="3264086"/>
            <a:ext cx="266700" cy="2000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00" name="Oval 56"/>
          <p:cNvSpPr>
            <a:spLocks noChangeArrowheads="1"/>
          </p:cNvSpPr>
          <p:nvPr/>
        </p:nvSpPr>
        <p:spPr bwMode="auto">
          <a:xfrm>
            <a:off x="8265740" y="3264086"/>
            <a:ext cx="266700" cy="2000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01" name="Oval 57"/>
          <p:cNvSpPr>
            <a:spLocks noChangeArrowheads="1"/>
          </p:cNvSpPr>
          <p:nvPr/>
        </p:nvSpPr>
        <p:spPr bwMode="auto">
          <a:xfrm>
            <a:off x="7186240" y="3966556"/>
            <a:ext cx="266700" cy="2000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02" name="Oval 58"/>
          <p:cNvSpPr>
            <a:spLocks noChangeArrowheads="1"/>
          </p:cNvSpPr>
          <p:nvPr/>
        </p:nvSpPr>
        <p:spPr bwMode="auto">
          <a:xfrm>
            <a:off x="7618040" y="3966556"/>
            <a:ext cx="266700" cy="2000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03" name="Oval 59"/>
          <p:cNvSpPr>
            <a:spLocks noChangeArrowheads="1"/>
          </p:cNvSpPr>
          <p:nvPr/>
        </p:nvSpPr>
        <p:spPr bwMode="auto">
          <a:xfrm>
            <a:off x="8049840" y="3966556"/>
            <a:ext cx="266700" cy="2000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04" name="Oval 60"/>
          <p:cNvSpPr>
            <a:spLocks noChangeArrowheads="1"/>
          </p:cNvSpPr>
          <p:nvPr/>
        </p:nvSpPr>
        <p:spPr bwMode="auto">
          <a:xfrm>
            <a:off x="7402140" y="3264086"/>
            <a:ext cx="266700" cy="2000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05" name="Oval 61"/>
          <p:cNvSpPr>
            <a:spLocks noChangeArrowheads="1"/>
          </p:cNvSpPr>
          <p:nvPr/>
        </p:nvSpPr>
        <p:spPr bwMode="auto">
          <a:xfrm>
            <a:off x="6970340" y="3248609"/>
            <a:ext cx="266700" cy="2000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06" name="Line 62"/>
          <p:cNvSpPr>
            <a:spLocks noChangeShapeType="1"/>
          </p:cNvSpPr>
          <p:nvPr/>
        </p:nvSpPr>
        <p:spPr bwMode="auto">
          <a:xfrm flipV="1">
            <a:off x="7330702" y="3465302"/>
            <a:ext cx="215900" cy="4857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407" name="Line 63"/>
          <p:cNvSpPr>
            <a:spLocks noChangeShapeType="1"/>
          </p:cNvSpPr>
          <p:nvPr/>
        </p:nvSpPr>
        <p:spPr bwMode="auto">
          <a:xfrm flipV="1">
            <a:off x="8194302" y="3465302"/>
            <a:ext cx="215900" cy="4857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408" name="Line 64"/>
          <p:cNvSpPr>
            <a:spLocks noChangeShapeType="1"/>
          </p:cNvSpPr>
          <p:nvPr/>
        </p:nvSpPr>
        <p:spPr bwMode="auto">
          <a:xfrm flipH="1" flipV="1">
            <a:off x="7978402" y="3464113"/>
            <a:ext cx="217488" cy="48696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409" name="Line 65"/>
          <p:cNvSpPr>
            <a:spLocks noChangeShapeType="1"/>
          </p:cNvSpPr>
          <p:nvPr/>
        </p:nvSpPr>
        <p:spPr bwMode="auto">
          <a:xfrm flipH="1" flipV="1">
            <a:off x="7546602" y="3464113"/>
            <a:ext cx="217488" cy="48696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410" name="Line 66"/>
          <p:cNvSpPr>
            <a:spLocks noChangeShapeType="1"/>
          </p:cNvSpPr>
          <p:nvPr/>
        </p:nvSpPr>
        <p:spPr bwMode="auto">
          <a:xfrm flipH="1" flipV="1">
            <a:off x="7618044" y="3464113"/>
            <a:ext cx="503237" cy="48696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411" name="Line 67"/>
          <p:cNvSpPr>
            <a:spLocks noChangeShapeType="1"/>
          </p:cNvSpPr>
          <p:nvPr/>
        </p:nvSpPr>
        <p:spPr bwMode="auto">
          <a:xfrm flipH="1" flipV="1">
            <a:off x="7186244" y="3464113"/>
            <a:ext cx="503237" cy="48696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412" name="Line 68"/>
          <p:cNvSpPr>
            <a:spLocks noChangeShapeType="1"/>
          </p:cNvSpPr>
          <p:nvPr/>
        </p:nvSpPr>
        <p:spPr bwMode="auto">
          <a:xfrm flipH="1" flipV="1">
            <a:off x="7113217" y="3464113"/>
            <a:ext cx="217487" cy="48696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413" name="Line 69"/>
          <p:cNvSpPr>
            <a:spLocks noChangeShapeType="1"/>
          </p:cNvSpPr>
          <p:nvPr/>
        </p:nvSpPr>
        <p:spPr bwMode="auto">
          <a:xfrm flipV="1">
            <a:off x="7762502" y="3465302"/>
            <a:ext cx="215900" cy="4857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414" name="Line 70"/>
          <p:cNvSpPr>
            <a:spLocks noChangeShapeType="1"/>
          </p:cNvSpPr>
          <p:nvPr/>
        </p:nvSpPr>
        <p:spPr bwMode="auto">
          <a:xfrm flipV="1">
            <a:off x="7833944" y="3464111"/>
            <a:ext cx="504825" cy="4857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416" name="Oval 72"/>
          <p:cNvSpPr>
            <a:spLocks noChangeArrowheads="1"/>
          </p:cNvSpPr>
          <p:nvPr/>
        </p:nvSpPr>
        <p:spPr bwMode="auto">
          <a:xfrm>
            <a:off x="7325940" y="2889040"/>
            <a:ext cx="107950" cy="80963"/>
          </a:xfrm>
          <a:prstGeom prst="ellipse">
            <a:avLst/>
          </a:prstGeom>
          <a:solidFill>
            <a:srgbClr val="0099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17" name="Oval 73"/>
          <p:cNvSpPr>
            <a:spLocks noChangeArrowheads="1"/>
          </p:cNvSpPr>
          <p:nvPr/>
        </p:nvSpPr>
        <p:spPr bwMode="auto">
          <a:xfrm>
            <a:off x="7470402" y="2889040"/>
            <a:ext cx="107950" cy="80963"/>
          </a:xfrm>
          <a:prstGeom prst="ellipse">
            <a:avLst/>
          </a:prstGeom>
          <a:solidFill>
            <a:srgbClr val="0099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18" name="Oval 74"/>
          <p:cNvSpPr>
            <a:spLocks noChangeArrowheads="1"/>
          </p:cNvSpPr>
          <p:nvPr/>
        </p:nvSpPr>
        <p:spPr bwMode="auto">
          <a:xfrm>
            <a:off x="7649790" y="2861656"/>
            <a:ext cx="107950" cy="80963"/>
          </a:xfrm>
          <a:prstGeom prst="ellipse">
            <a:avLst/>
          </a:prstGeom>
          <a:solidFill>
            <a:srgbClr val="0099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19" name="Oval 75"/>
          <p:cNvSpPr>
            <a:spLocks noChangeArrowheads="1"/>
          </p:cNvSpPr>
          <p:nvPr/>
        </p:nvSpPr>
        <p:spPr bwMode="auto">
          <a:xfrm>
            <a:off x="7433890" y="3536740"/>
            <a:ext cx="107950" cy="80963"/>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20" name="Oval 76"/>
          <p:cNvSpPr>
            <a:spLocks noChangeArrowheads="1"/>
          </p:cNvSpPr>
          <p:nvPr/>
        </p:nvSpPr>
        <p:spPr bwMode="auto">
          <a:xfrm>
            <a:off x="7541840" y="3536740"/>
            <a:ext cx="107950" cy="80963"/>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421" name="Oval 77"/>
          <p:cNvSpPr>
            <a:spLocks noChangeArrowheads="1"/>
          </p:cNvSpPr>
          <p:nvPr/>
        </p:nvSpPr>
        <p:spPr bwMode="auto">
          <a:xfrm>
            <a:off x="7686302" y="3536740"/>
            <a:ext cx="107950" cy="80963"/>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33365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534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53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sz="2800" dirty="0"/>
              <a:t>The idea behind </a:t>
            </a:r>
            <a:r>
              <a:rPr lang="en-US" sz="2800" dirty="0" err="1"/>
              <a:t>backpropagation</a:t>
            </a:r>
            <a:endParaRPr lang="en-US" sz="2800" dirty="0"/>
          </a:p>
        </p:txBody>
      </p:sp>
      <p:sp>
        <p:nvSpPr>
          <p:cNvPr id="189443" name="Rectangle 3"/>
          <p:cNvSpPr>
            <a:spLocks noGrp="1" noChangeArrowheads="1"/>
          </p:cNvSpPr>
          <p:nvPr>
            <p:ph type="body" idx="1"/>
          </p:nvPr>
        </p:nvSpPr>
        <p:spPr>
          <a:xfrm>
            <a:off x="421830" y="1988840"/>
            <a:ext cx="8290631" cy="3394472"/>
          </a:xfrm>
        </p:spPr>
        <p:txBody>
          <a:bodyPr/>
          <a:lstStyle/>
          <a:p>
            <a:pPr>
              <a:lnSpc>
                <a:spcPct val="80000"/>
              </a:lnSpc>
            </a:pPr>
            <a:r>
              <a:rPr lang="en-US" sz="2000" dirty="0"/>
              <a:t>We don</a:t>
            </a:r>
            <a:r>
              <a:rPr lang="ja-JP" altLang="en-US" sz="2000" dirty="0">
                <a:latin typeface="Arial"/>
              </a:rPr>
              <a:t>’</a:t>
            </a:r>
            <a:r>
              <a:rPr lang="en-US" sz="2000" dirty="0"/>
              <a:t>t know what the hidden units ought to do, but we can compute how fast the error changes as we change a hidden activity.</a:t>
            </a:r>
          </a:p>
          <a:p>
            <a:pPr lvl="1">
              <a:lnSpc>
                <a:spcPct val="80000"/>
              </a:lnSpc>
            </a:pPr>
            <a:r>
              <a:rPr lang="en-US" sz="2000" dirty="0"/>
              <a:t> Instead of using desired activities to train the hidden units, use </a:t>
            </a:r>
            <a:r>
              <a:rPr lang="en-US" sz="2000" dirty="0">
                <a:solidFill>
                  <a:srgbClr val="FF0000"/>
                </a:solidFill>
              </a:rPr>
              <a:t>error derivatives </a:t>
            </a:r>
            <a:r>
              <a:rPr lang="en-US" sz="2000" dirty="0" err="1">
                <a:solidFill>
                  <a:srgbClr val="FF0000"/>
                </a:solidFill>
              </a:rPr>
              <a:t>w.r.t</a:t>
            </a:r>
            <a:r>
              <a:rPr lang="en-US" sz="2000" dirty="0">
                <a:solidFill>
                  <a:srgbClr val="FF0000"/>
                </a:solidFill>
              </a:rPr>
              <a:t>. hidden activities</a:t>
            </a:r>
            <a:r>
              <a:rPr lang="en-US" sz="2000" dirty="0"/>
              <a:t>.</a:t>
            </a:r>
          </a:p>
          <a:p>
            <a:pPr lvl="1">
              <a:lnSpc>
                <a:spcPct val="80000"/>
              </a:lnSpc>
            </a:pPr>
            <a:r>
              <a:rPr lang="en-US" sz="2000" dirty="0">
                <a:solidFill>
                  <a:srgbClr val="008000"/>
                </a:solidFill>
              </a:rPr>
              <a:t>Each hidden activity can affect many output units and can therefore have many separate effects on the error. These effects must be combined.</a:t>
            </a:r>
          </a:p>
          <a:p>
            <a:pPr>
              <a:lnSpc>
                <a:spcPct val="80000"/>
              </a:lnSpc>
            </a:pPr>
            <a:r>
              <a:rPr lang="en-US" sz="2000" dirty="0"/>
              <a:t>We can compute error derivatives for all the hidden units efficiently at the same time. </a:t>
            </a:r>
          </a:p>
          <a:p>
            <a:pPr lvl="1">
              <a:lnSpc>
                <a:spcPct val="80000"/>
              </a:lnSpc>
            </a:pPr>
            <a:r>
              <a:rPr lang="en-US" sz="2000" dirty="0">
                <a:solidFill>
                  <a:srgbClr val="008000"/>
                </a:solidFill>
              </a:rPr>
              <a:t>Once we have the error derivatives for the hidden activities, its easy to get the error derivatives for the weights going into a hidden unit.</a:t>
            </a:r>
          </a:p>
        </p:txBody>
      </p:sp>
    </p:spTree>
    <p:extLst>
      <p:ext uri="{BB962C8B-B14F-4D97-AF65-F5344CB8AC3E}">
        <p14:creationId xmlns:p14="http://schemas.microsoft.com/office/powerpoint/2010/main" val="144403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94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94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9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359532" y="872716"/>
            <a:ext cx="8507288" cy="857250"/>
          </a:xfrm>
        </p:spPr>
        <p:txBody>
          <a:bodyPr/>
          <a:lstStyle/>
          <a:p>
            <a:r>
              <a:rPr lang="en-US" sz="2400" dirty="0"/>
              <a:t>Sketch of the </a:t>
            </a:r>
            <a:r>
              <a:rPr lang="en-US" sz="2400" dirty="0" err="1"/>
              <a:t>backpropagation</a:t>
            </a:r>
            <a:r>
              <a:rPr lang="en-US" sz="2400" dirty="0"/>
              <a:t> algorithm on a single case</a:t>
            </a:r>
          </a:p>
        </p:txBody>
      </p:sp>
      <p:sp>
        <p:nvSpPr>
          <p:cNvPr id="200708" name="Rectangle 4"/>
          <p:cNvSpPr>
            <a:spLocks noGrp="1" noChangeArrowheads="1"/>
          </p:cNvSpPr>
          <p:nvPr>
            <p:ph type="body" sz="half" idx="1"/>
          </p:nvPr>
        </p:nvSpPr>
        <p:spPr>
          <a:xfrm>
            <a:off x="179388" y="1969926"/>
            <a:ext cx="4691062" cy="3943350"/>
          </a:xfrm>
        </p:spPr>
        <p:txBody>
          <a:bodyPr/>
          <a:lstStyle/>
          <a:p>
            <a:r>
              <a:rPr lang="en-US" sz="2000" dirty="0"/>
              <a:t>First convert the discrepancy between each output and its target value into an error derivative.</a:t>
            </a:r>
          </a:p>
          <a:p>
            <a:r>
              <a:rPr lang="en-US" sz="2000" dirty="0"/>
              <a:t>Then compute error derivatives in each hidden layer from error derivatives in the layer above.</a:t>
            </a:r>
          </a:p>
          <a:p>
            <a:r>
              <a:rPr lang="en-US" sz="2000" dirty="0"/>
              <a:t>Then use error derivatives </a:t>
            </a:r>
            <a:r>
              <a:rPr lang="en-US" sz="2000" i="1" dirty="0" err="1"/>
              <a:t>w.r.t</a:t>
            </a:r>
            <a:r>
              <a:rPr lang="en-US" sz="2000" i="1" dirty="0"/>
              <a:t>. </a:t>
            </a:r>
            <a:r>
              <a:rPr lang="en-US" sz="2000" dirty="0"/>
              <a:t>activities to get error derivatives </a:t>
            </a:r>
            <a:r>
              <a:rPr lang="en-US" sz="2000" i="1" dirty="0" err="1"/>
              <a:t>w.r.t</a:t>
            </a:r>
            <a:r>
              <a:rPr lang="en-US" sz="2000" i="1" dirty="0"/>
              <a:t>. </a:t>
            </a:r>
            <a:r>
              <a:rPr lang="en-US" sz="2000" dirty="0"/>
              <a:t>the incoming weights.</a:t>
            </a:r>
          </a:p>
        </p:txBody>
      </p:sp>
      <p:graphicFrame>
        <p:nvGraphicFramePr>
          <p:cNvPr id="200710" name="Object 6"/>
          <p:cNvGraphicFramePr>
            <a:graphicFrameLocks noGrp="1" noChangeAspect="1"/>
          </p:cNvGraphicFramePr>
          <p:nvPr>
            <p:ph sz="half" idx="2"/>
          </p:nvPr>
        </p:nvGraphicFramePr>
        <p:xfrm>
          <a:off x="5436096" y="1808821"/>
          <a:ext cx="2772308" cy="1485165"/>
        </p:xfrm>
        <a:graphic>
          <a:graphicData uri="http://schemas.openxmlformats.org/presentationml/2006/ole">
            <mc:AlternateContent xmlns:mc="http://schemas.openxmlformats.org/markup-compatibility/2006">
              <mc:Choice xmlns:v="urn:schemas-microsoft-com:vml" Requires="v">
                <p:oleObj name="Equation" r:id="rId2" imgW="1435100" imgH="876300" progId="Equation.3">
                  <p:embed/>
                </p:oleObj>
              </mc:Choice>
              <mc:Fallback>
                <p:oleObj name="Equation" r:id="rId2" imgW="1435100" imgH="876300" progId="Equation.3">
                  <p:embed/>
                  <p:pic>
                    <p:nvPicPr>
                      <p:cNvPr id="0" name=""/>
                      <p:cNvPicPr>
                        <a:picLocks noChangeAspect="1" noChangeArrowheads="1"/>
                      </p:cNvPicPr>
                      <p:nvPr/>
                    </p:nvPicPr>
                    <p:blipFill>
                      <a:blip r:embed="rId3"/>
                      <a:srcRect/>
                      <a:stretch>
                        <a:fillRect/>
                      </a:stretch>
                    </p:blipFill>
                    <p:spPr bwMode="auto">
                      <a:xfrm>
                        <a:off x="5436096" y="1808821"/>
                        <a:ext cx="2772308" cy="1485165"/>
                      </a:xfrm>
                      <a:prstGeom prst="rect">
                        <a:avLst/>
                      </a:prstGeom>
                      <a:noFill/>
                      <a:ln>
                        <a:noFill/>
                      </a:ln>
                      <a:effectLst/>
                    </p:spPr>
                  </p:pic>
                </p:oleObj>
              </mc:Fallback>
            </mc:AlternateContent>
          </a:graphicData>
        </a:graphic>
      </p:graphicFrame>
      <p:sp>
        <p:nvSpPr>
          <p:cNvPr id="200718" name="Oval 14"/>
          <p:cNvSpPr>
            <a:spLocks noChangeArrowheads="1"/>
          </p:cNvSpPr>
          <p:nvPr/>
        </p:nvSpPr>
        <p:spPr bwMode="auto">
          <a:xfrm>
            <a:off x="6662742" y="3492390"/>
            <a:ext cx="935037" cy="701279"/>
          </a:xfrm>
          <a:prstGeom prst="ellipse">
            <a:avLst/>
          </a:prstGeom>
          <a:solidFill>
            <a:schemeClr val="bg2">
              <a:alpha val="19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0720" name="Oval 16"/>
          <p:cNvSpPr>
            <a:spLocks noChangeArrowheads="1"/>
          </p:cNvSpPr>
          <p:nvPr/>
        </p:nvSpPr>
        <p:spPr bwMode="auto">
          <a:xfrm>
            <a:off x="7239000" y="4645502"/>
            <a:ext cx="935038" cy="701279"/>
          </a:xfrm>
          <a:prstGeom prst="ellipse">
            <a:avLst/>
          </a:prstGeom>
          <a:solidFill>
            <a:schemeClr val="bg2">
              <a:alpha val="19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0721" name="Oval 17"/>
          <p:cNvSpPr>
            <a:spLocks noChangeArrowheads="1"/>
          </p:cNvSpPr>
          <p:nvPr/>
        </p:nvSpPr>
        <p:spPr bwMode="auto">
          <a:xfrm>
            <a:off x="5724525" y="4645502"/>
            <a:ext cx="935038" cy="701279"/>
          </a:xfrm>
          <a:prstGeom prst="ellipse">
            <a:avLst/>
          </a:prstGeom>
          <a:solidFill>
            <a:schemeClr val="bg2">
              <a:alpha val="19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0722" name="Oval 18"/>
          <p:cNvSpPr>
            <a:spLocks noChangeArrowheads="1"/>
          </p:cNvSpPr>
          <p:nvPr/>
        </p:nvSpPr>
        <p:spPr bwMode="auto">
          <a:xfrm>
            <a:off x="7958142" y="3465004"/>
            <a:ext cx="935037" cy="701278"/>
          </a:xfrm>
          <a:prstGeom prst="ellipse">
            <a:avLst/>
          </a:prstGeom>
          <a:solidFill>
            <a:schemeClr val="bg2">
              <a:alpha val="19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0723" name="Oval 19"/>
          <p:cNvSpPr>
            <a:spLocks noChangeArrowheads="1"/>
          </p:cNvSpPr>
          <p:nvPr/>
        </p:nvSpPr>
        <p:spPr bwMode="auto">
          <a:xfrm>
            <a:off x="5257800" y="3519774"/>
            <a:ext cx="935038" cy="701278"/>
          </a:xfrm>
          <a:prstGeom prst="ellipse">
            <a:avLst/>
          </a:prstGeom>
          <a:solidFill>
            <a:schemeClr val="bg2">
              <a:alpha val="19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200724" name="AutoShape 20"/>
          <p:cNvCxnSpPr>
            <a:cxnSpLocks noChangeShapeType="1"/>
            <a:stCxn id="200723" idx="4"/>
            <a:endCxn id="200721" idx="0"/>
          </p:cNvCxnSpPr>
          <p:nvPr/>
        </p:nvCxnSpPr>
        <p:spPr bwMode="auto">
          <a:xfrm>
            <a:off x="5725320" y="4221053"/>
            <a:ext cx="466725" cy="424449"/>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0725" name="AutoShape 21"/>
          <p:cNvCxnSpPr>
            <a:cxnSpLocks noChangeShapeType="1"/>
            <a:stCxn id="200718" idx="4"/>
            <a:endCxn id="200721" idx="0"/>
          </p:cNvCxnSpPr>
          <p:nvPr/>
        </p:nvCxnSpPr>
        <p:spPr bwMode="auto">
          <a:xfrm flipH="1">
            <a:off x="6192044" y="4193669"/>
            <a:ext cx="938216" cy="451833"/>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0726" name="AutoShape 22"/>
          <p:cNvCxnSpPr>
            <a:cxnSpLocks noChangeShapeType="1"/>
            <a:stCxn id="200722" idx="3"/>
            <a:endCxn id="200721" idx="0"/>
          </p:cNvCxnSpPr>
          <p:nvPr/>
        </p:nvCxnSpPr>
        <p:spPr bwMode="auto">
          <a:xfrm flipH="1">
            <a:off x="6192044" y="4063583"/>
            <a:ext cx="1903030" cy="581919"/>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aphicFrame>
        <p:nvGraphicFramePr>
          <p:cNvPr id="13" name="Object 6"/>
          <p:cNvGraphicFramePr>
            <a:graphicFrameLocks noChangeAspect="1"/>
          </p:cNvGraphicFramePr>
          <p:nvPr/>
        </p:nvGraphicFramePr>
        <p:xfrm>
          <a:off x="6876257" y="3492574"/>
          <a:ext cx="472505" cy="700088"/>
        </p:xfrm>
        <a:graphic>
          <a:graphicData uri="http://schemas.openxmlformats.org/presentationml/2006/ole">
            <mc:AlternateContent xmlns:mc="http://schemas.openxmlformats.org/markup-compatibility/2006">
              <mc:Choice xmlns:v="urn:schemas-microsoft-com:vml" Requires="v">
                <p:oleObj name="Equation" r:id="rId4" imgW="266700" imgH="457200" progId="Equation.3">
                  <p:embed/>
                </p:oleObj>
              </mc:Choice>
              <mc:Fallback>
                <p:oleObj name="Equation" r:id="rId4" imgW="266700" imgH="457200" progId="Equation.3">
                  <p:embed/>
                  <p:pic>
                    <p:nvPicPr>
                      <p:cNvPr id="0" name=""/>
                      <p:cNvPicPr>
                        <a:picLocks noChangeAspect="1" noChangeArrowheads="1"/>
                      </p:cNvPicPr>
                      <p:nvPr/>
                    </p:nvPicPr>
                    <p:blipFill>
                      <a:blip r:embed="rId5"/>
                      <a:srcRect/>
                      <a:stretch>
                        <a:fillRect/>
                      </a:stretch>
                    </p:blipFill>
                    <p:spPr bwMode="auto">
                      <a:xfrm>
                        <a:off x="6876257" y="3492574"/>
                        <a:ext cx="472505" cy="700088"/>
                      </a:xfrm>
                      <a:prstGeom prst="rect">
                        <a:avLst/>
                      </a:prstGeom>
                      <a:noFill/>
                      <a:ln>
                        <a:noFill/>
                      </a:ln>
                      <a:effectLst/>
                    </p:spPr>
                  </p:pic>
                </p:oleObj>
              </mc:Fallback>
            </mc:AlternateContent>
          </a:graphicData>
        </a:graphic>
      </p:graphicFrame>
      <p:graphicFrame>
        <p:nvGraphicFramePr>
          <p:cNvPr id="14" name="Object 6"/>
          <p:cNvGraphicFramePr>
            <a:graphicFrameLocks noChangeAspect="1"/>
          </p:cNvGraphicFramePr>
          <p:nvPr/>
        </p:nvGraphicFramePr>
        <p:xfrm>
          <a:off x="6012164" y="4644702"/>
          <a:ext cx="396041" cy="659606"/>
        </p:xfrm>
        <a:graphic>
          <a:graphicData uri="http://schemas.openxmlformats.org/presentationml/2006/ole">
            <mc:AlternateContent xmlns:mc="http://schemas.openxmlformats.org/markup-compatibility/2006">
              <mc:Choice xmlns:v="urn:schemas-microsoft-com:vml" Requires="v">
                <p:oleObj name="Equation" r:id="rId6" imgW="254000" imgH="431800" progId="Equation.3">
                  <p:embed/>
                </p:oleObj>
              </mc:Choice>
              <mc:Fallback>
                <p:oleObj name="Equation" r:id="rId6" imgW="254000" imgH="431800" progId="Equation.3">
                  <p:embed/>
                  <p:pic>
                    <p:nvPicPr>
                      <p:cNvPr id="0" name=""/>
                      <p:cNvPicPr>
                        <a:picLocks noChangeAspect="1" noChangeArrowheads="1"/>
                      </p:cNvPicPr>
                      <p:nvPr/>
                    </p:nvPicPr>
                    <p:blipFill>
                      <a:blip r:embed="rId7"/>
                      <a:srcRect/>
                      <a:stretch>
                        <a:fillRect/>
                      </a:stretch>
                    </p:blipFill>
                    <p:spPr bwMode="auto">
                      <a:xfrm>
                        <a:off x="6012164" y="4644702"/>
                        <a:ext cx="396041" cy="65960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3050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07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070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070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803" name="Rectangle 27"/>
          <p:cNvSpPr>
            <a:spLocks noGrp="1" noChangeArrowheads="1"/>
          </p:cNvSpPr>
          <p:nvPr>
            <p:ph type="title"/>
          </p:nvPr>
        </p:nvSpPr>
        <p:spPr>
          <a:xfrm>
            <a:off x="770892" y="863204"/>
            <a:ext cx="8229600" cy="857250"/>
          </a:xfrm>
        </p:spPr>
        <p:txBody>
          <a:bodyPr/>
          <a:lstStyle/>
          <a:p>
            <a:r>
              <a:rPr lang="en-US" sz="2800" dirty="0" err="1"/>
              <a:t>Backpropagating</a:t>
            </a:r>
            <a:r>
              <a:rPr lang="en-US" sz="2800" dirty="0"/>
              <a:t> </a:t>
            </a:r>
            <a:r>
              <a:rPr lang="en-US" sz="2800" dirty="0" err="1"/>
              <a:t>dE</a:t>
            </a:r>
            <a:r>
              <a:rPr lang="en-US" sz="2800" dirty="0"/>
              <a:t>/</a:t>
            </a:r>
            <a:r>
              <a:rPr lang="en-US" sz="2800" dirty="0" err="1"/>
              <a:t>dy</a:t>
            </a:r>
            <a:endParaRPr lang="en-US" sz="2800" dirty="0"/>
          </a:p>
        </p:txBody>
      </p:sp>
      <p:graphicFrame>
        <p:nvGraphicFramePr>
          <p:cNvPr id="203802" name="Object 26"/>
          <p:cNvGraphicFramePr>
            <a:graphicFrameLocks noGrp="1" noChangeAspect="1"/>
          </p:cNvGraphicFramePr>
          <p:nvPr>
            <p:ph sz="half" idx="2"/>
          </p:nvPr>
        </p:nvGraphicFramePr>
        <p:xfrm>
          <a:off x="4824029" y="1988841"/>
          <a:ext cx="3565525" cy="823913"/>
        </p:xfrm>
        <a:graphic>
          <a:graphicData uri="http://schemas.openxmlformats.org/presentationml/2006/ole">
            <mc:AlternateContent xmlns:mc="http://schemas.openxmlformats.org/markup-compatibility/2006">
              <mc:Choice xmlns:v="urn:schemas-microsoft-com:vml" Requires="v">
                <p:oleObj name="Equation" r:id="rId2" imgW="2032000" imgH="469900" progId="Equation.3">
                  <p:embed/>
                </p:oleObj>
              </mc:Choice>
              <mc:Fallback>
                <p:oleObj name="Equation" r:id="rId2" imgW="2032000" imgH="469900" progId="Equation.3">
                  <p:embed/>
                  <p:pic>
                    <p:nvPicPr>
                      <p:cNvPr id="0" name=""/>
                      <p:cNvPicPr>
                        <a:picLocks noChangeAspect="1" noChangeArrowheads="1"/>
                      </p:cNvPicPr>
                      <p:nvPr/>
                    </p:nvPicPr>
                    <p:blipFill>
                      <a:blip r:embed="rId3"/>
                      <a:srcRect/>
                      <a:stretch>
                        <a:fillRect/>
                      </a:stretch>
                    </p:blipFill>
                    <p:spPr bwMode="auto">
                      <a:xfrm>
                        <a:off x="4824029" y="1988841"/>
                        <a:ext cx="3565525" cy="823913"/>
                      </a:xfrm>
                      <a:prstGeom prst="rect">
                        <a:avLst/>
                      </a:prstGeom>
                      <a:noFill/>
                      <a:ln>
                        <a:noFill/>
                      </a:ln>
                      <a:effectLst/>
                    </p:spPr>
                  </p:pic>
                </p:oleObj>
              </mc:Fallback>
            </mc:AlternateContent>
          </a:graphicData>
        </a:graphic>
      </p:graphicFrame>
      <p:sp>
        <p:nvSpPr>
          <p:cNvPr id="203785" name="Oval 9"/>
          <p:cNvSpPr>
            <a:spLocks noChangeArrowheads="1"/>
          </p:cNvSpPr>
          <p:nvPr/>
        </p:nvSpPr>
        <p:spPr bwMode="auto">
          <a:xfrm>
            <a:off x="3203579" y="4778574"/>
            <a:ext cx="504825" cy="378619"/>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3786" name="Oval 10"/>
          <p:cNvSpPr>
            <a:spLocks noChangeArrowheads="1"/>
          </p:cNvSpPr>
          <p:nvPr/>
        </p:nvSpPr>
        <p:spPr bwMode="auto">
          <a:xfrm>
            <a:off x="574676" y="4723805"/>
            <a:ext cx="504825" cy="378619"/>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3787" name="Oval 11"/>
          <p:cNvSpPr>
            <a:spLocks noChangeArrowheads="1"/>
          </p:cNvSpPr>
          <p:nvPr/>
        </p:nvSpPr>
        <p:spPr bwMode="auto">
          <a:xfrm>
            <a:off x="1979617" y="4751190"/>
            <a:ext cx="504825" cy="378619"/>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3788" name="Oval 12"/>
          <p:cNvSpPr>
            <a:spLocks noChangeArrowheads="1"/>
          </p:cNvSpPr>
          <p:nvPr/>
        </p:nvSpPr>
        <p:spPr bwMode="auto">
          <a:xfrm>
            <a:off x="539751" y="3598131"/>
            <a:ext cx="504825" cy="378619"/>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3789" name="Oval 13"/>
          <p:cNvSpPr>
            <a:spLocks noChangeArrowheads="1"/>
          </p:cNvSpPr>
          <p:nvPr/>
        </p:nvSpPr>
        <p:spPr bwMode="auto">
          <a:xfrm>
            <a:off x="3203579" y="3598131"/>
            <a:ext cx="504825" cy="378619"/>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3790" name="Oval 14"/>
          <p:cNvSpPr>
            <a:spLocks noChangeArrowheads="1"/>
          </p:cNvSpPr>
          <p:nvPr/>
        </p:nvSpPr>
        <p:spPr bwMode="auto">
          <a:xfrm>
            <a:off x="1976442" y="3598131"/>
            <a:ext cx="504825" cy="378619"/>
          </a:xfrm>
          <a:prstGeom prst="ellipse">
            <a:avLst/>
          </a:prstGeom>
          <a:solidFill>
            <a:schemeClr val="bg2">
              <a:alpha val="2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3791" name="Oval 15"/>
          <p:cNvSpPr>
            <a:spLocks noChangeArrowheads="1"/>
          </p:cNvSpPr>
          <p:nvPr/>
        </p:nvSpPr>
        <p:spPr bwMode="auto">
          <a:xfrm>
            <a:off x="3203579" y="2113422"/>
            <a:ext cx="504825" cy="378619"/>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3792" name="Oval 16"/>
          <p:cNvSpPr>
            <a:spLocks noChangeArrowheads="1"/>
          </p:cNvSpPr>
          <p:nvPr/>
        </p:nvSpPr>
        <p:spPr bwMode="auto">
          <a:xfrm>
            <a:off x="2051054" y="2086037"/>
            <a:ext cx="504825" cy="378619"/>
          </a:xfrm>
          <a:prstGeom prst="ellipse">
            <a:avLst/>
          </a:prstGeom>
          <a:solidFill>
            <a:schemeClr val="bg2">
              <a:alpha val="19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3793" name="Oval 17"/>
          <p:cNvSpPr>
            <a:spLocks noChangeArrowheads="1"/>
          </p:cNvSpPr>
          <p:nvPr/>
        </p:nvSpPr>
        <p:spPr bwMode="auto">
          <a:xfrm>
            <a:off x="539751" y="2058653"/>
            <a:ext cx="504825" cy="378619"/>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203797" name="AutoShape 21"/>
          <p:cNvCxnSpPr>
            <a:cxnSpLocks noChangeShapeType="1"/>
          </p:cNvCxnSpPr>
          <p:nvPr/>
        </p:nvCxnSpPr>
        <p:spPr bwMode="auto">
          <a:xfrm flipV="1">
            <a:off x="2267744" y="2581871"/>
            <a:ext cx="35722" cy="1005542"/>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3798" name="AutoShape 22"/>
          <p:cNvCxnSpPr>
            <a:cxnSpLocks noChangeShapeType="1"/>
            <a:endCxn id="203791" idx="3"/>
          </p:cNvCxnSpPr>
          <p:nvPr/>
        </p:nvCxnSpPr>
        <p:spPr bwMode="auto">
          <a:xfrm flipV="1">
            <a:off x="2447764" y="2436594"/>
            <a:ext cx="829744" cy="1207091"/>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3800" name="AutoShape 24"/>
          <p:cNvCxnSpPr>
            <a:cxnSpLocks noChangeShapeType="1"/>
            <a:stCxn id="203790" idx="1"/>
            <a:endCxn id="203793" idx="5"/>
          </p:cNvCxnSpPr>
          <p:nvPr/>
        </p:nvCxnSpPr>
        <p:spPr bwMode="auto">
          <a:xfrm flipH="1" flipV="1">
            <a:off x="970645" y="2381825"/>
            <a:ext cx="1079726" cy="1271753"/>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aphicFrame>
        <p:nvGraphicFramePr>
          <p:cNvPr id="203806" name="Object 30"/>
          <p:cNvGraphicFramePr>
            <a:graphicFrameLocks noGrp="1" noChangeAspect="1"/>
          </p:cNvGraphicFramePr>
          <p:nvPr>
            <p:ph sz="half" idx="1"/>
          </p:nvPr>
        </p:nvGraphicFramePr>
        <p:xfrm>
          <a:off x="1943709" y="1459024"/>
          <a:ext cx="466725" cy="2652712"/>
        </p:xfrm>
        <a:graphic>
          <a:graphicData uri="http://schemas.openxmlformats.org/presentationml/2006/ole">
            <mc:AlternateContent xmlns:mc="http://schemas.openxmlformats.org/markup-compatibility/2006">
              <mc:Choice xmlns:v="urn:schemas-microsoft-com:vml" Requires="v">
                <p:oleObj name="Equation" r:id="rId4" imgW="203200" imgH="1155700" progId="Equation.3">
                  <p:embed/>
                </p:oleObj>
              </mc:Choice>
              <mc:Fallback>
                <p:oleObj name="Equation" r:id="rId4" imgW="203200" imgH="1155700" progId="Equation.3">
                  <p:embed/>
                  <p:pic>
                    <p:nvPicPr>
                      <p:cNvPr id="0" name=""/>
                      <p:cNvPicPr>
                        <a:picLocks noChangeAspect="1" noChangeArrowheads="1"/>
                      </p:cNvPicPr>
                      <p:nvPr/>
                    </p:nvPicPr>
                    <p:blipFill>
                      <a:blip r:embed="rId5"/>
                      <a:srcRect/>
                      <a:stretch>
                        <a:fillRect/>
                      </a:stretch>
                    </p:blipFill>
                    <p:spPr bwMode="auto">
                      <a:xfrm>
                        <a:off x="1943709" y="1459024"/>
                        <a:ext cx="466725" cy="2652712"/>
                      </a:xfrm>
                      <a:prstGeom prst="rect">
                        <a:avLst/>
                      </a:prstGeom>
                      <a:noFill/>
                      <a:ln>
                        <a:noFill/>
                      </a:ln>
                      <a:effectLst/>
                    </p:spPr>
                  </p:pic>
                </p:oleObj>
              </mc:Fallback>
            </mc:AlternateContent>
          </a:graphicData>
        </a:graphic>
      </p:graphicFrame>
      <p:sp>
        <p:nvSpPr>
          <p:cNvPr id="203808" name="Line 32"/>
          <p:cNvSpPr>
            <a:spLocks noChangeShapeType="1"/>
          </p:cNvSpPr>
          <p:nvPr/>
        </p:nvSpPr>
        <p:spPr bwMode="auto">
          <a:xfrm flipV="1">
            <a:off x="2339975" y="1681224"/>
            <a:ext cx="0" cy="377429"/>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3810" name="Line 34"/>
          <p:cNvSpPr>
            <a:spLocks noChangeShapeType="1"/>
          </p:cNvSpPr>
          <p:nvPr/>
        </p:nvSpPr>
        <p:spPr bwMode="auto">
          <a:xfrm flipV="1">
            <a:off x="935596" y="2437270"/>
            <a:ext cx="1188482" cy="120641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3811" name="Line 35"/>
          <p:cNvSpPr>
            <a:spLocks noChangeShapeType="1"/>
          </p:cNvSpPr>
          <p:nvPr/>
        </p:nvSpPr>
        <p:spPr bwMode="auto">
          <a:xfrm flipH="1" flipV="1">
            <a:off x="2556446" y="2418505"/>
            <a:ext cx="791418" cy="1153171"/>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3812" name="Line 36"/>
          <p:cNvSpPr>
            <a:spLocks noChangeShapeType="1"/>
          </p:cNvSpPr>
          <p:nvPr/>
        </p:nvSpPr>
        <p:spPr bwMode="auto">
          <a:xfrm flipV="1">
            <a:off x="1007604" y="3931715"/>
            <a:ext cx="1008112" cy="900101"/>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3813" name="Line 37"/>
          <p:cNvSpPr>
            <a:spLocks noChangeShapeType="1"/>
          </p:cNvSpPr>
          <p:nvPr/>
        </p:nvSpPr>
        <p:spPr bwMode="auto">
          <a:xfrm flipV="1">
            <a:off x="2231741" y="3976748"/>
            <a:ext cx="285" cy="78306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3814" name="Line 38"/>
          <p:cNvSpPr>
            <a:spLocks noChangeShapeType="1"/>
          </p:cNvSpPr>
          <p:nvPr/>
        </p:nvSpPr>
        <p:spPr bwMode="auto">
          <a:xfrm flipH="1" flipV="1">
            <a:off x="2411413" y="3931716"/>
            <a:ext cx="1008459" cy="82809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aphicFrame>
        <p:nvGraphicFramePr>
          <p:cNvPr id="25" name="Object 30"/>
          <p:cNvGraphicFramePr>
            <a:graphicFrameLocks noChangeAspect="1"/>
          </p:cNvGraphicFramePr>
          <p:nvPr/>
        </p:nvGraphicFramePr>
        <p:xfrm>
          <a:off x="2339753" y="2455552"/>
          <a:ext cx="373063" cy="387350"/>
        </p:xfrm>
        <a:graphic>
          <a:graphicData uri="http://schemas.openxmlformats.org/presentationml/2006/ole">
            <mc:AlternateContent xmlns:mc="http://schemas.openxmlformats.org/markup-compatibility/2006">
              <mc:Choice xmlns:v="urn:schemas-microsoft-com:vml" Requires="v">
                <p:oleObj name="Equation" r:id="rId6" imgW="165100" imgH="228600" progId="Equation.3">
                  <p:embed/>
                </p:oleObj>
              </mc:Choice>
              <mc:Fallback>
                <p:oleObj name="Equation" r:id="rId6" imgW="165100" imgH="228600" progId="Equation.3">
                  <p:embed/>
                  <p:pic>
                    <p:nvPicPr>
                      <p:cNvPr id="0" name=""/>
                      <p:cNvPicPr>
                        <a:picLocks noChangeAspect="1" noChangeArrowheads="1"/>
                      </p:cNvPicPr>
                      <p:nvPr/>
                    </p:nvPicPr>
                    <p:blipFill>
                      <a:blip r:embed="rId7"/>
                      <a:srcRect/>
                      <a:stretch>
                        <a:fillRect/>
                      </a:stretch>
                    </p:blipFill>
                    <p:spPr bwMode="auto">
                      <a:xfrm>
                        <a:off x="2339753" y="2455552"/>
                        <a:ext cx="373063" cy="3873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26" name="Object 26"/>
          <p:cNvGraphicFramePr>
            <a:graphicFrameLocks noChangeAspect="1"/>
          </p:cNvGraphicFramePr>
          <p:nvPr/>
        </p:nvGraphicFramePr>
        <p:xfrm>
          <a:off x="4860032" y="3194932"/>
          <a:ext cx="3321050" cy="846137"/>
        </p:xfrm>
        <a:graphic>
          <a:graphicData uri="http://schemas.openxmlformats.org/presentationml/2006/ole">
            <mc:AlternateContent xmlns:mc="http://schemas.openxmlformats.org/markup-compatibility/2006">
              <mc:Choice xmlns:v="urn:schemas-microsoft-com:vml" Requires="v">
                <p:oleObj name="Equation" r:id="rId8" imgW="1892300" imgH="482600" progId="Equation.3">
                  <p:embed/>
                </p:oleObj>
              </mc:Choice>
              <mc:Fallback>
                <p:oleObj name="Equation" r:id="rId8" imgW="1892300" imgH="482600" progId="Equation.3">
                  <p:embed/>
                  <p:pic>
                    <p:nvPicPr>
                      <p:cNvPr id="0" name=""/>
                      <p:cNvPicPr>
                        <a:picLocks noChangeAspect="1" noChangeArrowheads="1"/>
                      </p:cNvPicPr>
                      <p:nvPr/>
                    </p:nvPicPr>
                    <p:blipFill>
                      <a:blip r:embed="rId9"/>
                      <a:srcRect/>
                      <a:stretch>
                        <a:fillRect/>
                      </a:stretch>
                    </p:blipFill>
                    <p:spPr bwMode="auto">
                      <a:xfrm>
                        <a:off x="4860032" y="3194932"/>
                        <a:ext cx="3321050" cy="846137"/>
                      </a:xfrm>
                      <a:prstGeom prst="rect">
                        <a:avLst/>
                      </a:prstGeom>
                      <a:noFill/>
                      <a:ln>
                        <a:noFill/>
                      </a:ln>
                      <a:effectLst/>
                    </p:spPr>
                  </p:pic>
                </p:oleObj>
              </mc:Fallback>
            </mc:AlternateContent>
          </a:graphicData>
        </a:graphic>
      </p:graphicFrame>
      <p:graphicFrame>
        <p:nvGraphicFramePr>
          <p:cNvPr id="27" name="Object 26"/>
          <p:cNvGraphicFramePr>
            <a:graphicFrameLocks noChangeAspect="1"/>
          </p:cNvGraphicFramePr>
          <p:nvPr/>
        </p:nvGraphicFramePr>
        <p:xfrm>
          <a:off x="4891360" y="4437112"/>
          <a:ext cx="2921000" cy="823912"/>
        </p:xfrm>
        <a:graphic>
          <a:graphicData uri="http://schemas.openxmlformats.org/presentationml/2006/ole">
            <mc:AlternateContent xmlns:mc="http://schemas.openxmlformats.org/markup-compatibility/2006">
              <mc:Choice xmlns:v="urn:schemas-microsoft-com:vml" Requires="v">
                <p:oleObj name="Equation" r:id="rId10" imgW="1663700" imgH="469900" progId="Equation.3">
                  <p:embed/>
                </p:oleObj>
              </mc:Choice>
              <mc:Fallback>
                <p:oleObj name="Equation" r:id="rId10" imgW="1663700" imgH="469900" progId="Equation.3">
                  <p:embed/>
                  <p:pic>
                    <p:nvPicPr>
                      <p:cNvPr id="0" name=""/>
                      <p:cNvPicPr>
                        <a:picLocks noChangeAspect="1" noChangeArrowheads="1"/>
                      </p:cNvPicPr>
                      <p:nvPr/>
                    </p:nvPicPr>
                    <p:blipFill>
                      <a:blip r:embed="rId11"/>
                      <a:srcRect/>
                      <a:stretch>
                        <a:fillRect/>
                      </a:stretch>
                    </p:blipFill>
                    <p:spPr bwMode="auto">
                      <a:xfrm>
                        <a:off x="4891360" y="4437112"/>
                        <a:ext cx="2921000" cy="8239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4158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8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38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use the derivatives computed by the </a:t>
            </a:r>
            <a:r>
              <a:rPr lang="en-US" dirty="0" err="1"/>
              <a:t>backpropagation</a:t>
            </a:r>
            <a:r>
              <a:rPr lang="en-US" dirty="0"/>
              <a:t> algorithm</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4234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512" y="944724"/>
            <a:ext cx="8867328" cy="857250"/>
          </a:xfrm>
        </p:spPr>
        <p:txBody>
          <a:bodyPr/>
          <a:lstStyle/>
          <a:p>
            <a:r>
              <a:rPr lang="en-US" sz="2800" dirty="0"/>
              <a:t>Converting error derivatives into a learning procedure</a:t>
            </a:r>
          </a:p>
        </p:txBody>
      </p:sp>
      <p:sp>
        <p:nvSpPr>
          <p:cNvPr id="6" name="Content Placeholder 5"/>
          <p:cNvSpPr>
            <a:spLocks noGrp="1"/>
          </p:cNvSpPr>
          <p:nvPr>
            <p:ph idx="1"/>
          </p:nvPr>
        </p:nvSpPr>
        <p:spPr>
          <a:xfrm>
            <a:off x="323528" y="1952836"/>
            <a:ext cx="8579296" cy="3394472"/>
          </a:xfrm>
        </p:spPr>
        <p:txBody>
          <a:bodyPr/>
          <a:lstStyle/>
          <a:p>
            <a:r>
              <a:rPr lang="en-US" sz="2000" dirty="0"/>
              <a:t>The </a:t>
            </a:r>
            <a:r>
              <a:rPr lang="en-US" sz="2000" dirty="0" err="1"/>
              <a:t>backpropagation</a:t>
            </a:r>
            <a:r>
              <a:rPr lang="en-US" sz="2000" dirty="0"/>
              <a:t> algorithm is an efficient way of computing the error derivative  </a:t>
            </a:r>
            <a:r>
              <a:rPr lang="en-US" sz="2000" dirty="0" err="1"/>
              <a:t>dE</a:t>
            </a:r>
            <a:r>
              <a:rPr lang="en-US" sz="2000" dirty="0"/>
              <a:t>/</a:t>
            </a:r>
            <a:r>
              <a:rPr lang="en-US" sz="2000" dirty="0" err="1"/>
              <a:t>dw</a:t>
            </a:r>
            <a:r>
              <a:rPr lang="en-US" sz="2000" dirty="0"/>
              <a:t>  for every weight on a single training case. </a:t>
            </a:r>
          </a:p>
          <a:p>
            <a:r>
              <a:rPr lang="en-US" sz="2000" dirty="0"/>
              <a:t>To get a fully specified learning procedure, we still need to make a lot of other decisions about how to use these error derivatives:</a:t>
            </a:r>
          </a:p>
          <a:p>
            <a:pPr lvl="1"/>
            <a:r>
              <a:rPr lang="en-US" sz="2000" dirty="0">
                <a:solidFill>
                  <a:srgbClr val="0000FF"/>
                </a:solidFill>
              </a:rPr>
              <a:t>Optimization issues: </a:t>
            </a:r>
            <a:r>
              <a:rPr lang="en-US" sz="2000" dirty="0"/>
              <a:t>How do we use the error derivatives on individual cases to discover a good set of weights? </a:t>
            </a:r>
            <a:endParaRPr lang="en-US" sz="2000" dirty="0">
              <a:solidFill>
                <a:srgbClr val="0000FF"/>
              </a:solidFill>
            </a:endParaRPr>
          </a:p>
          <a:p>
            <a:pPr lvl="1"/>
            <a:r>
              <a:rPr lang="en-US" sz="2000" dirty="0">
                <a:solidFill>
                  <a:srgbClr val="0000FF"/>
                </a:solidFill>
              </a:rPr>
              <a:t>Generalization issues: </a:t>
            </a:r>
            <a:r>
              <a:rPr lang="en-US" sz="2000" dirty="0"/>
              <a:t>How do we ensure that the learned weights work well for cases we did not see during training?</a:t>
            </a:r>
            <a:endParaRPr lang="en-US" sz="2000" dirty="0">
              <a:solidFill>
                <a:srgbClr val="0000FF"/>
              </a:solidFill>
            </a:endParaRPr>
          </a:p>
          <a:p>
            <a:r>
              <a:rPr lang="en-US" sz="2000" dirty="0"/>
              <a:t>We now have a very brief overview of these two sets of issues.</a:t>
            </a:r>
          </a:p>
        </p:txBody>
      </p:sp>
      <p:graphicFrame>
        <p:nvGraphicFramePr>
          <p:cNvPr id="7" name="Object 6"/>
          <p:cNvGraphicFramePr>
            <a:graphicFrameLocks noChangeAspect="1"/>
          </p:cNvGraphicFramePr>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2" imgW="114300" imgH="165100" progId="Equation.3">
                  <p:embed/>
                </p:oleObj>
              </mc:Choice>
              <mc:Fallback>
                <p:oleObj name="Equation" r:id="rId2" imgW="114300" imgH="165100" progId="Equation.3">
                  <p:embed/>
                  <p:pic>
                    <p:nvPicPr>
                      <p:cNvPr id="0" name=""/>
                      <p:cNvPicPr/>
                      <p:nvPr/>
                    </p:nvPicPr>
                    <p:blipFill>
                      <a:blip r:embed="rId3"/>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149178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 different way to show that </a:t>
            </a:r>
            <a:br>
              <a:rPr lang="en-US" sz="2800" dirty="0"/>
            </a:br>
            <a:r>
              <a:rPr lang="en-US" sz="2800" dirty="0"/>
              <a:t>a learning procedure makes progress</a:t>
            </a:r>
          </a:p>
        </p:txBody>
      </p:sp>
      <p:sp>
        <p:nvSpPr>
          <p:cNvPr id="3" name="Content Placeholder 2"/>
          <p:cNvSpPr>
            <a:spLocks noGrp="1"/>
          </p:cNvSpPr>
          <p:nvPr>
            <p:ph idx="1"/>
          </p:nvPr>
        </p:nvSpPr>
        <p:spPr>
          <a:xfrm>
            <a:off x="457200" y="2158764"/>
            <a:ext cx="8363272" cy="3394472"/>
          </a:xfrm>
        </p:spPr>
        <p:txBody>
          <a:bodyPr/>
          <a:lstStyle/>
          <a:p>
            <a:r>
              <a:rPr lang="en-US" sz="2000" dirty="0"/>
              <a:t>Instead of showing the weights get closer to a good set of weights, show that the actual output values get closer the target values.</a:t>
            </a:r>
          </a:p>
          <a:p>
            <a:pPr lvl="1"/>
            <a:r>
              <a:rPr lang="en-US" sz="2000" dirty="0"/>
              <a:t>This can be true even for non-convex problems in which there are many quite different sets of weights that work well and averaging two good sets of weights may give a bad set of weights. </a:t>
            </a:r>
          </a:p>
          <a:p>
            <a:pPr lvl="1"/>
            <a:r>
              <a:rPr lang="en-US" sz="2000" dirty="0"/>
              <a:t>It is not true for perceptron learning.</a:t>
            </a:r>
          </a:p>
          <a:p>
            <a:endParaRPr lang="en-US" sz="2000" dirty="0"/>
          </a:p>
          <a:p>
            <a:r>
              <a:rPr lang="en-US" sz="2000" dirty="0"/>
              <a:t> The simplest example is a linear neuron with a squared error measure.</a:t>
            </a:r>
          </a:p>
          <a:p>
            <a:pPr marL="0" indent="0">
              <a:buNone/>
            </a:pPr>
            <a:endParaRPr lang="en-US" dirty="0"/>
          </a:p>
        </p:txBody>
      </p:sp>
    </p:spTree>
    <p:extLst>
      <p:ext uri="{BB962C8B-B14F-4D97-AF65-F5344CB8AC3E}">
        <p14:creationId xmlns:p14="http://schemas.microsoft.com/office/powerpoint/2010/main" val="124880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0" y="980728"/>
            <a:ext cx="8229600" cy="857250"/>
          </a:xfrm>
        </p:spPr>
        <p:txBody>
          <a:bodyPr/>
          <a:lstStyle/>
          <a:p>
            <a:r>
              <a:rPr lang="en-US" sz="2800" dirty="0"/>
              <a:t>Optimization issues in using the weight derivatives</a:t>
            </a:r>
          </a:p>
        </p:txBody>
      </p:sp>
      <p:sp>
        <p:nvSpPr>
          <p:cNvPr id="207875" name="Rectangle 3"/>
          <p:cNvSpPr>
            <a:spLocks noGrp="1" noChangeArrowheads="1"/>
          </p:cNvSpPr>
          <p:nvPr>
            <p:ph type="body" idx="1"/>
          </p:nvPr>
        </p:nvSpPr>
        <p:spPr>
          <a:xfrm>
            <a:off x="0" y="1880828"/>
            <a:ext cx="7103132" cy="3394472"/>
          </a:xfrm>
        </p:spPr>
        <p:txBody>
          <a:bodyPr/>
          <a:lstStyle/>
          <a:p>
            <a:pPr>
              <a:lnSpc>
                <a:spcPct val="90000"/>
              </a:lnSpc>
            </a:pPr>
            <a:r>
              <a:rPr lang="en-US" sz="2000" dirty="0"/>
              <a:t>How often to update the weights</a:t>
            </a:r>
          </a:p>
          <a:p>
            <a:pPr lvl="1">
              <a:lnSpc>
                <a:spcPct val="90000"/>
              </a:lnSpc>
            </a:pPr>
            <a:r>
              <a:rPr lang="en-US" sz="2000" dirty="0">
                <a:solidFill>
                  <a:srgbClr val="000090"/>
                </a:solidFill>
              </a:rPr>
              <a:t>Online: </a:t>
            </a:r>
            <a:r>
              <a:rPr lang="en-US" sz="2000" dirty="0"/>
              <a:t>after each training case. </a:t>
            </a:r>
          </a:p>
          <a:p>
            <a:pPr lvl="1">
              <a:lnSpc>
                <a:spcPct val="90000"/>
              </a:lnSpc>
            </a:pPr>
            <a:r>
              <a:rPr lang="en-US" sz="2000" dirty="0">
                <a:solidFill>
                  <a:srgbClr val="000090"/>
                </a:solidFill>
              </a:rPr>
              <a:t>Full batch: </a:t>
            </a:r>
            <a:r>
              <a:rPr lang="en-US" sz="2000" dirty="0"/>
              <a:t>after a full sweep through the training data.</a:t>
            </a:r>
            <a:endParaRPr lang="en-US" sz="2000" dirty="0">
              <a:solidFill>
                <a:srgbClr val="008000"/>
              </a:solidFill>
            </a:endParaRPr>
          </a:p>
          <a:p>
            <a:pPr lvl="1">
              <a:lnSpc>
                <a:spcPct val="90000"/>
              </a:lnSpc>
            </a:pPr>
            <a:r>
              <a:rPr lang="en-US" sz="2000" dirty="0">
                <a:solidFill>
                  <a:srgbClr val="000090"/>
                </a:solidFill>
              </a:rPr>
              <a:t>Mini-batch</a:t>
            </a:r>
            <a:r>
              <a:rPr lang="en-US" sz="2000" dirty="0">
                <a:solidFill>
                  <a:srgbClr val="000090"/>
                </a:solidFill>
                <a:latin typeface="Arial"/>
              </a:rPr>
              <a:t>:</a:t>
            </a:r>
            <a:r>
              <a:rPr lang="en-US" sz="2000" dirty="0">
                <a:solidFill>
                  <a:srgbClr val="000090"/>
                </a:solidFill>
              </a:rPr>
              <a:t> </a:t>
            </a:r>
            <a:r>
              <a:rPr lang="en-US" sz="2000" dirty="0">
                <a:solidFill>
                  <a:srgbClr val="008000"/>
                </a:solidFill>
              </a:rPr>
              <a:t>after a small sample </a:t>
            </a:r>
            <a:r>
              <a:rPr lang="en-US" sz="2000" dirty="0"/>
              <a:t>of training cases.</a:t>
            </a:r>
          </a:p>
          <a:p>
            <a:pPr>
              <a:lnSpc>
                <a:spcPct val="90000"/>
              </a:lnSpc>
            </a:pPr>
            <a:r>
              <a:rPr lang="en-US" sz="2000" dirty="0"/>
              <a:t>How much to update </a:t>
            </a:r>
          </a:p>
          <a:p>
            <a:pPr lvl="1">
              <a:lnSpc>
                <a:spcPct val="90000"/>
              </a:lnSpc>
            </a:pPr>
            <a:r>
              <a:rPr lang="en-US" sz="2000" dirty="0"/>
              <a:t>Use a fixed learning rate?</a:t>
            </a:r>
          </a:p>
          <a:p>
            <a:pPr lvl="1">
              <a:lnSpc>
                <a:spcPct val="90000"/>
              </a:lnSpc>
            </a:pPr>
            <a:r>
              <a:rPr lang="en-US" sz="2000" dirty="0"/>
              <a:t>Adapt the global learning rate?</a:t>
            </a:r>
          </a:p>
          <a:p>
            <a:pPr lvl="1">
              <a:lnSpc>
                <a:spcPct val="90000"/>
              </a:lnSpc>
            </a:pPr>
            <a:r>
              <a:rPr lang="en-US" sz="2000" dirty="0"/>
              <a:t>Adapt the learning rate on each connection separately?</a:t>
            </a:r>
          </a:p>
          <a:p>
            <a:pPr lvl="1">
              <a:lnSpc>
                <a:spcPct val="90000"/>
              </a:lnSpc>
            </a:pPr>
            <a:r>
              <a:rPr lang="en-US" sz="2000" dirty="0"/>
              <a:t>Don</a:t>
            </a:r>
            <a:r>
              <a:rPr lang="ja-JP" altLang="en-US" sz="2000" dirty="0">
                <a:latin typeface="Arial"/>
              </a:rPr>
              <a:t>’</a:t>
            </a:r>
            <a:r>
              <a:rPr lang="en-US" sz="2000" dirty="0"/>
              <a:t>t use steepest descent?</a:t>
            </a:r>
          </a:p>
          <a:p>
            <a:pPr lvl="1">
              <a:lnSpc>
                <a:spcPct val="90000"/>
              </a:lnSpc>
            </a:pPr>
            <a:endParaRPr lang="en-US" dirty="0"/>
          </a:p>
          <a:p>
            <a:pPr>
              <a:lnSpc>
                <a:spcPct val="90000"/>
              </a:lnSpc>
            </a:pPr>
            <a:endParaRPr lang="en-US" dirty="0"/>
          </a:p>
          <a:p>
            <a:pPr>
              <a:lnSpc>
                <a:spcPct val="90000"/>
              </a:lnSpc>
            </a:pPr>
            <a:endParaRPr lang="en-US" dirty="0"/>
          </a:p>
          <a:p>
            <a:pPr>
              <a:lnSpc>
                <a:spcPct val="90000"/>
              </a:lnSpc>
              <a:buFontTx/>
              <a:buNone/>
            </a:pPr>
            <a:endParaRPr lang="en-US" dirty="0"/>
          </a:p>
        </p:txBody>
      </p:sp>
      <p:sp>
        <p:nvSpPr>
          <p:cNvPr id="4" name="Oval 18"/>
          <p:cNvSpPr>
            <a:spLocks noChangeArrowheads="1"/>
          </p:cNvSpPr>
          <p:nvPr/>
        </p:nvSpPr>
        <p:spPr bwMode="auto">
          <a:xfrm rot="2463579">
            <a:off x="7403746" y="1308817"/>
            <a:ext cx="578145" cy="4894462"/>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 name="Oval 19"/>
          <p:cNvSpPr>
            <a:spLocks noChangeArrowheads="1"/>
          </p:cNvSpPr>
          <p:nvPr/>
        </p:nvSpPr>
        <p:spPr bwMode="auto">
          <a:xfrm rot="2463579">
            <a:off x="7411701" y="1896132"/>
            <a:ext cx="449539" cy="3807693"/>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Oval 20"/>
          <p:cNvSpPr>
            <a:spLocks noChangeArrowheads="1"/>
          </p:cNvSpPr>
          <p:nvPr/>
        </p:nvSpPr>
        <p:spPr bwMode="auto">
          <a:xfrm rot="2463579">
            <a:off x="7373911" y="2484722"/>
            <a:ext cx="330202" cy="279683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Oval 21"/>
          <p:cNvSpPr>
            <a:spLocks noChangeArrowheads="1"/>
          </p:cNvSpPr>
          <p:nvPr/>
        </p:nvSpPr>
        <p:spPr bwMode="auto">
          <a:xfrm rot="2463579">
            <a:off x="7410948" y="2802180"/>
            <a:ext cx="257211" cy="2177534"/>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Oval 7"/>
          <p:cNvSpPr>
            <a:spLocks noChangeArrowheads="1"/>
          </p:cNvSpPr>
          <p:nvPr/>
        </p:nvSpPr>
        <p:spPr bwMode="auto">
          <a:xfrm>
            <a:off x="6155432" y="5231428"/>
            <a:ext cx="71437" cy="53578"/>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Text Box 14"/>
          <p:cNvSpPr txBox="1">
            <a:spLocks noChangeArrowheads="1"/>
          </p:cNvSpPr>
          <p:nvPr/>
        </p:nvSpPr>
        <p:spPr bwMode="auto">
          <a:xfrm>
            <a:off x="7120674" y="2756776"/>
            <a:ext cx="49725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w1</a:t>
            </a:r>
          </a:p>
        </p:txBody>
      </p:sp>
      <p:sp>
        <p:nvSpPr>
          <p:cNvPr id="11" name="Line 16"/>
          <p:cNvSpPr>
            <a:spLocks noChangeShapeType="1"/>
          </p:cNvSpPr>
          <p:nvPr/>
        </p:nvSpPr>
        <p:spPr bwMode="auto">
          <a:xfrm flipV="1">
            <a:off x="7342923" y="2603136"/>
            <a:ext cx="0" cy="270272"/>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Text Box 15"/>
          <p:cNvSpPr txBox="1">
            <a:spLocks noChangeArrowheads="1"/>
          </p:cNvSpPr>
          <p:nvPr/>
        </p:nvSpPr>
        <p:spPr bwMode="auto">
          <a:xfrm>
            <a:off x="7069964" y="5029198"/>
            <a:ext cx="49725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t>w2</a:t>
            </a:r>
          </a:p>
        </p:txBody>
      </p:sp>
      <p:sp>
        <p:nvSpPr>
          <p:cNvPr id="13" name="Line 17"/>
          <p:cNvSpPr>
            <a:spLocks noChangeShapeType="1"/>
          </p:cNvSpPr>
          <p:nvPr/>
        </p:nvSpPr>
        <p:spPr bwMode="auto">
          <a:xfrm>
            <a:off x="7593167" y="5249288"/>
            <a:ext cx="345607"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cxnSp>
        <p:nvCxnSpPr>
          <p:cNvPr id="15" name="Straight Arrow Connector 14"/>
          <p:cNvCxnSpPr/>
          <p:nvPr/>
        </p:nvCxnSpPr>
        <p:spPr>
          <a:xfrm>
            <a:off x="6227155" y="5267432"/>
            <a:ext cx="396329" cy="21602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969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8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78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787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78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78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179512" y="987574"/>
            <a:ext cx="8820980" cy="857250"/>
          </a:xfrm>
        </p:spPr>
        <p:txBody>
          <a:bodyPr/>
          <a:lstStyle/>
          <a:p>
            <a:r>
              <a:rPr lang="en-US" sz="2800" dirty="0" err="1"/>
              <a:t>Overfitting</a:t>
            </a:r>
            <a:r>
              <a:rPr lang="en-US" sz="2800" dirty="0"/>
              <a:t>: The downside of using powerful models</a:t>
            </a:r>
            <a:r>
              <a:rPr lang="en-US" dirty="0"/>
              <a:t> </a:t>
            </a:r>
          </a:p>
        </p:txBody>
      </p:sp>
      <p:sp>
        <p:nvSpPr>
          <p:cNvPr id="210947" name="Rectangle 3"/>
          <p:cNvSpPr>
            <a:spLocks noGrp="1" noChangeArrowheads="1"/>
          </p:cNvSpPr>
          <p:nvPr>
            <p:ph type="body" idx="1"/>
          </p:nvPr>
        </p:nvSpPr>
        <p:spPr>
          <a:xfrm>
            <a:off x="457200" y="2014748"/>
            <a:ext cx="8229600" cy="3394472"/>
          </a:xfrm>
        </p:spPr>
        <p:txBody>
          <a:bodyPr/>
          <a:lstStyle/>
          <a:p>
            <a:pPr>
              <a:lnSpc>
                <a:spcPct val="90000"/>
              </a:lnSpc>
            </a:pPr>
            <a:r>
              <a:rPr lang="en-US" sz="2000" dirty="0"/>
              <a:t>The training data contains information about the regularities in the mapping from input to output. But it also contains two types of noise.</a:t>
            </a:r>
          </a:p>
          <a:p>
            <a:pPr lvl="1">
              <a:lnSpc>
                <a:spcPct val="90000"/>
              </a:lnSpc>
            </a:pPr>
            <a:r>
              <a:rPr lang="en-US" sz="2000" dirty="0"/>
              <a:t>The target values may be unreliable (usually only a minor worry).</a:t>
            </a:r>
          </a:p>
          <a:p>
            <a:pPr lvl="1">
              <a:lnSpc>
                <a:spcPct val="90000"/>
              </a:lnSpc>
            </a:pPr>
            <a:r>
              <a:rPr lang="en-US" sz="2000" dirty="0"/>
              <a:t>There is </a:t>
            </a:r>
            <a:r>
              <a:rPr lang="en-US" sz="2000" dirty="0">
                <a:solidFill>
                  <a:srgbClr val="FF0000"/>
                </a:solidFill>
              </a:rPr>
              <a:t>sampling error</a:t>
            </a:r>
            <a:r>
              <a:rPr lang="en-US" sz="2000" dirty="0"/>
              <a:t>. There will be accidental regularities just because of the particular training cases that were chosen.</a:t>
            </a:r>
          </a:p>
          <a:p>
            <a:pPr>
              <a:lnSpc>
                <a:spcPct val="90000"/>
              </a:lnSpc>
            </a:pPr>
            <a:r>
              <a:rPr lang="en-US" sz="2000" dirty="0"/>
              <a:t>When we fit the model, it cannot tell which regularities are real and which are caused by sampling error. </a:t>
            </a:r>
          </a:p>
          <a:p>
            <a:pPr lvl="1">
              <a:lnSpc>
                <a:spcPct val="90000"/>
              </a:lnSpc>
            </a:pPr>
            <a:r>
              <a:rPr lang="en-US" sz="2000" dirty="0"/>
              <a:t>So it fits both kinds of regularity.</a:t>
            </a:r>
          </a:p>
          <a:p>
            <a:pPr lvl="1">
              <a:lnSpc>
                <a:spcPct val="90000"/>
              </a:lnSpc>
            </a:pPr>
            <a:r>
              <a:rPr lang="en-US" sz="2000" dirty="0"/>
              <a:t>If the model is very flexible it can model the sampling error really well. </a:t>
            </a:r>
            <a:r>
              <a:rPr lang="en-US" sz="2000" dirty="0">
                <a:solidFill>
                  <a:srgbClr val="FF0000"/>
                </a:solidFill>
              </a:rPr>
              <a:t>This is a disaster</a:t>
            </a:r>
            <a:r>
              <a:rPr lang="en-US" sz="2400" dirty="0"/>
              <a:t>.</a:t>
            </a:r>
          </a:p>
        </p:txBody>
      </p:sp>
    </p:spTree>
    <p:extLst>
      <p:ext uri="{BB962C8B-B14F-4D97-AF65-F5344CB8AC3E}">
        <p14:creationId xmlns:p14="http://schemas.microsoft.com/office/powerpoint/2010/main" val="309768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9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9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09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09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09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sz="2800" dirty="0"/>
              <a:t>A simple example of </a:t>
            </a:r>
            <a:r>
              <a:rPr lang="en-US" sz="2800" dirty="0" err="1"/>
              <a:t>overfitting</a:t>
            </a:r>
            <a:endParaRPr lang="en-US" sz="2800" dirty="0"/>
          </a:p>
        </p:txBody>
      </p:sp>
      <p:sp>
        <p:nvSpPr>
          <p:cNvPr id="214022" name="Rectangle 6"/>
          <p:cNvSpPr>
            <a:spLocks noGrp="1" noChangeArrowheads="1"/>
          </p:cNvSpPr>
          <p:nvPr>
            <p:ph type="body" sz="half" idx="2"/>
          </p:nvPr>
        </p:nvSpPr>
        <p:spPr>
          <a:xfrm>
            <a:off x="4211638" y="2057401"/>
            <a:ext cx="4475162" cy="3394472"/>
          </a:xfrm>
        </p:spPr>
        <p:txBody>
          <a:bodyPr/>
          <a:lstStyle/>
          <a:p>
            <a:r>
              <a:rPr lang="en-US" sz="2000" dirty="0"/>
              <a:t>Which model do you trust?</a:t>
            </a:r>
          </a:p>
          <a:p>
            <a:pPr lvl="1"/>
            <a:r>
              <a:rPr lang="en-US" sz="2000" dirty="0">
                <a:solidFill>
                  <a:srgbClr val="FF0000"/>
                </a:solidFill>
              </a:rPr>
              <a:t>The complicated model fits the data better.</a:t>
            </a:r>
          </a:p>
          <a:p>
            <a:pPr lvl="1"/>
            <a:r>
              <a:rPr lang="en-US" sz="2000" dirty="0">
                <a:solidFill>
                  <a:srgbClr val="FF0000"/>
                </a:solidFill>
              </a:rPr>
              <a:t>But it is not economical.</a:t>
            </a:r>
          </a:p>
          <a:p>
            <a:r>
              <a:rPr lang="en-US" sz="2000" dirty="0"/>
              <a:t>A model is convincing when it fits a lot of data surprisingly well.</a:t>
            </a:r>
          </a:p>
          <a:p>
            <a:pPr lvl="1"/>
            <a:r>
              <a:rPr lang="en-US" sz="2000" dirty="0"/>
              <a:t>It is not surprising that a complicated model can fit a small amount of data well.</a:t>
            </a:r>
          </a:p>
        </p:txBody>
      </p:sp>
      <p:sp>
        <p:nvSpPr>
          <p:cNvPr id="214020" name="Rectangle 4"/>
          <p:cNvSpPr>
            <a:spLocks noChangeArrowheads="1"/>
          </p:cNvSpPr>
          <p:nvPr/>
        </p:nvSpPr>
        <p:spPr bwMode="auto">
          <a:xfrm>
            <a:off x="684214" y="2268142"/>
            <a:ext cx="2808287" cy="194429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4023" name="Oval 7"/>
          <p:cNvSpPr>
            <a:spLocks noChangeArrowheads="1"/>
          </p:cNvSpPr>
          <p:nvPr/>
        </p:nvSpPr>
        <p:spPr bwMode="auto">
          <a:xfrm>
            <a:off x="935040" y="3726657"/>
            <a:ext cx="73025" cy="53579"/>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4024" name="Freeform 8"/>
          <p:cNvSpPr>
            <a:spLocks/>
          </p:cNvSpPr>
          <p:nvPr/>
        </p:nvSpPr>
        <p:spPr bwMode="auto">
          <a:xfrm>
            <a:off x="935038" y="2750344"/>
            <a:ext cx="2520950" cy="1326356"/>
          </a:xfrm>
          <a:custGeom>
            <a:avLst/>
            <a:gdLst>
              <a:gd name="T0" fmla="*/ 0 w 1588"/>
              <a:gd name="T1" fmla="*/ 888 h 1114"/>
              <a:gd name="T2" fmla="*/ 114 w 1588"/>
              <a:gd name="T3" fmla="*/ 683 h 1114"/>
              <a:gd name="T4" fmla="*/ 250 w 1588"/>
              <a:gd name="T5" fmla="*/ 593 h 1114"/>
              <a:gd name="T6" fmla="*/ 545 w 1588"/>
              <a:gd name="T7" fmla="*/ 615 h 1114"/>
              <a:gd name="T8" fmla="*/ 703 w 1588"/>
              <a:gd name="T9" fmla="*/ 865 h 1114"/>
              <a:gd name="T10" fmla="*/ 885 w 1588"/>
              <a:gd name="T11" fmla="*/ 1024 h 1114"/>
              <a:gd name="T12" fmla="*/ 1066 w 1588"/>
              <a:gd name="T13" fmla="*/ 819 h 1114"/>
              <a:gd name="T14" fmla="*/ 1134 w 1588"/>
              <a:gd name="T15" fmla="*/ 411 h 1114"/>
              <a:gd name="T16" fmla="*/ 1180 w 1588"/>
              <a:gd name="T17" fmla="*/ 139 h 1114"/>
              <a:gd name="T18" fmla="*/ 1202 w 1588"/>
              <a:gd name="T19" fmla="*/ 26 h 1114"/>
              <a:gd name="T20" fmla="*/ 1293 w 1588"/>
              <a:gd name="T21" fmla="*/ 26 h 1114"/>
              <a:gd name="T22" fmla="*/ 1338 w 1588"/>
              <a:gd name="T23" fmla="*/ 184 h 1114"/>
              <a:gd name="T24" fmla="*/ 1384 w 1588"/>
              <a:gd name="T25" fmla="*/ 343 h 1114"/>
              <a:gd name="T26" fmla="*/ 1429 w 1588"/>
              <a:gd name="T27" fmla="*/ 525 h 1114"/>
              <a:gd name="T28" fmla="*/ 1475 w 1588"/>
              <a:gd name="T29" fmla="*/ 706 h 1114"/>
              <a:gd name="T30" fmla="*/ 1520 w 1588"/>
              <a:gd name="T31" fmla="*/ 933 h 1114"/>
              <a:gd name="T32" fmla="*/ 1588 w 1588"/>
              <a:gd name="T33" fmla="*/ 1114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8" h="1114">
                <a:moveTo>
                  <a:pt x="0" y="888"/>
                </a:moveTo>
                <a:cubicBezTo>
                  <a:pt x="36" y="810"/>
                  <a:pt x="72" y="732"/>
                  <a:pt x="114" y="683"/>
                </a:cubicBezTo>
                <a:cubicBezTo>
                  <a:pt x="156" y="634"/>
                  <a:pt x="178" y="604"/>
                  <a:pt x="250" y="593"/>
                </a:cubicBezTo>
                <a:cubicBezTo>
                  <a:pt x="322" y="582"/>
                  <a:pt x="470" y="570"/>
                  <a:pt x="545" y="615"/>
                </a:cubicBezTo>
                <a:cubicBezTo>
                  <a:pt x="620" y="660"/>
                  <a:pt x="646" y="797"/>
                  <a:pt x="703" y="865"/>
                </a:cubicBezTo>
                <a:cubicBezTo>
                  <a:pt x="760" y="933"/>
                  <a:pt x="825" y="1032"/>
                  <a:pt x="885" y="1024"/>
                </a:cubicBezTo>
                <a:cubicBezTo>
                  <a:pt x="945" y="1016"/>
                  <a:pt x="1024" y="921"/>
                  <a:pt x="1066" y="819"/>
                </a:cubicBezTo>
                <a:cubicBezTo>
                  <a:pt x="1108" y="717"/>
                  <a:pt x="1115" y="524"/>
                  <a:pt x="1134" y="411"/>
                </a:cubicBezTo>
                <a:cubicBezTo>
                  <a:pt x="1153" y="298"/>
                  <a:pt x="1169" y="203"/>
                  <a:pt x="1180" y="139"/>
                </a:cubicBezTo>
                <a:cubicBezTo>
                  <a:pt x="1191" y="75"/>
                  <a:pt x="1183" y="45"/>
                  <a:pt x="1202" y="26"/>
                </a:cubicBezTo>
                <a:cubicBezTo>
                  <a:pt x="1221" y="7"/>
                  <a:pt x="1270" y="0"/>
                  <a:pt x="1293" y="26"/>
                </a:cubicBezTo>
                <a:cubicBezTo>
                  <a:pt x="1316" y="52"/>
                  <a:pt x="1323" y="131"/>
                  <a:pt x="1338" y="184"/>
                </a:cubicBezTo>
                <a:cubicBezTo>
                  <a:pt x="1353" y="237"/>
                  <a:pt x="1369" y="286"/>
                  <a:pt x="1384" y="343"/>
                </a:cubicBezTo>
                <a:cubicBezTo>
                  <a:pt x="1399" y="400"/>
                  <a:pt x="1414" y="465"/>
                  <a:pt x="1429" y="525"/>
                </a:cubicBezTo>
                <a:cubicBezTo>
                  <a:pt x="1444" y="585"/>
                  <a:pt x="1460" y="638"/>
                  <a:pt x="1475" y="706"/>
                </a:cubicBezTo>
                <a:cubicBezTo>
                  <a:pt x="1490" y="774"/>
                  <a:pt x="1501" y="865"/>
                  <a:pt x="1520" y="933"/>
                </a:cubicBezTo>
                <a:cubicBezTo>
                  <a:pt x="1539" y="1001"/>
                  <a:pt x="1577" y="1084"/>
                  <a:pt x="1588" y="1114"/>
                </a:cubicBezTo>
              </a:path>
            </a:pathLst>
          </a:custGeom>
          <a:noFill/>
          <a:ln w="2857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4025" name="Line 9"/>
          <p:cNvSpPr>
            <a:spLocks noChangeShapeType="1"/>
          </p:cNvSpPr>
          <p:nvPr/>
        </p:nvSpPr>
        <p:spPr bwMode="auto">
          <a:xfrm flipV="1">
            <a:off x="900113" y="3268267"/>
            <a:ext cx="2519362" cy="511969"/>
          </a:xfrm>
          <a:prstGeom prst="line">
            <a:avLst/>
          </a:prstGeom>
          <a:noFill/>
          <a:ln w="28575">
            <a:solidFill>
              <a:srgbClr val="00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4026" name="Oval 10"/>
          <p:cNvSpPr>
            <a:spLocks noChangeArrowheads="1"/>
          </p:cNvSpPr>
          <p:nvPr/>
        </p:nvSpPr>
        <p:spPr bwMode="auto">
          <a:xfrm>
            <a:off x="1692277" y="3429001"/>
            <a:ext cx="73025" cy="53579"/>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4027" name="Oval 11"/>
          <p:cNvSpPr>
            <a:spLocks noChangeArrowheads="1"/>
          </p:cNvSpPr>
          <p:nvPr/>
        </p:nvSpPr>
        <p:spPr bwMode="auto">
          <a:xfrm>
            <a:off x="1943102" y="3671888"/>
            <a:ext cx="73025" cy="53579"/>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4028" name="Oval 12"/>
          <p:cNvSpPr>
            <a:spLocks noChangeArrowheads="1"/>
          </p:cNvSpPr>
          <p:nvPr/>
        </p:nvSpPr>
        <p:spPr bwMode="auto">
          <a:xfrm>
            <a:off x="2627315" y="3563541"/>
            <a:ext cx="73025" cy="5357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4029" name="Oval 13"/>
          <p:cNvSpPr>
            <a:spLocks noChangeArrowheads="1"/>
          </p:cNvSpPr>
          <p:nvPr/>
        </p:nvSpPr>
        <p:spPr bwMode="auto">
          <a:xfrm>
            <a:off x="2698752" y="3158729"/>
            <a:ext cx="73025" cy="5357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4030" name="Oval 14"/>
          <p:cNvSpPr>
            <a:spLocks noChangeArrowheads="1"/>
          </p:cNvSpPr>
          <p:nvPr/>
        </p:nvSpPr>
        <p:spPr bwMode="auto">
          <a:xfrm>
            <a:off x="3167065" y="3348038"/>
            <a:ext cx="73025" cy="53579"/>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3" name="Straight Arrow Connector 2"/>
          <p:cNvCxnSpPr/>
          <p:nvPr/>
        </p:nvCxnSpPr>
        <p:spPr>
          <a:xfrm flipV="1">
            <a:off x="2411760" y="4221088"/>
            <a:ext cx="0" cy="5040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043608" y="4798894"/>
            <a:ext cx="3240360" cy="646331"/>
          </a:xfrm>
          <a:prstGeom prst="rect">
            <a:avLst/>
          </a:prstGeom>
          <a:noFill/>
        </p:spPr>
        <p:txBody>
          <a:bodyPr wrap="square" rtlCol="0">
            <a:spAutoFit/>
          </a:bodyPr>
          <a:lstStyle/>
          <a:p>
            <a:r>
              <a:rPr lang="en-US" dirty="0"/>
              <a:t>Which output value should you predict for this test input?</a:t>
            </a:r>
          </a:p>
        </p:txBody>
      </p:sp>
      <p:sp>
        <p:nvSpPr>
          <p:cNvPr id="8" name="Donut 7"/>
          <p:cNvSpPr/>
          <p:nvPr/>
        </p:nvSpPr>
        <p:spPr>
          <a:xfrm>
            <a:off x="2339752" y="3861048"/>
            <a:ext cx="144016" cy="144016"/>
          </a:xfrm>
          <a:prstGeom prst="donu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 name="Donut 19"/>
          <p:cNvSpPr/>
          <p:nvPr/>
        </p:nvSpPr>
        <p:spPr>
          <a:xfrm>
            <a:off x="2339752" y="3392996"/>
            <a:ext cx="144016" cy="144016"/>
          </a:xfrm>
          <a:prstGeom prst="donu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975240" y="4185084"/>
            <a:ext cx="1400517" cy="369332"/>
          </a:xfrm>
          <a:prstGeom prst="rect">
            <a:avLst/>
          </a:prstGeom>
          <a:noFill/>
        </p:spPr>
        <p:txBody>
          <a:bodyPr wrap="square" rtlCol="0">
            <a:spAutoFit/>
          </a:bodyPr>
          <a:lstStyle/>
          <a:p>
            <a:r>
              <a:rPr lang="en-US" dirty="0"/>
              <a:t>input = x</a:t>
            </a:r>
          </a:p>
        </p:txBody>
      </p:sp>
      <p:sp>
        <p:nvSpPr>
          <p:cNvPr id="23" name="TextBox 22"/>
          <p:cNvSpPr txBox="1"/>
          <p:nvPr/>
        </p:nvSpPr>
        <p:spPr>
          <a:xfrm rot="16200000">
            <a:off x="-264072" y="3012127"/>
            <a:ext cx="1400517" cy="369332"/>
          </a:xfrm>
          <a:prstGeom prst="rect">
            <a:avLst/>
          </a:prstGeom>
          <a:noFill/>
        </p:spPr>
        <p:txBody>
          <a:bodyPr wrap="square" rtlCol="0">
            <a:spAutoFit/>
          </a:bodyPr>
          <a:lstStyle/>
          <a:p>
            <a:r>
              <a:rPr lang="en-US" dirty="0"/>
              <a:t>output = y</a:t>
            </a:r>
          </a:p>
        </p:txBody>
      </p:sp>
    </p:spTree>
    <p:extLst>
      <p:ext uri="{BB962C8B-B14F-4D97-AF65-F5344CB8AC3E}">
        <p14:creationId xmlns:p14="http://schemas.microsoft.com/office/powerpoint/2010/main" val="311459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0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0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0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402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980728"/>
            <a:ext cx="8229600" cy="857250"/>
          </a:xfrm>
        </p:spPr>
        <p:txBody>
          <a:bodyPr/>
          <a:lstStyle/>
          <a:p>
            <a:r>
              <a:rPr lang="en-US" sz="2800" dirty="0"/>
              <a:t>Ways to reduce </a:t>
            </a:r>
            <a:r>
              <a:rPr lang="en-US" sz="2800" dirty="0" err="1"/>
              <a:t>overfitting</a:t>
            </a:r>
            <a:endParaRPr lang="en-US" sz="2800" dirty="0"/>
          </a:p>
        </p:txBody>
      </p:sp>
      <p:sp>
        <p:nvSpPr>
          <p:cNvPr id="6" name="Content Placeholder 5"/>
          <p:cNvSpPr>
            <a:spLocks noGrp="1"/>
          </p:cNvSpPr>
          <p:nvPr>
            <p:ph idx="1"/>
          </p:nvPr>
        </p:nvSpPr>
        <p:spPr>
          <a:xfrm>
            <a:off x="457200" y="1448780"/>
            <a:ext cx="8229600" cy="3394472"/>
          </a:xfrm>
        </p:spPr>
        <p:txBody>
          <a:bodyPr>
            <a:normAutofit/>
          </a:bodyPr>
          <a:lstStyle/>
          <a:p>
            <a:pPr marL="0" indent="0">
              <a:buNone/>
            </a:pPr>
            <a:endParaRPr lang="en-US" sz="2000" dirty="0"/>
          </a:p>
          <a:p>
            <a:r>
              <a:rPr lang="en-US" sz="2000" dirty="0"/>
              <a:t>A large number of different methods have been developed.</a:t>
            </a:r>
          </a:p>
          <a:p>
            <a:pPr lvl="1"/>
            <a:r>
              <a:rPr lang="en-US" sz="2000" dirty="0"/>
              <a:t>Weight-decay </a:t>
            </a:r>
          </a:p>
          <a:p>
            <a:pPr lvl="1"/>
            <a:r>
              <a:rPr lang="en-US" sz="2000" dirty="0"/>
              <a:t>Early stopping</a:t>
            </a:r>
          </a:p>
          <a:p>
            <a:pPr lvl="1"/>
            <a:r>
              <a:rPr lang="en-US" sz="2000" dirty="0"/>
              <a:t>Model averaging</a:t>
            </a:r>
          </a:p>
          <a:p>
            <a:pPr lvl="1"/>
            <a:r>
              <a:rPr lang="en-US" sz="2000" dirty="0"/>
              <a:t>Dropout (and its offshoots)</a:t>
            </a:r>
          </a:p>
          <a:p>
            <a:pPr lvl="1"/>
            <a:r>
              <a:rPr lang="en-US" sz="2000" dirty="0"/>
              <a:t>Generative pre-training</a:t>
            </a:r>
          </a:p>
        </p:txBody>
      </p:sp>
    </p:spTree>
    <p:extLst>
      <p:ext uri="{BB962C8B-B14F-4D97-AF65-F5344CB8AC3E}">
        <p14:creationId xmlns:p14="http://schemas.microsoft.com/office/powerpoint/2010/main" val="277161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sz="2800" dirty="0"/>
              <a:t>Linear neurons </a:t>
            </a:r>
            <a:r>
              <a:rPr lang="en-US" sz="2400" dirty="0"/>
              <a:t>(also called linear filters)</a:t>
            </a:r>
          </a:p>
        </p:txBody>
      </p:sp>
      <p:sp>
        <p:nvSpPr>
          <p:cNvPr id="168972" name="Rectangle 12"/>
          <p:cNvSpPr>
            <a:spLocks noGrp="1" noChangeArrowheads="1"/>
          </p:cNvSpPr>
          <p:nvPr>
            <p:ph type="body" sz="half" idx="2"/>
          </p:nvPr>
        </p:nvSpPr>
        <p:spPr>
          <a:xfrm>
            <a:off x="395537" y="2057401"/>
            <a:ext cx="3780987" cy="3394472"/>
          </a:xfrm>
        </p:spPr>
        <p:txBody>
          <a:bodyPr/>
          <a:lstStyle/>
          <a:p>
            <a:r>
              <a:rPr lang="en-US" sz="2000" dirty="0"/>
              <a:t>The neuron has a real-valued output which is a weighted sum of its inputs</a:t>
            </a:r>
          </a:p>
          <a:p>
            <a:r>
              <a:rPr lang="en-US" sz="2000" dirty="0"/>
              <a:t>The aim of learning is to minimize the error summed over all training cases.</a:t>
            </a:r>
          </a:p>
          <a:p>
            <a:pPr lvl="1"/>
            <a:r>
              <a:rPr lang="en-US" sz="2000" dirty="0"/>
              <a:t>The error is the squared difference between the desired output and the actual output.</a:t>
            </a:r>
          </a:p>
        </p:txBody>
      </p:sp>
      <p:graphicFrame>
        <p:nvGraphicFramePr>
          <p:cNvPr id="168968" name="Object 8"/>
          <p:cNvGraphicFramePr>
            <a:graphicFrameLocks noChangeAspect="1"/>
          </p:cNvGraphicFramePr>
          <p:nvPr/>
        </p:nvGraphicFramePr>
        <p:xfrm>
          <a:off x="5083501" y="3044491"/>
          <a:ext cx="2790825" cy="961056"/>
        </p:xfrm>
        <a:graphic>
          <a:graphicData uri="http://schemas.openxmlformats.org/presentationml/2006/ole">
            <mc:AlternateContent xmlns:mc="http://schemas.openxmlformats.org/markup-compatibility/2006">
              <mc:Choice xmlns:v="urn:schemas-microsoft-com:vml" Requires="v">
                <p:oleObj name="Equation" r:id="rId2" imgW="1104900" imgH="393700" progId="Equation.3">
                  <p:embed/>
                </p:oleObj>
              </mc:Choice>
              <mc:Fallback>
                <p:oleObj name="Equation" r:id="rId2" imgW="1104900" imgH="393700" progId="Equation.3">
                  <p:embed/>
                  <p:pic>
                    <p:nvPicPr>
                      <p:cNvPr id="0" name=""/>
                      <p:cNvPicPr>
                        <a:picLocks noChangeAspect="1" noChangeArrowheads="1"/>
                      </p:cNvPicPr>
                      <p:nvPr/>
                    </p:nvPicPr>
                    <p:blipFill>
                      <a:blip r:embed="rId3"/>
                      <a:srcRect/>
                      <a:stretch>
                        <a:fillRect/>
                      </a:stretch>
                    </p:blipFill>
                    <p:spPr bwMode="auto">
                      <a:xfrm>
                        <a:off x="5083501" y="3044491"/>
                        <a:ext cx="2790825" cy="961056"/>
                      </a:xfrm>
                      <a:prstGeom prst="rect">
                        <a:avLst/>
                      </a:prstGeom>
                      <a:noFill/>
                      <a:ln>
                        <a:noFill/>
                      </a:ln>
                      <a:effectLst/>
                    </p:spPr>
                  </p:pic>
                </p:oleObj>
              </mc:Fallback>
            </mc:AlternateContent>
          </a:graphicData>
        </a:graphic>
      </p:graphicFrame>
      <p:sp>
        <p:nvSpPr>
          <p:cNvPr id="168973" name="Text Box 13"/>
          <p:cNvSpPr txBox="1">
            <a:spLocks noChangeArrowheads="1"/>
          </p:cNvSpPr>
          <p:nvPr/>
        </p:nvSpPr>
        <p:spPr bwMode="auto">
          <a:xfrm>
            <a:off x="4608004" y="4055332"/>
            <a:ext cx="1872208"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000" dirty="0">
                <a:solidFill>
                  <a:srgbClr val="3333CC"/>
                </a:solidFill>
              </a:rPr>
              <a:t>neuron</a:t>
            </a:r>
            <a:r>
              <a:rPr lang="en-US" sz="2000" dirty="0">
                <a:solidFill>
                  <a:srgbClr val="3333CC"/>
                </a:solidFill>
                <a:latin typeface="Arial"/>
              </a:rPr>
              <a:t>’</a:t>
            </a:r>
            <a:r>
              <a:rPr lang="en-US" sz="2000" dirty="0">
                <a:solidFill>
                  <a:srgbClr val="3333CC"/>
                </a:solidFill>
              </a:rPr>
              <a:t>s estimate of the desired output</a:t>
            </a:r>
          </a:p>
        </p:txBody>
      </p:sp>
      <p:sp>
        <p:nvSpPr>
          <p:cNvPr id="168976" name="AutoShape 16"/>
          <p:cNvSpPr>
            <a:spLocks noChangeArrowheads="1"/>
          </p:cNvSpPr>
          <p:nvPr/>
        </p:nvSpPr>
        <p:spPr bwMode="auto">
          <a:xfrm>
            <a:off x="5147618" y="3681697"/>
            <a:ext cx="144462" cy="323850"/>
          </a:xfrm>
          <a:prstGeom prst="upArrow">
            <a:avLst>
              <a:gd name="adj1" fmla="val 50000"/>
              <a:gd name="adj2" fmla="val 74726"/>
            </a:avLst>
          </a:prstGeom>
          <a:solidFill>
            <a:srgbClr val="3333CC"/>
          </a:solidFill>
          <a:ln w="9525">
            <a:solidFill>
              <a:srgbClr val="3333CC"/>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8978" name="Text Box 18"/>
          <p:cNvSpPr txBox="1">
            <a:spLocks noChangeArrowheads="1"/>
          </p:cNvSpPr>
          <p:nvPr/>
        </p:nvSpPr>
        <p:spPr bwMode="auto">
          <a:xfrm>
            <a:off x="7359975" y="3945733"/>
            <a:ext cx="843308"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solidFill>
                  <a:srgbClr val="3333CC"/>
                </a:solidFill>
              </a:rPr>
              <a:t>input</a:t>
            </a:r>
          </a:p>
          <a:p>
            <a:r>
              <a:rPr lang="en-US" sz="2000">
                <a:solidFill>
                  <a:srgbClr val="3333CC"/>
                </a:solidFill>
              </a:rPr>
              <a:t>vector</a:t>
            </a:r>
          </a:p>
        </p:txBody>
      </p:sp>
      <p:sp>
        <p:nvSpPr>
          <p:cNvPr id="168979" name="AutoShape 19"/>
          <p:cNvSpPr>
            <a:spLocks noChangeArrowheads="1"/>
          </p:cNvSpPr>
          <p:nvPr/>
        </p:nvSpPr>
        <p:spPr bwMode="auto">
          <a:xfrm>
            <a:off x="7667951" y="3662364"/>
            <a:ext cx="144463" cy="270272"/>
          </a:xfrm>
          <a:prstGeom prst="upArrow">
            <a:avLst>
              <a:gd name="adj1" fmla="val 50000"/>
              <a:gd name="adj2" fmla="val 62362"/>
            </a:avLst>
          </a:prstGeom>
          <a:solidFill>
            <a:srgbClr val="3333CC"/>
          </a:solidFill>
          <a:ln w="9525">
            <a:solidFill>
              <a:srgbClr val="3333CC"/>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8980" name="Text Box 20"/>
          <p:cNvSpPr txBox="1">
            <a:spLocks noChangeArrowheads="1"/>
          </p:cNvSpPr>
          <p:nvPr/>
        </p:nvSpPr>
        <p:spPr bwMode="auto">
          <a:xfrm>
            <a:off x="6804248" y="2037038"/>
            <a:ext cx="1512168"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000" dirty="0">
                <a:solidFill>
                  <a:srgbClr val="3333CC"/>
                </a:solidFill>
              </a:rPr>
              <a:t>weight vector</a:t>
            </a:r>
          </a:p>
        </p:txBody>
      </p:sp>
      <p:sp>
        <p:nvSpPr>
          <p:cNvPr id="168982" name="AutoShape 22"/>
          <p:cNvSpPr>
            <a:spLocks noChangeArrowheads="1"/>
          </p:cNvSpPr>
          <p:nvPr/>
        </p:nvSpPr>
        <p:spPr bwMode="auto">
          <a:xfrm>
            <a:off x="7236151" y="2853419"/>
            <a:ext cx="144463" cy="270272"/>
          </a:xfrm>
          <a:prstGeom prst="downArrow">
            <a:avLst>
              <a:gd name="adj1" fmla="val 50000"/>
              <a:gd name="adj2" fmla="val 62363"/>
            </a:avLst>
          </a:prstGeom>
          <a:solidFill>
            <a:srgbClr val="3333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58213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89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89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89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9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897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897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897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73" grpId="0"/>
      <p:bldP spid="168976" grpId="0" animBg="1"/>
      <p:bldP spid="168978" grpId="0"/>
      <p:bldP spid="168979" grpId="0" animBg="1"/>
      <p:bldP spid="168980" grpId="0"/>
      <p:bldP spid="16898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a:t>Why don</a:t>
            </a:r>
            <a:r>
              <a:rPr lang="fr-FR" sz="2800" dirty="0"/>
              <a:t>’</a:t>
            </a:r>
            <a:r>
              <a:rPr lang="en-US" sz="2800" dirty="0"/>
              <a:t>t we solve it analytically?</a:t>
            </a:r>
          </a:p>
        </p:txBody>
      </p:sp>
      <p:sp>
        <p:nvSpPr>
          <p:cNvPr id="6" name="Content Placeholder 5"/>
          <p:cNvSpPr>
            <a:spLocks noGrp="1"/>
          </p:cNvSpPr>
          <p:nvPr>
            <p:ph idx="1"/>
          </p:nvPr>
        </p:nvSpPr>
        <p:spPr>
          <a:xfrm>
            <a:off x="457200" y="2057401"/>
            <a:ext cx="8435280" cy="3394472"/>
          </a:xfrm>
        </p:spPr>
        <p:txBody>
          <a:bodyPr>
            <a:normAutofit lnSpcReduction="10000"/>
          </a:bodyPr>
          <a:lstStyle/>
          <a:p>
            <a:r>
              <a:rPr lang="en-US" sz="2000" dirty="0"/>
              <a:t>It is straight-forward to write down a set of equations, one per training case, and to solve for the best set of weights.</a:t>
            </a:r>
          </a:p>
          <a:p>
            <a:pPr lvl="1"/>
            <a:r>
              <a:rPr lang="en-US" sz="2000" dirty="0">
                <a:solidFill>
                  <a:srgbClr val="008000"/>
                </a:solidFill>
              </a:rPr>
              <a:t>This is the standard engineering approach so why don’t we use it?</a:t>
            </a:r>
          </a:p>
          <a:p>
            <a:r>
              <a:rPr lang="en-US" sz="2000" dirty="0">
                <a:solidFill>
                  <a:srgbClr val="000090"/>
                </a:solidFill>
              </a:rPr>
              <a:t>Scientific answer: </a:t>
            </a:r>
            <a:r>
              <a:rPr lang="en-US" sz="2000" dirty="0"/>
              <a:t>We want a method that real neurons could use.</a:t>
            </a:r>
          </a:p>
          <a:p>
            <a:r>
              <a:rPr lang="en-US" sz="2000" dirty="0">
                <a:solidFill>
                  <a:srgbClr val="000090"/>
                </a:solidFill>
              </a:rPr>
              <a:t>Engineering answer: </a:t>
            </a:r>
            <a:r>
              <a:rPr lang="en-US" sz="2000" dirty="0"/>
              <a:t>We want  a method that can be generalized to multi-layer, non-linear neural networks.</a:t>
            </a:r>
          </a:p>
          <a:p>
            <a:pPr lvl="1"/>
            <a:r>
              <a:rPr lang="en-US" sz="2000" dirty="0"/>
              <a:t>The analytic solution relies on it being linear and having a squared error measure.</a:t>
            </a:r>
          </a:p>
          <a:p>
            <a:pPr lvl="1"/>
            <a:r>
              <a:rPr lang="en-US" sz="2000" dirty="0"/>
              <a:t>Iterative methods are usually less efficient but they are much easier to generalize.</a:t>
            </a:r>
          </a:p>
        </p:txBody>
      </p:sp>
    </p:spTree>
    <p:extLst>
      <p:ext uri="{BB962C8B-B14F-4D97-AF65-F5344CB8AC3E}">
        <p14:creationId xmlns:p14="http://schemas.microsoft.com/office/powerpoint/2010/main" val="72732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sz="2800" dirty="0"/>
              <a:t>A toy example to illustrate the iterative method</a:t>
            </a:r>
          </a:p>
        </p:txBody>
      </p:sp>
      <p:sp>
        <p:nvSpPr>
          <p:cNvPr id="202755" name="Rectangle 3"/>
          <p:cNvSpPr>
            <a:spLocks noGrp="1" noChangeArrowheads="1"/>
          </p:cNvSpPr>
          <p:nvPr>
            <p:ph type="body" idx="1"/>
          </p:nvPr>
        </p:nvSpPr>
        <p:spPr>
          <a:xfrm>
            <a:off x="457200" y="1916832"/>
            <a:ext cx="8435280" cy="3073004"/>
          </a:xfrm>
        </p:spPr>
        <p:txBody>
          <a:bodyPr/>
          <a:lstStyle/>
          <a:p>
            <a:r>
              <a:rPr lang="en-US" sz="2000" dirty="0"/>
              <a:t>Each day you get lunch at the cafeteria.</a:t>
            </a:r>
          </a:p>
          <a:p>
            <a:pPr lvl="1"/>
            <a:r>
              <a:rPr lang="en-US" sz="2000" dirty="0"/>
              <a:t>Your diet consists of fish, chips, and ketchup.</a:t>
            </a:r>
          </a:p>
          <a:p>
            <a:pPr lvl="1"/>
            <a:r>
              <a:rPr lang="en-US" sz="2000" dirty="0"/>
              <a:t>You get several portions of each.</a:t>
            </a:r>
          </a:p>
          <a:p>
            <a:r>
              <a:rPr lang="en-US" sz="2000" dirty="0"/>
              <a:t>The cashier only tells you the total price of the meal</a:t>
            </a:r>
          </a:p>
          <a:p>
            <a:pPr lvl="1"/>
            <a:r>
              <a:rPr lang="en-US" sz="2000" dirty="0"/>
              <a:t>After several days, you should be able to figure out the price of each portion.</a:t>
            </a:r>
          </a:p>
          <a:p>
            <a:r>
              <a:rPr lang="en-US" sz="2000" dirty="0"/>
              <a:t>The iterative approach: Start with random guesses for the prices and then adjust them to get a better fit to the observed prices of whole meals.</a:t>
            </a:r>
          </a:p>
          <a:p>
            <a:pPr lvl="1"/>
            <a:endParaRPr lang="en-US" sz="2000" dirty="0"/>
          </a:p>
        </p:txBody>
      </p:sp>
    </p:spTree>
    <p:extLst>
      <p:ext uri="{BB962C8B-B14F-4D97-AF65-F5344CB8AC3E}">
        <p14:creationId xmlns:p14="http://schemas.microsoft.com/office/powerpoint/2010/main" val="44627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7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7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27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27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917972"/>
            <a:ext cx="8229600" cy="857250"/>
          </a:xfrm>
        </p:spPr>
        <p:txBody>
          <a:bodyPr/>
          <a:lstStyle/>
          <a:p>
            <a:r>
              <a:rPr lang="en-US" sz="2800" dirty="0"/>
              <a:t>Solving the equations iteratively</a:t>
            </a:r>
          </a:p>
        </p:txBody>
      </p:sp>
      <p:sp>
        <p:nvSpPr>
          <p:cNvPr id="184323" name="Rectangle 3"/>
          <p:cNvSpPr>
            <a:spLocks noGrp="1" noChangeArrowheads="1"/>
          </p:cNvSpPr>
          <p:nvPr>
            <p:ph type="body" idx="1"/>
          </p:nvPr>
        </p:nvSpPr>
        <p:spPr>
          <a:xfrm>
            <a:off x="457200" y="1808562"/>
            <a:ext cx="8229600" cy="3915965"/>
          </a:xfrm>
        </p:spPr>
        <p:txBody>
          <a:bodyPr/>
          <a:lstStyle/>
          <a:p>
            <a:r>
              <a:rPr lang="en-US" sz="2000" dirty="0"/>
              <a:t>Each meal price gives a linear constraint on the prices of the portions:</a:t>
            </a:r>
          </a:p>
          <a:p>
            <a:pPr>
              <a:buFontTx/>
              <a:buNone/>
            </a:pPr>
            <a:endParaRPr lang="en-US" sz="2000" dirty="0"/>
          </a:p>
          <a:p>
            <a:endParaRPr lang="en-US" sz="2000" dirty="0"/>
          </a:p>
          <a:p>
            <a:r>
              <a:rPr lang="en-US" sz="2000" dirty="0"/>
              <a:t>The prices of the portions are like the weights in of a linear neuron.</a:t>
            </a:r>
          </a:p>
          <a:p>
            <a:endParaRPr lang="en-US" sz="2000" dirty="0"/>
          </a:p>
          <a:p>
            <a:endParaRPr lang="en-US" sz="2000" dirty="0"/>
          </a:p>
          <a:p>
            <a:r>
              <a:rPr lang="en-US" sz="2000" dirty="0"/>
              <a:t>We will start with guesses for the weights and then adjust the guesses slightly to give a better fit to the prices given by the cashier.</a:t>
            </a:r>
          </a:p>
        </p:txBody>
      </p:sp>
      <p:graphicFrame>
        <p:nvGraphicFramePr>
          <p:cNvPr id="184328" name="Object 8"/>
          <p:cNvGraphicFramePr>
            <a:graphicFrameLocks noGrp="1" noChangeAspect="1"/>
          </p:cNvGraphicFramePr>
          <p:nvPr>
            <p:ph sz="half" idx="4294967295"/>
          </p:nvPr>
        </p:nvGraphicFramePr>
        <p:xfrm>
          <a:off x="1367645" y="3717033"/>
          <a:ext cx="3426321" cy="533259"/>
        </p:xfrm>
        <a:graphic>
          <a:graphicData uri="http://schemas.openxmlformats.org/presentationml/2006/ole">
            <mc:AlternateContent xmlns:mc="http://schemas.openxmlformats.org/markup-compatibility/2006">
              <mc:Choice xmlns:v="urn:schemas-microsoft-com:vml" Requires="v">
                <p:oleObj name="Equation" r:id="rId2" imgW="1549400" imgH="241300" progId="Equation.3">
                  <p:embed/>
                </p:oleObj>
              </mc:Choice>
              <mc:Fallback>
                <p:oleObj name="Equation" r:id="rId2" imgW="1549400" imgH="241300" progId="Equation.3">
                  <p:embed/>
                  <p:pic>
                    <p:nvPicPr>
                      <p:cNvPr id="0" name=""/>
                      <p:cNvPicPr>
                        <a:picLocks noChangeAspect="1" noChangeArrowheads="1"/>
                      </p:cNvPicPr>
                      <p:nvPr/>
                    </p:nvPicPr>
                    <p:blipFill>
                      <a:blip r:embed="rId3"/>
                      <a:srcRect/>
                      <a:stretch>
                        <a:fillRect/>
                      </a:stretch>
                    </p:blipFill>
                    <p:spPr bwMode="auto">
                      <a:xfrm>
                        <a:off x="1367645" y="3717033"/>
                        <a:ext cx="3426321" cy="533259"/>
                      </a:xfrm>
                      <a:prstGeom prst="rect">
                        <a:avLst/>
                      </a:prstGeom>
                      <a:noFill/>
                      <a:ln>
                        <a:noFill/>
                      </a:ln>
                      <a:effectLst/>
                    </p:spPr>
                  </p:pic>
                </p:oleObj>
              </mc:Fallback>
            </mc:AlternateContent>
          </a:graphicData>
        </a:graphic>
      </p:graphicFrame>
      <p:graphicFrame>
        <p:nvGraphicFramePr>
          <p:cNvPr id="5" name="Object 6"/>
          <p:cNvGraphicFramePr>
            <a:graphicFrameLocks noChangeAspect="1"/>
          </p:cNvGraphicFramePr>
          <p:nvPr/>
        </p:nvGraphicFramePr>
        <p:xfrm>
          <a:off x="1332608" y="2537392"/>
          <a:ext cx="6083709" cy="495564"/>
        </p:xfrm>
        <a:graphic>
          <a:graphicData uri="http://schemas.openxmlformats.org/presentationml/2006/ole">
            <mc:AlternateContent xmlns:mc="http://schemas.openxmlformats.org/markup-compatibility/2006">
              <mc:Choice xmlns:v="urn:schemas-microsoft-com:vml" Requires="v">
                <p:oleObj name="Equation" r:id="rId4" imgW="2806700" imgH="228600" progId="Equation.3">
                  <p:embed/>
                </p:oleObj>
              </mc:Choice>
              <mc:Fallback>
                <p:oleObj name="Equation" r:id="rId4" imgW="2806700" imgH="228600" progId="Equation.3">
                  <p:embed/>
                  <p:pic>
                    <p:nvPicPr>
                      <p:cNvPr id="0" name=""/>
                      <p:cNvPicPr>
                        <a:picLocks noChangeAspect="1" noChangeArrowheads="1"/>
                      </p:cNvPicPr>
                      <p:nvPr/>
                    </p:nvPicPr>
                    <p:blipFill>
                      <a:blip r:embed="rId5"/>
                      <a:srcRect/>
                      <a:stretch>
                        <a:fillRect/>
                      </a:stretch>
                    </p:blipFill>
                    <p:spPr bwMode="auto">
                      <a:xfrm>
                        <a:off x="1332608" y="2537392"/>
                        <a:ext cx="6083709" cy="4955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943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2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3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sz="2800" dirty="0"/>
              <a:t>The </a:t>
            </a:r>
            <a:r>
              <a:rPr lang="en-US" sz="2800" dirty="0">
                <a:solidFill>
                  <a:srgbClr val="FF0000"/>
                </a:solidFill>
              </a:rPr>
              <a:t>true</a:t>
            </a:r>
            <a:r>
              <a:rPr lang="en-US" sz="2800" dirty="0"/>
              <a:t> weights used by the cashier</a:t>
            </a:r>
          </a:p>
        </p:txBody>
      </p:sp>
      <p:sp>
        <p:nvSpPr>
          <p:cNvPr id="196611" name="Oval 3"/>
          <p:cNvSpPr>
            <a:spLocks noChangeArrowheads="1"/>
          </p:cNvSpPr>
          <p:nvPr/>
        </p:nvSpPr>
        <p:spPr bwMode="auto">
          <a:xfrm>
            <a:off x="3743329" y="2672956"/>
            <a:ext cx="1116013" cy="783431"/>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6612" name="Line 4"/>
          <p:cNvSpPr>
            <a:spLocks noChangeShapeType="1"/>
          </p:cNvSpPr>
          <p:nvPr/>
        </p:nvSpPr>
        <p:spPr bwMode="auto">
          <a:xfrm flipH="1" flipV="1">
            <a:off x="4248150" y="2295527"/>
            <a:ext cx="1588" cy="377429"/>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6613" name="Line 5"/>
          <p:cNvSpPr>
            <a:spLocks noChangeShapeType="1"/>
          </p:cNvSpPr>
          <p:nvPr/>
        </p:nvSpPr>
        <p:spPr bwMode="auto">
          <a:xfrm flipV="1">
            <a:off x="2879812" y="3320654"/>
            <a:ext cx="971462" cy="75641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6614" name="Line 6"/>
          <p:cNvSpPr>
            <a:spLocks noChangeShapeType="1"/>
          </p:cNvSpPr>
          <p:nvPr/>
        </p:nvSpPr>
        <p:spPr bwMode="auto">
          <a:xfrm flipV="1">
            <a:off x="4283969" y="3456384"/>
            <a:ext cx="695" cy="656692"/>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6615" name="Line 7"/>
          <p:cNvSpPr>
            <a:spLocks noChangeShapeType="1"/>
          </p:cNvSpPr>
          <p:nvPr/>
        </p:nvSpPr>
        <p:spPr bwMode="auto">
          <a:xfrm flipH="1" flipV="1">
            <a:off x="4824414" y="3320656"/>
            <a:ext cx="611683" cy="684409"/>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6616" name="Text Box 8"/>
          <p:cNvSpPr txBox="1">
            <a:spLocks noChangeArrowheads="1"/>
          </p:cNvSpPr>
          <p:nvPr/>
        </p:nvSpPr>
        <p:spPr bwMode="auto">
          <a:xfrm>
            <a:off x="3040063" y="1878806"/>
            <a:ext cx="305032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t>Price of meal = 850 = target</a:t>
            </a:r>
          </a:p>
        </p:txBody>
      </p:sp>
      <p:sp>
        <p:nvSpPr>
          <p:cNvPr id="196617" name="Text Box 9"/>
          <p:cNvSpPr txBox="1">
            <a:spLocks noChangeArrowheads="1"/>
          </p:cNvSpPr>
          <p:nvPr/>
        </p:nvSpPr>
        <p:spPr bwMode="auto">
          <a:xfrm>
            <a:off x="1835786" y="4401108"/>
            <a:ext cx="1224046"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000" dirty="0">
                <a:solidFill>
                  <a:srgbClr val="3333CC"/>
                </a:solidFill>
              </a:rPr>
              <a:t>portions of fish</a:t>
            </a:r>
          </a:p>
        </p:txBody>
      </p:sp>
      <p:sp>
        <p:nvSpPr>
          <p:cNvPr id="196618" name="Text Box 10"/>
          <p:cNvSpPr txBox="1">
            <a:spLocks noChangeArrowheads="1"/>
          </p:cNvSpPr>
          <p:nvPr/>
        </p:nvSpPr>
        <p:spPr bwMode="auto">
          <a:xfrm>
            <a:off x="3743390" y="4401108"/>
            <a:ext cx="1224654"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000" dirty="0">
                <a:solidFill>
                  <a:srgbClr val="3333CC"/>
                </a:solidFill>
              </a:rPr>
              <a:t>portions of chips</a:t>
            </a:r>
          </a:p>
        </p:txBody>
      </p:sp>
      <p:sp>
        <p:nvSpPr>
          <p:cNvPr id="196619" name="Text Box 11"/>
          <p:cNvSpPr txBox="1">
            <a:spLocks noChangeArrowheads="1"/>
          </p:cNvSpPr>
          <p:nvPr/>
        </p:nvSpPr>
        <p:spPr bwMode="auto">
          <a:xfrm>
            <a:off x="5472100" y="4401108"/>
            <a:ext cx="1368152"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000" dirty="0">
                <a:solidFill>
                  <a:srgbClr val="3333CC"/>
                </a:solidFill>
              </a:rPr>
              <a:t>portions of ketchup</a:t>
            </a:r>
          </a:p>
        </p:txBody>
      </p:sp>
      <p:sp>
        <p:nvSpPr>
          <p:cNvPr id="196620" name="Text Box 12"/>
          <p:cNvSpPr txBox="1">
            <a:spLocks noChangeArrowheads="1"/>
          </p:cNvSpPr>
          <p:nvPr/>
        </p:nvSpPr>
        <p:spPr bwMode="auto">
          <a:xfrm>
            <a:off x="2519363" y="3590925"/>
            <a:ext cx="39243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p>
        </p:txBody>
      </p:sp>
      <p:sp>
        <p:nvSpPr>
          <p:cNvPr id="196621" name="Text Box 13"/>
          <p:cNvSpPr txBox="1">
            <a:spLocks noChangeArrowheads="1"/>
          </p:cNvSpPr>
          <p:nvPr/>
        </p:nvSpPr>
        <p:spPr bwMode="auto">
          <a:xfrm>
            <a:off x="2339753" y="3429000"/>
            <a:ext cx="486092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solidFill>
                  <a:srgbClr val="FF0000"/>
                </a:solidFill>
              </a:rPr>
              <a:t> </a:t>
            </a:r>
            <a:r>
              <a:rPr lang="en-US" sz="2000" dirty="0">
                <a:solidFill>
                  <a:srgbClr val="FF0000"/>
                </a:solidFill>
              </a:rPr>
              <a:t>150             50                   100</a:t>
            </a:r>
          </a:p>
        </p:txBody>
      </p:sp>
      <p:sp>
        <p:nvSpPr>
          <p:cNvPr id="196622" name="Text Box 14"/>
          <p:cNvSpPr txBox="1">
            <a:spLocks noChangeArrowheads="1"/>
          </p:cNvSpPr>
          <p:nvPr/>
        </p:nvSpPr>
        <p:spPr bwMode="auto">
          <a:xfrm>
            <a:off x="1692279" y="4005065"/>
            <a:ext cx="536416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t>     </a:t>
            </a:r>
            <a:r>
              <a:rPr lang="en-US" sz="2400" dirty="0">
                <a:solidFill>
                  <a:srgbClr val="3333CC"/>
                </a:solidFill>
              </a:rPr>
              <a:t>2                     5                 3</a:t>
            </a:r>
            <a:r>
              <a:rPr lang="en-US" sz="2400" dirty="0"/>
              <a:t>                   </a:t>
            </a:r>
          </a:p>
        </p:txBody>
      </p:sp>
      <p:sp>
        <p:nvSpPr>
          <p:cNvPr id="196623" name="Text Box 15"/>
          <p:cNvSpPr txBox="1">
            <a:spLocks noChangeArrowheads="1"/>
          </p:cNvSpPr>
          <p:nvPr/>
        </p:nvSpPr>
        <p:spPr bwMode="auto">
          <a:xfrm>
            <a:off x="3814767" y="2708920"/>
            <a:ext cx="115252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9900"/>
                </a:solidFill>
              </a:rPr>
              <a:t>linear neuron</a:t>
            </a:r>
          </a:p>
        </p:txBody>
      </p:sp>
    </p:spTree>
    <p:extLst>
      <p:ext uri="{BB962C8B-B14F-4D97-AF65-F5344CB8AC3E}">
        <p14:creationId xmlns:p14="http://schemas.microsoft.com/office/powerpoint/2010/main" val="62785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68" name="Rectangle 24"/>
          <p:cNvSpPr>
            <a:spLocks noGrp="1" noChangeArrowheads="1"/>
          </p:cNvSpPr>
          <p:nvPr>
            <p:ph type="body" sz="half" idx="3"/>
          </p:nvPr>
        </p:nvSpPr>
        <p:spPr>
          <a:xfrm>
            <a:off x="4648200" y="1772817"/>
            <a:ext cx="4038600" cy="3693319"/>
          </a:xfrm>
        </p:spPr>
        <p:txBody>
          <a:bodyPr/>
          <a:lstStyle/>
          <a:p>
            <a:r>
              <a:rPr lang="en-US" sz="2000" dirty="0"/>
              <a:t>Residual error = 350</a:t>
            </a:r>
          </a:p>
          <a:p>
            <a:r>
              <a:rPr lang="en-US" sz="2000" dirty="0"/>
              <a:t>The “delta-rule” for learning is:</a:t>
            </a:r>
          </a:p>
          <a:p>
            <a:endParaRPr lang="en-US" sz="2000" dirty="0"/>
          </a:p>
          <a:p>
            <a:r>
              <a:rPr lang="en-US" sz="2000" dirty="0"/>
              <a:t>With a learning rate      of 1/35, the weight changes are      +20,  +50,  +30</a:t>
            </a:r>
          </a:p>
          <a:p>
            <a:r>
              <a:rPr lang="en-US" sz="2000" dirty="0"/>
              <a:t>This gives new weights of    70, 100, 80. </a:t>
            </a:r>
          </a:p>
          <a:p>
            <a:pPr lvl="1"/>
            <a:r>
              <a:rPr lang="en-US" sz="2000" dirty="0"/>
              <a:t>Notice that the weight for chips got worse!</a:t>
            </a:r>
          </a:p>
        </p:txBody>
      </p:sp>
      <p:sp>
        <p:nvSpPr>
          <p:cNvPr id="185349" name="Rectangle 5"/>
          <p:cNvSpPr>
            <a:spLocks noGrp="1" noChangeArrowheads="1"/>
          </p:cNvSpPr>
          <p:nvPr>
            <p:ph type="title"/>
          </p:nvPr>
        </p:nvSpPr>
        <p:spPr>
          <a:xfrm>
            <a:off x="457200" y="951310"/>
            <a:ext cx="8229600" cy="857250"/>
          </a:xfrm>
        </p:spPr>
        <p:txBody>
          <a:bodyPr/>
          <a:lstStyle/>
          <a:p>
            <a:r>
              <a:rPr lang="en-US" sz="2800" dirty="0"/>
              <a:t>A model of the cashier with arbitrary initial weights</a:t>
            </a:r>
          </a:p>
        </p:txBody>
      </p:sp>
      <p:graphicFrame>
        <p:nvGraphicFramePr>
          <p:cNvPr id="185369" name="Object 25"/>
          <p:cNvGraphicFramePr>
            <a:graphicFrameLocks noGrp="1" noChangeAspect="1"/>
          </p:cNvGraphicFramePr>
          <p:nvPr>
            <p:ph sz="quarter" idx="1"/>
          </p:nvPr>
        </p:nvGraphicFramePr>
        <p:xfrm>
          <a:off x="5148264" y="2492896"/>
          <a:ext cx="2484077" cy="445294"/>
        </p:xfrm>
        <a:graphic>
          <a:graphicData uri="http://schemas.openxmlformats.org/presentationml/2006/ole">
            <mc:AlternateContent xmlns:mc="http://schemas.openxmlformats.org/markup-compatibility/2006">
              <mc:Choice xmlns:v="urn:schemas-microsoft-com:vml" Requires="v">
                <p:oleObj name="Equation" r:id="rId2" imgW="1016000" imgH="215900" progId="Equation.3">
                  <p:embed/>
                </p:oleObj>
              </mc:Choice>
              <mc:Fallback>
                <p:oleObj name="Equation" r:id="rId2" imgW="1016000" imgH="215900" progId="Equation.3">
                  <p:embed/>
                  <p:pic>
                    <p:nvPicPr>
                      <p:cNvPr id="0" name=""/>
                      <p:cNvPicPr>
                        <a:picLocks noChangeAspect="1" noChangeArrowheads="1"/>
                      </p:cNvPicPr>
                      <p:nvPr/>
                    </p:nvPicPr>
                    <p:blipFill>
                      <a:blip r:embed="rId3"/>
                      <a:srcRect/>
                      <a:stretch>
                        <a:fillRect/>
                      </a:stretch>
                    </p:blipFill>
                    <p:spPr bwMode="auto">
                      <a:xfrm>
                        <a:off x="5148264" y="2492896"/>
                        <a:ext cx="2484077" cy="445294"/>
                      </a:xfrm>
                      <a:prstGeom prst="rect">
                        <a:avLst/>
                      </a:prstGeom>
                      <a:noFill/>
                      <a:ln>
                        <a:noFill/>
                      </a:ln>
                      <a:effectLst/>
                    </p:spPr>
                  </p:pic>
                </p:oleObj>
              </mc:Fallback>
            </mc:AlternateContent>
          </a:graphicData>
        </a:graphic>
      </p:graphicFrame>
      <p:sp>
        <p:nvSpPr>
          <p:cNvPr id="185353" name="Oval 9"/>
          <p:cNvSpPr>
            <a:spLocks noChangeArrowheads="1"/>
          </p:cNvSpPr>
          <p:nvPr/>
        </p:nvSpPr>
        <p:spPr bwMode="auto">
          <a:xfrm>
            <a:off x="1835154" y="2672956"/>
            <a:ext cx="1116013" cy="783431"/>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5354" name="Line 10"/>
          <p:cNvSpPr>
            <a:spLocks noChangeShapeType="1"/>
          </p:cNvSpPr>
          <p:nvPr/>
        </p:nvSpPr>
        <p:spPr bwMode="auto">
          <a:xfrm flipH="1" flipV="1">
            <a:off x="2339975" y="2295527"/>
            <a:ext cx="1588" cy="377429"/>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355" name="Line 11"/>
          <p:cNvSpPr>
            <a:spLocks noChangeShapeType="1"/>
          </p:cNvSpPr>
          <p:nvPr/>
        </p:nvSpPr>
        <p:spPr bwMode="auto">
          <a:xfrm flipV="1">
            <a:off x="1151620" y="3320655"/>
            <a:ext cx="791480" cy="612401"/>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356" name="Line 12"/>
          <p:cNvSpPr>
            <a:spLocks noChangeShapeType="1"/>
          </p:cNvSpPr>
          <p:nvPr/>
        </p:nvSpPr>
        <p:spPr bwMode="auto">
          <a:xfrm flipV="1">
            <a:off x="2375756" y="3456384"/>
            <a:ext cx="732" cy="476672"/>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357" name="Line 13"/>
          <p:cNvSpPr>
            <a:spLocks noChangeShapeType="1"/>
          </p:cNvSpPr>
          <p:nvPr/>
        </p:nvSpPr>
        <p:spPr bwMode="auto">
          <a:xfrm flipH="1" flipV="1">
            <a:off x="2916238" y="3320655"/>
            <a:ext cx="611646" cy="648405"/>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5358" name="Text Box 14"/>
          <p:cNvSpPr txBox="1">
            <a:spLocks noChangeArrowheads="1"/>
          </p:cNvSpPr>
          <p:nvPr/>
        </p:nvSpPr>
        <p:spPr bwMode="auto">
          <a:xfrm>
            <a:off x="719139" y="1878807"/>
            <a:ext cx="218361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t>price of meal = 500</a:t>
            </a:r>
          </a:p>
        </p:txBody>
      </p:sp>
      <p:sp>
        <p:nvSpPr>
          <p:cNvPr id="185359" name="Text Box 15"/>
          <p:cNvSpPr txBox="1">
            <a:spLocks noChangeArrowheads="1"/>
          </p:cNvSpPr>
          <p:nvPr/>
        </p:nvSpPr>
        <p:spPr bwMode="auto">
          <a:xfrm>
            <a:off x="539940" y="4257092"/>
            <a:ext cx="1223749"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000" dirty="0">
                <a:solidFill>
                  <a:srgbClr val="3333CC"/>
                </a:solidFill>
              </a:rPr>
              <a:t>portions of fish</a:t>
            </a:r>
          </a:p>
        </p:txBody>
      </p:sp>
      <p:sp>
        <p:nvSpPr>
          <p:cNvPr id="185360" name="Text Box 16"/>
          <p:cNvSpPr txBox="1">
            <a:spLocks noChangeArrowheads="1"/>
          </p:cNvSpPr>
          <p:nvPr/>
        </p:nvSpPr>
        <p:spPr bwMode="auto">
          <a:xfrm>
            <a:off x="1907225" y="4257092"/>
            <a:ext cx="111660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000" dirty="0">
                <a:solidFill>
                  <a:srgbClr val="3333CC"/>
                </a:solidFill>
              </a:rPr>
              <a:t>portions of chips</a:t>
            </a:r>
          </a:p>
        </p:txBody>
      </p:sp>
      <p:sp>
        <p:nvSpPr>
          <p:cNvPr id="185361" name="Text Box 17"/>
          <p:cNvSpPr txBox="1">
            <a:spLocks noChangeArrowheads="1"/>
          </p:cNvSpPr>
          <p:nvPr/>
        </p:nvSpPr>
        <p:spPr bwMode="auto">
          <a:xfrm>
            <a:off x="3167844" y="4257092"/>
            <a:ext cx="1368152"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000" dirty="0">
                <a:solidFill>
                  <a:srgbClr val="3333CC"/>
                </a:solidFill>
              </a:rPr>
              <a:t>portions of ketchup</a:t>
            </a:r>
          </a:p>
        </p:txBody>
      </p:sp>
      <p:sp>
        <p:nvSpPr>
          <p:cNvPr id="185362" name="Text Box 18"/>
          <p:cNvSpPr txBox="1">
            <a:spLocks noChangeArrowheads="1"/>
          </p:cNvSpPr>
          <p:nvPr/>
        </p:nvSpPr>
        <p:spPr bwMode="auto">
          <a:xfrm>
            <a:off x="611188" y="3590925"/>
            <a:ext cx="39243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p>
        </p:txBody>
      </p:sp>
      <p:sp>
        <p:nvSpPr>
          <p:cNvPr id="185363" name="Text Box 19"/>
          <p:cNvSpPr txBox="1">
            <a:spLocks noChangeArrowheads="1"/>
          </p:cNvSpPr>
          <p:nvPr/>
        </p:nvSpPr>
        <p:spPr bwMode="auto">
          <a:xfrm>
            <a:off x="827200" y="3465004"/>
            <a:ext cx="486092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t> 50          50                 50</a:t>
            </a:r>
          </a:p>
        </p:txBody>
      </p:sp>
      <p:sp>
        <p:nvSpPr>
          <p:cNvPr id="185364" name="Text Box 20"/>
          <p:cNvSpPr txBox="1">
            <a:spLocks noChangeArrowheads="1"/>
          </p:cNvSpPr>
          <p:nvPr/>
        </p:nvSpPr>
        <p:spPr bwMode="auto">
          <a:xfrm>
            <a:off x="719573" y="3933056"/>
            <a:ext cx="381642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000" dirty="0"/>
              <a:t>    </a:t>
            </a:r>
            <a:r>
              <a:rPr lang="en-US" sz="2000" dirty="0">
                <a:solidFill>
                  <a:srgbClr val="3333CC"/>
                </a:solidFill>
              </a:rPr>
              <a:t>2               5               3</a:t>
            </a:r>
            <a:r>
              <a:rPr lang="en-US" sz="2000" dirty="0"/>
              <a:t>                   </a:t>
            </a:r>
          </a:p>
        </p:txBody>
      </p:sp>
      <p:graphicFrame>
        <p:nvGraphicFramePr>
          <p:cNvPr id="185372" name="Object 28"/>
          <p:cNvGraphicFramePr>
            <a:graphicFrameLocks noGrp="1" noChangeAspect="1"/>
          </p:cNvGraphicFramePr>
          <p:nvPr>
            <p:ph sz="quarter" idx="2"/>
            <p:extLst>
              <p:ext uri="{D42A27DB-BD31-4B8C-83A1-F6EECF244321}">
                <p14:modId xmlns:p14="http://schemas.microsoft.com/office/powerpoint/2010/main" val="3353389366"/>
              </p:ext>
            </p:extLst>
          </p:nvPr>
        </p:nvGraphicFramePr>
        <p:xfrm>
          <a:off x="7162800" y="2912839"/>
          <a:ext cx="349135" cy="287561"/>
        </p:xfrm>
        <a:graphic>
          <a:graphicData uri="http://schemas.openxmlformats.org/presentationml/2006/ole">
            <mc:AlternateContent xmlns:mc="http://schemas.openxmlformats.org/markup-compatibility/2006">
              <mc:Choice xmlns:v="urn:schemas-microsoft-com:vml" Requires="v">
                <p:oleObj name="Equation" r:id="rId4" imgW="126720" imgH="139680" progId="Equation.3">
                  <p:embed/>
                </p:oleObj>
              </mc:Choice>
              <mc:Fallback>
                <p:oleObj name="Equation" r:id="rId4" imgW="126720" imgH="1396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2912839"/>
                        <a:ext cx="349135" cy="28756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5388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36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53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536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53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53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53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5139</TotalTime>
  <Words>2071</Words>
  <Application>Microsoft Office PowerPoint</Application>
  <PresentationFormat>On-screen Show (4:3)</PresentationFormat>
  <Paragraphs>202</Paragraphs>
  <Slides>33</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7" baseType="lpstr">
      <vt:lpstr>Arial</vt:lpstr>
      <vt:lpstr>Calibri</vt:lpstr>
      <vt:lpstr>Office Theme</vt:lpstr>
      <vt:lpstr>Equation</vt:lpstr>
      <vt:lpstr>CS532 ANN</vt:lpstr>
      <vt:lpstr>Why the perceptron learning procedure cannot be generalised to hidden layers</vt:lpstr>
      <vt:lpstr>A different way to show that  a learning procedure makes progress</vt:lpstr>
      <vt:lpstr>Linear neurons (also called linear filters)</vt:lpstr>
      <vt:lpstr>Why don’t we solve it analytically?</vt:lpstr>
      <vt:lpstr>A toy example to illustrate the iterative method</vt:lpstr>
      <vt:lpstr>Solving the equations iteratively</vt:lpstr>
      <vt:lpstr>The true weights used by the cashier</vt:lpstr>
      <vt:lpstr>A model of the cashier with arbitrary initial weights</vt:lpstr>
      <vt:lpstr>Behaviour of the iterative learning procedure</vt:lpstr>
      <vt:lpstr>The relationship between the online delta-rule and the learning rule for perceptrons</vt:lpstr>
      <vt:lpstr>The error surface for a linear neuron</vt:lpstr>
      <vt:lpstr>The error surface in extended weight space</vt:lpstr>
      <vt:lpstr>Online versus batch learning</vt:lpstr>
      <vt:lpstr>Why learning can be slow</vt:lpstr>
      <vt:lpstr>Learning the weights of a logistic  output neuron</vt:lpstr>
      <vt:lpstr>Logistic neurons</vt:lpstr>
      <vt:lpstr>The derivatives of a logistic neuron</vt:lpstr>
      <vt:lpstr>The derivatives of a logistic neuron</vt:lpstr>
      <vt:lpstr>Using the chain rule to get the derivatives needed for learning the weights of a logistic unit</vt:lpstr>
      <vt:lpstr>The backpropagation algorithm</vt:lpstr>
      <vt:lpstr>Learning with hidden units (again)</vt:lpstr>
      <vt:lpstr>Learning by perturbing weights (this idea occurs to everyone who knows about evolution)</vt:lpstr>
      <vt:lpstr>Learning by using perturbations</vt:lpstr>
      <vt:lpstr>The idea behind backpropagation</vt:lpstr>
      <vt:lpstr>Sketch of the backpropagation algorithm on a single case</vt:lpstr>
      <vt:lpstr>Backpropagating dE/dy</vt:lpstr>
      <vt:lpstr>How to use the derivatives computed by the backpropagation algorithm</vt:lpstr>
      <vt:lpstr>Converting error derivatives into a learning procedure</vt:lpstr>
      <vt:lpstr>Optimization issues in using the weight derivatives</vt:lpstr>
      <vt:lpstr>Overfitting: The downside of using powerful models </vt:lpstr>
      <vt:lpstr>A simple example of overfitting</vt:lpstr>
      <vt:lpstr>Ways to reduce overfitting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CS533 Topics in Artificial Intelligence</dc:title>
  <dc:creator>Syed Tahir Qasim</dc:creator>
  <cp:lastModifiedBy>Farrukh</cp:lastModifiedBy>
  <cp:revision>70</cp:revision>
  <dcterms:created xsi:type="dcterms:W3CDTF">2006-08-16T00:00:00Z</dcterms:created>
  <dcterms:modified xsi:type="dcterms:W3CDTF">2023-08-24T07:58:45Z</dcterms:modified>
</cp:coreProperties>
</file>