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  <p:sldId id="266" r:id="rId3"/>
    <p:sldId id="298" r:id="rId4"/>
    <p:sldId id="268" r:id="rId5"/>
    <p:sldId id="269" r:id="rId6"/>
    <p:sldId id="270" r:id="rId7"/>
    <p:sldId id="271" r:id="rId8"/>
    <p:sldId id="293" r:id="rId9"/>
    <p:sldId id="299" r:id="rId10"/>
    <p:sldId id="273" r:id="rId11"/>
    <p:sldId id="274" r:id="rId12"/>
    <p:sldId id="275" r:id="rId13"/>
    <p:sldId id="291" r:id="rId14"/>
    <p:sldId id="294" r:id="rId15"/>
    <p:sldId id="29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5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100" y="3162300"/>
            <a:ext cx="294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</a:t>
            </a:r>
          </a:p>
          <a:p>
            <a:r>
              <a:rPr lang="en-US" sz="2400" dirty="0" smtClean="0"/>
              <a:t>with</a:t>
            </a:r>
          </a:p>
          <a:p>
            <a:r>
              <a:rPr lang="en-US" sz="2400" dirty="0" err="1" smtClean="0"/>
              <a:t>Nitish</a:t>
            </a:r>
            <a:r>
              <a:rPr lang="en-US" sz="2400" dirty="0" smtClean="0"/>
              <a:t> </a:t>
            </a:r>
            <a:r>
              <a:rPr lang="en-US" sz="2400" dirty="0" err="1" smtClean="0"/>
              <a:t>Srivastava</a:t>
            </a:r>
            <a:endParaRPr lang="en-US" sz="2400" dirty="0" smtClean="0"/>
          </a:p>
          <a:p>
            <a:r>
              <a:rPr lang="en-US" sz="2400" dirty="0" smtClean="0"/>
              <a:t>and Kevin </a:t>
            </a:r>
            <a:r>
              <a:rPr lang="en-US" sz="2400" dirty="0" err="1" smtClean="0"/>
              <a:t>Swersky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5A5C66-7DA1-D24E-A74B-8A523342CC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009779-55AD-BC4D-8753-9D733F093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CS532 ANN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6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166328"/>
            <a:ext cx="8686800" cy="857250"/>
          </a:xfrm>
        </p:spPr>
        <p:txBody>
          <a:bodyPr/>
          <a:lstStyle/>
          <a:p>
            <a:r>
              <a:rPr lang="en-US" dirty="0" smtClean="0"/>
              <a:t>The intuition behind separate adaptive learning rates 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023578"/>
            <a:ext cx="579683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multilayer </a:t>
            </a:r>
            <a:r>
              <a:rPr lang="en-US" dirty="0" smtClean="0"/>
              <a:t>net, the </a:t>
            </a:r>
            <a:r>
              <a:rPr lang="en-US" dirty="0"/>
              <a:t>appropriate learning </a:t>
            </a:r>
            <a:r>
              <a:rPr lang="en-US" dirty="0" smtClean="0"/>
              <a:t>rates </a:t>
            </a:r>
            <a:r>
              <a:rPr lang="en-US" dirty="0"/>
              <a:t>can </a:t>
            </a:r>
            <a:r>
              <a:rPr lang="en-US" dirty="0" smtClean="0"/>
              <a:t>vary widely between weights: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magnitudes of the gradients are often very different for different layers, especially if the initial weights are small.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fan-in of a unit determines the size of the “overshoot” effects caused by simultaneously changing many of the incoming weights of a unit to correct the same error.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 use a </a:t>
            </a:r>
            <a:r>
              <a:rPr lang="en-US" dirty="0"/>
              <a:t>global learning rate (set by hand) multiplied by an appropriate local gain </a:t>
            </a:r>
            <a:r>
              <a:rPr lang="en-US" dirty="0" smtClean="0"/>
              <a:t>that is determined empirically for </a:t>
            </a:r>
            <a:r>
              <a:rPr lang="en-US" dirty="0"/>
              <a:t>each weight.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Oval 44"/>
          <p:cNvSpPr>
            <a:spLocks noChangeArrowheads="1"/>
          </p:cNvSpPr>
          <p:nvPr/>
        </p:nvSpPr>
        <p:spPr bwMode="auto">
          <a:xfrm>
            <a:off x="7510152" y="11315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5"/>
          <p:cNvSpPr>
            <a:spLocks noChangeArrowheads="1"/>
          </p:cNvSpPr>
          <p:nvPr/>
        </p:nvSpPr>
        <p:spPr bwMode="auto">
          <a:xfrm>
            <a:off x="7941952" y="11315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7294255" y="1293515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 flipV="1">
            <a:off x="7726055" y="1293515"/>
            <a:ext cx="287337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 flipH="1" flipV="1">
            <a:off x="8157855" y="1293514"/>
            <a:ext cx="217487" cy="4869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 flipV="1">
            <a:off x="7726055" y="1293514"/>
            <a:ext cx="287337" cy="539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H="1" flipV="1">
            <a:off x="7797492" y="1292325"/>
            <a:ext cx="576263" cy="54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 flipH="1" flipV="1">
            <a:off x="8086414" y="1347093"/>
            <a:ext cx="158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2"/>
          <p:cNvSpPr>
            <a:spLocks noChangeShapeType="1"/>
          </p:cNvSpPr>
          <p:nvPr/>
        </p:nvSpPr>
        <p:spPr bwMode="auto">
          <a:xfrm flipH="1" flipV="1">
            <a:off x="7654614" y="1347093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55"/>
          <p:cNvSpPr>
            <a:spLocks noChangeArrowheads="1"/>
          </p:cNvSpPr>
          <p:nvPr/>
        </p:nvSpPr>
        <p:spPr bwMode="auto">
          <a:xfrm>
            <a:off x="79419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6"/>
          <p:cNvSpPr>
            <a:spLocks noChangeArrowheads="1"/>
          </p:cNvSpPr>
          <p:nvPr/>
        </p:nvSpPr>
        <p:spPr bwMode="auto">
          <a:xfrm>
            <a:off x="83737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7"/>
          <p:cNvSpPr>
            <a:spLocks noChangeArrowheads="1"/>
          </p:cNvSpPr>
          <p:nvPr/>
        </p:nvSpPr>
        <p:spPr bwMode="auto">
          <a:xfrm>
            <a:off x="72942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58"/>
          <p:cNvSpPr>
            <a:spLocks noChangeArrowheads="1"/>
          </p:cNvSpPr>
          <p:nvPr/>
        </p:nvSpPr>
        <p:spPr bwMode="auto">
          <a:xfrm>
            <a:off x="77260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9"/>
          <p:cNvSpPr>
            <a:spLocks noChangeArrowheads="1"/>
          </p:cNvSpPr>
          <p:nvPr/>
        </p:nvSpPr>
        <p:spPr bwMode="auto">
          <a:xfrm>
            <a:off x="8157852" y="2497237"/>
            <a:ext cx="266700" cy="2000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0"/>
          <p:cNvSpPr>
            <a:spLocks noChangeArrowheads="1"/>
          </p:cNvSpPr>
          <p:nvPr/>
        </p:nvSpPr>
        <p:spPr bwMode="auto">
          <a:xfrm>
            <a:off x="7510152" y="1794767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61"/>
          <p:cNvSpPr>
            <a:spLocks noChangeArrowheads="1"/>
          </p:cNvSpPr>
          <p:nvPr/>
        </p:nvSpPr>
        <p:spPr bwMode="auto">
          <a:xfrm>
            <a:off x="7078352" y="1779290"/>
            <a:ext cx="266700" cy="20002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2"/>
          <p:cNvSpPr>
            <a:spLocks noChangeShapeType="1"/>
          </p:cNvSpPr>
          <p:nvPr/>
        </p:nvSpPr>
        <p:spPr bwMode="auto">
          <a:xfrm flipV="1">
            <a:off x="74387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3"/>
          <p:cNvSpPr>
            <a:spLocks noChangeShapeType="1"/>
          </p:cNvSpPr>
          <p:nvPr/>
        </p:nvSpPr>
        <p:spPr bwMode="auto">
          <a:xfrm flipV="1">
            <a:off x="83023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 flipV="1">
            <a:off x="8086414" y="1994794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5"/>
          <p:cNvSpPr>
            <a:spLocks noChangeShapeType="1"/>
          </p:cNvSpPr>
          <p:nvPr/>
        </p:nvSpPr>
        <p:spPr bwMode="auto">
          <a:xfrm flipH="1" flipV="1">
            <a:off x="7654614" y="1994794"/>
            <a:ext cx="217488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H="1" flipV="1">
            <a:off x="7726052" y="1994794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 flipH="1" flipV="1">
            <a:off x="7294255" y="1994794"/>
            <a:ext cx="50323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 flipH="1" flipV="1">
            <a:off x="7221230" y="1994794"/>
            <a:ext cx="217487" cy="48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 flipV="1">
            <a:off x="7870514" y="1995983"/>
            <a:ext cx="2159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 flipV="1">
            <a:off x="7941955" y="1994792"/>
            <a:ext cx="504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72"/>
          <p:cNvSpPr>
            <a:spLocks noChangeArrowheads="1"/>
          </p:cNvSpPr>
          <p:nvPr/>
        </p:nvSpPr>
        <p:spPr bwMode="auto">
          <a:xfrm>
            <a:off x="7433952" y="1419721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73"/>
          <p:cNvSpPr>
            <a:spLocks noChangeArrowheads="1"/>
          </p:cNvSpPr>
          <p:nvPr/>
        </p:nvSpPr>
        <p:spPr bwMode="auto">
          <a:xfrm>
            <a:off x="7578414" y="1419721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4"/>
          <p:cNvSpPr>
            <a:spLocks noChangeArrowheads="1"/>
          </p:cNvSpPr>
          <p:nvPr/>
        </p:nvSpPr>
        <p:spPr bwMode="auto">
          <a:xfrm>
            <a:off x="7757802" y="1392337"/>
            <a:ext cx="107950" cy="80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7541902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7649852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7794314" y="2067421"/>
            <a:ext cx="107950" cy="80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36196" y="2715766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Gradients can get very small in the early layers of very  deep nets.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1997" y="3749697"/>
            <a:ext cx="27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The fan-in often varies widely between layers.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7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to determine the individual </a:t>
            </a:r>
            <a:r>
              <a:rPr lang="en-US" dirty="0"/>
              <a:t>learning </a:t>
            </a:r>
            <a:r>
              <a:rPr lang="en-US" dirty="0" smtClean="0"/>
              <a:t>rates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9606" y="1132419"/>
            <a:ext cx="514648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Start with a local gain of 1 for every weight.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Increase </a:t>
            </a:r>
            <a:r>
              <a:rPr lang="en-US" dirty="0"/>
              <a:t>the local </a:t>
            </a:r>
            <a:r>
              <a:rPr lang="en-US" dirty="0" smtClean="0"/>
              <a:t>gain </a:t>
            </a:r>
            <a:r>
              <a:rPr lang="en-US" dirty="0"/>
              <a:t>if the gradient </a:t>
            </a:r>
            <a:r>
              <a:rPr lang="en-US" dirty="0" smtClean="0"/>
              <a:t>for that weight does </a:t>
            </a:r>
            <a:r>
              <a:rPr lang="en-US" dirty="0"/>
              <a:t>not change sign.</a:t>
            </a:r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smtClean="0"/>
              <a:t>small additive </a:t>
            </a:r>
            <a:r>
              <a:rPr lang="en-US" dirty="0"/>
              <a:t>increases and multiplicative </a:t>
            </a:r>
            <a:r>
              <a:rPr lang="en-US" dirty="0" smtClean="0"/>
              <a:t>decreases (for mini-batch)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ensures that big </a:t>
            </a:r>
            <a:r>
              <a:rPr lang="en-US" dirty="0" smtClean="0"/>
              <a:t>gains </a:t>
            </a:r>
            <a:r>
              <a:rPr lang="en-US" dirty="0"/>
              <a:t>decay rapidly when oscillations start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the gradient is totally random the gain will hover around 1 when we increase  by </a:t>
            </a:r>
            <a:r>
              <a:rPr lang="en-US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>     half the time and decrease        by </a:t>
            </a:r>
            <a:r>
              <a:rPr lang="en-US" dirty="0" smtClean="0">
                <a:solidFill>
                  <a:srgbClr val="FF0000"/>
                </a:solidFill>
              </a:rPr>
              <a:t>times</a:t>
            </a:r>
            <a:r>
              <a:rPr lang="en-US" dirty="0" smtClean="0"/>
              <a:t>              half the time.</a:t>
            </a:r>
            <a:endParaRPr lang="en-US" dirty="0"/>
          </a:p>
        </p:txBody>
      </p:sp>
      <p:graphicFrame>
        <p:nvGraphicFramePr>
          <p:cNvPr id="21402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7388120"/>
              </p:ext>
            </p:extLst>
          </p:nvPr>
        </p:nvGraphicFramePr>
        <p:xfrm>
          <a:off x="5588000" y="2406367"/>
          <a:ext cx="348932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3" imgW="1846800" imgH="1005480" progId="Equation.3">
                  <p:embed/>
                </p:oleObj>
              </mc:Choice>
              <mc:Fallback>
                <p:oleObj name="Equation" r:id="rId3" imgW="1846800" imgH="100548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406367"/>
                        <a:ext cx="348932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51239"/>
              </p:ext>
            </p:extLst>
          </p:nvPr>
        </p:nvGraphicFramePr>
        <p:xfrm>
          <a:off x="1799159" y="3857625"/>
          <a:ext cx="2381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5" imgW="118800" imgH="164520" progId="Equation.3">
                  <p:embed/>
                </p:oleObj>
              </mc:Choice>
              <mc:Fallback>
                <p:oleObj name="Equation" r:id="rId5" imgW="118800" imgH="16452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59" y="3857625"/>
                        <a:ext cx="23812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878655"/>
              </p:ext>
            </p:extLst>
          </p:nvPr>
        </p:nvGraphicFramePr>
        <p:xfrm>
          <a:off x="2029345" y="4110039"/>
          <a:ext cx="604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7" imgW="292320" imgH="164520" progId="Equation.3">
                  <p:embed/>
                </p:oleObj>
              </mc:Choice>
              <mc:Fallback>
                <p:oleObj name="Equation" r:id="rId7" imgW="292320" imgH="16452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45" y="4110039"/>
                        <a:ext cx="604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39141"/>
              </p:ext>
            </p:extLst>
          </p:nvPr>
        </p:nvGraphicFramePr>
        <p:xfrm>
          <a:off x="5588000" y="1156080"/>
          <a:ext cx="20558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9" imgW="1078560" imgH="447840" progId="Equation.3">
                  <p:embed/>
                </p:oleObj>
              </mc:Choice>
              <mc:Fallback>
                <p:oleObj name="Equation" r:id="rId9" imgW="1078560" imgH="4478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156080"/>
                        <a:ext cx="2055812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66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making adaptive learning rates work better</a:t>
            </a:r>
            <a:endParaRPr 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200151"/>
            <a:ext cx="4104642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Limit the gains to lie in some reasonable range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i="1" dirty="0" smtClean="0"/>
              <a:t>e.g. </a:t>
            </a:r>
            <a:r>
              <a:rPr lang="en-US" dirty="0" smtClean="0"/>
              <a:t>[0.1, 10] or [.01, 100]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full batch learning or big mini-batches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ensures that changes in the sign of the gradient are not mainly due to the sampling error of a mini-batch.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355976" y="1115486"/>
            <a:ext cx="4608004" cy="3394472"/>
          </a:xfrm>
        </p:spPr>
        <p:txBody>
          <a:bodyPr/>
          <a:lstStyle/>
          <a:p>
            <a:r>
              <a:rPr lang="en-US" dirty="0" smtClean="0"/>
              <a:t>Adaptive learning rates can be combined with momentum.</a:t>
            </a:r>
          </a:p>
          <a:p>
            <a:pPr lvl="1"/>
            <a:r>
              <a:rPr lang="en-US" dirty="0" smtClean="0"/>
              <a:t>Use the agreement in sign  between the current gradient for a weight and the velocity for that weight (Jacobs, 1989). </a:t>
            </a:r>
          </a:p>
          <a:p>
            <a:r>
              <a:rPr lang="en-US" dirty="0" smtClean="0"/>
              <a:t>Adaptive learning rates only deal with axis-aligned effects.</a:t>
            </a:r>
          </a:p>
          <a:p>
            <a:pPr lvl="1"/>
            <a:r>
              <a:rPr lang="en-US" dirty="0" smtClean="0"/>
              <a:t>Momentum does not care about the alignment of the axes.</a:t>
            </a:r>
          </a:p>
        </p:txBody>
      </p:sp>
    </p:spTree>
    <p:extLst>
      <p:ext uri="{BB962C8B-B14F-4D97-AF65-F5344CB8AC3E}">
        <p14:creationId xmlns:p14="http://schemas.microsoft.com/office/powerpoint/2010/main" val="19239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10"/>
            <a:ext cx="8229600" cy="857250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msprop</a:t>
            </a:r>
            <a:r>
              <a:rPr lang="en-US" dirty="0" smtClean="0"/>
              <a:t>: A mini-batch version of </a:t>
            </a:r>
            <a:r>
              <a:rPr lang="en-US" dirty="0" err="1" smtClean="0"/>
              <a:t>rprop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3" y="1005918"/>
            <a:ext cx="8839199" cy="33944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prop</a:t>
            </a:r>
            <a:r>
              <a:rPr lang="en-US" dirty="0" smtClean="0"/>
              <a:t> is equivalent to using the gradient but also dividing by the size of the gradient.</a:t>
            </a:r>
          </a:p>
          <a:p>
            <a:pPr lvl="1"/>
            <a:r>
              <a:rPr lang="en-US" dirty="0" smtClean="0"/>
              <a:t>The problem with mini-batch </a:t>
            </a:r>
            <a:r>
              <a:rPr lang="en-US" dirty="0" err="1" smtClean="0"/>
              <a:t>rprop</a:t>
            </a:r>
            <a:r>
              <a:rPr lang="en-US" dirty="0" smtClean="0"/>
              <a:t> is that we divide by a different number for each mini-batch. So why not force the number we divide by to be very similar for adjacent mini-batches? </a:t>
            </a:r>
          </a:p>
          <a:p>
            <a:r>
              <a:rPr lang="en-US" dirty="0" err="1" smtClean="0"/>
              <a:t>rmsprop</a:t>
            </a:r>
            <a:r>
              <a:rPr lang="en-US" dirty="0"/>
              <a:t>: Keep a moving average of the squared gradient for each weight</a:t>
            </a: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Dividing the gradient </a:t>
            </a:r>
            <a:r>
              <a:rPr lang="en-US" dirty="0" smtClean="0"/>
              <a:t>by                                             </a:t>
            </a:r>
            <a:r>
              <a:rPr lang="en-US" dirty="0"/>
              <a:t>makes </a:t>
            </a:r>
            <a:r>
              <a:rPr lang="en-US" dirty="0" smtClean="0"/>
              <a:t>the learning </a:t>
            </a:r>
            <a:r>
              <a:rPr lang="en-US" dirty="0"/>
              <a:t>work much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Tijmen</a:t>
            </a:r>
            <a:r>
              <a:rPr lang="en-US" dirty="0"/>
              <a:t> </a:t>
            </a:r>
            <a:r>
              <a:rPr lang="en-US" dirty="0" err="1"/>
              <a:t>Tieleman</a:t>
            </a:r>
            <a:r>
              <a:rPr lang="en-US" dirty="0"/>
              <a:t>, unpublished). 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857785"/>
              </p:ext>
            </p:extLst>
          </p:nvPr>
        </p:nvGraphicFramePr>
        <p:xfrm>
          <a:off x="817372" y="2726207"/>
          <a:ext cx="73310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3592800" imgH="356400" progId="Equation.3">
                  <p:embed/>
                </p:oleObj>
              </mc:Choice>
              <mc:Fallback>
                <p:oleObj name="Equation" r:id="rId3" imgW="3592800" imgH="356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72" y="2726207"/>
                        <a:ext cx="73310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78333"/>
              </p:ext>
            </p:extLst>
          </p:nvPr>
        </p:nvGraphicFramePr>
        <p:xfrm>
          <a:off x="3117102" y="3389294"/>
          <a:ext cx="2452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5" imgW="1197360" imgH="237600" progId="Equation.3">
                  <p:embed/>
                </p:oleObj>
              </mc:Choice>
              <mc:Fallback>
                <p:oleObj name="Equation" r:id="rId5" imgW="1197360" imgH="237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102" y="3389294"/>
                        <a:ext cx="24526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3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10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 smtClean="0"/>
              <a:t>Further developments of </a:t>
            </a:r>
            <a:r>
              <a:rPr lang="en-CA" dirty="0" err="1" smtClean="0"/>
              <a:t>rmsprop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333" y="1005918"/>
            <a:ext cx="8839199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standard momentum</a:t>
            </a:r>
          </a:p>
          <a:p>
            <a:pPr lvl="1"/>
            <a:r>
              <a:rPr lang="en-US" dirty="0" smtClean="0"/>
              <a:t>Momentum does not help as much as it normally does. Needs more investigation.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</a:t>
            </a:r>
            <a:r>
              <a:rPr lang="en-US" dirty="0" err="1" smtClean="0"/>
              <a:t>Nesterov</a:t>
            </a:r>
            <a:r>
              <a:rPr lang="en-US" dirty="0" smtClean="0"/>
              <a:t> momentum (</a:t>
            </a:r>
            <a:r>
              <a:rPr lang="en-US" dirty="0" err="1" smtClean="0"/>
              <a:t>Sutskever</a:t>
            </a:r>
            <a:r>
              <a:rPr lang="en-US" dirty="0" smtClean="0"/>
              <a:t> 2012)</a:t>
            </a:r>
          </a:p>
          <a:p>
            <a:pPr lvl="1"/>
            <a:r>
              <a:rPr lang="en-US" dirty="0" smtClean="0"/>
              <a:t>It works best if the RMS of the recent gradients is used to divide the correction rather than the jump in the direction of accumulated corrections.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rmsprop</a:t>
            </a:r>
            <a:r>
              <a:rPr lang="en-US" dirty="0" smtClean="0"/>
              <a:t> with adaptive learning rates for each connection </a:t>
            </a:r>
          </a:p>
          <a:p>
            <a:pPr lvl="1"/>
            <a:r>
              <a:rPr lang="en-US" dirty="0" smtClean="0"/>
              <a:t>Needs more investigation.</a:t>
            </a:r>
          </a:p>
          <a:p>
            <a:r>
              <a:rPr lang="en-US" dirty="0" smtClean="0"/>
              <a:t>Other methods related to </a:t>
            </a:r>
            <a:r>
              <a:rPr lang="en-US" dirty="0" err="1" smtClean="0"/>
              <a:t>rmsprop</a:t>
            </a:r>
            <a:endParaRPr lang="en-US" dirty="0" smtClean="0"/>
          </a:p>
          <a:p>
            <a:pPr lvl="1"/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LeCun’s</a:t>
            </a:r>
            <a:r>
              <a:rPr lang="en-US" dirty="0" smtClean="0"/>
              <a:t> group has a fancy version in “No more pesky learning rates”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14"/>
            <a:ext cx="8229600" cy="857250"/>
          </a:xfrm>
        </p:spPr>
        <p:txBody>
          <a:bodyPr>
            <a:normAutofit/>
          </a:bodyPr>
          <a:lstStyle/>
          <a:p>
            <a:r>
              <a:rPr lang="en-CA" dirty="0" smtClean="0"/>
              <a:t>Summary of learning methods for neural networks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5621"/>
            <a:ext cx="4191000" cy="339447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For small datasets (e.g. 10,000 cases) or bigger datasets without much redundancy, use a full-batch method.</a:t>
            </a:r>
          </a:p>
          <a:p>
            <a:pPr lvl="1"/>
            <a:r>
              <a:rPr lang="en-CA" dirty="0" smtClean="0"/>
              <a:t>Conjugate gradient, LBFGS ...</a:t>
            </a:r>
          </a:p>
          <a:p>
            <a:pPr lvl="1"/>
            <a:r>
              <a:rPr lang="en-CA" dirty="0" smtClean="0"/>
              <a:t>adaptive learning rates, </a:t>
            </a:r>
            <a:r>
              <a:rPr lang="en-CA" dirty="0" err="1" smtClean="0"/>
              <a:t>rprop</a:t>
            </a:r>
            <a:r>
              <a:rPr lang="en-CA" dirty="0" smtClean="0"/>
              <a:t> ...</a:t>
            </a:r>
          </a:p>
          <a:p>
            <a:r>
              <a:rPr lang="en-CA" dirty="0" smtClean="0"/>
              <a:t>For big, redundant datasets use mini-batches.</a:t>
            </a:r>
          </a:p>
          <a:p>
            <a:pPr lvl="1"/>
            <a:r>
              <a:rPr lang="en-CA" dirty="0" smtClean="0"/>
              <a:t>Try gradient descent with momentum.</a:t>
            </a:r>
          </a:p>
          <a:p>
            <a:pPr lvl="1"/>
            <a:r>
              <a:rPr lang="en-CA" dirty="0" smtClean="0"/>
              <a:t>Try </a:t>
            </a:r>
            <a:r>
              <a:rPr lang="en-CA" dirty="0" err="1" smtClean="0"/>
              <a:t>rmsprop</a:t>
            </a:r>
            <a:r>
              <a:rPr lang="en-CA" dirty="0" smtClean="0"/>
              <a:t> (with momentum ?)</a:t>
            </a:r>
          </a:p>
          <a:p>
            <a:pPr lvl="1"/>
            <a:r>
              <a:rPr lang="en-CA" dirty="0" smtClean="0"/>
              <a:t>Try </a:t>
            </a:r>
            <a:r>
              <a:rPr lang="en-CA" dirty="0" err="1" smtClean="0"/>
              <a:t>LeCun’s</a:t>
            </a:r>
            <a:r>
              <a:rPr lang="en-CA" dirty="0" smtClean="0"/>
              <a:t> latest recipe.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5621"/>
            <a:ext cx="4038600" cy="339447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Why there is no simple recipe:</a:t>
            </a:r>
          </a:p>
          <a:p>
            <a:pPr>
              <a:buNone/>
            </a:pPr>
            <a:r>
              <a:rPr lang="en-CA" dirty="0" smtClean="0"/>
              <a:t>       </a:t>
            </a:r>
            <a:r>
              <a:rPr lang="en-CA" dirty="0" smtClean="0">
                <a:solidFill>
                  <a:srgbClr val="0070C0"/>
                </a:solidFill>
              </a:rPr>
              <a:t>Neural nets differ a lot: </a:t>
            </a:r>
          </a:p>
          <a:p>
            <a:pPr lvl="1"/>
            <a:r>
              <a:rPr lang="en-CA" dirty="0" smtClean="0"/>
              <a:t>Very deep nets (especially ones with narrow bottlenecks).</a:t>
            </a:r>
          </a:p>
          <a:p>
            <a:pPr lvl="1"/>
            <a:r>
              <a:rPr lang="en-CA" dirty="0" smtClean="0"/>
              <a:t>Recurrent nets. </a:t>
            </a:r>
          </a:p>
          <a:p>
            <a:pPr lvl="1"/>
            <a:r>
              <a:rPr lang="en-CA" dirty="0" smtClean="0"/>
              <a:t>Wide shallow nets.</a:t>
            </a:r>
          </a:p>
          <a:p>
            <a:pPr>
              <a:buNone/>
            </a:pPr>
            <a:r>
              <a:rPr lang="en-CA" dirty="0" smtClean="0"/>
              <a:t>       </a:t>
            </a:r>
            <a:r>
              <a:rPr lang="en-CA" dirty="0" smtClean="0">
                <a:solidFill>
                  <a:srgbClr val="0070C0"/>
                </a:solidFill>
              </a:rPr>
              <a:t>Tasks differ a lot:</a:t>
            </a:r>
          </a:p>
          <a:p>
            <a:pPr lvl="1"/>
            <a:r>
              <a:rPr lang="en-CA" dirty="0" smtClean="0"/>
              <a:t>Some require very accurate weights, some don’t.</a:t>
            </a:r>
          </a:p>
          <a:p>
            <a:pPr lvl="1"/>
            <a:r>
              <a:rPr lang="en-CA" dirty="0" smtClean="0"/>
              <a:t>Some have many very rare cases (e.g. words).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ways to speed up </a:t>
            </a:r>
            <a:r>
              <a:rPr lang="en-US" dirty="0" smtClean="0"/>
              <a:t>mini-batch learning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08" y="1229506"/>
            <a:ext cx="4024357" cy="33944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</a:t>
            </a:r>
            <a:r>
              <a:rPr lang="en-US" sz="2000" dirty="0" smtClean="0"/>
              <a:t>“momentum”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Instead of using the gradient to change the </a:t>
            </a:r>
            <a:r>
              <a:rPr lang="en-US" sz="2000" dirty="0">
                <a:solidFill>
                  <a:srgbClr val="FF0000"/>
                </a:solidFill>
              </a:rPr>
              <a:t>position</a:t>
            </a:r>
            <a:r>
              <a:rPr lang="en-US" sz="2000" dirty="0"/>
              <a:t> of the weight </a:t>
            </a:r>
            <a:r>
              <a:rPr lang="ja-JP" altLang="en-US" sz="2000" dirty="0"/>
              <a:t>“</a:t>
            </a:r>
            <a:r>
              <a:rPr lang="en-US" sz="2000" dirty="0"/>
              <a:t>particle</a:t>
            </a:r>
            <a:r>
              <a:rPr lang="ja-JP" altLang="en-US" sz="2000" dirty="0"/>
              <a:t>”</a:t>
            </a:r>
            <a:r>
              <a:rPr lang="en-US" sz="2000" dirty="0"/>
              <a:t>, use it to change the </a:t>
            </a:r>
            <a:r>
              <a:rPr lang="en-US" sz="2000" dirty="0">
                <a:solidFill>
                  <a:srgbClr val="FF0000"/>
                </a:solidFill>
              </a:rPr>
              <a:t>velocity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/>
              <a:t>separate adaptive learning </a:t>
            </a:r>
            <a:r>
              <a:rPr lang="en-US" sz="2000" dirty="0" smtClean="0"/>
              <a:t>rates for </a:t>
            </a:r>
            <a:r>
              <a:rPr lang="en-US" sz="2000" dirty="0"/>
              <a:t>each </a:t>
            </a:r>
            <a:r>
              <a:rPr lang="en-US" sz="2000" dirty="0" smtClean="0"/>
              <a:t>parameter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Slowly adjust the rate using the consistency </a:t>
            </a:r>
            <a:r>
              <a:rPr lang="en-US" sz="2000" dirty="0"/>
              <a:t>of </a:t>
            </a:r>
            <a:r>
              <a:rPr lang="en-US" sz="2000" dirty="0" smtClean="0"/>
              <a:t>the gradient for that parameter.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67865" y="860914"/>
            <a:ext cx="475202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0090"/>
                </a:solidFill>
              </a:rPr>
              <a:t>rmsprop</a:t>
            </a:r>
            <a:r>
              <a:rPr lang="en-US" sz="2000" dirty="0" smtClean="0">
                <a:solidFill>
                  <a:srgbClr val="000090"/>
                </a:solidFill>
              </a:rPr>
              <a:t>: </a:t>
            </a:r>
            <a:r>
              <a:rPr lang="en-US" sz="2000" dirty="0" smtClean="0"/>
              <a:t>Divide </a:t>
            </a:r>
            <a:r>
              <a:rPr lang="en-US" sz="2000" dirty="0"/>
              <a:t>the learning rate for a </a:t>
            </a:r>
            <a:r>
              <a:rPr lang="en-US" sz="2000" dirty="0" smtClean="0"/>
              <a:t>weight </a:t>
            </a:r>
            <a:r>
              <a:rPr lang="en-US" sz="2000" dirty="0"/>
              <a:t>by a running average of the </a:t>
            </a:r>
            <a:r>
              <a:rPr lang="en-US" sz="2000" dirty="0" smtClean="0"/>
              <a:t>magnitudes of recent gradients for that weight.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is the mini-batch version of just using the sign of the gradient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Take </a:t>
            </a:r>
            <a:r>
              <a:rPr lang="en-US" dirty="0"/>
              <a:t>a fancy method from the optimization literature that makes use of curvature </a:t>
            </a:r>
            <a:r>
              <a:rPr lang="en-US" dirty="0" smtClean="0"/>
              <a:t>information </a:t>
            </a:r>
            <a:r>
              <a:rPr lang="en-US" dirty="0" smtClean="0">
                <a:solidFill>
                  <a:srgbClr val="0000FF"/>
                </a:solidFill>
              </a:rPr>
              <a:t>(not this lecture)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Adapt it to work for neural nets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Adapt it to work for mini-batches. 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Momentum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14300"/>
            <a:ext cx="8229600" cy="8572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intuition behind the momentum </a:t>
            </a:r>
            <a:r>
              <a:rPr lang="en-US" dirty="0"/>
              <a:t>method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087041"/>
            <a:ext cx="4546600" cy="39433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dirty="0"/>
              <a:t>Imagine a ball on the error </a:t>
            </a:r>
            <a:r>
              <a:rPr lang="en-US" dirty="0" smtClean="0"/>
              <a:t>surface. The location of the ball in the horizontal plane represents the weight vector.</a:t>
            </a:r>
            <a:endParaRPr lang="en-US" dirty="0"/>
          </a:p>
          <a:p>
            <a:pPr lvl="1"/>
            <a:r>
              <a:rPr lang="en-US" dirty="0" smtClean="0"/>
              <a:t>The ball </a:t>
            </a:r>
            <a:r>
              <a:rPr lang="en-US" dirty="0"/>
              <a:t>starts off by following the gradient, but once it has velocity, it no longer does steepest descent. </a:t>
            </a:r>
            <a:endParaRPr lang="en-US" dirty="0" smtClean="0"/>
          </a:p>
          <a:p>
            <a:pPr lvl="1"/>
            <a:r>
              <a:rPr lang="en-US" dirty="0" smtClean="0"/>
              <a:t>Its momentum makes it keep going in the previous direction.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648200" y="1131590"/>
            <a:ext cx="4352292" cy="2235696"/>
          </a:xfrm>
        </p:spPr>
        <p:txBody>
          <a:bodyPr/>
          <a:lstStyle/>
          <a:p>
            <a:pPr marL="342900" lvl="2" indent="-342900"/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damps oscillations </a:t>
            </a:r>
            <a:r>
              <a:rPr lang="en-US" sz="2000" dirty="0" smtClean="0">
                <a:solidFill>
                  <a:schemeClr val="tx1"/>
                </a:solidFill>
              </a:rPr>
              <a:t>in directions of high curvature by </a:t>
            </a:r>
            <a:r>
              <a:rPr lang="en-US" sz="2000" dirty="0">
                <a:solidFill>
                  <a:schemeClr val="tx1"/>
                </a:solidFill>
              </a:rPr>
              <a:t>combining gradients with opposite signs.</a:t>
            </a:r>
          </a:p>
          <a:p>
            <a:pPr marL="342900" lvl="2" indent="-342900"/>
            <a:r>
              <a:rPr lang="en-US" sz="2000" dirty="0">
                <a:solidFill>
                  <a:schemeClr val="tx1"/>
                </a:solidFill>
              </a:rPr>
              <a:t>It builds up speed in directions with a gentle but consistent </a:t>
            </a:r>
            <a:r>
              <a:rPr lang="en-US" sz="2000" dirty="0" smtClean="0">
                <a:solidFill>
                  <a:schemeClr val="tx1"/>
                </a:solidFill>
              </a:rPr>
              <a:t>gradient.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2" indent="-342900"/>
            <a:endParaRPr lang="en-US" dirty="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 rot="19764402">
            <a:off x="4665441" y="2544397"/>
            <a:ext cx="6734168" cy="1218631"/>
          </a:xfrm>
          <a:prstGeom prst="ellips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5220072" y="4183150"/>
            <a:ext cx="107950" cy="12477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>
            <a:stCxn id="8" idx="5"/>
          </p:cNvCxnSpPr>
          <p:nvPr/>
        </p:nvCxnSpPr>
        <p:spPr>
          <a:xfrm>
            <a:off x="5312213" y="4289653"/>
            <a:ext cx="394770" cy="4415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70979" y="4715226"/>
            <a:ext cx="288032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923007" y="4535206"/>
            <a:ext cx="144016" cy="252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959011" y="4175166"/>
            <a:ext cx="72008" cy="3960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59011" y="3887134"/>
            <a:ext cx="72008" cy="324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31019" y="3815126"/>
            <a:ext cx="288032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19051" y="3815126"/>
            <a:ext cx="324036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43087" y="3851130"/>
            <a:ext cx="360040" cy="1080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67123" y="3599102"/>
            <a:ext cx="324036" cy="2520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5868206" y="4715226"/>
            <a:ext cx="107950" cy="124776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14300"/>
            <a:ext cx="8229600" cy="857250"/>
          </a:xfrm>
        </p:spPr>
        <p:txBody>
          <a:bodyPr/>
          <a:lstStyle/>
          <a:p>
            <a:r>
              <a:rPr lang="en-US" dirty="0" smtClean="0"/>
              <a:t>The equations of the momentum </a:t>
            </a:r>
            <a:r>
              <a:rPr lang="en-US" dirty="0"/>
              <a:t>method</a:t>
            </a:r>
          </a:p>
        </p:txBody>
      </p:sp>
      <p:graphicFrame>
        <p:nvGraphicFramePr>
          <p:cNvPr id="18842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30351063"/>
              </p:ext>
            </p:extLst>
          </p:nvPr>
        </p:nvGraphicFramePr>
        <p:xfrm>
          <a:off x="683568" y="1155613"/>
          <a:ext cx="29527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1535760" imgH="383760" progId="Equation.3">
                  <p:embed/>
                </p:oleObj>
              </mc:Choice>
              <mc:Fallback>
                <p:oleObj name="Equation" r:id="rId3" imgW="1535760" imgH="383760" progId="Equation.3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55613"/>
                        <a:ext cx="295275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02519271"/>
              </p:ext>
            </p:extLst>
          </p:nvPr>
        </p:nvGraphicFramePr>
        <p:xfrm>
          <a:off x="468313" y="2967794"/>
          <a:ext cx="3427412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5" imgW="1782720" imgH="786240" progId="Equation.3">
                  <p:embed/>
                </p:oleObj>
              </mc:Choice>
              <mc:Fallback>
                <p:oleObj name="Equation" r:id="rId5" imgW="1782720" imgH="786240" progId="Equation.3">
                  <p:embed/>
                  <p:pic>
                    <p:nvPicPr>
                      <p:cNvPr id="0" name="Picture 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67794"/>
                        <a:ext cx="3427412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0" y="907185"/>
            <a:ext cx="421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The effect of the gradient is to increment the previous velocity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00FF"/>
                </a:solidFill>
              </a:rPr>
              <a:t>The velocity also decays by  </a:t>
            </a:r>
            <a:r>
              <a:rPr lang="en-US" sz="2000" dirty="0">
                <a:latin typeface="Symbol" charset="2"/>
                <a:cs typeface="Symbol" charset="2"/>
              </a:rPr>
              <a:t>a</a:t>
            </a:r>
            <a:r>
              <a:rPr lang="en-US" sz="2000" dirty="0" smtClean="0">
                <a:solidFill>
                  <a:srgbClr val="0000FF"/>
                </a:solidFill>
              </a:rPr>
              <a:t>   which is slightly less then 1.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012" y="2162586"/>
            <a:ext cx="45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The weight change is equal to the current velocity.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536307"/>
            <a:ext cx="4428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The weight change can be expressed in terms of the previous weight change and the current gradient. 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9932" y="1599642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91780" y="2679762"/>
            <a:ext cx="1836204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03948" y="4083918"/>
            <a:ext cx="468052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1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81306429"/>
              </p:ext>
            </p:extLst>
          </p:nvPr>
        </p:nvGraphicFramePr>
        <p:xfrm>
          <a:off x="431540" y="2499742"/>
          <a:ext cx="1519969" cy="39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7" imgW="758520" imgH="191880" progId="Equation.3">
                  <p:embed/>
                </p:oleObj>
              </mc:Choice>
              <mc:Fallback>
                <p:oleObj name="Equation" r:id="rId7" imgW="758520" imgH="191880" progId="Equation.3">
                  <p:embed/>
                  <p:pic>
                    <p:nvPicPr>
                      <p:cNvPr id="0" name="Picture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2499742"/>
                        <a:ext cx="1519969" cy="398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6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behavior of the momentum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If the error surface is a tilted plane, the ball reaches a terminal velocity.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the momentum is close to </a:t>
            </a:r>
            <a:r>
              <a:rPr lang="en-US" sz="2000" dirty="0" smtClean="0"/>
              <a:t>1, this is much faster than simple gradient descent.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4687"/>
            <a:ext cx="4388296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At the beginning of learning there may be very large gradients.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o it pays to use a small momentum (e.g. 0.5).</a:t>
            </a:r>
          </a:p>
          <a:p>
            <a:pPr lvl="1"/>
            <a:r>
              <a:rPr lang="en-US" sz="2000" dirty="0" smtClean="0"/>
              <a:t>Once the large gradients have disappeared and the weights are stuck in a ravine the momentum can be smoothly raised to its final value</a:t>
            </a:r>
            <a:r>
              <a:rPr lang="en-US" dirty="0"/>
              <a:t> </a:t>
            </a:r>
            <a:r>
              <a:rPr lang="en-US" sz="2000" dirty="0" smtClean="0"/>
              <a:t>(e.g. 0.9 or even 0.99)</a:t>
            </a:r>
          </a:p>
          <a:p>
            <a:r>
              <a:rPr lang="en-US" dirty="0" smtClean="0"/>
              <a:t>This allows us to learn at a rate that would cause divergent oscillations without the momentum.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8904"/>
              </p:ext>
            </p:extLst>
          </p:nvPr>
        </p:nvGraphicFramePr>
        <p:xfrm>
          <a:off x="1259632" y="3399842"/>
          <a:ext cx="2673826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1270800" imgH="420480" progId="Equation.3">
                  <p:embed/>
                </p:oleObj>
              </mc:Choice>
              <mc:Fallback>
                <p:oleObj name="Equation" r:id="rId3" imgW="1270800" imgH="420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99842"/>
                        <a:ext cx="2673826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52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type of momentum (</a:t>
            </a:r>
            <a:r>
              <a:rPr lang="en-US" dirty="0" err="1" smtClean="0"/>
              <a:t>Nesterov</a:t>
            </a:r>
            <a:r>
              <a:rPr lang="en-US" dirty="0" smtClean="0"/>
              <a:t> 1983)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9" y="1095586"/>
            <a:ext cx="4368798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standard momentum method </a:t>
            </a:r>
            <a:r>
              <a:rPr lang="en-US" sz="2000" dirty="0" smtClean="0">
                <a:solidFill>
                  <a:srgbClr val="0000FF"/>
                </a:solidFill>
              </a:rPr>
              <a:t>first</a:t>
            </a:r>
            <a:r>
              <a:rPr lang="en-US" sz="2000" dirty="0" smtClean="0"/>
              <a:t> computes the gradient at the current location and </a:t>
            </a:r>
            <a:r>
              <a:rPr lang="en-US" sz="2000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takes a big jump in the direction of the updated accumulated gradient.</a:t>
            </a:r>
          </a:p>
          <a:p>
            <a:r>
              <a:rPr lang="en-US" sz="2000" dirty="0" err="1" smtClean="0"/>
              <a:t>Ilya</a:t>
            </a:r>
            <a:r>
              <a:rPr lang="en-US" sz="2000" dirty="0" smtClean="0"/>
              <a:t>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 (2012 unpublished) suggested a new form of momentum that often works better.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Inspired </a:t>
            </a:r>
            <a:r>
              <a:rPr lang="en-US" sz="2000" dirty="0"/>
              <a:t>by the </a:t>
            </a:r>
            <a:r>
              <a:rPr lang="en-US" sz="2000" dirty="0" err="1" smtClean="0"/>
              <a:t>Nesterov</a:t>
            </a:r>
            <a:r>
              <a:rPr lang="en-US" sz="2000" dirty="0" smtClean="0"/>
              <a:t> </a:t>
            </a:r>
            <a:r>
              <a:rPr lang="en-US" sz="2000" dirty="0"/>
              <a:t>method for optimizing convex </a:t>
            </a:r>
            <a:r>
              <a:rPr lang="en-US" sz="2000" dirty="0" smtClean="0"/>
              <a:t>functions. 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799" y="1095586"/>
            <a:ext cx="3810001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First</a:t>
            </a:r>
            <a:r>
              <a:rPr lang="en-US" sz="2000" dirty="0" smtClean="0"/>
              <a:t> make a big jump in the direction of the previous accumulated gradient.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Then</a:t>
            </a:r>
            <a:r>
              <a:rPr lang="en-US" sz="2000" dirty="0" smtClean="0"/>
              <a:t> measure the gradient where you end up and make a correction.</a:t>
            </a:r>
          </a:p>
          <a:p>
            <a:pPr lvl="1"/>
            <a:r>
              <a:rPr lang="en-US" dirty="0" smtClean="0"/>
              <a:t>Its better to correct a mistake </a:t>
            </a:r>
            <a:r>
              <a:rPr lang="en-US" dirty="0" smtClean="0">
                <a:solidFill>
                  <a:srgbClr val="0000FF"/>
                </a:solidFill>
              </a:rPr>
              <a:t>after</a:t>
            </a:r>
            <a:r>
              <a:rPr lang="en-US" dirty="0" smtClean="0"/>
              <a:t> you have made it!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picture of the </a:t>
            </a:r>
            <a:r>
              <a:rPr lang="en-US" dirty="0" err="1" smtClean="0"/>
              <a:t>Nesterov</a:t>
            </a:r>
            <a:r>
              <a:rPr lang="en-US" dirty="0" smtClean="0"/>
              <a:t> method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95586"/>
            <a:ext cx="9135034" cy="2087881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First</a:t>
            </a:r>
            <a:r>
              <a:rPr lang="en-US" sz="2000" dirty="0" smtClean="0"/>
              <a:t> make a big jump in the direction of the previous accumulated gradient.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Then </a:t>
            </a:r>
            <a:r>
              <a:rPr lang="en-US" sz="2000" dirty="0" smtClean="0"/>
              <a:t>measure the gradient where you end up and make a correction.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51899" y="2420504"/>
            <a:ext cx="2646572" cy="958201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8471" y="2420504"/>
            <a:ext cx="313757" cy="4780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5665" y="2898597"/>
            <a:ext cx="2891622" cy="48212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8233" y="3528115"/>
            <a:ext cx="889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84807"/>
                </a:solidFill>
              </a:rPr>
              <a:t>brown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vector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= jump,       </a:t>
            </a:r>
            <a:r>
              <a:rPr lang="en-US" dirty="0" smtClean="0">
                <a:solidFill>
                  <a:srgbClr val="FF0000"/>
                </a:solidFill>
              </a:rPr>
              <a:t>red vector = correction,       </a:t>
            </a:r>
            <a:r>
              <a:rPr lang="en-US" dirty="0" smtClean="0">
                <a:solidFill>
                  <a:srgbClr val="008000"/>
                </a:solidFill>
              </a:rPr>
              <a:t>green vector = accumulated gradient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blue vectors = standard momentum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51899" y="2898597"/>
            <a:ext cx="465162" cy="48010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12228" y="2599773"/>
            <a:ext cx="2330824" cy="302859"/>
          </a:xfrm>
          <a:prstGeom prst="straightConnector1">
            <a:avLst/>
          </a:prstGeom>
          <a:ln>
            <a:solidFill>
              <a:srgbClr val="975C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74114" y="2599816"/>
            <a:ext cx="261982" cy="29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512228" y="2898597"/>
            <a:ext cx="2061886" cy="199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17061" y="2017067"/>
            <a:ext cx="2465285" cy="88556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8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adaptive learning </a:t>
            </a:r>
            <a:r>
              <a:rPr lang="en-US" sz="2800" dirty="0" smtClean="0">
                <a:solidFill>
                  <a:schemeClr val="tx1"/>
                </a:solidFill>
              </a:rPr>
              <a:t>rates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1170</Words>
  <Application>Microsoft Office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Symbol</vt:lpstr>
      <vt:lpstr>Office Theme</vt:lpstr>
      <vt:lpstr>Equation</vt:lpstr>
      <vt:lpstr>CS532 ANN</vt:lpstr>
      <vt:lpstr>Four ways to speed up mini-batch learning</vt:lpstr>
      <vt:lpstr>Momentum</vt:lpstr>
      <vt:lpstr>The intuition behind the momentum method</vt:lpstr>
      <vt:lpstr>The equations of the momentum method</vt:lpstr>
      <vt:lpstr>The behavior of the momentum method</vt:lpstr>
      <vt:lpstr>A better type of momentum (Nesterov 1983)</vt:lpstr>
      <vt:lpstr>A picture of the Nesterov method </vt:lpstr>
      <vt:lpstr>adaptive learning rates</vt:lpstr>
      <vt:lpstr>The intuition behind separate adaptive learning rates </vt:lpstr>
      <vt:lpstr>One way to determine the individual learning rates</vt:lpstr>
      <vt:lpstr>Tricks for making adaptive learning rates work better</vt:lpstr>
      <vt:lpstr>rmsprop: A mini-batch version of rprop</vt:lpstr>
      <vt:lpstr>Further developments of rmsprop</vt:lpstr>
      <vt:lpstr>Summary of learning methods for neural networks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Syed Tahir Qasim</cp:lastModifiedBy>
  <cp:revision>61</cp:revision>
  <dcterms:created xsi:type="dcterms:W3CDTF">2012-09-27T16:39:13Z</dcterms:created>
  <dcterms:modified xsi:type="dcterms:W3CDTF">2016-03-12T09:21:12Z</dcterms:modified>
</cp:coreProperties>
</file>