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463" r:id="rId4"/>
    <p:sldId id="465" r:id="rId5"/>
    <p:sldId id="258" r:id="rId6"/>
    <p:sldId id="466" r:id="rId7"/>
    <p:sldId id="399" r:id="rId8"/>
    <p:sldId id="467" r:id="rId9"/>
    <p:sldId id="468" r:id="rId10"/>
    <p:sldId id="474" r:id="rId11"/>
    <p:sldId id="469" r:id="rId12"/>
    <p:sldId id="470" r:id="rId13"/>
    <p:sldId id="471" r:id="rId14"/>
    <p:sldId id="472" r:id="rId15"/>
    <p:sldId id="473" r:id="rId16"/>
    <p:sldId id="475" r:id="rId17"/>
    <p:sldId id="477" r:id="rId18"/>
    <p:sldId id="4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9132-01B7-D93D-B378-572E9FFF99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E1D387-146F-DA7D-03C4-4E45DD14A3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CBD4B8-D451-D27D-3875-B0AA0EC83666}"/>
              </a:ext>
            </a:extLst>
          </p:cNvPr>
          <p:cNvSpPr>
            <a:spLocks noGrp="1"/>
          </p:cNvSpPr>
          <p:nvPr>
            <p:ph type="dt" sz="half" idx="10"/>
          </p:nvPr>
        </p:nvSpPr>
        <p:spPr/>
        <p:txBody>
          <a:bodyPr/>
          <a:lstStyle/>
          <a:p>
            <a:fld id="{C26BB121-C5F2-4689-9A9C-2FF3445090A7}" type="datetimeFigureOut">
              <a:rPr lang="en-US" smtClean="0"/>
              <a:t>10/4/2023</a:t>
            </a:fld>
            <a:endParaRPr lang="en-US"/>
          </a:p>
        </p:txBody>
      </p:sp>
      <p:sp>
        <p:nvSpPr>
          <p:cNvPr id="5" name="Footer Placeholder 4">
            <a:extLst>
              <a:ext uri="{FF2B5EF4-FFF2-40B4-BE49-F238E27FC236}">
                <a16:creationId xmlns:a16="http://schemas.microsoft.com/office/drawing/2014/main" id="{6CF2328F-B321-6EE6-D565-662797D6C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2B61F0-436C-6F46-E22F-343A00A55997}"/>
              </a:ext>
            </a:extLst>
          </p:cNvPr>
          <p:cNvSpPr>
            <a:spLocks noGrp="1"/>
          </p:cNvSpPr>
          <p:nvPr>
            <p:ph type="sldNum" sz="quarter" idx="12"/>
          </p:nvPr>
        </p:nvSpPr>
        <p:spPr/>
        <p:txBody>
          <a:bodyPr/>
          <a:lstStyle/>
          <a:p>
            <a:fld id="{FB1A5170-8825-472F-BAA4-F28BBCD7F197}" type="slidenum">
              <a:rPr lang="en-US" smtClean="0"/>
              <a:t>‹#›</a:t>
            </a:fld>
            <a:endParaRPr lang="en-US"/>
          </a:p>
        </p:txBody>
      </p:sp>
    </p:spTree>
    <p:extLst>
      <p:ext uri="{BB962C8B-B14F-4D97-AF65-F5344CB8AC3E}">
        <p14:creationId xmlns:p14="http://schemas.microsoft.com/office/powerpoint/2010/main" val="2647346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0AA81-5FA8-0AF0-D7EB-AFB2ABE302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55F284-283F-0829-753D-42B821E7E5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E9DCCB-2563-495D-B6B3-59BB9848DCFF}"/>
              </a:ext>
            </a:extLst>
          </p:cNvPr>
          <p:cNvSpPr>
            <a:spLocks noGrp="1"/>
          </p:cNvSpPr>
          <p:nvPr>
            <p:ph type="dt" sz="half" idx="10"/>
          </p:nvPr>
        </p:nvSpPr>
        <p:spPr/>
        <p:txBody>
          <a:bodyPr/>
          <a:lstStyle/>
          <a:p>
            <a:fld id="{C26BB121-C5F2-4689-9A9C-2FF3445090A7}" type="datetimeFigureOut">
              <a:rPr lang="en-US" smtClean="0"/>
              <a:t>10/4/2023</a:t>
            </a:fld>
            <a:endParaRPr lang="en-US"/>
          </a:p>
        </p:txBody>
      </p:sp>
      <p:sp>
        <p:nvSpPr>
          <p:cNvPr id="5" name="Footer Placeholder 4">
            <a:extLst>
              <a:ext uri="{FF2B5EF4-FFF2-40B4-BE49-F238E27FC236}">
                <a16:creationId xmlns:a16="http://schemas.microsoft.com/office/drawing/2014/main" id="{5035E44B-7858-E625-7701-224C6269CD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415C25-A6D2-0F9F-4107-A30026172042}"/>
              </a:ext>
            </a:extLst>
          </p:cNvPr>
          <p:cNvSpPr>
            <a:spLocks noGrp="1"/>
          </p:cNvSpPr>
          <p:nvPr>
            <p:ph type="sldNum" sz="quarter" idx="12"/>
          </p:nvPr>
        </p:nvSpPr>
        <p:spPr/>
        <p:txBody>
          <a:bodyPr/>
          <a:lstStyle/>
          <a:p>
            <a:fld id="{FB1A5170-8825-472F-BAA4-F28BBCD7F197}" type="slidenum">
              <a:rPr lang="en-US" smtClean="0"/>
              <a:t>‹#›</a:t>
            </a:fld>
            <a:endParaRPr lang="en-US"/>
          </a:p>
        </p:txBody>
      </p:sp>
    </p:spTree>
    <p:extLst>
      <p:ext uri="{BB962C8B-B14F-4D97-AF65-F5344CB8AC3E}">
        <p14:creationId xmlns:p14="http://schemas.microsoft.com/office/powerpoint/2010/main" val="3443301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02C66E-88B0-43A0-6848-BC6B8F3651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921ACF-D96E-1502-7D83-426883F4EF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CF8044-D2D3-C675-E4A6-E8E902047B6E}"/>
              </a:ext>
            </a:extLst>
          </p:cNvPr>
          <p:cNvSpPr>
            <a:spLocks noGrp="1"/>
          </p:cNvSpPr>
          <p:nvPr>
            <p:ph type="dt" sz="half" idx="10"/>
          </p:nvPr>
        </p:nvSpPr>
        <p:spPr/>
        <p:txBody>
          <a:bodyPr/>
          <a:lstStyle/>
          <a:p>
            <a:fld id="{C26BB121-C5F2-4689-9A9C-2FF3445090A7}" type="datetimeFigureOut">
              <a:rPr lang="en-US" smtClean="0"/>
              <a:t>10/4/2023</a:t>
            </a:fld>
            <a:endParaRPr lang="en-US"/>
          </a:p>
        </p:txBody>
      </p:sp>
      <p:sp>
        <p:nvSpPr>
          <p:cNvPr id="5" name="Footer Placeholder 4">
            <a:extLst>
              <a:ext uri="{FF2B5EF4-FFF2-40B4-BE49-F238E27FC236}">
                <a16:creationId xmlns:a16="http://schemas.microsoft.com/office/drawing/2014/main" id="{BEF97718-BADE-4B7C-FBB0-DCCEB27C17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8FA61D-9731-DEA3-52C6-CC36A630D462}"/>
              </a:ext>
            </a:extLst>
          </p:cNvPr>
          <p:cNvSpPr>
            <a:spLocks noGrp="1"/>
          </p:cNvSpPr>
          <p:nvPr>
            <p:ph type="sldNum" sz="quarter" idx="12"/>
          </p:nvPr>
        </p:nvSpPr>
        <p:spPr/>
        <p:txBody>
          <a:bodyPr/>
          <a:lstStyle/>
          <a:p>
            <a:fld id="{FB1A5170-8825-472F-BAA4-F28BBCD7F197}" type="slidenum">
              <a:rPr lang="en-US" smtClean="0"/>
              <a:t>‹#›</a:t>
            </a:fld>
            <a:endParaRPr lang="en-US"/>
          </a:p>
        </p:txBody>
      </p:sp>
    </p:spTree>
    <p:extLst>
      <p:ext uri="{BB962C8B-B14F-4D97-AF65-F5344CB8AC3E}">
        <p14:creationId xmlns:p14="http://schemas.microsoft.com/office/powerpoint/2010/main" val="982233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5164D-E5B4-2D2F-082B-29854B2812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D0986E-F84F-4634-0AF0-2CA0EF4783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CA92EC-ABFA-9F45-4E0A-0F7571F4421F}"/>
              </a:ext>
            </a:extLst>
          </p:cNvPr>
          <p:cNvSpPr>
            <a:spLocks noGrp="1"/>
          </p:cNvSpPr>
          <p:nvPr>
            <p:ph type="dt" sz="half" idx="10"/>
          </p:nvPr>
        </p:nvSpPr>
        <p:spPr/>
        <p:txBody>
          <a:bodyPr/>
          <a:lstStyle/>
          <a:p>
            <a:fld id="{C26BB121-C5F2-4689-9A9C-2FF3445090A7}" type="datetimeFigureOut">
              <a:rPr lang="en-US" smtClean="0"/>
              <a:t>10/4/2023</a:t>
            </a:fld>
            <a:endParaRPr lang="en-US"/>
          </a:p>
        </p:txBody>
      </p:sp>
      <p:sp>
        <p:nvSpPr>
          <p:cNvPr id="5" name="Footer Placeholder 4">
            <a:extLst>
              <a:ext uri="{FF2B5EF4-FFF2-40B4-BE49-F238E27FC236}">
                <a16:creationId xmlns:a16="http://schemas.microsoft.com/office/drawing/2014/main" id="{67B60CE5-0618-5664-E297-C054690E5E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DF500D-51B4-5C2D-6E05-7B98E973C290}"/>
              </a:ext>
            </a:extLst>
          </p:cNvPr>
          <p:cNvSpPr>
            <a:spLocks noGrp="1"/>
          </p:cNvSpPr>
          <p:nvPr>
            <p:ph type="sldNum" sz="quarter" idx="12"/>
          </p:nvPr>
        </p:nvSpPr>
        <p:spPr/>
        <p:txBody>
          <a:bodyPr/>
          <a:lstStyle/>
          <a:p>
            <a:fld id="{FB1A5170-8825-472F-BAA4-F28BBCD7F197}" type="slidenum">
              <a:rPr lang="en-US" smtClean="0"/>
              <a:t>‹#›</a:t>
            </a:fld>
            <a:endParaRPr lang="en-US"/>
          </a:p>
        </p:txBody>
      </p:sp>
    </p:spTree>
    <p:extLst>
      <p:ext uri="{BB962C8B-B14F-4D97-AF65-F5344CB8AC3E}">
        <p14:creationId xmlns:p14="http://schemas.microsoft.com/office/powerpoint/2010/main" val="2844891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69CDA-016B-9775-2DDA-B71B177869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B1544A-0A0F-E38E-BD6E-77732A3CF3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98B7E3-01F0-27F7-2867-A4EAADFA0A9D}"/>
              </a:ext>
            </a:extLst>
          </p:cNvPr>
          <p:cNvSpPr>
            <a:spLocks noGrp="1"/>
          </p:cNvSpPr>
          <p:nvPr>
            <p:ph type="dt" sz="half" idx="10"/>
          </p:nvPr>
        </p:nvSpPr>
        <p:spPr/>
        <p:txBody>
          <a:bodyPr/>
          <a:lstStyle/>
          <a:p>
            <a:fld id="{C26BB121-C5F2-4689-9A9C-2FF3445090A7}" type="datetimeFigureOut">
              <a:rPr lang="en-US" smtClean="0"/>
              <a:t>10/4/2023</a:t>
            </a:fld>
            <a:endParaRPr lang="en-US"/>
          </a:p>
        </p:txBody>
      </p:sp>
      <p:sp>
        <p:nvSpPr>
          <p:cNvPr id="5" name="Footer Placeholder 4">
            <a:extLst>
              <a:ext uri="{FF2B5EF4-FFF2-40B4-BE49-F238E27FC236}">
                <a16:creationId xmlns:a16="http://schemas.microsoft.com/office/drawing/2014/main" id="{AEFB93BD-4470-F3EC-795A-55BF0D47B8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EA8F69-B6E1-D267-9D4B-3D3CD3114A09}"/>
              </a:ext>
            </a:extLst>
          </p:cNvPr>
          <p:cNvSpPr>
            <a:spLocks noGrp="1"/>
          </p:cNvSpPr>
          <p:nvPr>
            <p:ph type="sldNum" sz="quarter" idx="12"/>
          </p:nvPr>
        </p:nvSpPr>
        <p:spPr/>
        <p:txBody>
          <a:bodyPr/>
          <a:lstStyle/>
          <a:p>
            <a:fld id="{FB1A5170-8825-472F-BAA4-F28BBCD7F197}" type="slidenum">
              <a:rPr lang="en-US" smtClean="0"/>
              <a:t>‹#›</a:t>
            </a:fld>
            <a:endParaRPr lang="en-US"/>
          </a:p>
        </p:txBody>
      </p:sp>
    </p:spTree>
    <p:extLst>
      <p:ext uri="{BB962C8B-B14F-4D97-AF65-F5344CB8AC3E}">
        <p14:creationId xmlns:p14="http://schemas.microsoft.com/office/powerpoint/2010/main" val="3654747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6D969-1B56-8B37-CB30-F229AB8A2D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51B902-07D4-02B2-EB2D-F0B6E3418E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9A2D78-AEE0-0C92-9B9A-6705C005E9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E2039F-40CC-D8DA-9974-C0837E852A92}"/>
              </a:ext>
            </a:extLst>
          </p:cNvPr>
          <p:cNvSpPr>
            <a:spLocks noGrp="1"/>
          </p:cNvSpPr>
          <p:nvPr>
            <p:ph type="dt" sz="half" idx="10"/>
          </p:nvPr>
        </p:nvSpPr>
        <p:spPr/>
        <p:txBody>
          <a:bodyPr/>
          <a:lstStyle/>
          <a:p>
            <a:fld id="{C26BB121-C5F2-4689-9A9C-2FF3445090A7}" type="datetimeFigureOut">
              <a:rPr lang="en-US" smtClean="0"/>
              <a:t>10/4/2023</a:t>
            </a:fld>
            <a:endParaRPr lang="en-US"/>
          </a:p>
        </p:txBody>
      </p:sp>
      <p:sp>
        <p:nvSpPr>
          <p:cNvPr id="6" name="Footer Placeholder 5">
            <a:extLst>
              <a:ext uri="{FF2B5EF4-FFF2-40B4-BE49-F238E27FC236}">
                <a16:creationId xmlns:a16="http://schemas.microsoft.com/office/drawing/2014/main" id="{F64F2A1A-AD24-F71C-EA51-D37C8802FC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C976CE-0A2D-F3BE-87C2-8097C9344C87}"/>
              </a:ext>
            </a:extLst>
          </p:cNvPr>
          <p:cNvSpPr>
            <a:spLocks noGrp="1"/>
          </p:cNvSpPr>
          <p:nvPr>
            <p:ph type="sldNum" sz="quarter" idx="12"/>
          </p:nvPr>
        </p:nvSpPr>
        <p:spPr/>
        <p:txBody>
          <a:bodyPr/>
          <a:lstStyle/>
          <a:p>
            <a:fld id="{FB1A5170-8825-472F-BAA4-F28BBCD7F197}" type="slidenum">
              <a:rPr lang="en-US" smtClean="0"/>
              <a:t>‹#›</a:t>
            </a:fld>
            <a:endParaRPr lang="en-US"/>
          </a:p>
        </p:txBody>
      </p:sp>
    </p:spTree>
    <p:extLst>
      <p:ext uri="{BB962C8B-B14F-4D97-AF65-F5344CB8AC3E}">
        <p14:creationId xmlns:p14="http://schemas.microsoft.com/office/powerpoint/2010/main" val="2968877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3F848-E8BF-FA4D-61E0-AA5AF173AE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156CCC-3468-4F8A-3933-79AFDD624D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341940-2319-F360-873C-9CD1D7B4F0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439C46-E0B0-21E0-743B-836E14067D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6D20EC-0B98-0EF9-D4F7-FA8302AD56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67FACD-D978-FCB0-C0B6-7C96C897A445}"/>
              </a:ext>
            </a:extLst>
          </p:cNvPr>
          <p:cNvSpPr>
            <a:spLocks noGrp="1"/>
          </p:cNvSpPr>
          <p:nvPr>
            <p:ph type="dt" sz="half" idx="10"/>
          </p:nvPr>
        </p:nvSpPr>
        <p:spPr/>
        <p:txBody>
          <a:bodyPr/>
          <a:lstStyle/>
          <a:p>
            <a:fld id="{C26BB121-C5F2-4689-9A9C-2FF3445090A7}" type="datetimeFigureOut">
              <a:rPr lang="en-US" smtClean="0"/>
              <a:t>10/4/2023</a:t>
            </a:fld>
            <a:endParaRPr lang="en-US"/>
          </a:p>
        </p:txBody>
      </p:sp>
      <p:sp>
        <p:nvSpPr>
          <p:cNvPr id="8" name="Footer Placeholder 7">
            <a:extLst>
              <a:ext uri="{FF2B5EF4-FFF2-40B4-BE49-F238E27FC236}">
                <a16:creationId xmlns:a16="http://schemas.microsoft.com/office/drawing/2014/main" id="{FF7A4119-9E5A-7A50-C554-62E8F187BA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52EBE0B-BBF4-F483-1295-0393A77E2B87}"/>
              </a:ext>
            </a:extLst>
          </p:cNvPr>
          <p:cNvSpPr>
            <a:spLocks noGrp="1"/>
          </p:cNvSpPr>
          <p:nvPr>
            <p:ph type="sldNum" sz="quarter" idx="12"/>
          </p:nvPr>
        </p:nvSpPr>
        <p:spPr/>
        <p:txBody>
          <a:bodyPr/>
          <a:lstStyle/>
          <a:p>
            <a:fld id="{FB1A5170-8825-472F-BAA4-F28BBCD7F197}" type="slidenum">
              <a:rPr lang="en-US" smtClean="0"/>
              <a:t>‹#›</a:t>
            </a:fld>
            <a:endParaRPr lang="en-US"/>
          </a:p>
        </p:txBody>
      </p:sp>
    </p:spTree>
    <p:extLst>
      <p:ext uri="{BB962C8B-B14F-4D97-AF65-F5344CB8AC3E}">
        <p14:creationId xmlns:p14="http://schemas.microsoft.com/office/powerpoint/2010/main" val="400610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675B1-7AF7-89E1-51C3-46032C69EDC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734B65-2768-1D71-C314-5D34203F5F55}"/>
              </a:ext>
            </a:extLst>
          </p:cNvPr>
          <p:cNvSpPr>
            <a:spLocks noGrp="1"/>
          </p:cNvSpPr>
          <p:nvPr>
            <p:ph type="dt" sz="half" idx="10"/>
          </p:nvPr>
        </p:nvSpPr>
        <p:spPr/>
        <p:txBody>
          <a:bodyPr/>
          <a:lstStyle/>
          <a:p>
            <a:fld id="{C26BB121-C5F2-4689-9A9C-2FF3445090A7}" type="datetimeFigureOut">
              <a:rPr lang="en-US" smtClean="0"/>
              <a:t>10/4/2023</a:t>
            </a:fld>
            <a:endParaRPr lang="en-US"/>
          </a:p>
        </p:txBody>
      </p:sp>
      <p:sp>
        <p:nvSpPr>
          <p:cNvPr id="4" name="Footer Placeholder 3">
            <a:extLst>
              <a:ext uri="{FF2B5EF4-FFF2-40B4-BE49-F238E27FC236}">
                <a16:creationId xmlns:a16="http://schemas.microsoft.com/office/drawing/2014/main" id="{5FE0645B-60B6-ECBF-80A2-E22AB38698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C2A8F2-6579-801B-D943-DC87F1ECE497}"/>
              </a:ext>
            </a:extLst>
          </p:cNvPr>
          <p:cNvSpPr>
            <a:spLocks noGrp="1"/>
          </p:cNvSpPr>
          <p:nvPr>
            <p:ph type="sldNum" sz="quarter" idx="12"/>
          </p:nvPr>
        </p:nvSpPr>
        <p:spPr/>
        <p:txBody>
          <a:bodyPr/>
          <a:lstStyle/>
          <a:p>
            <a:fld id="{FB1A5170-8825-472F-BAA4-F28BBCD7F197}" type="slidenum">
              <a:rPr lang="en-US" smtClean="0"/>
              <a:t>‹#›</a:t>
            </a:fld>
            <a:endParaRPr lang="en-US"/>
          </a:p>
        </p:txBody>
      </p:sp>
    </p:spTree>
    <p:extLst>
      <p:ext uri="{BB962C8B-B14F-4D97-AF65-F5344CB8AC3E}">
        <p14:creationId xmlns:p14="http://schemas.microsoft.com/office/powerpoint/2010/main" val="2554833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138119-422A-44EF-77C2-8DDCB1521BD0}"/>
              </a:ext>
            </a:extLst>
          </p:cNvPr>
          <p:cNvSpPr>
            <a:spLocks noGrp="1"/>
          </p:cNvSpPr>
          <p:nvPr>
            <p:ph type="dt" sz="half" idx="10"/>
          </p:nvPr>
        </p:nvSpPr>
        <p:spPr/>
        <p:txBody>
          <a:bodyPr/>
          <a:lstStyle/>
          <a:p>
            <a:fld id="{C26BB121-C5F2-4689-9A9C-2FF3445090A7}" type="datetimeFigureOut">
              <a:rPr lang="en-US" smtClean="0"/>
              <a:t>10/4/2023</a:t>
            </a:fld>
            <a:endParaRPr lang="en-US"/>
          </a:p>
        </p:txBody>
      </p:sp>
      <p:sp>
        <p:nvSpPr>
          <p:cNvPr id="3" name="Footer Placeholder 2">
            <a:extLst>
              <a:ext uri="{FF2B5EF4-FFF2-40B4-BE49-F238E27FC236}">
                <a16:creationId xmlns:a16="http://schemas.microsoft.com/office/drawing/2014/main" id="{C6E2CBD6-6783-1CB0-18E7-DADBBA12B6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472727-C886-D376-AB22-1719314EF744}"/>
              </a:ext>
            </a:extLst>
          </p:cNvPr>
          <p:cNvSpPr>
            <a:spLocks noGrp="1"/>
          </p:cNvSpPr>
          <p:nvPr>
            <p:ph type="sldNum" sz="quarter" idx="12"/>
          </p:nvPr>
        </p:nvSpPr>
        <p:spPr/>
        <p:txBody>
          <a:bodyPr/>
          <a:lstStyle/>
          <a:p>
            <a:fld id="{FB1A5170-8825-472F-BAA4-F28BBCD7F197}" type="slidenum">
              <a:rPr lang="en-US" smtClean="0"/>
              <a:t>‹#›</a:t>
            </a:fld>
            <a:endParaRPr lang="en-US"/>
          </a:p>
        </p:txBody>
      </p:sp>
    </p:spTree>
    <p:extLst>
      <p:ext uri="{BB962C8B-B14F-4D97-AF65-F5344CB8AC3E}">
        <p14:creationId xmlns:p14="http://schemas.microsoft.com/office/powerpoint/2010/main" val="3983074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5DD4F-75CC-A1B8-E863-E5DD64A929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6795B83-E2A7-F439-705D-94FA8780C0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5D9706-3D27-9231-1BAE-39A7E19A5C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97BB8F-B79E-52E9-6C23-02BB7B9280A9}"/>
              </a:ext>
            </a:extLst>
          </p:cNvPr>
          <p:cNvSpPr>
            <a:spLocks noGrp="1"/>
          </p:cNvSpPr>
          <p:nvPr>
            <p:ph type="dt" sz="half" idx="10"/>
          </p:nvPr>
        </p:nvSpPr>
        <p:spPr/>
        <p:txBody>
          <a:bodyPr/>
          <a:lstStyle/>
          <a:p>
            <a:fld id="{C26BB121-C5F2-4689-9A9C-2FF3445090A7}" type="datetimeFigureOut">
              <a:rPr lang="en-US" smtClean="0"/>
              <a:t>10/4/2023</a:t>
            </a:fld>
            <a:endParaRPr lang="en-US"/>
          </a:p>
        </p:txBody>
      </p:sp>
      <p:sp>
        <p:nvSpPr>
          <p:cNvPr id="6" name="Footer Placeholder 5">
            <a:extLst>
              <a:ext uri="{FF2B5EF4-FFF2-40B4-BE49-F238E27FC236}">
                <a16:creationId xmlns:a16="http://schemas.microsoft.com/office/drawing/2014/main" id="{CE4A0B70-B508-ECC5-DE34-EAE6C99999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4B44B8-F01B-7BBC-5105-3223C32D2D8C}"/>
              </a:ext>
            </a:extLst>
          </p:cNvPr>
          <p:cNvSpPr>
            <a:spLocks noGrp="1"/>
          </p:cNvSpPr>
          <p:nvPr>
            <p:ph type="sldNum" sz="quarter" idx="12"/>
          </p:nvPr>
        </p:nvSpPr>
        <p:spPr/>
        <p:txBody>
          <a:bodyPr/>
          <a:lstStyle/>
          <a:p>
            <a:fld id="{FB1A5170-8825-472F-BAA4-F28BBCD7F197}" type="slidenum">
              <a:rPr lang="en-US" smtClean="0"/>
              <a:t>‹#›</a:t>
            </a:fld>
            <a:endParaRPr lang="en-US"/>
          </a:p>
        </p:txBody>
      </p:sp>
    </p:spTree>
    <p:extLst>
      <p:ext uri="{BB962C8B-B14F-4D97-AF65-F5344CB8AC3E}">
        <p14:creationId xmlns:p14="http://schemas.microsoft.com/office/powerpoint/2010/main" val="1123841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32BAA-C194-7F1B-8083-B072B0B4F4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FC9603-6673-7BAC-895E-D243E0504D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46BBEB-60BC-9DA2-40AF-6139520B38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850CAF-6613-804B-812F-677880C70E36}"/>
              </a:ext>
            </a:extLst>
          </p:cNvPr>
          <p:cNvSpPr>
            <a:spLocks noGrp="1"/>
          </p:cNvSpPr>
          <p:nvPr>
            <p:ph type="dt" sz="half" idx="10"/>
          </p:nvPr>
        </p:nvSpPr>
        <p:spPr/>
        <p:txBody>
          <a:bodyPr/>
          <a:lstStyle/>
          <a:p>
            <a:fld id="{C26BB121-C5F2-4689-9A9C-2FF3445090A7}" type="datetimeFigureOut">
              <a:rPr lang="en-US" smtClean="0"/>
              <a:t>10/4/2023</a:t>
            </a:fld>
            <a:endParaRPr lang="en-US"/>
          </a:p>
        </p:txBody>
      </p:sp>
      <p:sp>
        <p:nvSpPr>
          <p:cNvPr id="6" name="Footer Placeholder 5">
            <a:extLst>
              <a:ext uri="{FF2B5EF4-FFF2-40B4-BE49-F238E27FC236}">
                <a16:creationId xmlns:a16="http://schemas.microsoft.com/office/drawing/2014/main" id="{07BCE1E0-57B7-8EE4-82F6-70CB2241C2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C1217A-E0E2-F5EC-E673-19A005AC81A2}"/>
              </a:ext>
            </a:extLst>
          </p:cNvPr>
          <p:cNvSpPr>
            <a:spLocks noGrp="1"/>
          </p:cNvSpPr>
          <p:nvPr>
            <p:ph type="sldNum" sz="quarter" idx="12"/>
          </p:nvPr>
        </p:nvSpPr>
        <p:spPr/>
        <p:txBody>
          <a:bodyPr/>
          <a:lstStyle/>
          <a:p>
            <a:fld id="{FB1A5170-8825-472F-BAA4-F28BBCD7F197}" type="slidenum">
              <a:rPr lang="en-US" smtClean="0"/>
              <a:t>‹#›</a:t>
            </a:fld>
            <a:endParaRPr lang="en-US"/>
          </a:p>
        </p:txBody>
      </p:sp>
    </p:spTree>
    <p:extLst>
      <p:ext uri="{BB962C8B-B14F-4D97-AF65-F5344CB8AC3E}">
        <p14:creationId xmlns:p14="http://schemas.microsoft.com/office/powerpoint/2010/main" val="4087699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BED5C5-1ABB-7EE9-2750-5819F2C4AE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832CBA-9E64-6745-668E-2BFE551F1C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7B4CB5-9C91-DE41-5145-D77638EC9F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6BB121-C5F2-4689-9A9C-2FF3445090A7}" type="datetimeFigureOut">
              <a:rPr lang="en-US" smtClean="0"/>
              <a:t>10/4/2023</a:t>
            </a:fld>
            <a:endParaRPr lang="en-US"/>
          </a:p>
        </p:txBody>
      </p:sp>
      <p:sp>
        <p:nvSpPr>
          <p:cNvPr id="5" name="Footer Placeholder 4">
            <a:extLst>
              <a:ext uri="{FF2B5EF4-FFF2-40B4-BE49-F238E27FC236}">
                <a16:creationId xmlns:a16="http://schemas.microsoft.com/office/drawing/2014/main" id="{4842F934-F6FE-8D22-E475-1385325F7C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0324D6F-7F2B-731D-2BCA-FAB119CBE0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1A5170-8825-472F-BAA4-F28BBCD7F197}" type="slidenum">
              <a:rPr lang="en-US" smtClean="0"/>
              <a:t>‹#›</a:t>
            </a:fld>
            <a:endParaRPr lang="en-US"/>
          </a:p>
        </p:txBody>
      </p:sp>
    </p:spTree>
    <p:extLst>
      <p:ext uri="{BB962C8B-B14F-4D97-AF65-F5344CB8AC3E}">
        <p14:creationId xmlns:p14="http://schemas.microsoft.com/office/powerpoint/2010/main" val="1894489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B3C37-40CD-4073-8B8B-BFA1EE8706E1}"/>
              </a:ext>
            </a:extLst>
          </p:cNvPr>
          <p:cNvSpPr>
            <a:spLocks noGrp="1"/>
          </p:cNvSpPr>
          <p:nvPr>
            <p:ph type="ctrTitle"/>
          </p:nvPr>
        </p:nvSpPr>
        <p:spPr/>
        <p:txBody>
          <a:bodyPr/>
          <a:lstStyle/>
          <a:p>
            <a:r>
              <a:rPr lang="en-US" dirty="0"/>
              <a:t>Gradient Descent</a:t>
            </a:r>
          </a:p>
        </p:txBody>
      </p:sp>
      <p:sp>
        <p:nvSpPr>
          <p:cNvPr id="3" name="Subtitle 2">
            <a:extLst>
              <a:ext uri="{FF2B5EF4-FFF2-40B4-BE49-F238E27FC236}">
                <a16:creationId xmlns:a16="http://schemas.microsoft.com/office/drawing/2014/main" id="{2F37F72B-BFEA-5960-DB6F-B46D7438956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75284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7CA3F-C155-C270-F116-F5D99D3AADBD}"/>
              </a:ext>
            </a:extLst>
          </p:cNvPr>
          <p:cNvSpPr>
            <a:spLocks noGrp="1"/>
          </p:cNvSpPr>
          <p:nvPr>
            <p:ph type="title"/>
          </p:nvPr>
        </p:nvSpPr>
        <p:spPr/>
        <p:txBody>
          <a:bodyPr/>
          <a:lstStyle/>
          <a:p>
            <a:r>
              <a:rPr lang="en-US" dirty="0"/>
              <a:t>Parameter update</a:t>
            </a:r>
          </a:p>
        </p:txBody>
      </p:sp>
      <p:sp>
        <p:nvSpPr>
          <p:cNvPr id="3" name="Content Placeholder 2">
            <a:extLst>
              <a:ext uri="{FF2B5EF4-FFF2-40B4-BE49-F238E27FC236}">
                <a16:creationId xmlns:a16="http://schemas.microsoft.com/office/drawing/2014/main" id="{35C2EAB3-35CC-A8CD-992B-7168A2740EC7}"/>
              </a:ext>
            </a:extLst>
          </p:cNvPr>
          <p:cNvSpPr>
            <a:spLocks noGrp="1"/>
          </p:cNvSpPr>
          <p:nvPr>
            <p:ph idx="1"/>
          </p:nvPr>
        </p:nvSpPr>
        <p:spPr/>
        <p:txBody>
          <a:bodyPr/>
          <a:lstStyle/>
          <a:p>
            <a:r>
              <a:rPr lang="en-US" dirty="0"/>
              <a:t>m = m - </a:t>
            </a:r>
            <a:r>
              <a:rPr lang="el-GR" dirty="0"/>
              <a:t>α * </a:t>
            </a:r>
            <a:r>
              <a:rPr lang="en-US" dirty="0" err="1"/>
              <a:t>dMSE</a:t>
            </a:r>
            <a:r>
              <a:rPr lang="en-US" dirty="0"/>
              <a:t>/dm</a:t>
            </a:r>
          </a:p>
          <a:p>
            <a:r>
              <a:rPr lang="en-US" dirty="0"/>
              <a:t>c = c - </a:t>
            </a:r>
            <a:r>
              <a:rPr lang="el-GR" dirty="0"/>
              <a:t>α * </a:t>
            </a:r>
            <a:r>
              <a:rPr lang="en-US" dirty="0" err="1"/>
              <a:t>dMSE</a:t>
            </a:r>
            <a:r>
              <a:rPr lang="en-US" dirty="0"/>
              <a:t>/dc</a:t>
            </a:r>
          </a:p>
        </p:txBody>
      </p:sp>
    </p:spTree>
    <p:extLst>
      <p:ext uri="{BB962C8B-B14F-4D97-AF65-F5344CB8AC3E}">
        <p14:creationId xmlns:p14="http://schemas.microsoft.com/office/powerpoint/2010/main" val="835046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33ECA-ED0F-F81E-0CFA-2526EB9CB954}"/>
              </a:ext>
            </a:extLst>
          </p:cNvPr>
          <p:cNvSpPr>
            <a:spLocks noGrp="1"/>
          </p:cNvSpPr>
          <p:nvPr>
            <p:ph type="title"/>
          </p:nvPr>
        </p:nvSpPr>
        <p:spPr/>
        <p:txBody>
          <a:bodyPr/>
          <a:lstStyle/>
          <a:p>
            <a:r>
              <a:rPr lang="en-US" dirty="0"/>
              <a:t>Steps</a:t>
            </a:r>
          </a:p>
        </p:txBody>
      </p:sp>
      <p:sp>
        <p:nvSpPr>
          <p:cNvPr id="3" name="Content Placeholder 2">
            <a:extLst>
              <a:ext uri="{FF2B5EF4-FFF2-40B4-BE49-F238E27FC236}">
                <a16:creationId xmlns:a16="http://schemas.microsoft.com/office/drawing/2014/main" id="{22F8ACBC-A7DB-50B7-A5B6-7380B2D01839}"/>
              </a:ext>
            </a:extLst>
          </p:cNvPr>
          <p:cNvSpPr>
            <a:spLocks noGrp="1"/>
          </p:cNvSpPr>
          <p:nvPr>
            <p:ph idx="1"/>
          </p:nvPr>
        </p:nvSpPr>
        <p:spPr/>
        <p:txBody>
          <a:bodyPr>
            <a:normAutofit lnSpcReduction="10000"/>
          </a:bodyPr>
          <a:lstStyle/>
          <a:p>
            <a:pPr marL="514350" indent="-514350">
              <a:buFont typeface="+mj-lt"/>
              <a:buAutoNum type="arabicPeriod"/>
            </a:pPr>
            <a:r>
              <a:rPr lang="en-US" dirty="0"/>
              <a:t>Initialize m and c with any values</a:t>
            </a:r>
          </a:p>
          <a:p>
            <a:pPr marL="514350" indent="-514350">
              <a:buFont typeface="+mj-lt"/>
              <a:buAutoNum type="arabicPeriod"/>
            </a:pPr>
            <a:r>
              <a:rPr lang="en-US" dirty="0"/>
              <a:t>Find </a:t>
            </a:r>
            <a:r>
              <a:rPr lang="en-US" dirty="0" err="1"/>
              <a:t>predicted_y</a:t>
            </a:r>
            <a:r>
              <a:rPr lang="en-US" dirty="0"/>
              <a:t> to calculate error</a:t>
            </a:r>
          </a:p>
          <a:p>
            <a:pPr marL="514350" indent="-514350">
              <a:buFont typeface="+mj-lt"/>
              <a:buAutoNum type="arabicPeriod"/>
            </a:pPr>
            <a:r>
              <a:rPr lang="en-US" dirty="0"/>
              <a:t>Calculate the gradients of the MSE with respect to m and c. These gradients indicate the direction and magnitude of the </a:t>
            </a:r>
            <a:r>
              <a:rPr lang="en-US" b="1" dirty="0"/>
              <a:t>steepest increase</a:t>
            </a:r>
            <a:r>
              <a:rPr lang="en-US" dirty="0"/>
              <a:t> in the MSE. The gradients are calculated using partial derivatives</a:t>
            </a:r>
          </a:p>
          <a:p>
            <a:pPr marL="514350" indent="-514350">
              <a:buFont typeface="+mj-lt"/>
              <a:buAutoNum type="arabicPeriod"/>
            </a:pPr>
            <a:r>
              <a:rPr lang="en-US" dirty="0"/>
              <a:t>Update the values of m and b using the gradients and a learning rate α (step size)</a:t>
            </a:r>
          </a:p>
          <a:p>
            <a:pPr marL="514350" indent="-514350">
              <a:buFont typeface="+mj-lt"/>
              <a:buAutoNum type="arabicPeriod"/>
            </a:pPr>
            <a:r>
              <a:rPr lang="en-US" dirty="0"/>
              <a:t>Repeat 2-4 n times, or until the parameters converge to a satisfactory value</a:t>
            </a:r>
          </a:p>
        </p:txBody>
      </p:sp>
    </p:spTree>
    <p:extLst>
      <p:ext uri="{BB962C8B-B14F-4D97-AF65-F5344CB8AC3E}">
        <p14:creationId xmlns:p14="http://schemas.microsoft.com/office/powerpoint/2010/main" val="2772564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8578E8-E3C8-5BB2-763E-A70A9F1DEE97}"/>
              </a:ext>
            </a:extLst>
          </p:cNvPr>
          <p:cNvSpPr>
            <a:spLocks noGrp="1"/>
          </p:cNvSpPr>
          <p:nvPr>
            <p:ph idx="1"/>
          </p:nvPr>
        </p:nvSpPr>
        <p:spPr>
          <a:xfrm>
            <a:off x="838200" y="689548"/>
            <a:ext cx="10515600" cy="5487415"/>
          </a:xfrm>
        </p:spPr>
        <p:txBody>
          <a:bodyPr/>
          <a:lstStyle/>
          <a:p>
            <a:pPr algn="ctr"/>
            <a:r>
              <a:rPr lang="en-US" dirty="0"/>
              <a:t>MSE= </a:t>
            </a:r>
            <a:r>
              <a:rPr lang="es-ES" u="sng" dirty="0"/>
              <a:t>Σ(</a:t>
            </a:r>
            <a:r>
              <a:rPr lang="es-ES" u="sng" dirty="0" err="1"/>
              <a:t>actual_y</a:t>
            </a:r>
            <a:r>
              <a:rPr lang="es-ES" u="sng" dirty="0"/>
              <a:t> - </a:t>
            </a:r>
            <a:r>
              <a:rPr lang="es-ES" u="sng" dirty="0" err="1"/>
              <a:t>predicted_y</a:t>
            </a:r>
            <a:r>
              <a:rPr lang="es-ES" u="sng" dirty="0"/>
              <a:t>)</a:t>
            </a:r>
            <a:r>
              <a:rPr lang="es-ES" u="sng" baseline="30000" dirty="0"/>
              <a:t>2</a:t>
            </a:r>
          </a:p>
          <a:p>
            <a:pPr marL="0" indent="0" algn="ctr">
              <a:buNone/>
            </a:pPr>
            <a:r>
              <a:rPr lang="es-ES" dirty="0"/>
              <a:t>	n</a:t>
            </a:r>
            <a:endParaRPr lang="en-US" dirty="0"/>
          </a:p>
          <a:p>
            <a:pPr algn="ctr"/>
            <a:r>
              <a:rPr lang="en-US" dirty="0"/>
              <a:t>y = mx + c</a:t>
            </a:r>
          </a:p>
          <a:p>
            <a:r>
              <a:rPr lang="en-US" dirty="0" err="1"/>
              <a:t>dMSE</a:t>
            </a:r>
            <a:r>
              <a:rPr lang="en-US" dirty="0"/>
              <a:t>/dm =    </a:t>
            </a:r>
            <a:r>
              <a:rPr lang="en-US" b="1" dirty="0"/>
              <a:t>-</a:t>
            </a:r>
            <a:r>
              <a:rPr lang="en-US" dirty="0"/>
              <a:t>	</a:t>
            </a:r>
            <a:r>
              <a:rPr lang="en-US" u="sng" dirty="0"/>
              <a:t>2 * </a:t>
            </a:r>
            <a:r>
              <a:rPr lang="es-ES" u="sng" dirty="0"/>
              <a:t>Σ </a:t>
            </a:r>
            <a:r>
              <a:rPr lang="en-US" u="sng" dirty="0"/>
              <a:t>x * </a:t>
            </a:r>
            <a:r>
              <a:rPr lang="es-ES" u="sng" dirty="0"/>
              <a:t>(</a:t>
            </a:r>
            <a:r>
              <a:rPr lang="es-ES" u="sng" dirty="0" err="1"/>
              <a:t>actual_y</a:t>
            </a:r>
            <a:r>
              <a:rPr lang="es-ES" u="sng" dirty="0"/>
              <a:t> - </a:t>
            </a:r>
            <a:r>
              <a:rPr lang="es-ES" u="sng" dirty="0" err="1"/>
              <a:t>predicted_y</a:t>
            </a:r>
            <a:r>
              <a:rPr lang="es-ES" u="sng" dirty="0"/>
              <a:t>)</a:t>
            </a:r>
          </a:p>
          <a:p>
            <a:pPr marL="0" indent="0" algn="ctr">
              <a:buNone/>
            </a:pPr>
            <a:r>
              <a:rPr lang="es-ES" dirty="0"/>
              <a:t>n</a:t>
            </a:r>
          </a:p>
          <a:p>
            <a:r>
              <a:rPr lang="en-US" dirty="0" err="1"/>
              <a:t>dMSE</a:t>
            </a:r>
            <a:r>
              <a:rPr lang="en-US" dirty="0"/>
              <a:t>/dc =      </a:t>
            </a:r>
            <a:r>
              <a:rPr lang="en-US" b="1" dirty="0"/>
              <a:t>-</a:t>
            </a:r>
            <a:r>
              <a:rPr lang="en-US" dirty="0"/>
              <a:t>      </a:t>
            </a:r>
            <a:r>
              <a:rPr lang="en-US" u="sng" dirty="0"/>
              <a:t>2 * </a:t>
            </a:r>
            <a:r>
              <a:rPr lang="es-ES" u="sng" dirty="0"/>
              <a:t>Σ(</a:t>
            </a:r>
            <a:r>
              <a:rPr lang="es-ES" u="sng" dirty="0" err="1"/>
              <a:t>actual_y</a:t>
            </a:r>
            <a:r>
              <a:rPr lang="es-ES" u="sng" dirty="0"/>
              <a:t> - </a:t>
            </a:r>
            <a:r>
              <a:rPr lang="es-ES" u="sng" dirty="0" err="1"/>
              <a:t>predicted_y</a:t>
            </a:r>
            <a:r>
              <a:rPr lang="es-ES" u="sng" dirty="0"/>
              <a:t>)</a:t>
            </a:r>
          </a:p>
          <a:p>
            <a:pPr marL="0" indent="0" algn="ctr">
              <a:buNone/>
            </a:pPr>
            <a:r>
              <a:rPr lang="es-ES" dirty="0"/>
              <a:t>n</a:t>
            </a:r>
          </a:p>
          <a:p>
            <a:pPr marL="0" indent="0" algn="ctr">
              <a:buNone/>
            </a:pPr>
            <a:endParaRPr lang="es-ES" dirty="0"/>
          </a:p>
          <a:p>
            <a:pPr marL="0" indent="0" algn="ctr">
              <a:buNone/>
            </a:pPr>
            <a:endParaRPr lang="es-ES" dirty="0"/>
          </a:p>
        </p:txBody>
      </p:sp>
    </p:spTree>
    <p:extLst>
      <p:ext uri="{BB962C8B-B14F-4D97-AF65-F5344CB8AC3E}">
        <p14:creationId xmlns:p14="http://schemas.microsoft.com/office/powerpoint/2010/main" val="2147200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748E3C4-9380-39A8-D2BC-E0E10319239B}"/>
              </a:ext>
            </a:extLst>
          </p:cNvPr>
          <p:cNvGraphicFramePr>
            <a:graphicFrameLocks noGrp="1"/>
          </p:cNvGraphicFramePr>
          <p:nvPr>
            <p:ph idx="1"/>
            <p:extLst>
              <p:ext uri="{D42A27DB-BD31-4B8C-83A1-F6EECF244321}">
                <p14:modId xmlns:p14="http://schemas.microsoft.com/office/powerpoint/2010/main" val="1739816794"/>
              </p:ext>
            </p:extLst>
          </p:nvPr>
        </p:nvGraphicFramePr>
        <p:xfrm>
          <a:off x="4630711" y="356588"/>
          <a:ext cx="2354706" cy="1801996"/>
        </p:xfrm>
        <a:graphic>
          <a:graphicData uri="http://schemas.openxmlformats.org/drawingml/2006/table">
            <a:tbl>
              <a:tblPr firstRow="1" bandRow="1">
                <a:tableStyleId>{5C22544A-7EE6-4342-B048-85BDC9FD1C3A}</a:tableStyleId>
              </a:tblPr>
              <a:tblGrid>
                <a:gridCol w="1177353">
                  <a:extLst>
                    <a:ext uri="{9D8B030D-6E8A-4147-A177-3AD203B41FA5}">
                      <a16:colId xmlns:a16="http://schemas.microsoft.com/office/drawing/2014/main" val="2667819274"/>
                    </a:ext>
                  </a:extLst>
                </a:gridCol>
                <a:gridCol w="1177353">
                  <a:extLst>
                    <a:ext uri="{9D8B030D-6E8A-4147-A177-3AD203B41FA5}">
                      <a16:colId xmlns:a16="http://schemas.microsoft.com/office/drawing/2014/main" val="2525418360"/>
                    </a:ext>
                  </a:extLst>
                </a:gridCol>
              </a:tblGrid>
              <a:tr h="450499">
                <a:tc>
                  <a:txBody>
                    <a:bodyPr/>
                    <a:lstStyle/>
                    <a:p>
                      <a:pPr algn="ctr"/>
                      <a:r>
                        <a:rPr lang="en-US" dirty="0"/>
                        <a:t>x</a:t>
                      </a:r>
                    </a:p>
                  </a:txBody>
                  <a:tcPr/>
                </a:tc>
                <a:tc>
                  <a:txBody>
                    <a:bodyPr/>
                    <a:lstStyle/>
                    <a:p>
                      <a:pPr algn="ctr"/>
                      <a:r>
                        <a:rPr lang="en-US" dirty="0"/>
                        <a:t>y</a:t>
                      </a:r>
                    </a:p>
                  </a:txBody>
                  <a:tcPr/>
                </a:tc>
                <a:extLst>
                  <a:ext uri="{0D108BD9-81ED-4DB2-BD59-A6C34878D82A}">
                    <a16:rowId xmlns:a16="http://schemas.microsoft.com/office/drawing/2014/main" val="2707693581"/>
                  </a:ext>
                </a:extLst>
              </a:tr>
              <a:tr h="450499">
                <a:tc>
                  <a:txBody>
                    <a:bodyPr/>
                    <a:lstStyle/>
                    <a:p>
                      <a:r>
                        <a:rPr lang="en-US" dirty="0"/>
                        <a:t>1</a:t>
                      </a:r>
                    </a:p>
                  </a:txBody>
                  <a:tcPr/>
                </a:tc>
                <a:tc>
                  <a:txBody>
                    <a:bodyPr/>
                    <a:lstStyle/>
                    <a:p>
                      <a:r>
                        <a:rPr lang="en-US" dirty="0"/>
                        <a:t>3</a:t>
                      </a:r>
                    </a:p>
                  </a:txBody>
                  <a:tcPr/>
                </a:tc>
                <a:extLst>
                  <a:ext uri="{0D108BD9-81ED-4DB2-BD59-A6C34878D82A}">
                    <a16:rowId xmlns:a16="http://schemas.microsoft.com/office/drawing/2014/main" val="1612150809"/>
                  </a:ext>
                </a:extLst>
              </a:tr>
              <a:tr h="450499">
                <a:tc>
                  <a:txBody>
                    <a:bodyPr/>
                    <a:lstStyle/>
                    <a:p>
                      <a:r>
                        <a:rPr lang="en-US" dirty="0"/>
                        <a:t>2</a:t>
                      </a:r>
                    </a:p>
                  </a:txBody>
                  <a:tcPr/>
                </a:tc>
                <a:tc>
                  <a:txBody>
                    <a:bodyPr/>
                    <a:lstStyle/>
                    <a:p>
                      <a:r>
                        <a:rPr lang="en-US" dirty="0"/>
                        <a:t>5</a:t>
                      </a:r>
                    </a:p>
                  </a:txBody>
                  <a:tcPr/>
                </a:tc>
                <a:extLst>
                  <a:ext uri="{0D108BD9-81ED-4DB2-BD59-A6C34878D82A}">
                    <a16:rowId xmlns:a16="http://schemas.microsoft.com/office/drawing/2014/main" val="1459119799"/>
                  </a:ext>
                </a:extLst>
              </a:tr>
              <a:tr h="450499">
                <a:tc>
                  <a:txBody>
                    <a:bodyPr/>
                    <a:lstStyle/>
                    <a:p>
                      <a:r>
                        <a:rPr lang="en-US" dirty="0"/>
                        <a:t>3</a:t>
                      </a:r>
                    </a:p>
                  </a:txBody>
                  <a:tcPr/>
                </a:tc>
                <a:tc>
                  <a:txBody>
                    <a:bodyPr/>
                    <a:lstStyle/>
                    <a:p>
                      <a:r>
                        <a:rPr lang="en-US" dirty="0"/>
                        <a:t>7</a:t>
                      </a:r>
                    </a:p>
                  </a:txBody>
                  <a:tcPr/>
                </a:tc>
                <a:extLst>
                  <a:ext uri="{0D108BD9-81ED-4DB2-BD59-A6C34878D82A}">
                    <a16:rowId xmlns:a16="http://schemas.microsoft.com/office/drawing/2014/main" val="655470479"/>
                  </a:ext>
                </a:extLst>
              </a:tr>
            </a:tbl>
          </a:graphicData>
        </a:graphic>
      </p:graphicFrame>
      <p:sp>
        <p:nvSpPr>
          <p:cNvPr id="5" name="TextBox 4">
            <a:extLst>
              <a:ext uri="{FF2B5EF4-FFF2-40B4-BE49-F238E27FC236}">
                <a16:creationId xmlns:a16="http://schemas.microsoft.com/office/drawing/2014/main" id="{5245F3DD-5AE1-FDBA-7FFC-9DEDA69FFF13}"/>
              </a:ext>
            </a:extLst>
          </p:cNvPr>
          <p:cNvSpPr txBox="1"/>
          <p:nvPr/>
        </p:nvSpPr>
        <p:spPr>
          <a:xfrm>
            <a:off x="709535" y="2608289"/>
            <a:ext cx="10772932" cy="3539430"/>
          </a:xfrm>
          <a:prstGeom prst="rect">
            <a:avLst/>
          </a:prstGeom>
          <a:noFill/>
        </p:spPr>
        <p:txBody>
          <a:bodyPr wrap="square" rtlCol="0">
            <a:spAutoFit/>
          </a:bodyPr>
          <a:lstStyle/>
          <a:p>
            <a:r>
              <a:rPr lang="en-US" sz="2800" dirty="0"/>
              <a:t>Assume learning rate is 0.1</a:t>
            </a:r>
          </a:p>
          <a:p>
            <a:r>
              <a:rPr lang="en-US" sz="2800" dirty="0"/>
              <a:t>1. Initialize m and c with 0</a:t>
            </a:r>
          </a:p>
          <a:p>
            <a:r>
              <a:rPr lang="en-US" sz="2800" dirty="0"/>
              <a:t>2. Predict y for each point</a:t>
            </a:r>
          </a:p>
          <a:p>
            <a:pPr marL="457200" indent="-457200">
              <a:buFont typeface="Arial" panose="020B0604020202020204" pitchFamily="34" charset="0"/>
              <a:buChar char="•"/>
            </a:pPr>
            <a:r>
              <a:rPr lang="en-US" sz="2800" dirty="0"/>
              <a:t>For (1, 3): </a:t>
            </a:r>
            <a:r>
              <a:rPr lang="en-US" sz="2800" dirty="0" err="1"/>
              <a:t>predicted_y</a:t>
            </a:r>
            <a:r>
              <a:rPr lang="en-US" sz="2800" dirty="0"/>
              <a:t> = 0*1 + 0 = 0</a:t>
            </a:r>
          </a:p>
          <a:p>
            <a:pPr marL="457200" indent="-457200">
              <a:buFont typeface="Arial" panose="020B0604020202020204" pitchFamily="34" charset="0"/>
              <a:buChar char="•"/>
            </a:pPr>
            <a:r>
              <a:rPr lang="en-US" sz="2800" dirty="0"/>
              <a:t>For (2, 5): </a:t>
            </a:r>
            <a:r>
              <a:rPr lang="en-US" sz="2800" dirty="0" err="1"/>
              <a:t>predicted_y</a:t>
            </a:r>
            <a:r>
              <a:rPr lang="en-US" sz="2800" dirty="0"/>
              <a:t> = 0*2 + 0 = 0</a:t>
            </a:r>
          </a:p>
          <a:p>
            <a:pPr marL="457200" indent="-457200">
              <a:buFont typeface="Arial" panose="020B0604020202020204" pitchFamily="34" charset="0"/>
              <a:buChar char="•"/>
            </a:pPr>
            <a:r>
              <a:rPr lang="en-US" sz="2800" dirty="0"/>
              <a:t>For (3, 7): </a:t>
            </a:r>
            <a:r>
              <a:rPr lang="en-US" sz="2800" dirty="0" err="1"/>
              <a:t>predicted_y</a:t>
            </a:r>
            <a:r>
              <a:rPr lang="en-US" sz="2800" dirty="0"/>
              <a:t> = 0*3 + 0 = 0</a:t>
            </a:r>
          </a:p>
          <a:p>
            <a:r>
              <a:rPr lang="en-US" sz="2800" dirty="0"/>
              <a:t>MSE=? =&gt; [(3-0)^2+(5-0)^2+(7-0)^2]/3 = 15.33</a:t>
            </a:r>
          </a:p>
          <a:p>
            <a:endParaRPr lang="en-US" sz="2800" dirty="0"/>
          </a:p>
        </p:txBody>
      </p:sp>
    </p:spTree>
    <p:extLst>
      <p:ext uri="{BB962C8B-B14F-4D97-AF65-F5344CB8AC3E}">
        <p14:creationId xmlns:p14="http://schemas.microsoft.com/office/powerpoint/2010/main" val="4120861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648B6-DACE-FB93-62F9-610AC130C16B}"/>
              </a:ext>
            </a:extLst>
          </p:cNvPr>
          <p:cNvSpPr>
            <a:spLocks noGrp="1"/>
          </p:cNvSpPr>
          <p:nvPr>
            <p:ph type="title"/>
          </p:nvPr>
        </p:nvSpPr>
        <p:spPr/>
        <p:txBody>
          <a:bodyPr/>
          <a:lstStyle/>
          <a:p>
            <a:r>
              <a:rPr lang="en-US" dirty="0"/>
              <a:t>3. Calculate the gradients of the MSE with respect to m and c</a:t>
            </a:r>
          </a:p>
        </p:txBody>
      </p:sp>
      <p:sp>
        <p:nvSpPr>
          <p:cNvPr id="3" name="Content Placeholder 2">
            <a:extLst>
              <a:ext uri="{FF2B5EF4-FFF2-40B4-BE49-F238E27FC236}">
                <a16:creationId xmlns:a16="http://schemas.microsoft.com/office/drawing/2014/main" id="{E1D597E8-5C96-8484-FA54-D8D13E4CF870}"/>
              </a:ext>
            </a:extLst>
          </p:cNvPr>
          <p:cNvSpPr>
            <a:spLocks noGrp="1"/>
          </p:cNvSpPr>
          <p:nvPr>
            <p:ph idx="1"/>
          </p:nvPr>
        </p:nvSpPr>
        <p:spPr/>
        <p:txBody>
          <a:bodyPr/>
          <a:lstStyle/>
          <a:p>
            <a:r>
              <a:rPr lang="en-US" dirty="0" err="1"/>
              <a:t>dMSE</a:t>
            </a:r>
            <a:r>
              <a:rPr lang="en-US" dirty="0"/>
              <a:t>/dm = (-2) * [(1) * (3 - 0)]/3 = -2</a:t>
            </a:r>
          </a:p>
          <a:p>
            <a:r>
              <a:rPr lang="en-US" dirty="0" err="1"/>
              <a:t>dMSE</a:t>
            </a:r>
            <a:r>
              <a:rPr lang="en-US" dirty="0"/>
              <a:t>/dc = (-2) * [(3 - 0)]/3 = -2</a:t>
            </a:r>
          </a:p>
          <a:p>
            <a:endParaRPr lang="en-US" dirty="0"/>
          </a:p>
          <a:p>
            <a:r>
              <a:rPr lang="en-US" dirty="0" err="1"/>
              <a:t>dMSE</a:t>
            </a:r>
            <a:r>
              <a:rPr lang="en-US" dirty="0"/>
              <a:t>/dm = (-2) * [(2) * (5 - 0)]/3 = -6.67</a:t>
            </a:r>
          </a:p>
          <a:p>
            <a:r>
              <a:rPr lang="en-US" dirty="0" err="1"/>
              <a:t>dMSE</a:t>
            </a:r>
            <a:r>
              <a:rPr lang="en-US" dirty="0"/>
              <a:t>/dc = (-2) * [(5 - 0)]/3 = -3.33</a:t>
            </a:r>
          </a:p>
          <a:p>
            <a:endParaRPr lang="en-US" dirty="0"/>
          </a:p>
          <a:p>
            <a:r>
              <a:rPr lang="en-US" dirty="0" err="1"/>
              <a:t>dMSE</a:t>
            </a:r>
            <a:r>
              <a:rPr lang="en-US" dirty="0"/>
              <a:t>/dm = (-2) * [(3) * (7 - 0)]/3 = -14</a:t>
            </a:r>
          </a:p>
          <a:p>
            <a:r>
              <a:rPr lang="en-US" dirty="0" err="1"/>
              <a:t>dMSE</a:t>
            </a:r>
            <a:r>
              <a:rPr lang="en-US" dirty="0"/>
              <a:t>/dc = (-2) * [(7 - 0)]/3 = -4.67</a:t>
            </a:r>
          </a:p>
          <a:p>
            <a:endParaRPr lang="en-US" dirty="0"/>
          </a:p>
        </p:txBody>
      </p:sp>
    </p:spTree>
    <p:extLst>
      <p:ext uri="{BB962C8B-B14F-4D97-AF65-F5344CB8AC3E}">
        <p14:creationId xmlns:p14="http://schemas.microsoft.com/office/powerpoint/2010/main" val="1311652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F6BD0-BE25-07BA-618D-65688580AE8A}"/>
              </a:ext>
            </a:extLst>
          </p:cNvPr>
          <p:cNvSpPr>
            <a:spLocks noGrp="1"/>
          </p:cNvSpPr>
          <p:nvPr>
            <p:ph type="title"/>
          </p:nvPr>
        </p:nvSpPr>
        <p:spPr/>
        <p:txBody>
          <a:bodyPr/>
          <a:lstStyle/>
          <a:p>
            <a:r>
              <a:rPr lang="en-US" dirty="0"/>
              <a:t>4. Update m and c</a:t>
            </a:r>
          </a:p>
        </p:txBody>
      </p:sp>
      <p:sp>
        <p:nvSpPr>
          <p:cNvPr id="3" name="Content Placeholder 2">
            <a:extLst>
              <a:ext uri="{FF2B5EF4-FFF2-40B4-BE49-F238E27FC236}">
                <a16:creationId xmlns:a16="http://schemas.microsoft.com/office/drawing/2014/main" id="{D6914D29-0F26-C01F-EF7A-7B79772EE9F0}"/>
              </a:ext>
            </a:extLst>
          </p:cNvPr>
          <p:cNvSpPr>
            <a:spLocks noGrp="1"/>
          </p:cNvSpPr>
          <p:nvPr>
            <p:ph idx="1"/>
          </p:nvPr>
        </p:nvSpPr>
        <p:spPr/>
        <p:txBody>
          <a:bodyPr/>
          <a:lstStyle/>
          <a:p>
            <a:r>
              <a:rPr lang="en-US" dirty="0"/>
              <a:t>m = m - </a:t>
            </a:r>
            <a:r>
              <a:rPr lang="el-GR" dirty="0"/>
              <a:t>α * </a:t>
            </a:r>
            <a:r>
              <a:rPr lang="en-US" dirty="0" err="1"/>
              <a:t>dMSE</a:t>
            </a:r>
            <a:r>
              <a:rPr lang="en-US" dirty="0"/>
              <a:t>/dm</a:t>
            </a:r>
          </a:p>
          <a:p>
            <a:r>
              <a:rPr lang="en-US" dirty="0"/>
              <a:t>c = c - </a:t>
            </a:r>
            <a:r>
              <a:rPr lang="el-GR" dirty="0"/>
              <a:t>α * </a:t>
            </a:r>
            <a:r>
              <a:rPr lang="en-US" dirty="0" err="1"/>
              <a:t>dMSE</a:t>
            </a:r>
            <a:r>
              <a:rPr lang="en-US" dirty="0"/>
              <a:t>/dc</a:t>
            </a:r>
          </a:p>
          <a:p>
            <a:endParaRPr lang="en-US" dirty="0"/>
          </a:p>
          <a:p>
            <a:r>
              <a:rPr lang="en-US" dirty="0"/>
              <a:t>New m = 0 - 0.1 * (-2 + -6.67 + -14) = 2.267</a:t>
            </a:r>
          </a:p>
          <a:p>
            <a:r>
              <a:rPr lang="en-US"/>
              <a:t>New c </a:t>
            </a:r>
            <a:r>
              <a:rPr lang="en-US" dirty="0"/>
              <a:t>= 0 - 0.1 * (-2 + -3.33 + -4.67) = 1</a:t>
            </a:r>
          </a:p>
          <a:p>
            <a:endParaRPr lang="en-US" dirty="0"/>
          </a:p>
          <a:p>
            <a:endParaRPr lang="en-US" dirty="0"/>
          </a:p>
        </p:txBody>
      </p:sp>
    </p:spTree>
    <p:extLst>
      <p:ext uri="{BB962C8B-B14F-4D97-AF65-F5344CB8AC3E}">
        <p14:creationId xmlns:p14="http://schemas.microsoft.com/office/powerpoint/2010/main" val="2144386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97424-6AE9-C13B-8779-3D233554BEAA}"/>
              </a:ext>
            </a:extLst>
          </p:cNvPr>
          <p:cNvSpPr>
            <a:spLocks noGrp="1"/>
          </p:cNvSpPr>
          <p:nvPr>
            <p:ph type="title"/>
          </p:nvPr>
        </p:nvSpPr>
        <p:spPr/>
        <p:txBody>
          <a:bodyPr/>
          <a:lstStyle/>
          <a:p>
            <a:r>
              <a:rPr lang="en-US" dirty="0"/>
              <a:t>5. Repeat</a:t>
            </a:r>
          </a:p>
        </p:txBody>
      </p:sp>
      <p:sp>
        <p:nvSpPr>
          <p:cNvPr id="3" name="Content Placeholder 2">
            <a:extLst>
              <a:ext uri="{FF2B5EF4-FFF2-40B4-BE49-F238E27FC236}">
                <a16:creationId xmlns:a16="http://schemas.microsoft.com/office/drawing/2014/main" id="{B7291960-F305-5349-877D-95B49325C29C}"/>
              </a:ext>
            </a:extLst>
          </p:cNvPr>
          <p:cNvSpPr>
            <a:spLocks noGrp="1"/>
          </p:cNvSpPr>
          <p:nvPr>
            <p:ph idx="1"/>
          </p:nvPr>
        </p:nvSpPr>
        <p:spPr/>
        <p:txBody>
          <a:bodyPr/>
          <a:lstStyle/>
          <a:p>
            <a:r>
              <a:rPr lang="en-US" dirty="0"/>
              <a:t>Again compute new predictions using new m and c</a:t>
            </a:r>
          </a:p>
          <a:p>
            <a:r>
              <a:rPr lang="en-US" dirty="0"/>
              <a:t>Recalculate gradients</a:t>
            </a:r>
          </a:p>
          <a:p>
            <a:r>
              <a:rPr lang="en-US" dirty="0"/>
              <a:t>Update parameters</a:t>
            </a:r>
          </a:p>
          <a:p>
            <a:r>
              <a:rPr lang="en-US" dirty="0"/>
              <a:t>…….</a:t>
            </a:r>
          </a:p>
          <a:p>
            <a:r>
              <a:rPr lang="en-US" dirty="0"/>
              <a:t>…..</a:t>
            </a:r>
          </a:p>
        </p:txBody>
      </p:sp>
    </p:spTree>
    <p:extLst>
      <p:ext uri="{BB962C8B-B14F-4D97-AF65-F5344CB8AC3E}">
        <p14:creationId xmlns:p14="http://schemas.microsoft.com/office/powerpoint/2010/main" val="2786060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9DFF3-080B-6EAB-348F-F8DFC6B7AF1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B6DC612-9C80-F746-82C6-52B95A3CC53B}"/>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FEABE7FE-5A1A-8DA9-67CD-6027CD475CBB}"/>
              </a:ext>
            </a:extLst>
          </p:cNvPr>
          <p:cNvPicPr>
            <a:picLocks noChangeAspect="1"/>
          </p:cNvPicPr>
          <p:nvPr/>
        </p:nvPicPr>
        <p:blipFill>
          <a:blip r:embed="rId2"/>
          <a:stretch>
            <a:fillRect/>
          </a:stretch>
        </p:blipFill>
        <p:spPr>
          <a:xfrm>
            <a:off x="838200" y="365125"/>
            <a:ext cx="10082480" cy="5811838"/>
          </a:xfrm>
          <a:prstGeom prst="rect">
            <a:avLst/>
          </a:prstGeom>
        </p:spPr>
      </p:pic>
      <p:pic>
        <p:nvPicPr>
          <p:cNvPr id="8" name="Picture 7">
            <a:extLst>
              <a:ext uri="{FF2B5EF4-FFF2-40B4-BE49-F238E27FC236}">
                <a16:creationId xmlns:a16="http://schemas.microsoft.com/office/drawing/2014/main" id="{BB6938CA-C1C3-C21F-6B97-9CDDEB8B1797}"/>
              </a:ext>
            </a:extLst>
          </p:cNvPr>
          <p:cNvPicPr>
            <a:picLocks noChangeAspect="1"/>
          </p:cNvPicPr>
          <p:nvPr/>
        </p:nvPicPr>
        <p:blipFill>
          <a:blip r:embed="rId2"/>
          <a:stretch>
            <a:fillRect/>
          </a:stretch>
        </p:blipFill>
        <p:spPr>
          <a:xfrm>
            <a:off x="838200" y="681037"/>
            <a:ext cx="10082480" cy="5811838"/>
          </a:xfrm>
          <a:prstGeom prst="rect">
            <a:avLst/>
          </a:prstGeom>
        </p:spPr>
      </p:pic>
    </p:spTree>
    <p:extLst>
      <p:ext uri="{BB962C8B-B14F-4D97-AF65-F5344CB8AC3E}">
        <p14:creationId xmlns:p14="http://schemas.microsoft.com/office/powerpoint/2010/main" val="365043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13C18-8182-CE53-BD4C-5ABF3ED065C2}"/>
              </a:ext>
            </a:extLst>
          </p:cNvPr>
          <p:cNvSpPr>
            <a:spLocks noGrp="1"/>
          </p:cNvSpPr>
          <p:nvPr>
            <p:ph type="title"/>
          </p:nvPr>
        </p:nvSpPr>
        <p:spPr/>
        <p:txBody>
          <a:bodyPr/>
          <a:lstStyle/>
          <a:p>
            <a:r>
              <a:rPr lang="en-US" dirty="0"/>
              <a:t>References and additional material</a:t>
            </a:r>
          </a:p>
        </p:txBody>
      </p:sp>
      <p:sp>
        <p:nvSpPr>
          <p:cNvPr id="3" name="Content Placeholder 2">
            <a:extLst>
              <a:ext uri="{FF2B5EF4-FFF2-40B4-BE49-F238E27FC236}">
                <a16:creationId xmlns:a16="http://schemas.microsoft.com/office/drawing/2014/main" id="{BA0D913E-202E-35B7-74C3-22A2F0BAFE60}"/>
              </a:ext>
            </a:extLst>
          </p:cNvPr>
          <p:cNvSpPr>
            <a:spLocks noGrp="1"/>
          </p:cNvSpPr>
          <p:nvPr>
            <p:ph idx="1"/>
          </p:nvPr>
        </p:nvSpPr>
        <p:spPr/>
        <p:txBody>
          <a:bodyPr/>
          <a:lstStyle/>
          <a:p>
            <a:r>
              <a:rPr lang="en-US" dirty="0"/>
              <a:t>https://conferences.mpi-inf.mpg.de/adfocs-22/material/alina/adaptive-L1.pdf</a:t>
            </a:r>
          </a:p>
        </p:txBody>
      </p:sp>
    </p:spTree>
    <p:extLst>
      <p:ext uri="{BB962C8B-B14F-4D97-AF65-F5344CB8AC3E}">
        <p14:creationId xmlns:p14="http://schemas.microsoft.com/office/powerpoint/2010/main" val="2573444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36B36-54B2-5E73-39DC-84C02DF7E25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90F9A19-4B5F-C261-6F22-957FBAD231C6}"/>
              </a:ext>
            </a:extLst>
          </p:cNvPr>
          <p:cNvSpPr>
            <a:spLocks noGrp="1"/>
          </p:cNvSpPr>
          <p:nvPr>
            <p:ph idx="1"/>
          </p:nvPr>
        </p:nvSpPr>
        <p:spPr/>
        <p:txBody>
          <a:bodyPr/>
          <a:lstStyle/>
          <a:p>
            <a:r>
              <a:rPr lang="en-US" dirty="0"/>
              <a:t>In mathematics, gradient descent is a first-order iterative optimization algorithm for finding a local minimum of a differentiable function. The idea is to take repeated steps in the opposite direction of the gradient of the function at the current point, because this is the direction of steepest descent.</a:t>
            </a:r>
          </a:p>
        </p:txBody>
      </p:sp>
    </p:spTree>
    <p:extLst>
      <p:ext uri="{BB962C8B-B14F-4D97-AF65-F5344CB8AC3E}">
        <p14:creationId xmlns:p14="http://schemas.microsoft.com/office/powerpoint/2010/main" val="2148879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t>State-Space Landscape</a:t>
            </a:r>
            <a:br>
              <a:rPr lang="en-US" sz="4400" b="1" dirty="0"/>
            </a:br>
            <a:endParaRPr lang="en-GB" dirty="0"/>
          </a:p>
        </p:txBody>
      </p:sp>
      <p:sp>
        <p:nvSpPr>
          <p:cNvPr id="3" name="Content Placeholder 2"/>
          <p:cNvSpPr>
            <a:spLocks noGrp="1"/>
          </p:cNvSpPr>
          <p:nvPr>
            <p:ph idx="1"/>
          </p:nvPr>
        </p:nvSpPr>
        <p:spPr/>
        <p:txBody>
          <a:bodyPr/>
          <a:lstStyle/>
          <a:p>
            <a:endParaRPr lang="en-GB"/>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3</a:t>
            </a:fld>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7805" y="1433512"/>
            <a:ext cx="8596389"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1362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a:t>State-space landscape</a:t>
            </a:r>
          </a:p>
          <a:p>
            <a:r>
              <a:rPr lang="en-US" dirty="0"/>
              <a:t>A landscape has both:</a:t>
            </a:r>
          </a:p>
          <a:p>
            <a:pPr lvl="1"/>
            <a:r>
              <a:rPr lang="en-US" dirty="0"/>
              <a:t>“location” (defined by the state) and </a:t>
            </a:r>
          </a:p>
          <a:p>
            <a:pPr lvl="1"/>
            <a:r>
              <a:rPr lang="en-US" dirty="0"/>
              <a:t>“elevation” (defined by the value of the heuristic cost function or objective function).</a:t>
            </a:r>
          </a:p>
          <a:p>
            <a:r>
              <a:rPr lang="en-US" dirty="0"/>
              <a:t>Aim is to find </a:t>
            </a:r>
          </a:p>
          <a:p>
            <a:pPr lvl="1"/>
            <a:r>
              <a:rPr lang="en-US" dirty="0"/>
              <a:t>the lowest valley—a global minimum</a:t>
            </a:r>
          </a:p>
          <a:p>
            <a:pPr lvl="1"/>
            <a:r>
              <a:rPr lang="en-US" dirty="0"/>
              <a:t>to find the highest peak—a global maximum</a:t>
            </a:r>
            <a:endParaRPr lang="en-GB" dirty="0"/>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4</a:t>
            </a:fld>
            <a:endParaRPr lang="en-US" dirty="0"/>
          </a:p>
        </p:txBody>
      </p:sp>
    </p:spTree>
    <p:extLst>
      <p:ext uri="{BB962C8B-B14F-4D97-AF65-F5344CB8AC3E}">
        <p14:creationId xmlns:p14="http://schemas.microsoft.com/office/powerpoint/2010/main" val="1326502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EF939-6D25-A195-9F46-D988642EFE06}"/>
              </a:ext>
            </a:extLst>
          </p:cNvPr>
          <p:cNvSpPr>
            <a:spLocks noGrp="1"/>
          </p:cNvSpPr>
          <p:nvPr>
            <p:ph type="title"/>
          </p:nvPr>
        </p:nvSpPr>
        <p:spPr/>
        <p:txBody>
          <a:bodyPr/>
          <a:lstStyle/>
          <a:p>
            <a:r>
              <a:rPr lang="en-US" dirty="0"/>
              <a:t>A simple cost function landscape</a:t>
            </a:r>
          </a:p>
        </p:txBody>
      </p:sp>
      <p:sp>
        <p:nvSpPr>
          <p:cNvPr id="3" name="Content Placeholder 2">
            <a:extLst>
              <a:ext uri="{FF2B5EF4-FFF2-40B4-BE49-F238E27FC236}">
                <a16:creationId xmlns:a16="http://schemas.microsoft.com/office/drawing/2014/main" id="{16108E42-A212-B0D9-762E-E4A95E338481}"/>
              </a:ext>
            </a:extLst>
          </p:cNvPr>
          <p:cNvSpPr>
            <a:spLocks noGrp="1"/>
          </p:cNvSpPr>
          <p:nvPr>
            <p:ph idx="1"/>
          </p:nvPr>
        </p:nvSpPr>
        <p:spPr/>
        <p:txBody>
          <a:bodyPr/>
          <a:lstStyle/>
          <a:p>
            <a:endParaRPr lang="en-US"/>
          </a:p>
        </p:txBody>
      </p:sp>
      <p:pic>
        <p:nvPicPr>
          <p:cNvPr id="1026" name="Picture 2">
            <a:extLst>
              <a:ext uri="{FF2B5EF4-FFF2-40B4-BE49-F238E27FC236}">
                <a16:creationId xmlns:a16="http://schemas.microsoft.com/office/drawing/2014/main" id="{4CD856AD-790E-C5A4-461C-342292566A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3126" y="1933575"/>
            <a:ext cx="735847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675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83C18-EDEB-28A3-99B1-DE2A626E95CE}"/>
              </a:ext>
            </a:extLst>
          </p:cNvPr>
          <p:cNvSpPr>
            <a:spLocks noGrp="1"/>
          </p:cNvSpPr>
          <p:nvPr>
            <p:ph type="title"/>
          </p:nvPr>
        </p:nvSpPr>
        <p:spPr/>
        <p:txBody>
          <a:bodyPr/>
          <a:lstStyle/>
          <a:p>
            <a:r>
              <a:rPr lang="en-US" dirty="0"/>
              <a:t>More complex cost functions</a:t>
            </a:r>
          </a:p>
        </p:txBody>
      </p:sp>
      <p:sp>
        <p:nvSpPr>
          <p:cNvPr id="3" name="Content Placeholder 2">
            <a:extLst>
              <a:ext uri="{FF2B5EF4-FFF2-40B4-BE49-F238E27FC236}">
                <a16:creationId xmlns:a16="http://schemas.microsoft.com/office/drawing/2014/main" id="{5A456CB6-D667-E876-2EBA-AEEFDAC9EA4B}"/>
              </a:ext>
            </a:extLst>
          </p:cNvPr>
          <p:cNvSpPr>
            <a:spLocks noGrp="1"/>
          </p:cNvSpPr>
          <p:nvPr>
            <p:ph idx="1"/>
          </p:nvPr>
        </p:nvSpPr>
        <p:spPr/>
        <p:txBody>
          <a:bodyPr/>
          <a:lstStyle/>
          <a:p>
            <a:endParaRPr lang="en-US"/>
          </a:p>
        </p:txBody>
      </p:sp>
      <p:pic>
        <p:nvPicPr>
          <p:cNvPr id="2050" name="Picture 2">
            <a:extLst>
              <a:ext uri="{FF2B5EF4-FFF2-40B4-BE49-F238E27FC236}">
                <a16:creationId xmlns:a16="http://schemas.microsoft.com/office/drawing/2014/main" id="{35CDEBA3-DD7B-450D-FC04-5FB1631812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658" y="1767759"/>
            <a:ext cx="6121539" cy="446706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98A903A7-71C0-1CF8-9C3D-DF0A044E16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0780" y="1865828"/>
            <a:ext cx="4821627" cy="3905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9368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0"/>
            <a:ext cx="8763000" cy="685800"/>
          </a:xfrm>
        </p:spPr>
        <p:txBody>
          <a:bodyPr/>
          <a:lstStyle/>
          <a:p>
            <a:r>
              <a:rPr lang="en-US" sz="3600" b="1" dirty="0">
                <a:latin typeface="+mn-lt"/>
              </a:rPr>
              <a:t>Local Search Problems</a:t>
            </a:r>
          </a:p>
        </p:txBody>
      </p:sp>
      <p:sp>
        <p:nvSpPr>
          <p:cNvPr id="3" name="Content Placeholder 2"/>
          <p:cNvSpPr>
            <a:spLocks noGrp="1"/>
          </p:cNvSpPr>
          <p:nvPr>
            <p:ph idx="1"/>
          </p:nvPr>
        </p:nvSpPr>
        <p:spPr>
          <a:xfrm>
            <a:off x="1752600" y="838200"/>
            <a:ext cx="8686800" cy="5638800"/>
          </a:xfrm>
        </p:spPr>
        <p:txBody>
          <a:bodyPr/>
          <a:lstStyle/>
          <a:p>
            <a:pPr algn="just">
              <a:spcBef>
                <a:spcPts val="0"/>
              </a:spcBef>
            </a:pPr>
            <a:r>
              <a:rPr lang="en-US" dirty="0"/>
              <a:t>Given: </a:t>
            </a:r>
          </a:p>
          <a:p>
            <a:pPr lvl="1" algn="just">
              <a:spcBef>
                <a:spcPts val="0"/>
              </a:spcBef>
            </a:pPr>
            <a:r>
              <a:rPr lang="en-US" dirty="0"/>
              <a:t>a set of states: S = {Xi, . . . . . . , </a:t>
            </a:r>
            <a:r>
              <a:rPr lang="en-US" dirty="0" err="1"/>
              <a:t>Xm</a:t>
            </a:r>
            <a:r>
              <a:rPr lang="en-US" dirty="0"/>
              <a:t>}</a:t>
            </a:r>
          </a:p>
          <a:p>
            <a:pPr lvl="1" algn="just">
              <a:spcBef>
                <a:spcPts val="0"/>
              </a:spcBef>
            </a:pPr>
            <a:r>
              <a:rPr lang="en-US" dirty="0"/>
              <a:t>an objective function [</a:t>
            </a:r>
            <a:r>
              <a:rPr lang="en-US" dirty="0" err="1"/>
              <a:t>Eval</a:t>
            </a:r>
            <a:r>
              <a:rPr lang="en-US" dirty="0"/>
              <a:t>(Xi)] that returns the goodness of the state</a:t>
            </a:r>
          </a:p>
          <a:p>
            <a:pPr algn="just">
              <a:spcBef>
                <a:spcPts val="0"/>
              </a:spcBef>
            </a:pPr>
            <a:r>
              <a:rPr lang="en-US" dirty="0"/>
              <a:t>Find the state X* that maximizes the objective function</a:t>
            </a:r>
          </a:p>
          <a:p>
            <a:pPr algn="just">
              <a:spcBef>
                <a:spcPts val="0"/>
              </a:spcBef>
            </a:pPr>
            <a:r>
              <a:rPr lang="en-US" dirty="0"/>
              <a:t>The new state is close to the previous one in the space of states, hence the name </a:t>
            </a:r>
            <a:r>
              <a:rPr lang="en-US" i="1" dirty="0">
                <a:solidFill>
                  <a:srgbClr val="C00000"/>
                </a:solidFill>
              </a:rPr>
              <a:t>local search</a:t>
            </a:r>
            <a:r>
              <a:rPr lang="en-US" dirty="0"/>
              <a:t>.</a:t>
            </a:r>
          </a:p>
          <a:p>
            <a:pPr marL="0" indent="0" algn="just">
              <a:spcBef>
                <a:spcPts val="0"/>
              </a:spcBef>
              <a:buNone/>
            </a:pPr>
            <a:endParaRPr lang="en-US" dirty="0"/>
          </a:p>
          <a:p>
            <a:pPr algn="just">
              <a:spcBef>
                <a:spcPts val="0"/>
              </a:spcBef>
            </a:pPr>
            <a:r>
              <a:rPr lang="en-US" dirty="0">
                <a:solidFill>
                  <a:srgbClr val="FF0000"/>
                </a:solidFill>
              </a:rPr>
              <a:t>[Note: Sometimes </a:t>
            </a:r>
            <a:r>
              <a:rPr lang="en-US" dirty="0" err="1">
                <a:solidFill>
                  <a:srgbClr val="FF0000"/>
                </a:solidFill>
              </a:rPr>
              <a:t>Eval</a:t>
            </a:r>
            <a:r>
              <a:rPr lang="en-US" dirty="0">
                <a:solidFill>
                  <a:srgbClr val="FF0000"/>
                </a:solidFill>
              </a:rPr>
              <a:t>(Xi) is a cost function instead of an objective function, in this case, we want to find the state X* that minimizes the cost function]</a:t>
            </a:r>
          </a:p>
        </p:txBody>
      </p:sp>
      <p:sp>
        <p:nvSpPr>
          <p:cNvPr id="4" name="Slide Number Placeholder 3"/>
          <p:cNvSpPr>
            <a:spLocks noGrp="1"/>
          </p:cNvSpPr>
          <p:nvPr>
            <p:ph type="sldNum" sz="quarter" idx="12"/>
          </p:nvPr>
        </p:nvSpPr>
        <p:spPr/>
        <p:txBody>
          <a:bodyPr/>
          <a:lstStyle/>
          <a:p>
            <a:pPr>
              <a:defRPr/>
            </a:pPr>
            <a:fld id="{7FBA847B-EF3B-4791-B5AD-28E6914BE890}" type="slidenum">
              <a:rPr lang="en-US" smtClean="0"/>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32787-4CD5-6C5B-2382-3636E127C5DF}"/>
              </a:ext>
            </a:extLst>
          </p:cNvPr>
          <p:cNvSpPr>
            <a:spLocks noGrp="1"/>
          </p:cNvSpPr>
          <p:nvPr>
            <p:ph type="title"/>
          </p:nvPr>
        </p:nvSpPr>
        <p:spPr/>
        <p:txBody>
          <a:bodyPr/>
          <a:lstStyle/>
          <a:p>
            <a:r>
              <a:rPr lang="en-US" dirty="0"/>
              <a:t>Gradient descent in ML</a:t>
            </a:r>
          </a:p>
        </p:txBody>
      </p:sp>
      <p:sp>
        <p:nvSpPr>
          <p:cNvPr id="3" name="Content Placeholder 2">
            <a:extLst>
              <a:ext uri="{FF2B5EF4-FFF2-40B4-BE49-F238E27FC236}">
                <a16:creationId xmlns:a16="http://schemas.microsoft.com/office/drawing/2014/main" id="{A4900DC6-4E5F-4D45-8673-1E8E93FB0239}"/>
              </a:ext>
            </a:extLst>
          </p:cNvPr>
          <p:cNvSpPr>
            <a:spLocks noGrp="1"/>
          </p:cNvSpPr>
          <p:nvPr>
            <p:ph idx="1"/>
          </p:nvPr>
        </p:nvSpPr>
        <p:spPr/>
        <p:txBody>
          <a:bodyPr>
            <a:normAutofit lnSpcReduction="10000"/>
          </a:bodyPr>
          <a:lstStyle/>
          <a:p>
            <a:r>
              <a:rPr lang="en-US" dirty="0"/>
              <a:t>Gradient descent is an optimization algorithm which is commonly-used to train machine learning models and neural networks</a:t>
            </a:r>
          </a:p>
          <a:p>
            <a:r>
              <a:rPr lang="en-US" dirty="0"/>
              <a:t>It is an optimization algorithm that is used to minimize a function by iteratively adjusting its parameters</a:t>
            </a:r>
          </a:p>
          <a:p>
            <a:endParaRPr lang="en-US" dirty="0"/>
          </a:p>
          <a:p>
            <a:r>
              <a:rPr lang="en-US" dirty="0"/>
              <a:t>Gradient means </a:t>
            </a:r>
            <a:r>
              <a:rPr lang="en-US" b="0" i="0" dirty="0">
                <a:solidFill>
                  <a:srgbClr val="202124"/>
                </a:solidFill>
                <a:effectLst/>
                <a:latin typeface="arial" panose="020B0604020202020204" pitchFamily="34" charset="0"/>
              </a:rPr>
              <a:t>slope</a:t>
            </a:r>
          </a:p>
          <a:p>
            <a:endParaRPr lang="en-US" dirty="0">
              <a:solidFill>
                <a:srgbClr val="202124"/>
              </a:solidFill>
              <a:latin typeface="arial" panose="020B0604020202020204" pitchFamily="34" charset="0"/>
            </a:endParaRPr>
          </a:p>
          <a:p>
            <a:r>
              <a:rPr lang="en-US" dirty="0"/>
              <a:t>PHYSICS: An increase or decrease in the magnitude of a property (e.g. temperature, pressure, or concentration) observed in passing from one point or moment to another</a:t>
            </a:r>
          </a:p>
        </p:txBody>
      </p:sp>
    </p:spTree>
    <p:extLst>
      <p:ext uri="{BB962C8B-B14F-4D97-AF65-F5344CB8AC3E}">
        <p14:creationId xmlns:p14="http://schemas.microsoft.com/office/powerpoint/2010/main" val="2328076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736A0-7E04-64B3-15E3-6402D72F7DD8}"/>
              </a:ext>
            </a:extLst>
          </p:cNvPr>
          <p:cNvSpPr>
            <a:spLocks noGrp="1"/>
          </p:cNvSpPr>
          <p:nvPr>
            <p:ph type="title"/>
          </p:nvPr>
        </p:nvSpPr>
        <p:spPr/>
        <p:txBody>
          <a:bodyPr/>
          <a:lstStyle/>
          <a:p>
            <a:r>
              <a:rPr lang="en-US" dirty="0"/>
              <a:t>Gradient Descent for Linear Regression</a:t>
            </a:r>
          </a:p>
        </p:txBody>
      </p:sp>
      <p:sp>
        <p:nvSpPr>
          <p:cNvPr id="3" name="Content Placeholder 2">
            <a:extLst>
              <a:ext uri="{FF2B5EF4-FFF2-40B4-BE49-F238E27FC236}">
                <a16:creationId xmlns:a16="http://schemas.microsoft.com/office/drawing/2014/main" id="{F77F4A8A-BD78-9F34-DAE6-CE0AA445F07E}"/>
              </a:ext>
            </a:extLst>
          </p:cNvPr>
          <p:cNvSpPr>
            <a:spLocks noGrp="1"/>
          </p:cNvSpPr>
          <p:nvPr>
            <p:ph idx="1"/>
          </p:nvPr>
        </p:nvSpPr>
        <p:spPr/>
        <p:txBody>
          <a:bodyPr/>
          <a:lstStyle/>
          <a:p>
            <a:r>
              <a:rPr lang="en-US" dirty="0"/>
              <a:t>y = mx + c</a:t>
            </a:r>
          </a:p>
          <a:p>
            <a:endParaRPr lang="en-US" dirty="0"/>
          </a:p>
          <a:p>
            <a:r>
              <a:rPr lang="en-US" dirty="0"/>
              <a:t>We want to find m and c</a:t>
            </a:r>
          </a:p>
          <a:p>
            <a:r>
              <a:rPr lang="en-US" dirty="0"/>
              <a:t>Since it is a regression problem, we can use the Mean Square Error (MSE) as the cost function</a:t>
            </a:r>
          </a:p>
          <a:p>
            <a:pPr algn="ctr"/>
            <a:r>
              <a:rPr lang="en-US" dirty="0"/>
              <a:t>MSE= </a:t>
            </a:r>
            <a:r>
              <a:rPr lang="es-ES" u="sng" dirty="0"/>
              <a:t>Σ(</a:t>
            </a:r>
            <a:r>
              <a:rPr lang="es-ES" u="sng" dirty="0" err="1"/>
              <a:t>actual_y</a:t>
            </a:r>
            <a:r>
              <a:rPr lang="es-ES" u="sng" dirty="0"/>
              <a:t> - </a:t>
            </a:r>
            <a:r>
              <a:rPr lang="es-ES" u="sng" dirty="0" err="1"/>
              <a:t>predicted_y</a:t>
            </a:r>
            <a:r>
              <a:rPr lang="es-ES" u="sng" dirty="0"/>
              <a:t>)</a:t>
            </a:r>
            <a:r>
              <a:rPr lang="es-ES" u="sng" baseline="30000" dirty="0"/>
              <a:t>2</a:t>
            </a:r>
          </a:p>
          <a:p>
            <a:pPr marL="0" indent="0" algn="ctr">
              <a:buNone/>
            </a:pPr>
            <a:r>
              <a:rPr lang="es-ES" dirty="0"/>
              <a:t>	n</a:t>
            </a:r>
            <a:endParaRPr lang="en-US" dirty="0"/>
          </a:p>
          <a:p>
            <a:pPr marL="0" indent="0">
              <a:buNone/>
            </a:pPr>
            <a:endParaRPr lang="en-US" dirty="0"/>
          </a:p>
        </p:txBody>
      </p:sp>
    </p:spTree>
    <p:extLst>
      <p:ext uri="{BB962C8B-B14F-4D97-AF65-F5344CB8AC3E}">
        <p14:creationId xmlns:p14="http://schemas.microsoft.com/office/powerpoint/2010/main" val="22481976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464</TotalTime>
  <Words>840</Words>
  <Application>Microsoft Office PowerPoint</Application>
  <PresentationFormat>Widescreen</PresentationFormat>
  <Paragraphs>93</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Arial</vt:lpstr>
      <vt:lpstr>Calibri</vt:lpstr>
      <vt:lpstr>Calibri Light</vt:lpstr>
      <vt:lpstr>Office Theme</vt:lpstr>
      <vt:lpstr>Gradient Descent</vt:lpstr>
      <vt:lpstr>PowerPoint Presentation</vt:lpstr>
      <vt:lpstr>State-Space Landscape </vt:lpstr>
      <vt:lpstr>PowerPoint Presentation</vt:lpstr>
      <vt:lpstr>A simple cost function landscape</vt:lpstr>
      <vt:lpstr>More complex cost functions</vt:lpstr>
      <vt:lpstr>Local Search Problems</vt:lpstr>
      <vt:lpstr>Gradient descent in ML</vt:lpstr>
      <vt:lpstr>Gradient Descent for Linear Regression</vt:lpstr>
      <vt:lpstr>Parameter update</vt:lpstr>
      <vt:lpstr>Steps</vt:lpstr>
      <vt:lpstr>PowerPoint Presentation</vt:lpstr>
      <vt:lpstr>PowerPoint Presentation</vt:lpstr>
      <vt:lpstr>3. Calculate the gradients of the MSE with respect to m and c</vt:lpstr>
      <vt:lpstr>4. Update m and c</vt:lpstr>
      <vt:lpstr>5. Repeat</vt:lpstr>
      <vt:lpstr>PowerPoint Presentation</vt:lpstr>
      <vt:lpstr>References and additional material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Gradient Descent</dc:title>
  <dc:creator>Farrukh</dc:creator>
  <cp:lastModifiedBy>Farrukh</cp:lastModifiedBy>
  <cp:revision>21</cp:revision>
  <dcterms:created xsi:type="dcterms:W3CDTF">2023-08-29T04:29:29Z</dcterms:created>
  <dcterms:modified xsi:type="dcterms:W3CDTF">2023-10-04T13:17:38Z</dcterms:modified>
</cp:coreProperties>
</file>