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77" r:id="rId18"/>
    <p:sldId id="284" r:id="rId19"/>
    <p:sldId id="278" r:id="rId20"/>
    <p:sldId id="282" r:id="rId21"/>
    <p:sldId id="283" r:id="rId22"/>
    <p:sldId id="267" r:id="rId23"/>
    <p:sldId id="268" r:id="rId24"/>
    <p:sldId id="269" r:id="rId25"/>
    <p:sldId id="270" r:id="rId26"/>
    <p:sldId id="279" r:id="rId27"/>
    <p:sldId id="280" r:id="rId28"/>
    <p:sldId id="281" r:id="rId29"/>
    <p:sldId id="271"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48588" y="735584"/>
            <a:ext cx="6846823"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52525"/>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52525"/>
                </a:solidFill>
                <a:latin typeface="Palatino Linotype"/>
                <a:cs typeface="Palatino Linotyp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52525"/>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2535555" y="-27990"/>
            <a:ext cx="4072889" cy="757555"/>
          </a:xfrm>
          <a:prstGeom prst="rect">
            <a:avLst/>
          </a:prstGeom>
        </p:spPr>
        <p:txBody>
          <a:bodyPr wrap="square" lIns="0" tIns="0" rIns="0" bIns="0">
            <a:spAutoFit/>
          </a:bodyPr>
          <a:lstStyle>
            <a:lvl1pPr>
              <a:defRPr sz="4800" b="0" i="0">
                <a:solidFill>
                  <a:srgbClr val="252525"/>
                </a:solidFill>
                <a:latin typeface="Palatino Linotype"/>
                <a:cs typeface="Palatino Linotype"/>
              </a:defRPr>
            </a:lvl1pPr>
          </a:lstStyle>
          <a:p>
            <a:endParaRPr/>
          </a:p>
        </p:txBody>
      </p:sp>
      <p:sp>
        <p:nvSpPr>
          <p:cNvPr id="3" name="Holder 3"/>
          <p:cNvSpPr>
            <a:spLocks noGrp="1"/>
          </p:cNvSpPr>
          <p:nvPr>
            <p:ph type="body" idx="1"/>
          </p:nvPr>
        </p:nvSpPr>
        <p:spPr>
          <a:xfrm>
            <a:off x="537209" y="1816100"/>
            <a:ext cx="8069580" cy="1946275"/>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toronto.edu/~hinton/absps/JMLRdropout.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regularization-in-deep-learning-l1-l2-and-dropout-377e75acc036" TargetMode="External"/><Relationship Id="rId2" Type="http://schemas.openxmlformats.org/officeDocument/2006/relationships/hyperlink" Target="https://visualstudiomagazine.com/articles/2017/09/01/neural-network-l2.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ai.stanford.edu/blog/data-augmentatio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369823"/>
            <a:ext cx="6736080" cy="1489075"/>
          </a:xfrm>
          <a:prstGeom prst="rect">
            <a:avLst/>
          </a:prstGeom>
        </p:spPr>
        <p:txBody>
          <a:bodyPr vert="horz" wrap="square" lIns="0" tIns="12700" rIns="0" bIns="0" rtlCol="0">
            <a:spAutoFit/>
          </a:bodyPr>
          <a:lstStyle/>
          <a:p>
            <a:pPr marL="2030095" marR="5080" indent="-2018030">
              <a:lnSpc>
                <a:spcPct val="100000"/>
              </a:lnSpc>
              <a:spcBef>
                <a:spcPts val="100"/>
              </a:spcBef>
            </a:pPr>
            <a:r>
              <a:rPr spc="-5" dirty="0"/>
              <a:t>Regularization</a:t>
            </a:r>
            <a:r>
              <a:rPr spc="30" dirty="0"/>
              <a:t> </a:t>
            </a:r>
            <a:r>
              <a:rPr spc="-5" dirty="0"/>
              <a:t>in</a:t>
            </a:r>
            <a:r>
              <a:rPr spc="-25" dirty="0"/>
              <a:t> </a:t>
            </a:r>
            <a:r>
              <a:rPr spc="-5" dirty="0"/>
              <a:t>Neural </a:t>
            </a:r>
            <a:r>
              <a:rPr spc="-1185" dirty="0"/>
              <a:t> </a:t>
            </a:r>
            <a:r>
              <a:rPr spc="-5" dirty="0"/>
              <a:t>Networks</a:t>
            </a:r>
          </a:p>
        </p:txBody>
      </p:sp>
      <p:sp>
        <p:nvSpPr>
          <p:cNvPr id="3" name="object 3"/>
          <p:cNvSpPr txBox="1"/>
          <p:nvPr/>
        </p:nvSpPr>
        <p:spPr>
          <a:xfrm>
            <a:off x="2895726" y="2431795"/>
            <a:ext cx="3356610" cy="3098800"/>
          </a:xfrm>
          <a:prstGeom prst="rect">
            <a:avLst/>
          </a:prstGeom>
        </p:spPr>
        <p:txBody>
          <a:bodyPr vert="horz" wrap="square" lIns="0" tIns="12700" rIns="0" bIns="0" rtlCol="0">
            <a:spAutoFit/>
          </a:bodyPr>
          <a:lstStyle/>
          <a:p>
            <a:pPr marL="85725" marR="83185" indent="1419860">
              <a:lnSpc>
                <a:spcPct val="120000"/>
              </a:lnSpc>
              <a:spcBef>
                <a:spcPts val="100"/>
              </a:spcBef>
            </a:pPr>
            <a:r>
              <a:rPr sz="2400" spc="-204" dirty="0">
                <a:solidFill>
                  <a:srgbClr val="404040"/>
                </a:solidFill>
                <a:latin typeface="Verdana"/>
                <a:cs typeface="Verdana"/>
              </a:rPr>
              <a:t>By </a:t>
            </a:r>
            <a:r>
              <a:rPr sz="2400" spc="-200" dirty="0">
                <a:solidFill>
                  <a:srgbClr val="404040"/>
                </a:solidFill>
                <a:latin typeface="Verdana"/>
                <a:cs typeface="Verdana"/>
              </a:rPr>
              <a:t> </a:t>
            </a:r>
            <a:r>
              <a:rPr sz="2400" spc="60" dirty="0">
                <a:solidFill>
                  <a:srgbClr val="404040"/>
                </a:solidFill>
                <a:latin typeface="Verdana"/>
                <a:cs typeface="Verdana"/>
              </a:rPr>
              <a:t>Mu</a:t>
            </a:r>
            <a:r>
              <a:rPr sz="2400" spc="15" dirty="0">
                <a:solidFill>
                  <a:srgbClr val="404040"/>
                </a:solidFill>
                <a:latin typeface="Verdana"/>
                <a:cs typeface="Verdana"/>
              </a:rPr>
              <a:t>ha</a:t>
            </a:r>
            <a:r>
              <a:rPr sz="2400" spc="30" dirty="0">
                <a:solidFill>
                  <a:srgbClr val="404040"/>
                </a:solidFill>
                <a:latin typeface="Verdana"/>
                <a:cs typeface="Verdana"/>
              </a:rPr>
              <a:t>m</a:t>
            </a:r>
            <a:r>
              <a:rPr sz="2400" spc="70" dirty="0">
                <a:solidFill>
                  <a:srgbClr val="404040"/>
                </a:solidFill>
                <a:latin typeface="Verdana"/>
                <a:cs typeface="Verdana"/>
              </a:rPr>
              <a:t>m</a:t>
            </a:r>
            <a:r>
              <a:rPr sz="2400" spc="45" dirty="0">
                <a:solidFill>
                  <a:srgbClr val="404040"/>
                </a:solidFill>
                <a:latin typeface="Verdana"/>
                <a:cs typeface="Verdana"/>
              </a:rPr>
              <a:t>a</a:t>
            </a:r>
            <a:r>
              <a:rPr sz="2400" spc="145" dirty="0">
                <a:solidFill>
                  <a:srgbClr val="404040"/>
                </a:solidFill>
                <a:latin typeface="Verdana"/>
                <a:cs typeface="Verdana"/>
              </a:rPr>
              <a:t>d</a:t>
            </a:r>
            <a:r>
              <a:rPr sz="2400" spc="-210" dirty="0">
                <a:solidFill>
                  <a:srgbClr val="404040"/>
                </a:solidFill>
                <a:latin typeface="Verdana"/>
                <a:cs typeface="Verdana"/>
              </a:rPr>
              <a:t> </a:t>
            </a:r>
            <a:r>
              <a:rPr sz="2400" spc="-75" dirty="0">
                <a:solidFill>
                  <a:srgbClr val="404040"/>
                </a:solidFill>
                <a:latin typeface="Verdana"/>
                <a:cs typeface="Verdana"/>
              </a:rPr>
              <a:t>At</a:t>
            </a:r>
            <a:r>
              <a:rPr sz="2400" spc="-20" dirty="0">
                <a:solidFill>
                  <a:srgbClr val="404040"/>
                </a:solidFill>
                <a:latin typeface="Verdana"/>
                <a:cs typeface="Verdana"/>
              </a:rPr>
              <a:t>i</a:t>
            </a:r>
            <a:r>
              <a:rPr sz="2400" spc="-95" dirty="0">
                <a:solidFill>
                  <a:srgbClr val="404040"/>
                </a:solidFill>
                <a:latin typeface="Verdana"/>
                <a:cs typeface="Verdana"/>
              </a:rPr>
              <a:t>f</a:t>
            </a:r>
            <a:r>
              <a:rPr sz="2400" spc="-190" dirty="0">
                <a:solidFill>
                  <a:srgbClr val="404040"/>
                </a:solidFill>
                <a:latin typeface="Verdana"/>
                <a:cs typeface="Verdana"/>
              </a:rPr>
              <a:t> </a:t>
            </a:r>
            <a:r>
              <a:rPr sz="2400" spc="-480" dirty="0">
                <a:solidFill>
                  <a:srgbClr val="404040"/>
                </a:solidFill>
                <a:latin typeface="Verdana"/>
                <a:cs typeface="Verdana"/>
              </a:rPr>
              <a:t>T</a:t>
            </a:r>
            <a:r>
              <a:rPr sz="2400" spc="-20" dirty="0">
                <a:solidFill>
                  <a:srgbClr val="404040"/>
                </a:solidFill>
                <a:latin typeface="Verdana"/>
                <a:cs typeface="Verdana"/>
              </a:rPr>
              <a:t>ah</a:t>
            </a:r>
            <a:r>
              <a:rPr sz="2400" dirty="0">
                <a:solidFill>
                  <a:srgbClr val="404040"/>
                </a:solidFill>
                <a:latin typeface="Verdana"/>
                <a:cs typeface="Verdana"/>
              </a:rPr>
              <a:t>i</a:t>
            </a:r>
            <a:r>
              <a:rPr sz="2400" spc="-305" dirty="0">
                <a:solidFill>
                  <a:srgbClr val="404040"/>
                </a:solidFill>
                <a:latin typeface="Verdana"/>
                <a:cs typeface="Verdana"/>
              </a:rPr>
              <a:t>r</a:t>
            </a:r>
            <a:endParaRPr sz="2400">
              <a:latin typeface="Verdana"/>
              <a:cs typeface="Verdana"/>
            </a:endParaRPr>
          </a:p>
          <a:p>
            <a:pPr>
              <a:lnSpc>
                <a:spcPct val="100000"/>
              </a:lnSpc>
              <a:spcBef>
                <a:spcPts val="50"/>
              </a:spcBef>
            </a:pPr>
            <a:endParaRPr sz="2800">
              <a:latin typeface="Verdana"/>
              <a:cs typeface="Verdana"/>
            </a:endParaRPr>
          </a:p>
          <a:p>
            <a:pPr marL="431165" marR="429895" indent="-635" algn="ctr">
              <a:lnSpc>
                <a:spcPct val="120100"/>
              </a:lnSpc>
            </a:pPr>
            <a:r>
              <a:rPr sz="2400" spc="-125" dirty="0">
                <a:solidFill>
                  <a:srgbClr val="404040"/>
                </a:solidFill>
                <a:latin typeface="Verdana"/>
                <a:cs typeface="Verdana"/>
              </a:rPr>
              <a:t>So</a:t>
            </a:r>
            <a:r>
              <a:rPr sz="2400" spc="-175" dirty="0">
                <a:solidFill>
                  <a:srgbClr val="404040"/>
                </a:solidFill>
                <a:latin typeface="Verdana"/>
                <a:cs typeface="Verdana"/>
              </a:rPr>
              <a:t>m</a:t>
            </a:r>
            <a:r>
              <a:rPr sz="2400" spc="130" dirty="0">
                <a:solidFill>
                  <a:srgbClr val="404040"/>
                </a:solidFill>
                <a:latin typeface="Verdana"/>
                <a:cs typeface="Verdana"/>
              </a:rPr>
              <a:t>e</a:t>
            </a:r>
            <a:r>
              <a:rPr sz="2400" spc="-180" dirty="0">
                <a:solidFill>
                  <a:srgbClr val="404040"/>
                </a:solidFill>
                <a:latin typeface="Verdana"/>
                <a:cs typeface="Verdana"/>
              </a:rPr>
              <a:t> </a:t>
            </a:r>
            <a:r>
              <a:rPr sz="2400" spc="-320" dirty="0">
                <a:solidFill>
                  <a:srgbClr val="404040"/>
                </a:solidFill>
                <a:latin typeface="Verdana"/>
                <a:cs typeface="Verdana"/>
              </a:rPr>
              <a:t>Sl</a:t>
            </a:r>
            <a:r>
              <a:rPr sz="2400" spc="-160" dirty="0">
                <a:solidFill>
                  <a:srgbClr val="404040"/>
                </a:solidFill>
                <a:latin typeface="Verdana"/>
                <a:cs typeface="Verdana"/>
              </a:rPr>
              <a:t>i</a:t>
            </a:r>
            <a:r>
              <a:rPr sz="2400" spc="-20" dirty="0">
                <a:solidFill>
                  <a:srgbClr val="404040"/>
                </a:solidFill>
                <a:latin typeface="Verdana"/>
                <a:cs typeface="Verdana"/>
              </a:rPr>
              <a:t>de</a:t>
            </a:r>
            <a:r>
              <a:rPr sz="2400" spc="-15" dirty="0">
                <a:solidFill>
                  <a:srgbClr val="404040"/>
                </a:solidFill>
                <a:latin typeface="Verdana"/>
                <a:cs typeface="Verdana"/>
              </a:rPr>
              <a:t>s</a:t>
            </a:r>
            <a:r>
              <a:rPr sz="2400" spc="-200" dirty="0">
                <a:solidFill>
                  <a:srgbClr val="404040"/>
                </a:solidFill>
                <a:latin typeface="Verdana"/>
                <a:cs typeface="Verdana"/>
              </a:rPr>
              <a:t> </a:t>
            </a:r>
            <a:r>
              <a:rPr sz="2400" spc="-80" dirty="0">
                <a:solidFill>
                  <a:srgbClr val="404040"/>
                </a:solidFill>
                <a:latin typeface="Verdana"/>
                <a:cs typeface="Verdana"/>
              </a:rPr>
              <a:t>from  </a:t>
            </a:r>
            <a:r>
              <a:rPr sz="2400" spc="-484" dirty="0">
                <a:solidFill>
                  <a:srgbClr val="404040"/>
                </a:solidFill>
                <a:latin typeface="Verdana"/>
                <a:cs typeface="Verdana"/>
              </a:rPr>
              <a:t>I</a:t>
            </a:r>
            <a:r>
              <a:rPr sz="2400" spc="-250" dirty="0">
                <a:solidFill>
                  <a:srgbClr val="404040"/>
                </a:solidFill>
                <a:latin typeface="Verdana"/>
                <a:cs typeface="Verdana"/>
              </a:rPr>
              <a:t>sm</a:t>
            </a:r>
            <a:r>
              <a:rPr sz="2400" spc="-65" dirty="0">
                <a:solidFill>
                  <a:srgbClr val="404040"/>
                </a:solidFill>
                <a:latin typeface="Verdana"/>
                <a:cs typeface="Verdana"/>
              </a:rPr>
              <a:t>i</a:t>
            </a:r>
            <a:r>
              <a:rPr sz="2400" spc="-70" dirty="0">
                <a:solidFill>
                  <a:srgbClr val="404040"/>
                </a:solidFill>
                <a:latin typeface="Verdana"/>
                <a:cs typeface="Verdana"/>
              </a:rPr>
              <a:t>n</a:t>
            </a:r>
            <a:r>
              <a:rPr sz="2400" spc="-180" dirty="0">
                <a:solidFill>
                  <a:srgbClr val="404040"/>
                </a:solidFill>
                <a:latin typeface="Verdana"/>
                <a:cs typeface="Verdana"/>
              </a:rPr>
              <a:t>i</a:t>
            </a:r>
            <a:r>
              <a:rPr sz="2400" spc="-170" dirty="0">
                <a:solidFill>
                  <a:srgbClr val="404040"/>
                </a:solidFill>
                <a:latin typeface="Verdana"/>
                <a:cs typeface="Verdana"/>
              </a:rPr>
              <a:t> </a:t>
            </a:r>
            <a:r>
              <a:rPr sz="2400" spc="-55" dirty="0">
                <a:solidFill>
                  <a:srgbClr val="404040"/>
                </a:solidFill>
                <a:latin typeface="Verdana"/>
                <a:cs typeface="Verdana"/>
              </a:rPr>
              <a:t>L</a:t>
            </a:r>
            <a:r>
              <a:rPr sz="2400" spc="-70" dirty="0">
                <a:solidFill>
                  <a:srgbClr val="404040"/>
                </a:solidFill>
                <a:latin typeface="Verdana"/>
                <a:cs typeface="Verdana"/>
              </a:rPr>
              <a:t>ourentzou  </a:t>
            </a:r>
            <a:r>
              <a:rPr sz="2400" spc="-130" dirty="0">
                <a:solidFill>
                  <a:srgbClr val="404040"/>
                </a:solidFill>
                <a:latin typeface="Verdana"/>
                <a:cs typeface="Verdana"/>
              </a:rPr>
              <a:t>H</a:t>
            </a:r>
            <a:r>
              <a:rPr sz="2400" spc="-100" dirty="0">
                <a:solidFill>
                  <a:srgbClr val="404040"/>
                </a:solidFill>
                <a:latin typeface="Verdana"/>
                <a:cs typeface="Verdana"/>
              </a:rPr>
              <a:t>u</a:t>
            </a:r>
            <a:r>
              <a:rPr sz="2400" spc="30" dirty="0">
                <a:solidFill>
                  <a:srgbClr val="404040"/>
                </a:solidFill>
                <a:latin typeface="Verdana"/>
                <a:cs typeface="Verdana"/>
              </a:rPr>
              <a:t>n</a:t>
            </a:r>
            <a:r>
              <a:rPr sz="2400" spc="35" dirty="0">
                <a:solidFill>
                  <a:srgbClr val="404040"/>
                </a:solidFill>
                <a:latin typeface="Verdana"/>
                <a:cs typeface="Verdana"/>
              </a:rPr>
              <a:t>g</a:t>
            </a:r>
            <a:r>
              <a:rPr sz="2400" spc="-300" dirty="0">
                <a:solidFill>
                  <a:srgbClr val="404040"/>
                </a:solidFill>
                <a:latin typeface="Verdana"/>
                <a:cs typeface="Verdana"/>
              </a:rPr>
              <a:t>-</a:t>
            </a:r>
            <a:r>
              <a:rPr sz="2400" spc="-220" dirty="0">
                <a:solidFill>
                  <a:srgbClr val="404040"/>
                </a:solidFill>
                <a:latin typeface="Verdana"/>
                <a:cs typeface="Verdana"/>
              </a:rPr>
              <a:t>y</a:t>
            </a:r>
            <a:r>
              <a:rPr sz="2400" spc="-100" dirty="0">
                <a:solidFill>
                  <a:srgbClr val="404040"/>
                </a:solidFill>
                <a:latin typeface="Verdana"/>
                <a:cs typeface="Verdana"/>
              </a:rPr>
              <a:t>i</a:t>
            </a:r>
            <a:r>
              <a:rPr sz="2400" spc="-195" dirty="0">
                <a:solidFill>
                  <a:srgbClr val="404040"/>
                </a:solidFill>
                <a:latin typeface="Verdana"/>
                <a:cs typeface="Verdana"/>
              </a:rPr>
              <a:t> </a:t>
            </a:r>
            <a:r>
              <a:rPr sz="2400" spc="10" dirty="0">
                <a:solidFill>
                  <a:srgbClr val="404040"/>
                </a:solidFill>
                <a:latin typeface="Verdana"/>
                <a:cs typeface="Verdana"/>
              </a:rPr>
              <a:t>Lee</a:t>
            </a:r>
            <a:endParaRPr sz="2400">
              <a:latin typeface="Verdana"/>
              <a:cs typeface="Verdana"/>
            </a:endParaRPr>
          </a:p>
          <a:p>
            <a:pPr algn="ctr">
              <a:lnSpc>
                <a:spcPct val="100000"/>
              </a:lnSpc>
              <a:spcBef>
                <a:spcPts val="575"/>
              </a:spcBef>
            </a:pPr>
            <a:r>
              <a:rPr sz="2400" spc="10" dirty="0">
                <a:solidFill>
                  <a:srgbClr val="404040"/>
                </a:solidFill>
                <a:latin typeface="Verdana"/>
                <a:cs typeface="Verdana"/>
              </a:rPr>
              <a:t>Andrew</a:t>
            </a:r>
            <a:r>
              <a:rPr sz="2400" spc="-190" dirty="0">
                <a:solidFill>
                  <a:srgbClr val="404040"/>
                </a:solidFill>
                <a:latin typeface="Verdana"/>
                <a:cs typeface="Verdana"/>
              </a:rPr>
              <a:t> </a:t>
            </a:r>
            <a:r>
              <a:rPr sz="2400" spc="45" dirty="0">
                <a:solidFill>
                  <a:srgbClr val="404040"/>
                </a:solidFill>
                <a:latin typeface="Verdana"/>
                <a:cs typeface="Verdana"/>
              </a:rPr>
              <a:t>Ng</a:t>
            </a:r>
            <a:r>
              <a:rPr sz="2400" spc="-204" dirty="0">
                <a:solidFill>
                  <a:srgbClr val="404040"/>
                </a:solidFill>
                <a:latin typeface="Verdana"/>
                <a:cs typeface="Verdana"/>
              </a:rPr>
              <a:t> </a:t>
            </a:r>
            <a:r>
              <a:rPr sz="2400" spc="-70" dirty="0">
                <a:solidFill>
                  <a:srgbClr val="404040"/>
                </a:solidFill>
                <a:latin typeface="Verdana"/>
                <a:cs typeface="Verdana"/>
              </a:rPr>
              <a:t>(Coursera)</a:t>
            </a:r>
            <a:endParaRPr sz="24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0123" y="1560703"/>
            <a:ext cx="7329170" cy="3226435"/>
          </a:xfrm>
          <a:prstGeom prst="rect">
            <a:avLst/>
          </a:prstGeom>
        </p:spPr>
        <p:txBody>
          <a:bodyPr vert="horz" wrap="square" lIns="0" tIns="12700" rIns="0" bIns="0" rtlCol="0">
            <a:spAutoFit/>
          </a:bodyPr>
          <a:lstStyle/>
          <a:p>
            <a:pPr marL="469900" marR="5715" indent="-457200">
              <a:lnSpc>
                <a:spcPct val="100000"/>
              </a:lnSpc>
              <a:spcBef>
                <a:spcPts val="100"/>
              </a:spcBef>
              <a:buFont typeface="Arial MT"/>
              <a:buChar char="•"/>
              <a:tabLst>
                <a:tab pos="469265" algn="l"/>
                <a:tab pos="469900" algn="l"/>
              </a:tabLst>
            </a:pPr>
            <a:r>
              <a:rPr sz="3000" dirty="0">
                <a:solidFill>
                  <a:srgbClr val="252525"/>
                </a:solidFill>
                <a:latin typeface="Palatino Linotype"/>
                <a:cs typeface="Palatino Linotype"/>
              </a:rPr>
              <a:t>Read</a:t>
            </a:r>
            <a:r>
              <a:rPr sz="3000" spc="-15" dirty="0">
                <a:solidFill>
                  <a:srgbClr val="252525"/>
                </a:solidFill>
                <a:latin typeface="Palatino Linotype"/>
                <a:cs typeface="Palatino Linotype"/>
              </a:rPr>
              <a:t> </a:t>
            </a:r>
            <a:r>
              <a:rPr sz="3000" spc="-5" dirty="0">
                <a:solidFill>
                  <a:srgbClr val="252525"/>
                </a:solidFill>
                <a:latin typeface="Palatino Linotype"/>
                <a:cs typeface="Palatino Linotype"/>
              </a:rPr>
              <a:t>Neural</a:t>
            </a:r>
            <a:r>
              <a:rPr sz="3000" spc="-15" dirty="0">
                <a:solidFill>
                  <a:srgbClr val="252525"/>
                </a:solidFill>
                <a:latin typeface="Palatino Linotype"/>
                <a:cs typeface="Palatino Linotype"/>
              </a:rPr>
              <a:t> </a:t>
            </a:r>
            <a:r>
              <a:rPr sz="3000" spc="-5" dirty="0">
                <a:solidFill>
                  <a:srgbClr val="252525"/>
                </a:solidFill>
                <a:latin typeface="Palatino Linotype"/>
                <a:cs typeface="Palatino Linotype"/>
              </a:rPr>
              <a:t>Network</a:t>
            </a:r>
            <a:r>
              <a:rPr sz="3000" spc="-35" dirty="0">
                <a:solidFill>
                  <a:srgbClr val="252525"/>
                </a:solidFill>
                <a:latin typeface="Palatino Linotype"/>
                <a:cs typeface="Palatino Linotype"/>
              </a:rPr>
              <a:t> </a:t>
            </a:r>
            <a:r>
              <a:rPr sz="3000" dirty="0">
                <a:solidFill>
                  <a:srgbClr val="252525"/>
                </a:solidFill>
                <a:latin typeface="Palatino Linotype"/>
                <a:cs typeface="Palatino Linotype"/>
              </a:rPr>
              <a:t>L2</a:t>
            </a:r>
            <a:r>
              <a:rPr sz="3000" spc="-15" dirty="0">
                <a:solidFill>
                  <a:srgbClr val="252525"/>
                </a:solidFill>
                <a:latin typeface="Palatino Linotype"/>
                <a:cs typeface="Palatino Linotype"/>
              </a:rPr>
              <a:t> </a:t>
            </a:r>
            <a:r>
              <a:rPr sz="3000" dirty="0">
                <a:solidFill>
                  <a:srgbClr val="252525"/>
                </a:solidFill>
                <a:latin typeface="Palatino Linotype"/>
                <a:cs typeface="Palatino Linotype"/>
              </a:rPr>
              <a:t>Regularization </a:t>
            </a:r>
            <a:r>
              <a:rPr sz="3000" spc="-735" dirty="0">
                <a:solidFill>
                  <a:srgbClr val="252525"/>
                </a:solidFill>
                <a:latin typeface="Palatino Linotype"/>
                <a:cs typeface="Palatino Linotype"/>
              </a:rPr>
              <a:t> </a:t>
            </a:r>
            <a:r>
              <a:rPr sz="3000" dirty="0">
                <a:solidFill>
                  <a:srgbClr val="252525"/>
                </a:solidFill>
                <a:latin typeface="Palatino Linotype"/>
                <a:cs typeface="Palatino Linotype"/>
              </a:rPr>
              <a:t>Using Python </a:t>
            </a:r>
            <a:r>
              <a:rPr sz="3000" spc="-5" dirty="0">
                <a:solidFill>
                  <a:srgbClr val="252525"/>
                </a:solidFill>
                <a:latin typeface="Palatino Linotype"/>
                <a:cs typeface="Palatino Linotype"/>
              </a:rPr>
              <a:t>-- </a:t>
            </a:r>
            <a:r>
              <a:rPr sz="3000" dirty="0">
                <a:solidFill>
                  <a:srgbClr val="252525"/>
                </a:solidFill>
                <a:latin typeface="Palatino Linotype"/>
                <a:cs typeface="Palatino Linotype"/>
              </a:rPr>
              <a:t>Visual Studio </a:t>
            </a:r>
            <a:r>
              <a:rPr sz="3000" spc="5" dirty="0">
                <a:solidFill>
                  <a:srgbClr val="252525"/>
                </a:solidFill>
                <a:latin typeface="Palatino Linotype"/>
                <a:cs typeface="Palatino Linotype"/>
              </a:rPr>
              <a:t> </a:t>
            </a:r>
            <a:r>
              <a:rPr sz="3000" spc="-5" dirty="0">
                <a:solidFill>
                  <a:srgbClr val="252525"/>
                </a:solidFill>
                <a:latin typeface="Palatino Linotype"/>
                <a:cs typeface="Palatino Linotype"/>
              </a:rPr>
              <a:t>Magazine.pdf</a:t>
            </a:r>
            <a:endParaRPr sz="3000">
              <a:latin typeface="Palatino Linotype"/>
              <a:cs typeface="Palatino Linotype"/>
            </a:endParaRPr>
          </a:p>
          <a:p>
            <a:pPr>
              <a:lnSpc>
                <a:spcPct val="100000"/>
              </a:lnSpc>
              <a:spcBef>
                <a:spcPts val="25"/>
              </a:spcBef>
            </a:pPr>
            <a:endParaRPr sz="2650">
              <a:latin typeface="Palatino Linotype"/>
              <a:cs typeface="Palatino Linotype"/>
            </a:endParaRPr>
          </a:p>
          <a:p>
            <a:pPr marL="469900" marR="5080">
              <a:lnSpc>
                <a:spcPct val="100000"/>
              </a:lnSpc>
            </a:pPr>
            <a:r>
              <a:rPr sz="3000" dirty="0">
                <a:solidFill>
                  <a:srgbClr val="252525"/>
                </a:solidFill>
                <a:latin typeface="Palatino Linotype"/>
                <a:cs typeface="Palatino Linotype"/>
              </a:rPr>
              <a:t>Read</a:t>
            </a:r>
            <a:r>
              <a:rPr sz="3000" spc="-15" dirty="0">
                <a:solidFill>
                  <a:srgbClr val="252525"/>
                </a:solidFill>
                <a:latin typeface="Palatino Linotype"/>
                <a:cs typeface="Palatino Linotype"/>
              </a:rPr>
              <a:t> </a:t>
            </a:r>
            <a:r>
              <a:rPr sz="3000" spc="-5" dirty="0">
                <a:solidFill>
                  <a:srgbClr val="252525"/>
                </a:solidFill>
                <a:latin typeface="Palatino Linotype"/>
                <a:cs typeface="Palatino Linotype"/>
              </a:rPr>
              <a:t>Neural</a:t>
            </a:r>
            <a:r>
              <a:rPr sz="3000" spc="-15" dirty="0">
                <a:solidFill>
                  <a:srgbClr val="252525"/>
                </a:solidFill>
                <a:latin typeface="Palatino Linotype"/>
                <a:cs typeface="Palatino Linotype"/>
              </a:rPr>
              <a:t> </a:t>
            </a:r>
            <a:r>
              <a:rPr sz="3000" spc="-5" dirty="0">
                <a:solidFill>
                  <a:srgbClr val="252525"/>
                </a:solidFill>
                <a:latin typeface="Palatino Linotype"/>
                <a:cs typeface="Palatino Linotype"/>
              </a:rPr>
              <a:t>Network</a:t>
            </a:r>
            <a:r>
              <a:rPr sz="3000" spc="-35" dirty="0">
                <a:solidFill>
                  <a:srgbClr val="252525"/>
                </a:solidFill>
                <a:latin typeface="Palatino Linotype"/>
                <a:cs typeface="Palatino Linotype"/>
              </a:rPr>
              <a:t> </a:t>
            </a:r>
            <a:r>
              <a:rPr sz="3000" dirty="0">
                <a:solidFill>
                  <a:srgbClr val="252525"/>
                </a:solidFill>
                <a:latin typeface="Palatino Linotype"/>
                <a:cs typeface="Palatino Linotype"/>
              </a:rPr>
              <a:t>L1</a:t>
            </a:r>
            <a:r>
              <a:rPr sz="3000" spc="-15" dirty="0">
                <a:solidFill>
                  <a:srgbClr val="252525"/>
                </a:solidFill>
                <a:latin typeface="Palatino Linotype"/>
                <a:cs typeface="Palatino Linotype"/>
              </a:rPr>
              <a:t> </a:t>
            </a:r>
            <a:r>
              <a:rPr sz="3000" dirty="0">
                <a:solidFill>
                  <a:srgbClr val="252525"/>
                </a:solidFill>
                <a:latin typeface="Palatino Linotype"/>
                <a:cs typeface="Palatino Linotype"/>
              </a:rPr>
              <a:t>Regularization </a:t>
            </a:r>
            <a:r>
              <a:rPr sz="3000" spc="-735" dirty="0">
                <a:solidFill>
                  <a:srgbClr val="252525"/>
                </a:solidFill>
                <a:latin typeface="Palatino Linotype"/>
                <a:cs typeface="Palatino Linotype"/>
              </a:rPr>
              <a:t> </a:t>
            </a:r>
            <a:r>
              <a:rPr sz="3000" dirty="0">
                <a:solidFill>
                  <a:srgbClr val="252525"/>
                </a:solidFill>
                <a:latin typeface="Palatino Linotype"/>
                <a:cs typeface="Palatino Linotype"/>
              </a:rPr>
              <a:t>Using Python </a:t>
            </a:r>
            <a:r>
              <a:rPr sz="3000" spc="-5" dirty="0">
                <a:solidFill>
                  <a:srgbClr val="252525"/>
                </a:solidFill>
                <a:latin typeface="Palatino Linotype"/>
                <a:cs typeface="Palatino Linotype"/>
              </a:rPr>
              <a:t>-- </a:t>
            </a:r>
            <a:r>
              <a:rPr sz="3000" dirty="0">
                <a:solidFill>
                  <a:srgbClr val="252525"/>
                </a:solidFill>
                <a:latin typeface="Palatino Linotype"/>
                <a:cs typeface="Palatino Linotype"/>
              </a:rPr>
              <a:t>Visual Studio </a:t>
            </a:r>
            <a:r>
              <a:rPr sz="3000" spc="5" dirty="0">
                <a:solidFill>
                  <a:srgbClr val="252525"/>
                </a:solidFill>
                <a:latin typeface="Palatino Linotype"/>
                <a:cs typeface="Palatino Linotype"/>
              </a:rPr>
              <a:t> </a:t>
            </a:r>
            <a:r>
              <a:rPr sz="3000" spc="-5" dirty="0">
                <a:solidFill>
                  <a:srgbClr val="252525"/>
                </a:solidFill>
                <a:latin typeface="Palatino Linotype"/>
                <a:cs typeface="Palatino Linotype"/>
              </a:rPr>
              <a:t>Magazine.pdf</a:t>
            </a:r>
            <a:endParaRPr sz="3000">
              <a:latin typeface="Palatino Linotype"/>
              <a:cs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5009" y="735584"/>
            <a:ext cx="2635885" cy="756920"/>
          </a:xfrm>
          <a:prstGeom prst="rect">
            <a:avLst/>
          </a:prstGeom>
        </p:spPr>
        <p:txBody>
          <a:bodyPr vert="horz" wrap="square" lIns="0" tIns="12700" rIns="0" bIns="0" rtlCol="0">
            <a:spAutoFit/>
          </a:bodyPr>
          <a:lstStyle/>
          <a:p>
            <a:pPr marL="12700">
              <a:lnSpc>
                <a:spcPct val="100000"/>
              </a:lnSpc>
              <a:spcBef>
                <a:spcPts val="100"/>
              </a:spcBef>
            </a:pPr>
            <a:r>
              <a:rPr dirty="0"/>
              <a:t>Drop</a:t>
            </a:r>
            <a:r>
              <a:rPr spc="-95" dirty="0"/>
              <a:t> </a:t>
            </a:r>
            <a:r>
              <a:rPr spc="-5" dirty="0"/>
              <a:t>Out</a:t>
            </a:r>
          </a:p>
        </p:txBody>
      </p:sp>
      <p:sp>
        <p:nvSpPr>
          <p:cNvPr id="3" name="object 3"/>
          <p:cNvSpPr txBox="1"/>
          <p:nvPr/>
        </p:nvSpPr>
        <p:spPr>
          <a:xfrm>
            <a:off x="917244" y="1992883"/>
            <a:ext cx="7261225" cy="3317875"/>
          </a:xfrm>
          <a:prstGeom prst="rect">
            <a:avLst/>
          </a:prstGeom>
        </p:spPr>
        <p:txBody>
          <a:bodyPr vert="horz" wrap="square" lIns="0" tIns="85725" rIns="0" bIns="0" rtlCol="0">
            <a:spAutoFit/>
          </a:bodyPr>
          <a:lstStyle/>
          <a:p>
            <a:pPr marL="12700">
              <a:lnSpc>
                <a:spcPct val="100000"/>
              </a:lnSpc>
              <a:spcBef>
                <a:spcPts val="675"/>
              </a:spcBef>
            </a:pPr>
            <a:r>
              <a:rPr sz="2250" dirty="0">
                <a:solidFill>
                  <a:srgbClr val="A63112"/>
                </a:solidFill>
                <a:latin typeface="Trebuchet MS"/>
                <a:cs typeface="Trebuchet MS"/>
              </a:rPr>
              <a:t>0</a:t>
            </a:r>
            <a:r>
              <a:rPr sz="2250" spc="-95" dirty="0">
                <a:solidFill>
                  <a:srgbClr val="A63112"/>
                </a:solidFill>
                <a:latin typeface="Trebuchet MS"/>
                <a:cs typeface="Trebuchet MS"/>
              </a:rPr>
              <a:t> </a:t>
            </a:r>
            <a:r>
              <a:rPr sz="2400" spc="-60" dirty="0">
                <a:solidFill>
                  <a:srgbClr val="404040"/>
                </a:solidFill>
                <a:latin typeface="Verdana"/>
                <a:cs typeface="Verdana"/>
              </a:rPr>
              <a:t>Deep-Learning-Seminar-Dropout.ppt</a:t>
            </a:r>
            <a:endParaRPr sz="2400">
              <a:latin typeface="Verdana"/>
              <a:cs typeface="Verdana"/>
            </a:endParaRPr>
          </a:p>
          <a:p>
            <a:pPr marL="241300" marR="5080" indent="-228600">
              <a:lnSpc>
                <a:spcPct val="100000"/>
              </a:lnSpc>
              <a:spcBef>
                <a:spcPts val="575"/>
              </a:spcBef>
            </a:pPr>
            <a:r>
              <a:rPr sz="2250" dirty="0">
                <a:solidFill>
                  <a:srgbClr val="A63112"/>
                </a:solidFill>
                <a:latin typeface="Trebuchet MS"/>
                <a:cs typeface="Trebuchet MS"/>
                <a:hlinkClick r:id="rId2"/>
              </a:rPr>
              <a:t>0</a:t>
            </a:r>
            <a:r>
              <a:rPr sz="2250" spc="-100" dirty="0">
                <a:solidFill>
                  <a:srgbClr val="932308"/>
                </a:solidFill>
                <a:latin typeface="Trebuchet MS"/>
                <a:cs typeface="Trebuchet MS"/>
                <a:hlinkClick r:id="rId2"/>
              </a:rPr>
              <a:t> </a:t>
            </a:r>
            <a:r>
              <a:rPr sz="2400" u="heavy" spc="-65" dirty="0">
                <a:solidFill>
                  <a:srgbClr val="932308"/>
                </a:solidFill>
                <a:uFill>
                  <a:solidFill>
                    <a:srgbClr val="932308"/>
                  </a:solidFill>
                </a:uFill>
                <a:latin typeface="Verdana"/>
                <a:cs typeface="Verdana"/>
                <a:hlinkClick r:id="rId2"/>
              </a:rPr>
              <a:t>https://www.cs.toronto.edu/~hinton/absps/JML </a:t>
            </a:r>
            <a:r>
              <a:rPr sz="2400" spc="-830" dirty="0">
                <a:solidFill>
                  <a:srgbClr val="932308"/>
                </a:solidFill>
                <a:latin typeface="Verdana"/>
                <a:cs typeface="Verdana"/>
                <a:hlinkClick r:id="rId2"/>
              </a:rPr>
              <a:t> </a:t>
            </a:r>
            <a:r>
              <a:rPr sz="2400" u="heavy" spc="-20" dirty="0">
                <a:solidFill>
                  <a:srgbClr val="932308"/>
                </a:solidFill>
                <a:uFill>
                  <a:solidFill>
                    <a:srgbClr val="932308"/>
                  </a:solidFill>
                </a:uFill>
                <a:latin typeface="Verdana"/>
                <a:cs typeface="Verdana"/>
                <a:hlinkClick r:id="rId2"/>
              </a:rPr>
              <a:t>Rdropout.pdf</a:t>
            </a:r>
            <a:endParaRPr sz="2400">
              <a:latin typeface="Verdana"/>
              <a:cs typeface="Verdana"/>
            </a:endParaRPr>
          </a:p>
          <a:p>
            <a:pPr marL="241300" marR="301625" indent="-228600">
              <a:lnSpc>
                <a:spcPct val="100000"/>
              </a:lnSpc>
              <a:spcBef>
                <a:spcPts val="580"/>
              </a:spcBef>
            </a:pPr>
            <a:r>
              <a:rPr sz="2250" dirty="0">
                <a:solidFill>
                  <a:srgbClr val="A63112"/>
                </a:solidFill>
                <a:latin typeface="Trebuchet MS"/>
                <a:cs typeface="Trebuchet MS"/>
              </a:rPr>
              <a:t>0</a:t>
            </a:r>
            <a:r>
              <a:rPr sz="2250" spc="-60" dirty="0">
                <a:solidFill>
                  <a:srgbClr val="A63112"/>
                </a:solidFill>
                <a:latin typeface="Trebuchet MS"/>
                <a:cs typeface="Trebuchet MS"/>
              </a:rPr>
              <a:t> </a:t>
            </a:r>
            <a:r>
              <a:rPr sz="2400" spc="50" dirty="0">
                <a:solidFill>
                  <a:srgbClr val="404040"/>
                </a:solidFill>
                <a:latin typeface="Verdana"/>
                <a:cs typeface="Verdana"/>
              </a:rPr>
              <a:t>Cited</a:t>
            </a:r>
            <a:r>
              <a:rPr sz="2400" spc="-204" dirty="0">
                <a:solidFill>
                  <a:srgbClr val="404040"/>
                </a:solidFill>
                <a:latin typeface="Verdana"/>
                <a:cs typeface="Verdana"/>
              </a:rPr>
              <a:t> </a:t>
            </a:r>
            <a:r>
              <a:rPr sz="2400" dirty="0">
                <a:solidFill>
                  <a:srgbClr val="404040"/>
                </a:solidFill>
                <a:latin typeface="Verdana"/>
                <a:cs typeface="Verdana"/>
              </a:rPr>
              <a:t>by</a:t>
            </a:r>
            <a:r>
              <a:rPr sz="2400" spc="-185" dirty="0">
                <a:solidFill>
                  <a:srgbClr val="404040"/>
                </a:solidFill>
                <a:latin typeface="Verdana"/>
                <a:cs typeface="Verdana"/>
              </a:rPr>
              <a:t> </a:t>
            </a:r>
            <a:r>
              <a:rPr sz="2400" spc="-200" dirty="0">
                <a:solidFill>
                  <a:srgbClr val="404040"/>
                </a:solidFill>
                <a:latin typeface="Verdana"/>
                <a:cs typeface="Verdana"/>
              </a:rPr>
              <a:t>23000</a:t>
            </a:r>
            <a:r>
              <a:rPr sz="2400" spc="-215" dirty="0">
                <a:solidFill>
                  <a:srgbClr val="404040"/>
                </a:solidFill>
                <a:latin typeface="Verdana"/>
                <a:cs typeface="Verdana"/>
              </a:rPr>
              <a:t> </a:t>
            </a:r>
            <a:r>
              <a:rPr sz="2400" spc="-70" dirty="0">
                <a:solidFill>
                  <a:srgbClr val="404040"/>
                </a:solidFill>
                <a:latin typeface="Verdana"/>
                <a:cs typeface="Verdana"/>
              </a:rPr>
              <a:t>(by</a:t>
            </a:r>
            <a:r>
              <a:rPr sz="2400" spc="-180" dirty="0">
                <a:solidFill>
                  <a:srgbClr val="404040"/>
                </a:solidFill>
                <a:latin typeface="Verdana"/>
                <a:cs typeface="Verdana"/>
              </a:rPr>
              <a:t> </a:t>
            </a:r>
            <a:r>
              <a:rPr sz="2400" spc="-200" dirty="0">
                <a:solidFill>
                  <a:srgbClr val="404040"/>
                </a:solidFill>
                <a:latin typeface="Verdana"/>
                <a:cs typeface="Verdana"/>
              </a:rPr>
              <a:t>10/09/2020);</a:t>
            </a:r>
            <a:r>
              <a:rPr sz="2400" spc="-175" dirty="0">
                <a:solidFill>
                  <a:srgbClr val="404040"/>
                </a:solidFill>
                <a:latin typeface="Verdana"/>
                <a:cs typeface="Verdana"/>
              </a:rPr>
              <a:t> </a:t>
            </a:r>
            <a:r>
              <a:rPr sz="2400" spc="-35" dirty="0">
                <a:solidFill>
                  <a:srgbClr val="404040"/>
                </a:solidFill>
                <a:latin typeface="Verdana"/>
                <a:cs typeface="Verdana"/>
              </a:rPr>
              <a:t>Journal</a:t>
            </a:r>
            <a:r>
              <a:rPr sz="2400" spc="-180" dirty="0">
                <a:solidFill>
                  <a:srgbClr val="404040"/>
                </a:solidFill>
                <a:latin typeface="Verdana"/>
                <a:cs typeface="Verdana"/>
              </a:rPr>
              <a:t> </a:t>
            </a:r>
            <a:r>
              <a:rPr sz="2400" spc="10" dirty="0">
                <a:solidFill>
                  <a:srgbClr val="404040"/>
                </a:solidFill>
                <a:latin typeface="Verdana"/>
                <a:cs typeface="Verdana"/>
              </a:rPr>
              <a:t>of</a:t>
            </a:r>
            <a:r>
              <a:rPr sz="2400" spc="-175" dirty="0">
                <a:solidFill>
                  <a:srgbClr val="404040"/>
                </a:solidFill>
                <a:latin typeface="Verdana"/>
                <a:cs typeface="Verdana"/>
              </a:rPr>
              <a:t> </a:t>
            </a:r>
            <a:r>
              <a:rPr sz="2400" spc="-25" dirty="0">
                <a:solidFill>
                  <a:srgbClr val="404040"/>
                </a:solidFill>
                <a:latin typeface="Verdana"/>
                <a:cs typeface="Verdana"/>
              </a:rPr>
              <a:t>ML </a:t>
            </a:r>
            <a:r>
              <a:rPr sz="2400" spc="-830" dirty="0">
                <a:solidFill>
                  <a:srgbClr val="404040"/>
                </a:solidFill>
                <a:latin typeface="Verdana"/>
                <a:cs typeface="Verdana"/>
              </a:rPr>
              <a:t> </a:t>
            </a:r>
            <a:r>
              <a:rPr sz="2400" spc="-20" dirty="0">
                <a:solidFill>
                  <a:srgbClr val="404040"/>
                </a:solidFill>
                <a:latin typeface="Verdana"/>
                <a:cs typeface="Verdana"/>
              </a:rPr>
              <a:t>Research</a:t>
            </a:r>
            <a:endParaRPr sz="2400">
              <a:latin typeface="Verdana"/>
              <a:cs typeface="Verdana"/>
            </a:endParaRPr>
          </a:p>
          <a:p>
            <a:pPr marL="241300" marR="1221105" indent="-228600">
              <a:lnSpc>
                <a:spcPct val="100000"/>
              </a:lnSpc>
              <a:spcBef>
                <a:spcPts val="575"/>
              </a:spcBef>
            </a:pPr>
            <a:r>
              <a:rPr sz="2250" dirty="0">
                <a:solidFill>
                  <a:srgbClr val="A63112"/>
                </a:solidFill>
                <a:latin typeface="Trebuchet MS"/>
                <a:cs typeface="Trebuchet MS"/>
              </a:rPr>
              <a:t>0</a:t>
            </a:r>
            <a:r>
              <a:rPr sz="2250" spc="-60" dirty="0">
                <a:solidFill>
                  <a:srgbClr val="A63112"/>
                </a:solidFill>
                <a:latin typeface="Trebuchet MS"/>
                <a:cs typeface="Trebuchet MS"/>
              </a:rPr>
              <a:t> </a:t>
            </a:r>
            <a:r>
              <a:rPr sz="2400" spc="-5" dirty="0">
                <a:solidFill>
                  <a:srgbClr val="404040"/>
                </a:solidFill>
                <a:latin typeface="Verdana"/>
                <a:cs typeface="Verdana"/>
              </a:rPr>
              <a:t>Regul</a:t>
            </a:r>
            <a:r>
              <a:rPr sz="2400" dirty="0">
                <a:solidFill>
                  <a:srgbClr val="404040"/>
                </a:solidFill>
                <a:latin typeface="Verdana"/>
                <a:cs typeface="Verdana"/>
              </a:rPr>
              <a:t>a</a:t>
            </a:r>
            <a:r>
              <a:rPr sz="2400" spc="-295" dirty="0">
                <a:solidFill>
                  <a:srgbClr val="404040"/>
                </a:solidFill>
                <a:latin typeface="Verdana"/>
                <a:cs typeface="Verdana"/>
              </a:rPr>
              <a:t>r</a:t>
            </a:r>
            <a:r>
              <a:rPr sz="2400" spc="-175" dirty="0">
                <a:solidFill>
                  <a:srgbClr val="404040"/>
                </a:solidFill>
                <a:latin typeface="Verdana"/>
                <a:cs typeface="Verdana"/>
              </a:rPr>
              <a:t>i</a:t>
            </a:r>
            <a:r>
              <a:rPr sz="2400" spc="-100" dirty="0">
                <a:solidFill>
                  <a:srgbClr val="404040"/>
                </a:solidFill>
                <a:latin typeface="Verdana"/>
                <a:cs typeface="Verdana"/>
              </a:rPr>
              <a:t>zat</a:t>
            </a:r>
            <a:r>
              <a:rPr sz="2400" spc="-50" dirty="0">
                <a:solidFill>
                  <a:srgbClr val="404040"/>
                </a:solidFill>
                <a:latin typeface="Verdana"/>
                <a:cs typeface="Verdana"/>
              </a:rPr>
              <a:t>i</a:t>
            </a:r>
            <a:r>
              <a:rPr sz="2400" spc="25" dirty="0">
                <a:solidFill>
                  <a:srgbClr val="404040"/>
                </a:solidFill>
                <a:latin typeface="Verdana"/>
                <a:cs typeface="Verdana"/>
              </a:rPr>
              <a:t>on</a:t>
            </a:r>
            <a:r>
              <a:rPr sz="2400" spc="-220" dirty="0">
                <a:solidFill>
                  <a:srgbClr val="404040"/>
                </a:solidFill>
                <a:latin typeface="Verdana"/>
                <a:cs typeface="Verdana"/>
              </a:rPr>
              <a:t> </a:t>
            </a:r>
            <a:r>
              <a:rPr sz="2400" spc="10" dirty="0">
                <a:solidFill>
                  <a:srgbClr val="404040"/>
                </a:solidFill>
                <a:latin typeface="Verdana"/>
                <a:cs typeface="Verdana"/>
              </a:rPr>
              <a:t>of</a:t>
            </a:r>
            <a:r>
              <a:rPr sz="2400" spc="-180" dirty="0">
                <a:solidFill>
                  <a:srgbClr val="404040"/>
                </a:solidFill>
                <a:latin typeface="Verdana"/>
                <a:cs typeface="Verdana"/>
              </a:rPr>
              <a:t> </a:t>
            </a:r>
            <a:r>
              <a:rPr sz="2400" spc="-40" dirty="0">
                <a:solidFill>
                  <a:srgbClr val="404040"/>
                </a:solidFill>
                <a:latin typeface="Verdana"/>
                <a:cs typeface="Verdana"/>
              </a:rPr>
              <a:t>Neural</a:t>
            </a:r>
            <a:r>
              <a:rPr sz="2400" spc="-180" dirty="0">
                <a:solidFill>
                  <a:srgbClr val="404040"/>
                </a:solidFill>
                <a:latin typeface="Verdana"/>
                <a:cs typeface="Verdana"/>
              </a:rPr>
              <a:t> </a:t>
            </a:r>
            <a:r>
              <a:rPr sz="2400" spc="-90" dirty="0">
                <a:solidFill>
                  <a:srgbClr val="404040"/>
                </a:solidFill>
                <a:latin typeface="Verdana"/>
                <a:cs typeface="Verdana"/>
              </a:rPr>
              <a:t>Networks</a:t>
            </a:r>
            <a:r>
              <a:rPr sz="2400" spc="-180" dirty="0">
                <a:solidFill>
                  <a:srgbClr val="404040"/>
                </a:solidFill>
                <a:latin typeface="Verdana"/>
                <a:cs typeface="Verdana"/>
              </a:rPr>
              <a:t> </a:t>
            </a:r>
            <a:r>
              <a:rPr sz="2400" spc="-55" dirty="0">
                <a:solidFill>
                  <a:srgbClr val="404040"/>
                </a:solidFill>
                <a:latin typeface="Verdana"/>
                <a:cs typeface="Verdana"/>
              </a:rPr>
              <a:t>u</a:t>
            </a:r>
            <a:r>
              <a:rPr sz="2400" spc="-335" dirty="0">
                <a:solidFill>
                  <a:srgbClr val="404040"/>
                </a:solidFill>
                <a:latin typeface="Verdana"/>
                <a:cs typeface="Verdana"/>
              </a:rPr>
              <a:t>s</a:t>
            </a:r>
            <a:r>
              <a:rPr sz="2400" spc="-150" dirty="0">
                <a:solidFill>
                  <a:srgbClr val="404040"/>
                </a:solidFill>
                <a:latin typeface="Verdana"/>
                <a:cs typeface="Verdana"/>
              </a:rPr>
              <a:t>i</a:t>
            </a:r>
            <a:r>
              <a:rPr sz="2400" spc="25" dirty="0">
                <a:solidFill>
                  <a:srgbClr val="404040"/>
                </a:solidFill>
                <a:latin typeface="Verdana"/>
                <a:cs typeface="Verdana"/>
              </a:rPr>
              <a:t>ng  </a:t>
            </a:r>
            <a:r>
              <a:rPr sz="2400" spc="35" dirty="0">
                <a:solidFill>
                  <a:srgbClr val="404040"/>
                </a:solidFill>
                <a:latin typeface="Verdana"/>
                <a:cs typeface="Verdana"/>
              </a:rPr>
              <a:t>DropConnect</a:t>
            </a:r>
            <a:endParaRPr sz="2400">
              <a:latin typeface="Verdana"/>
              <a:cs typeface="Verdana"/>
            </a:endParaRPr>
          </a:p>
          <a:p>
            <a:pPr marL="12700">
              <a:lnSpc>
                <a:spcPct val="100000"/>
              </a:lnSpc>
              <a:spcBef>
                <a:spcPts val="580"/>
              </a:spcBef>
            </a:pPr>
            <a:r>
              <a:rPr sz="2250" dirty="0">
                <a:solidFill>
                  <a:srgbClr val="A63112"/>
                </a:solidFill>
                <a:latin typeface="Trebuchet MS"/>
                <a:cs typeface="Trebuchet MS"/>
              </a:rPr>
              <a:t>0</a:t>
            </a:r>
            <a:r>
              <a:rPr sz="2250" spc="-60" dirty="0">
                <a:solidFill>
                  <a:srgbClr val="A63112"/>
                </a:solidFill>
                <a:latin typeface="Trebuchet MS"/>
                <a:cs typeface="Trebuchet MS"/>
              </a:rPr>
              <a:t> </a:t>
            </a:r>
            <a:r>
              <a:rPr sz="2400" spc="-484" dirty="0">
                <a:solidFill>
                  <a:srgbClr val="404040"/>
                </a:solidFill>
                <a:latin typeface="Verdana"/>
                <a:cs typeface="Verdana"/>
              </a:rPr>
              <a:t>I</a:t>
            </a:r>
            <a:r>
              <a:rPr sz="2400" spc="225" dirty="0">
                <a:solidFill>
                  <a:srgbClr val="404040"/>
                </a:solidFill>
                <a:latin typeface="Verdana"/>
                <a:cs typeface="Verdana"/>
              </a:rPr>
              <a:t>CM</a:t>
            </a:r>
            <a:r>
              <a:rPr sz="2400" spc="-229" dirty="0">
                <a:solidFill>
                  <a:srgbClr val="404040"/>
                </a:solidFill>
                <a:latin typeface="Verdana"/>
                <a:cs typeface="Verdana"/>
              </a:rPr>
              <a:t>L</a:t>
            </a:r>
            <a:r>
              <a:rPr sz="2400" spc="-180" dirty="0">
                <a:solidFill>
                  <a:srgbClr val="404040"/>
                </a:solidFill>
                <a:latin typeface="Verdana"/>
                <a:cs typeface="Verdana"/>
              </a:rPr>
              <a:t> </a:t>
            </a:r>
            <a:r>
              <a:rPr sz="2400" spc="-204" dirty="0">
                <a:solidFill>
                  <a:srgbClr val="404040"/>
                </a:solidFill>
                <a:latin typeface="Verdana"/>
                <a:cs typeface="Verdana"/>
              </a:rPr>
              <a:t>2</a:t>
            </a:r>
            <a:r>
              <a:rPr sz="2400" spc="-200" dirty="0">
                <a:solidFill>
                  <a:srgbClr val="404040"/>
                </a:solidFill>
                <a:latin typeface="Verdana"/>
                <a:cs typeface="Verdana"/>
              </a:rPr>
              <a:t>0</a:t>
            </a:r>
            <a:r>
              <a:rPr sz="2400" spc="-204" dirty="0">
                <a:solidFill>
                  <a:srgbClr val="404040"/>
                </a:solidFill>
                <a:latin typeface="Verdana"/>
                <a:cs typeface="Verdana"/>
              </a:rPr>
              <a:t>13</a:t>
            </a:r>
            <a:endParaRPr sz="24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FD2AD1-72F9-D4BD-BE3F-A32E7B9D227C}"/>
              </a:ext>
            </a:extLst>
          </p:cNvPr>
          <p:cNvSpPr>
            <a:spLocks noGrp="1"/>
          </p:cNvSpPr>
          <p:nvPr>
            <p:ph type="body" idx="1"/>
          </p:nvPr>
        </p:nvSpPr>
        <p:spPr>
          <a:xfrm>
            <a:off x="537210" y="990600"/>
            <a:ext cx="8069580" cy="1292662"/>
          </a:xfrm>
        </p:spPr>
        <p:txBody>
          <a:bodyPr/>
          <a:lstStyle/>
          <a:p>
            <a:r>
              <a:rPr lang="en-US" sz="2800" dirty="0"/>
              <a:t>Go through each of the layers of the network and set some probability of eliminating a node in neural network.</a:t>
            </a:r>
          </a:p>
        </p:txBody>
      </p:sp>
      <p:pic>
        <p:nvPicPr>
          <p:cNvPr id="9" name="Picture 8">
            <a:extLst>
              <a:ext uri="{FF2B5EF4-FFF2-40B4-BE49-F238E27FC236}">
                <a16:creationId xmlns:a16="http://schemas.microsoft.com/office/drawing/2014/main" id="{11FB7FCA-0A02-1331-47D0-804075A4021C}"/>
              </a:ext>
            </a:extLst>
          </p:cNvPr>
          <p:cNvPicPr>
            <a:picLocks noChangeAspect="1"/>
          </p:cNvPicPr>
          <p:nvPr/>
        </p:nvPicPr>
        <p:blipFill>
          <a:blip r:embed="rId2"/>
          <a:stretch>
            <a:fillRect/>
          </a:stretch>
        </p:blipFill>
        <p:spPr>
          <a:xfrm>
            <a:off x="204787" y="2819400"/>
            <a:ext cx="8734425" cy="2905125"/>
          </a:xfrm>
          <a:prstGeom prst="rect">
            <a:avLst/>
          </a:prstGeom>
        </p:spPr>
      </p:pic>
    </p:spTree>
    <p:extLst>
      <p:ext uri="{BB962C8B-B14F-4D97-AF65-F5344CB8AC3E}">
        <p14:creationId xmlns:p14="http://schemas.microsoft.com/office/powerpoint/2010/main" val="46651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99715-4929-D295-01F5-FA91E34DC995}"/>
              </a:ext>
            </a:extLst>
          </p:cNvPr>
          <p:cNvSpPr>
            <a:spLocks noGrp="1"/>
          </p:cNvSpPr>
          <p:nvPr>
            <p:ph type="body" idx="1"/>
          </p:nvPr>
        </p:nvSpPr>
        <p:spPr>
          <a:xfrm>
            <a:off x="537209" y="685800"/>
            <a:ext cx="8069580" cy="4431983"/>
          </a:xfrm>
        </p:spPr>
        <p:txBody>
          <a:bodyPr/>
          <a:lstStyle/>
          <a:p>
            <a:r>
              <a:rPr lang="en-US" dirty="0"/>
              <a:t> For different training examples, you zero out different hidden units. When you make multiple passes through the same training set, then on different passes through the training set, you should randomly zero out different hidden units.</a:t>
            </a:r>
          </a:p>
          <a:p>
            <a:endParaRPr lang="en-US" dirty="0"/>
          </a:p>
          <a:p>
            <a:r>
              <a:rPr lang="en-US" dirty="0"/>
              <a:t>Inverted Dropout</a:t>
            </a:r>
          </a:p>
          <a:p>
            <a:r>
              <a:rPr lang="en-US" dirty="0"/>
              <a:t>On average, since you end up with some units shut, the value of z is going to be reduced by the rate of dropout. </a:t>
            </a:r>
          </a:p>
          <a:p>
            <a:r>
              <a:rPr lang="en-US" dirty="0"/>
              <a:t>So, in order to not reduce the expected value of z, you need to divide the activations by (1-dropout_rate) because this will correct or just a bump up the activations by roughly the same amount</a:t>
            </a:r>
          </a:p>
          <a:p>
            <a:endParaRPr lang="en-US" dirty="0"/>
          </a:p>
          <a:p>
            <a:endParaRPr lang="en-US" dirty="0"/>
          </a:p>
          <a:p>
            <a:r>
              <a:rPr lang="en-US" dirty="0"/>
              <a:t>Dropout only used at training time, not at test time</a:t>
            </a:r>
          </a:p>
          <a:p>
            <a:endParaRPr lang="en-US" dirty="0"/>
          </a:p>
          <a:p>
            <a:endParaRPr lang="en-US" dirty="0"/>
          </a:p>
        </p:txBody>
      </p:sp>
    </p:spTree>
    <p:extLst>
      <p:ext uri="{BB962C8B-B14F-4D97-AF65-F5344CB8AC3E}">
        <p14:creationId xmlns:p14="http://schemas.microsoft.com/office/powerpoint/2010/main" val="270518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BA907B-87BD-87CA-01DD-FD73FBA08F9D}"/>
              </a:ext>
            </a:extLst>
          </p:cNvPr>
          <p:cNvSpPr>
            <a:spLocks noGrp="1"/>
          </p:cNvSpPr>
          <p:nvPr>
            <p:ph type="body" idx="1"/>
          </p:nvPr>
        </p:nvSpPr>
        <p:spPr>
          <a:xfrm>
            <a:off x="537209" y="533400"/>
            <a:ext cx="8069580" cy="5078313"/>
          </a:xfrm>
        </p:spPr>
        <p:txBody>
          <a:bodyPr/>
          <a:lstStyle/>
          <a:p>
            <a:r>
              <a:rPr lang="en-US" sz="2400" dirty="0"/>
              <a:t>Intuition is that drop out randomly knocks out units in the network. So it's as if on every iteration you're working with a smaller and different neural network</a:t>
            </a:r>
          </a:p>
          <a:p>
            <a:endParaRPr lang="en-US" sz="2400" dirty="0"/>
          </a:p>
          <a:p>
            <a:r>
              <a:rPr lang="en-US" sz="2400" dirty="0"/>
              <a:t>The inputs can get randomly eliminated. So the output of a particular neuron can't rely on any one feature because any of the features could go away at random or anyone of its own inputs could go away at random, so it will need to spread out the incoming weights to different neurons rather than one some particular ones</a:t>
            </a:r>
          </a:p>
          <a:p>
            <a:endParaRPr lang="en-US" sz="2400" dirty="0"/>
          </a:p>
          <a:p>
            <a:r>
              <a:rPr lang="en-US" sz="2400" dirty="0"/>
              <a:t>Also feasible to vary dropout rate by layer</a:t>
            </a:r>
          </a:p>
          <a:p>
            <a:endParaRPr lang="en-US" dirty="0"/>
          </a:p>
        </p:txBody>
      </p:sp>
    </p:spTree>
    <p:extLst>
      <p:ext uri="{BB962C8B-B14F-4D97-AF65-F5344CB8AC3E}">
        <p14:creationId xmlns:p14="http://schemas.microsoft.com/office/powerpoint/2010/main" val="426741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DE5A-D736-5F20-43B8-5F3F98D8CF4B}"/>
              </a:ext>
            </a:extLst>
          </p:cNvPr>
          <p:cNvSpPr>
            <a:spLocks noGrp="1"/>
          </p:cNvSpPr>
          <p:nvPr>
            <p:ph type="title"/>
          </p:nvPr>
        </p:nvSpPr>
        <p:spPr>
          <a:xfrm>
            <a:off x="2535554" y="457200"/>
            <a:ext cx="4072889" cy="757555"/>
          </a:xfrm>
        </p:spPr>
        <p:txBody>
          <a:bodyPr/>
          <a:lstStyle/>
          <a:p>
            <a:r>
              <a:rPr lang="en-US" dirty="0" err="1"/>
              <a:t>Keras</a:t>
            </a:r>
            <a:endParaRPr lang="en-US" dirty="0"/>
          </a:p>
        </p:txBody>
      </p:sp>
      <p:sp>
        <p:nvSpPr>
          <p:cNvPr id="3" name="Text Placeholder 2">
            <a:extLst>
              <a:ext uri="{FF2B5EF4-FFF2-40B4-BE49-F238E27FC236}">
                <a16:creationId xmlns:a16="http://schemas.microsoft.com/office/drawing/2014/main" id="{56B887FB-D4E8-3934-2846-069B5310BB4C}"/>
              </a:ext>
            </a:extLst>
          </p:cNvPr>
          <p:cNvSpPr>
            <a:spLocks noGrp="1"/>
          </p:cNvSpPr>
          <p:nvPr>
            <p:ph type="body" idx="1"/>
          </p:nvPr>
        </p:nvSpPr>
        <p:spPr>
          <a:xfrm>
            <a:off x="537209" y="1816100"/>
            <a:ext cx="8069580" cy="1384995"/>
          </a:xfrm>
        </p:spPr>
        <p:txBody>
          <a:bodyPr/>
          <a:lstStyle/>
          <a:p>
            <a:r>
              <a:rPr lang="en-US" dirty="0"/>
              <a:t>model = Sequential()</a:t>
            </a:r>
          </a:p>
          <a:p>
            <a:r>
              <a:rPr lang="en-US" dirty="0" err="1"/>
              <a:t>model.add</a:t>
            </a:r>
            <a:r>
              <a:rPr lang="en-US" dirty="0"/>
              <a:t>(Dropout(0.2, </a:t>
            </a:r>
            <a:r>
              <a:rPr lang="en-US" dirty="0" err="1"/>
              <a:t>input_shape</a:t>
            </a:r>
            <a:r>
              <a:rPr lang="en-US" dirty="0"/>
              <a:t>=(100,)))</a:t>
            </a:r>
          </a:p>
          <a:p>
            <a:r>
              <a:rPr lang="en-US" dirty="0" err="1"/>
              <a:t>model.add</a:t>
            </a:r>
            <a:r>
              <a:rPr lang="en-US" dirty="0"/>
              <a:t>(Dense(30, activation='</a:t>
            </a:r>
            <a:r>
              <a:rPr lang="en-US" dirty="0" err="1"/>
              <a:t>relu</a:t>
            </a:r>
            <a:r>
              <a:rPr lang="en-US" dirty="0"/>
              <a:t>')</a:t>
            </a:r>
          </a:p>
          <a:p>
            <a:r>
              <a:rPr lang="en-US" dirty="0" err="1"/>
              <a:t>model.add</a:t>
            </a:r>
            <a:r>
              <a:rPr lang="en-US" dirty="0"/>
              <a:t>(Dropout(0.2))</a:t>
            </a:r>
          </a:p>
          <a:p>
            <a:r>
              <a:rPr lang="en-US" dirty="0" err="1"/>
              <a:t>model.add</a:t>
            </a:r>
            <a:r>
              <a:rPr lang="en-US" dirty="0"/>
              <a:t>(Dense(1, activation='sigmoid'))</a:t>
            </a:r>
          </a:p>
        </p:txBody>
      </p:sp>
    </p:spTree>
    <p:extLst>
      <p:ext uri="{BB962C8B-B14F-4D97-AF65-F5344CB8AC3E}">
        <p14:creationId xmlns:p14="http://schemas.microsoft.com/office/powerpoint/2010/main" val="132901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C5D4-81FD-A9C3-0525-81A8EEB6BD9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4AF6BB5A-0AA7-E741-7854-4F85B7F4FB8F}"/>
              </a:ext>
            </a:extLst>
          </p:cNvPr>
          <p:cNvSpPr>
            <a:spLocks noGrp="1"/>
          </p:cNvSpPr>
          <p:nvPr>
            <p:ph type="body" idx="1"/>
          </p:nvPr>
        </p:nvSpPr>
        <p:spPr>
          <a:xfrm>
            <a:off x="537209" y="1816100"/>
            <a:ext cx="8069580" cy="276999"/>
          </a:xfrm>
        </p:spPr>
        <p:txBody>
          <a:bodyPr/>
          <a:lstStyle/>
          <a:p>
            <a:r>
              <a:rPr lang="en-US" dirty="0"/>
              <a:t>Cost function shapes:</a:t>
            </a:r>
          </a:p>
        </p:txBody>
      </p:sp>
      <p:pic>
        <p:nvPicPr>
          <p:cNvPr id="5" name="Picture 4">
            <a:extLst>
              <a:ext uri="{FF2B5EF4-FFF2-40B4-BE49-F238E27FC236}">
                <a16:creationId xmlns:a16="http://schemas.microsoft.com/office/drawing/2014/main" id="{2D2180BD-4C63-3E50-E54A-20DDE79F61FF}"/>
              </a:ext>
            </a:extLst>
          </p:cNvPr>
          <p:cNvPicPr>
            <a:picLocks noChangeAspect="1"/>
          </p:cNvPicPr>
          <p:nvPr/>
        </p:nvPicPr>
        <p:blipFill>
          <a:blip r:embed="rId2"/>
          <a:stretch>
            <a:fillRect/>
          </a:stretch>
        </p:blipFill>
        <p:spPr>
          <a:xfrm>
            <a:off x="537209" y="2286000"/>
            <a:ext cx="8162925" cy="4152900"/>
          </a:xfrm>
          <a:prstGeom prst="rect">
            <a:avLst/>
          </a:prstGeom>
        </p:spPr>
      </p:pic>
    </p:spTree>
    <p:extLst>
      <p:ext uri="{BB962C8B-B14F-4D97-AF65-F5344CB8AC3E}">
        <p14:creationId xmlns:p14="http://schemas.microsoft.com/office/powerpoint/2010/main" val="296550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BCE-F845-911E-66A2-E358A6B690D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4F45274-F9F1-347E-DA3A-6747B639701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84DFE74-6FA7-C2F3-4DA8-834B5879033C}"/>
              </a:ext>
            </a:extLst>
          </p:cNvPr>
          <p:cNvPicPr>
            <a:picLocks noChangeAspect="1"/>
          </p:cNvPicPr>
          <p:nvPr/>
        </p:nvPicPr>
        <p:blipFill>
          <a:blip r:embed="rId2"/>
          <a:stretch>
            <a:fillRect/>
          </a:stretch>
        </p:blipFill>
        <p:spPr>
          <a:xfrm>
            <a:off x="1371600" y="1447800"/>
            <a:ext cx="5911768" cy="4448175"/>
          </a:xfrm>
          <a:prstGeom prst="rect">
            <a:avLst/>
          </a:prstGeom>
        </p:spPr>
      </p:pic>
    </p:spTree>
    <p:extLst>
      <p:ext uri="{BB962C8B-B14F-4D97-AF65-F5344CB8AC3E}">
        <p14:creationId xmlns:p14="http://schemas.microsoft.com/office/powerpoint/2010/main" val="220842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4F99-ECD8-E76B-FD88-B0A1F24AF2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DCCCC98-CE28-73DA-8066-4C80ABDBE72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6C64723E-CD63-8C1B-F367-5B3294D62329}"/>
              </a:ext>
            </a:extLst>
          </p:cNvPr>
          <p:cNvPicPr>
            <a:picLocks noChangeAspect="1"/>
          </p:cNvPicPr>
          <p:nvPr/>
        </p:nvPicPr>
        <p:blipFill>
          <a:blip r:embed="rId2"/>
          <a:stretch>
            <a:fillRect/>
          </a:stretch>
        </p:blipFill>
        <p:spPr>
          <a:xfrm>
            <a:off x="2062161" y="561975"/>
            <a:ext cx="5019675" cy="2867025"/>
          </a:xfrm>
          <a:prstGeom prst="rect">
            <a:avLst/>
          </a:prstGeom>
        </p:spPr>
      </p:pic>
      <p:pic>
        <p:nvPicPr>
          <p:cNvPr id="7" name="Picture 6">
            <a:extLst>
              <a:ext uri="{FF2B5EF4-FFF2-40B4-BE49-F238E27FC236}">
                <a16:creationId xmlns:a16="http://schemas.microsoft.com/office/drawing/2014/main" id="{986868CB-04F7-F58B-A7D4-C03F84BEADC6}"/>
              </a:ext>
            </a:extLst>
          </p:cNvPr>
          <p:cNvPicPr>
            <a:picLocks noChangeAspect="1"/>
          </p:cNvPicPr>
          <p:nvPr/>
        </p:nvPicPr>
        <p:blipFill>
          <a:blip r:embed="rId3"/>
          <a:stretch>
            <a:fillRect/>
          </a:stretch>
        </p:blipFill>
        <p:spPr>
          <a:xfrm>
            <a:off x="1675486" y="4226863"/>
            <a:ext cx="5793027" cy="1946274"/>
          </a:xfrm>
          <a:prstGeom prst="rect">
            <a:avLst/>
          </a:prstGeom>
        </p:spPr>
      </p:pic>
    </p:spTree>
    <p:extLst>
      <p:ext uri="{BB962C8B-B14F-4D97-AF65-F5344CB8AC3E}">
        <p14:creationId xmlns:p14="http://schemas.microsoft.com/office/powerpoint/2010/main" val="1224205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08C7A4-AA2C-65DF-87DD-722BE7B59A13}"/>
              </a:ext>
            </a:extLst>
          </p:cNvPr>
          <p:cNvSpPr>
            <a:spLocks noGrp="1"/>
          </p:cNvSpPr>
          <p:nvPr>
            <p:ph type="body" idx="1"/>
          </p:nvPr>
        </p:nvSpPr>
        <p:spPr>
          <a:xfrm>
            <a:off x="537210" y="936010"/>
            <a:ext cx="8069580" cy="4985980"/>
          </a:xfrm>
        </p:spPr>
        <p:txBody>
          <a:bodyPr/>
          <a:lstStyle/>
          <a:p>
            <a:r>
              <a:rPr lang="en-US" dirty="0"/>
              <a:t>Batch Normalization(BN)</a:t>
            </a:r>
          </a:p>
          <a:p>
            <a:r>
              <a:rPr lang="en-US" dirty="0"/>
              <a:t>Batch Normalization focuses on standardizing the inputs to any particular layer(i.e. activations from previous layers). Standardizing the inputs mean that inputs to any layer in the network should have approximately zero mean and unit variance. Mathematically, BN layer transforms each input in the current mini-batch by subtracting the input mean in the current mini-batch and dividing it by the standard deviation.</a:t>
            </a:r>
          </a:p>
          <a:p>
            <a:endParaRPr lang="en-US" dirty="0"/>
          </a:p>
          <a:p>
            <a:endParaRPr lang="en-US" dirty="0"/>
          </a:p>
          <a:p>
            <a:r>
              <a:rPr lang="en-US" dirty="0"/>
              <a:t>Layer Normalization(LN)</a:t>
            </a:r>
          </a:p>
          <a:p>
            <a:r>
              <a:rPr lang="en-US" dirty="0"/>
              <a:t>Inspired by the results of Batch Normalization, Geoffrey Hinton et al. proposed Layer Normalization which normalizes the activations along the feature direction instead of mini-batch direction. This overcomes the cons of BN by removing the dependency on batches and makes it easier to apply for RNNs as well.</a:t>
            </a:r>
          </a:p>
          <a:p>
            <a:r>
              <a:rPr lang="en-US" dirty="0"/>
              <a:t>In essence, Layer Normalization normalizes each feature of the activations to zero mean and unit variance.</a:t>
            </a:r>
          </a:p>
        </p:txBody>
      </p:sp>
    </p:spTree>
    <p:extLst>
      <p:ext uri="{BB962C8B-B14F-4D97-AF65-F5344CB8AC3E}">
        <p14:creationId xmlns:p14="http://schemas.microsoft.com/office/powerpoint/2010/main" val="410549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377" y="735584"/>
            <a:ext cx="5131435" cy="756920"/>
          </a:xfrm>
          <a:prstGeom prst="rect">
            <a:avLst/>
          </a:prstGeom>
        </p:spPr>
        <p:txBody>
          <a:bodyPr vert="horz" wrap="square" lIns="0" tIns="12700" rIns="0" bIns="0" rtlCol="0">
            <a:spAutoFit/>
          </a:bodyPr>
          <a:lstStyle/>
          <a:p>
            <a:pPr marL="12700">
              <a:lnSpc>
                <a:spcPct val="100000"/>
              </a:lnSpc>
              <a:spcBef>
                <a:spcPts val="100"/>
              </a:spcBef>
            </a:pPr>
            <a:r>
              <a:rPr dirty="0"/>
              <a:t>Acknowledgments</a:t>
            </a:r>
          </a:p>
        </p:txBody>
      </p:sp>
      <p:sp>
        <p:nvSpPr>
          <p:cNvPr id="3" name="object 3"/>
          <p:cNvSpPr/>
          <p:nvPr/>
        </p:nvSpPr>
        <p:spPr>
          <a:xfrm>
            <a:off x="838200" y="2039111"/>
            <a:ext cx="7467600" cy="3950335"/>
          </a:xfrm>
          <a:custGeom>
            <a:avLst/>
            <a:gdLst/>
            <a:ahLst/>
            <a:cxnLst/>
            <a:rect l="l" t="t" r="r" b="b"/>
            <a:pathLst>
              <a:path w="7467600" h="3950335">
                <a:moveTo>
                  <a:pt x="0" y="3950208"/>
                </a:moveTo>
                <a:lnTo>
                  <a:pt x="7467600" y="3950208"/>
                </a:lnTo>
                <a:lnTo>
                  <a:pt x="7467600" y="0"/>
                </a:lnTo>
                <a:lnTo>
                  <a:pt x="0" y="0"/>
                </a:lnTo>
                <a:lnTo>
                  <a:pt x="0" y="3950208"/>
                </a:lnTo>
                <a:close/>
              </a:path>
            </a:pathLst>
          </a:custGeom>
          <a:ln w="9144">
            <a:solidFill>
              <a:srgbClr val="A63112"/>
            </a:solidFill>
          </a:ln>
        </p:spPr>
        <p:txBody>
          <a:bodyPr wrap="square" lIns="0" tIns="0" rIns="0" bIns="0" rtlCol="0"/>
          <a:lstStyle/>
          <a:p>
            <a:endParaRPr/>
          </a:p>
        </p:txBody>
      </p:sp>
      <p:sp>
        <p:nvSpPr>
          <p:cNvPr id="4" name="object 4"/>
          <p:cNvSpPr txBox="1"/>
          <p:nvPr/>
        </p:nvSpPr>
        <p:spPr>
          <a:xfrm>
            <a:off x="917244" y="1992883"/>
            <a:ext cx="7306309" cy="3317875"/>
          </a:xfrm>
          <a:prstGeom prst="rect">
            <a:avLst/>
          </a:prstGeom>
        </p:spPr>
        <p:txBody>
          <a:bodyPr vert="horz" wrap="square" lIns="0" tIns="48895" rIns="0" bIns="0" rtlCol="0">
            <a:spAutoFit/>
          </a:bodyPr>
          <a:lstStyle/>
          <a:p>
            <a:pPr marL="12700" marR="5080">
              <a:lnSpc>
                <a:spcPct val="110000"/>
              </a:lnSpc>
              <a:spcBef>
                <a:spcPts val="385"/>
              </a:spcBef>
            </a:pPr>
            <a:r>
              <a:rPr sz="2400" spc="-475" dirty="0">
                <a:solidFill>
                  <a:srgbClr val="404040"/>
                </a:solidFill>
                <a:latin typeface="Verdana"/>
                <a:cs typeface="Verdana"/>
              </a:rPr>
              <a:t>T</a:t>
            </a:r>
            <a:r>
              <a:rPr sz="2400" spc="-165" dirty="0">
                <a:solidFill>
                  <a:srgbClr val="404040"/>
                </a:solidFill>
                <a:latin typeface="Verdana"/>
                <a:cs typeface="Verdana"/>
              </a:rPr>
              <a:t>h</a:t>
            </a:r>
            <a:r>
              <a:rPr sz="2400" spc="-55" dirty="0">
                <a:solidFill>
                  <a:srgbClr val="404040"/>
                </a:solidFill>
                <a:latin typeface="Verdana"/>
                <a:cs typeface="Verdana"/>
              </a:rPr>
              <a:t>i</a:t>
            </a:r>
            <a:r>
              <a:rPr sz="2400" spc="-320" dirty="0">
                <a:solidFill>
                  <a:srgbClr val="404040"/>
                </a:solidFill>
                <a:latin typeface="Verdana"/>
                <a:cs typeface="Verdana"/>
              </a:rPr>
              <a:t>s</a:t>
            </a:r>
            <a:r>
              <a:rPr sz="2400" spc="-195" dirty="0">
                <a:solidFill>
                  <a:srgbClr val="404040"/>
                </a:solidFill>
                <a:latin typeface="Verdana"/>
                <a:cs typeface="Verdana"/>
              </a:rPr>
              <a:t> </a:t>
            </a:r>
            <a:r>
              <a:rPr sz="2400" spc="-45" dirty="0">
                <a:solidFill>
                  <a:srgbClr val="404040"/>
                </a:solidFill>
                <a:latin typeface="Verdana"/>
                <a:cs typeface="Verdana"/>
              </a:rPr>
              <a:t>presenta</a:t>
            </a:r>
            <a:r>
              <a:rPr sz="2400" spc="-30" dirty="0">
                <a:solidFill>
                  <a:srgbClr val="404040"/>
                </a:solidFill>
                <a:latin typeface="Verdana"/>
                <a:cs typeface="Verdana"/>
              </a:rPr>
              <a:t>t</a:t>
            </a:r>
            <a:r>
              <a:rPr sz="2400" spc="-160" dirty="0">
                <a:solidFill>
                  <a:srgbClr val="404040"/>
                </a:solidFill>
                <a:latin typeface="Verdana"/>
                <a:cs typeface="Verdana"/>
              </a:rPr>
              <a:t>i</a:t>
            </a:r>
            <a:r>
              <a:rPr sz="2400" spc="25" dirty="0">
                <a:solidFill>
                  <a:srgbClr val="404040"/>
                </a:solidFill>
                <a:latin typeface="Verdana"/>
                <a:cs typeface="Verdana"/>
              </a:rPr>
              <a:t>on</a:t>
            </a:r>
            <a:r>
              <a:rPr sz="2400" spc="-210" dirty="0">
                <a:solidFill>
                  <a:srgbClr val="404040"/>
                </a:solidFill>
                <a:latin typeface="Verdana"/>
                <a:cs typeface="Verdana"/>
              </a:rPr>
              <a:t> </a:t>
            </a:r>
            <a:r>
              <a:rPr sz="2400" spc="-160" dirty="0">
                <a:solidFill>
                  <a:srgbClr val="404040"/>
                </a:solidFill>
                <a:latin typeface="Verdana"/>
                <a:cs typeface="Verdana"/>
              </a:rPr>
              <a:t>i</a:t>
            </a:r>
            <a:r>
              <a:rPr sz="2400" spc="-320" dirty="0">
                <a:solidFill>
                  <a:srgbClr val="404040"/>
                </a:solidFill>
                <a:latin typeface="Verdana"/>
                <a:cs typeface="Verdana"/>
              </a:rPr>
              <a:t>s</a:t>
            </a:r>
            <a:r>
              <a:rPr sz="2400" spc="-204" dirty="0">
                <a:solidFill>
                  <a:srgbClr val="404040"/>
                </a:solidFill>
                <a:latin typeface="Verdana"/>
                <a:cs typeface="Verdana"/>
              </a:rPr>
              <a:t> </a:t>
            </a:r>
            <a:r>
              <a:rPr sz="2400" spc="45" dirty="0">
                <a:solidFill>
                  <a:srgbClr val="404040"/>
                </a:solidFill>
                <a:latin typeface="Verdana"/>
                <a:cs typeface="Verdana"/>
              </a:rPr>
              <a:t>hea</a:t>
            </a:r>
            <a:r>
              <a:rPr sz="2400" spc="55" dirty="0">
                <a:solidFill>
                  <a:srgbClr val="404040"/>
                </a:solidFill>
                <a:latin typeface="Verdana"/>
                <a:cs typeface="Verdana"/>
              </a:rPr>
              <a:t>v</a:t>
            </a:r>
            <a:r>
              <a:rPr sz="2400" spc="-175" dirty="0">
                <a:solidFill>
                  <a:srgbClr val="404040"/>
                </a:solidFill>
                <a:latin typeface="Verdana"/>
                <a:cs typeface="Verdana"/>
              </a:rPr>
              <a:t>i</a:t>
            </a:r>
            <a:r>
              <a:rPr sz="2400" spc="-195" dirty="0">
                <a:solidFill>
                  <a:srgbClr val="404040"/>
                </a:solidFill>
                <a:latin typeface="Verdana"/>
                <a:cs typeface="Verdana"/>
              </a:rPr>
              <a:t>l</a:t>
            </a:r>
            <a:r>
              <a:rPr sz="2400" spc="-135" dirty="0">
                <a:solidFill>
                  <a:srgbClr val="404040"/>
                </a:solidFill>
                <a:latin typeface="Verdana"/>
                <a:cs typeface="Verdana"/>
              </a:rPr>
              <a:t>y</a:t>
            </a:r>
            <a:r>
              <a:rPr sz="2400" spc="-215" dirty="0">
                <a:solidFill>
                  <a:srgbClr val="404040"/>
                </a:solidFill>
                <a:latin typeface="Verdana"/>
                <a:cs typeface="Verdana"/>
              </a:rPr>
              <a:t> </a:t>
            </a:r>
            <a:r>
              <a:rPr sz="2400" spc="50" dirty="0">
                <a:solidFill>
                  <a:srgbClr val="404040"/>
                </a:solidFill>
                <a:latin typeface="Verdana"/>
                <a:cs typeface="Verdana"/>
              </a:rPr>
              <a:t>base</a:t>
            </a:r>
            <a:r>
              <a:rPr sz="2400" spc="60" dirty="0">
                <a:solidFill>
                  <a:srgbClr val="404040"/>
                </a:solidFill>
                <a:latin typeface="Verdana"/>
                <a:cs typeface="Verdana"/>
              </a:rPr>
              <a:t>d</a:t>
            </a:r>
            <a:r>
              <a:rPr sz="2400" spc="-170" dirty="0">
                <a:solidFill>
                  <a:srgbClr val="404040"/>
                </a:solidFill>
                <a:latin typeface="Verdana"/>
                <a:cs typeface="Verdana"/>
              </a:rPr>
              <a:t> </a:t>
            </a:r>
            <a:r>
              <a:rPr sz="2400" spc="-105" dirty="0">
                <a:solidFill>
                  <a:srgbClr val="404040"/>
                </a:solidFill>
                <a:latin typeface="Verdana"/>
                <a:cs typeface="Verdana"/>
              </a:rPr>
              <a:t>on:  </a:t>
            </a:r>
            <a:r>
              <a:rPr sz="2400" u="heavy" spc="-75" dirty="0">
                <a:solidFill>
                  <a:srgbClr val="932308"/>
                </a:solidFill>
                <a:uFill>
                  <a:solidFill>
                    <a:srgbClr val="932308"/>
                  </a:solidFill>
                </a:uFill>
                <a:latin typeface="Verdana"/>
                <a:cs typeface="Verdana"/>
                <a:hlinkClick r:id="rId2"/>
              </a:rPr>
              <a:t>https://visualstudiomagazine.com/articles/2017/0 </a:t>
            </a:r>
            <a:r>
              <a:rPr sz="2400" spc="-830" dirty="0">
                <a:solidFill>
                  <a:srgbClr val="932308"/>
                </a:solidFill>
                <a:latin typeface="Verdana"/>
                <a:cs typeface="Verdana"/>
                <a:hlinkClick r:id="rId2"/>
              </a:rPr>
              <a:t> </a:t>
            </a:r>
            <a:r>
              <a:rPr sz="2400" u="heavy" spc="-110" dirty="0">
                <a:solidFill>
                  <a:srgbClr val="932308"/>
                </a:solidFill>
                <a:uFill>
                  <a:solidFill>
                    <a:srgbClr val="932308"/>
                  </a:solidFill>
                </a:uFill>
                <a:latin typeface="Verdana"/>
                <a:cs typeface="Verdana"/>
                <a:hlinkClick r:id="rId2"/>
              </a:rPr>
              <a:t>9/01/neural-network-l2.aspx</a:t>
            </a:r>
            <a:endParaRPr sz="2400">
              <a:latin typeface="Verdana"/>
              <a:cs typeface="Verdana"/>
            </a:endParaRPr>
          </a:p>
          <a:p>
            <a:pPr marL="12700" marR="149860">
              <a:lnSpc>
                <a:spcPct val="100000"/>
              </a:lnSpc>
              <a:spcBef>
                <a:spcPts val="580"/>
              </a:spcBef>
            </a:pPr>
            <a:r>
              <a:rPr sz="2400" u="heavy" spc="-40" dirty="0">
                <a:solidFill>
                  <a:srgbClr val="932308"/>
                </a:solidFill>
                <a:uFill>
                  <a:solidFill>
                    <a:srgbClr val="932308"/>
                  </a:solidFill>
                </a:uFill>
                <a:latin typeface="Verdana"/>
                <a:cs typeface="Verdana"/>
                <a:hlinkClick r:id="rId3"/>
              </a:rPr>
              <a:t>https://towardsdatascience.com/regularization- </a:t>
            </a:r>
            <a:r>
              <a:rPr sz="2400" spc="-830" dirty="0">
                <a:solidFill>
                  <a:srgbClr val="932308"/>
                </a:solidFill>
                <a:latin typeface="Verdana"/>
                <a:cs typeface="Verdana"/>
                <a:hlinkClick r:id="rId3"/>
              </a:rPr>
              <a:t> </a:t>
            </a:r>
            <a:r>
              <a:rPr sz="2400" u="heavy" spc="-75" dirty="0">
                <a:solidFill>
                  <a:srgbClr val="932308"/>
                </a:solidFill>
                <a:uFill>
                  <a:solidFill>
                    <a:srgbClr val="932308"/>
                  </a:solidFill>
                </a:uFill>
                <a:latin typeface="Verdana"/>
                <a:cs typeface="Verdana"/>
                <a:hlinkClick r:id="rId3"/>
              </a:rPr>
              <a:t>in-deep-learning-l1-l2-and-dropout- </a:t>
            </a:r>
            <a:r>
              <a:rPr sz="2400" spc="-70" dirty="0">
                <a:solidFill>
                  <a:srgbClr val="932308"/>
                </a:solidFill>
                <a:latin typeface="Verdana"/>
                <a:cs typeface="Verdana"/>
                <a:hlinkClick r:id="rId3"/>
              </a:rPr>
              <a:t> </a:t>
            </a:r>
            <a:r>
              <a:rPr sz="2400" u="heavy" spc="-60" dirty="0">
                <a:solidFill>
                  <a:srgbClr val="932308"/>
                </a:solidFill>
                <a:uFill>
                  <a:solidFill>
                    <a:srgbClr val="932308"/>
                  </a:solidFill>
                </a:uFill>
                <a:latin typeface="Verdana"/>
                <a:cs typeface="Verdana"/>
                <a:hlinkClick r:id="rId3"/>
              </a:rPr>
              <a:t>377e75acc036</a:t>
            </a:r>
            <a:endParaRPr sz="2400">
              <a:latin typeface="Verdana"/>
              <a:cs typeface="Verdana"/>
            </a:endParaRPr>
          </a:p>
          <a:p>
            <a:pPr>
              <a:lnSpc>
                <a:spcPct val="100000"/>
              </a:lnSpc>
              <a:spcBef>
                <a:spcPts val="25"/>
              </a:spcBef>
            </a:pPr>
            <a:endParaRPr sz="3300">
              <a:latin typeface="Verdana"/>
              <a:cs typeface="Verdana"/>
            </a:endParaRPr>
          </a:p>
          <a:p>
            <a:pPr marL="12700">
              <a:lnSpc>
                <a:spcPct val="100000"/>
              </a:lnSpc>
            </a:pPr>
            <a:r>
              <a:rPr sz="2400" spc="434" dirty="0">
                <a:solidFill>
                  <a:srgbClr val="404040"/>
                </a:solidFill>
                <a:latin typeface="Verdana"/>
                <a:cs typeface="Verdana"/>
              </a:rPr>
              <a:t>…</a:t>
            </a:r>
            <a:r>
              <a:rPr sz="2400" spc="-180" dirty="0">
                <a:solidFill>
                  <a:srgbClr val="404040"/>
                </a:solidFill>
                <a:latin typeface="Verdana"/>
                <a:cs typeface="Verdana"/>
              </a:rPr>
              <a:t> </a:t>
            </a:r>
            <a:r>
              <a:rPr sz="2400" spc="90" dirty="0">
                <a:solidFill>
                  <a:srgbClr val="404040"/>
                </a:solidFill>
                <a:latin typeface="Verdana"/>
                <a:cs typeface="Verdana"/>
              </a:rPr>
              <a:t>an</a:t>
            </a:r>
            <a:r>
              <a:rPr sz="2400" spc="95" dirty="0">
                <a:solidFill>
                  <a:srgbClr val="404040"/>
                </a:solidFill>
                <a:latin typeface="Verdana"/>
                <a:cs typeface="Verdana"/>
              </a:rPr>
              <a:t>d</a:t>
            </a:r>
            <a:r>
              <a:rPr sz="2400" spc="-180" dirty="0">
                <a:solidFill>
                  <a:srgbClr val="404040"/>
                </a:solidFill>
                <a:latin typeface="Verdana"/>
                <a:cs typeface="Verdana"/>
              </a:rPr>
              <a:t> </a:t>
            </a:r>
            <a:r>
              <a:rPr sz="2400" spc="-20" dirty="0">
                <a:solidFill>
                  <a:srgbClr val="404040"/>
                </a:solidFill>
                <a:latin typeface="Verdana"/>
                <a:cs typeface="Verdana"/>
              </a:rPr>
              <a:t>many</a:t>
            </a:r>
            <a:r>
              <a:rPr sz="2400" spc="-180" dirty="0">
                <a:solidFill>
                  <a:srgbClr val="404040"/>
                </a:solidFill>
                <a:latin typeface="Verdana"/>
                <a:cs typeface="Verdana"/>
              </a:rPr>
              <a:t> </a:t>
            </a:r>
            <a:r>
              <a:rPr sz="2400" spc="-50" dirty="0">
                <a:solidFill>
                  <a:srgbClr val="404040"/>
                </a:solidFill>
                <a:latin typeface="Verdana"/>
                <a:cs typeface="Verdana"/>
              </a:rPr>
              <a:t>other</a:t>
            </a:r>
            <a:endParaRPr sz="24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B72-33DA-7DBF-B352-7C7447BCE464}"/>
              </a:ext>
            </a:extLst>
          </p:cNvPr>
          <p:cNvSpPr>
            <a:spLocks noGrp="1"/>
          </p:cNvSpPr>
          <p:nvPr>
            <p:ph type="title"/>
          </p:nvPr>
        </p:nvSpPr>
        <p:spPr>
          <a:xfrm>
            <a:off x="1905000" y="457200"/>
            <a:ext cx="5617845" cy="866190"/>
          </a:xfrm>
        </p:spPr>
        <p:txBody>
          <a:bodyPr/>
          <a:lstStyle/>
          <a:p>
            <a:r>
              <a:rPr lang="en-US" dirty="0"/>
              <a:t>Data Augmentation</a:t>
            </a:r>
          </a:p>
        </p:txBody>
      </p:sp>
      <p:sp>
        <p:nvSpPr>
          <p:cNvPr id="3" name="Text Placeholder 2">
            <a:extLst>
              <a:ext uri="{FF2B5EF4-FFF2-40B4-BE49-F238E27FC236}">
                <a16:creationId xmlns:a16="http://schemas.microsoft.com/office/drawing/2014/main" id="{150ACE24-5CF7-3713-C58A-24356CC4CD31}"/>
              </a:ext>
            </a:extLst>
          </p:cNvPr>
          <p:cNvSpPr>
            <a:spLocks noGrp="1"/>
          </p:cNvSpPr>
          <p:nvPr>
            <p:ph type="body" idx="1"/>
          </p:nvPr>
        </p:nvSpPr>
        <p:spPr>
          <a:xfrm>
            <a:off x="537210" y="1288413"/>
            <a:ext cx="8069580" cy="5170646"/>
          </a:xfrm>
        </p:spPr>
        <p:txBody>
          <a:bodyPr/>
          <a:lstStyle/>
          <a:p>
            <a:r>
              <a:rPr lang="en-US" sz="2400" dirty="0"/>
              <a:t>Data augmentation is a technique of artificially increasing the training set by creating modified copies of a dataset using existing data.</a:t>
            </a:r>
          </a:p>
          <a:p>
            <a:endParaRPr lang="en-US" sz="2400" dirty="0"/>
          </a:p>
          <a:p>
            <a:r>
              <a:rPr lang="en-US" sz="2400" dirty="0"/>
              <a:t>Can be used to:</a:t>
            </a:r>
          </a:p>
          <a:p>
            <a:endParaRPr lang="en-US" sz="2400" dirty="0"/>
          </a:p>
          <a:p>
            <a:pPr marL="457200" indent="-457200">
              <a:buFont typeface="+mj-lt"/>
              <a:buAutoNum type="arabicPeriod"/>
            </a:pPr>
            <a:r>
              <a:rPr lang="en-US" sz="2400" dirty="0"/>
              <a:t>To prevent models from overfitting.</a:t>
            </a:r>
          </a:p>
          <a:p>
            <a:pPr marL="457200" indent="-457200">
              <a:buFont typeface="+mj-lt"/>
              <a:buAutoNum type="arabicPeriod"/>
            </a:pPr>
            <a:r>
              <a:rPr lang="en-US" sz="2400" dirty="0"/>
              <a:t>The initial training set is too small.</a:t>
            </a:r>
          </a:p>
          <a:p>
            <a:pPr marL="457200" indent="-457200">
              <a:buFont typeface="+mj-lt"/>
              <a:buAutoNum type="arabicPeriod"/>
            </a:pPr>
            <a:r>
              <a:rPr lang="en-US" sz="2400" dirty="0"/>
              <a:t>To improve the model accuracy.</a:t>
            </a:r>
          </a:p>
          <a:p>
            <a:pPr marL="457200" indent="-457200">
              <a:buFont typeface="+mj-lt"/>
              <a:buAutoNum type="arabicPeriod"/>
            </a:pPr>
            <a:r>
              <a:rPr lang="en-US" sz="2400" dirty="0"/>
              <a:t>To Reduce the operational cost of labeling and cleaning the raw dataset.</a:t>
            </a:r>
          </a:p>
          <a:p>
            <a:pPr marL="457200" indent="-457200">
              <a:buFont typeface="+mj-lt"/>
              <a:buAutoNum type="arabicPeriod"/>
            </a:pPr>
            <a:endParaRPr lang="en-US" sz="2400" dirty="0"/>
          </a:p>
          <a:p>
            <a:r>
              <a:rPr lang="en-US" sz="2400" dirty="0"/>
              <a:t>Note: The biases in the original dataset persist in the augmented data or can even get </a:t>
            </a:r>
            <a:r>
              <a:rPr lang="en-US" sz="2400" dirty="0" err="1"/>
              <a:t>exagerated</a:t>
            </a:r>
            <a:r>
              <a:rPr lang="en-US" sz="2400" dirty="0"/>
              <a:t>. </a:t>
            </a:r>
          </a:p>
        </p:txBody>
      </p:sp>
    </p:spTree>
    <p:extLst>
      <p:ext uri="{BB962C8B-B14F-4D97-AF65-F5344CB8AC3E}">
        <p14:creationId xmlns:p14="http://schemas.microsoft.com/office/powerpoint/2010/main" val="16868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3CAA-69AF-0A94-E41E-048DDA4F27B6}"/>
              </a:ext>
            </a:extLst>
          </p:cNvPr>
          <p:cNvSpPr>
            <a:spLocks noGrp="1"/>
          </p:cNvSpPr>
          <p:nvPr>
            <p:ph type="title"/>
          </p:nvPr>
        </p:nvSpPr>
        <p:spPr>
          <a:xfrm>
            <a:off x="914400" y="304800"/>
            <a:ext cx="7315199" cy="789990"/>
          </a:xfrm>
        </p:spPr>
        <p:txBody>
          <a:bodyPr/>
          <a:lstStyle/>
          <a:p>
            <a:r>
              <a:rPr lang="en-US" dirty="0"/>
              <a:t>Augmentation techniques</a:t>
            </a:r>
          </a:p>
        </p:txBody>
      </p:sp>
      <p:sp>
        <p:nvSpPr>
          <p:cNvPr id="3" name="Text Placeholder 2">
            <a:extLst>
              <a:ext uri="{FF2B5EF4-FFF2-40B4-BE49-F238E27FC236}">
                <a16:creationId xmlns:a16="http://schemas.microsoft.com/office/drawing/2014/main" id="{06CEBB27-EA76-EE82-52A0-DCA8694E6C8C}"/>
              </a:ext>
            </a:extLst>
          </p:cNvPr>
          <p:cNvSpPr>
            <a:spLocks noGrp="1"/>
          </p:cNvSpPr>
          <p:nvPr>
            <p:ph type="body" idx="1"/>
          </p:nvPr>
        </p:nvSpPr>
        <p:spPr>
          <a:xfrm>
            <a:off x="537209" y="1816100"/>
            <a:ext cx="8069580" cy="4431983"/>
          </a:xfrm>
        </p:spPr>
        <p:txBody>
          <a:bodyPr/>
          <a:lstStyle/>
          <a:p>
            <a:r>
              <a:rPr lang="en-US" sz="2400" dirty="0"/>
              <a:t>Text Data Augmentation</a:t>
            </a:r>
          </a:p>
          <a:p>
            <a:r>
              <a:rPr lang="en-US" sz="2400" dirty="0"/>
              <a:t>Synonyms, Random spelling mistakes, additions, subtractions, sentence shuffling, etc.</a:t>
            </a:r>
          </a:p>
          <a:p>
            <a:endParaRPr lang="en-US" sz="2400" dirty="0"/>
          </a:p>
          <a:p>
            <a:r>
              <a:rPr lang="en-US" sz="2400" dirty="0"/>
              <a:t>Image Augmentation</a:t>
            </a:r>
          </a:p>
          <a:p>
            <a:r>
              <a:rPr lang="en-US" sz="2400" dirty="0"/>
              <a:t>Sharpening or blurring, changing colors, flip, crop, rotate, zoom, re-sizing, etc.</a:t>
            </a:r>
          </a:p>
          <a:p>
            <a:endParaRPr lang="en-US" sz="2400" dirty="0"/>
          </a:p>
          <a:p>
            <a:r>
              <a:rPr lang="en-US" sz="2400" dirty="0"/>
              <a:t>Audio Data Augmentation</a:t>
            </a:r>
          </a:p>
          <a:p>
            <a:r>
              <a:rPr lang="en-US" sz="2400" dirty="0"/>
              <a:t>Changing the speed, pitch, etc.</a:t>
            </a:r>
          </a:p>
          <a:p>
            <a:endParaRPr lang="en-US" sz="2400" dirty="0"/>
          </a:p>
          <a:p>
            <a:r>
              <a:rPr lang="en-US" sz="2400" dirty="0"/>
              <a:t>Using GANs…..</a:t>
            </a:r>
          </a:p>
        </p:txBody>
      </p:sp>
    </p:spTree>
    <p:extLst>
      <p:ext uri="{BB962C8B-B14F-4D97-AF65-F5344CB8AC3E}">
        <p14:creationId xmlns:p14="http://schemas.microsoft.com/office/powerpoint/2010/main" val="414553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060" y="735584"/>
            <a:ext cx="5390515" cy="756920"/>
          </a:xfrm>
          <a:prstGeom prst="rect">
            <a:avLst/>
          </a:prstGeom>
        </p:spPr>
        <p:txBody>
          <a:bodyPr vert="horz" wrap="square" lIns="0" tIns="12700" rIns="0" bIns="0" rtlCol="0">
            <a:spAutoFit/>
          </a:bodyPr>
          <a:lstStyle/>
          <a:p>
            <a:pPr marL="12700">
              <a:lnSpc>
                <a:spcPct val="100000"/>
              </a:lnSpc>
              <a:spcBef>
                <a:spcPts val="100"/>
              </a:spcBef>
            </a:pPr>
            <a:r>
              <a:rPr dirty="0"/>
              <a:t>Data</a:t>
            </a:r>
            <a:r>
              <a:rPr spc="-55" dirty="0"/>
              <a:t> </a:t>
            </a:r>
            <a:r>
              <a:rPr spc="-5" dirty="0"/>
              <a:t>Augmentation</a:t>
            </a:r>
          </a:p>
        </p:txBody>
      </p:sp>
      <p:pic>
        <p:nvPicPr>
          <p:cNvPr id="3" name="object 3"/>
          <p:cNvPicPr/>
          <p:nvPr/>
        </p:nvPicPr>
        <p:blipFill>
          <a:blip r:embed="rId2" cstate="print"/>
          <a:stretch>
            <a:fillRect/>
          </a:stretch>
        </p:blipFill>
        <p:spPr>
          <a:xfrm>
            <a:off x="0" y="1469136"/>
            <a:ext cx="9144000" cy="1780032"/>
          </a:xfrm>
          <a:prstGeom prst="rect">
            <a:avLst/>
          </a:prstGeom>
        </p:spPr>
      </p:pic>
      <p:pic>
        <p:nvPicPr>
          <p:cNvPr id="4" name="object 4"/>
          <p:cNvPicPr/>
          <p:nvPr/>
        </p:nvPicPr>
        <p:blipFill>
          <a:blip r:embed="rId3" cstate="print"/>
          <a:stretch>
            <a:fillRect/>
          </a:stretch>
        </p:blipFill>
        <p:spPr>
          <a:xfrm>
            <a:off x="0" y="5081015"/>
            <a:ext cx="9144000" cy="15392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588" y="735584"/>
            <a:ext cx="6845934" cy="756920"/>
          </a:xfrm>
          <a:prstGeom prst="rect">
            <a:avLst/>
          </a:prstGeom>
        </p:spPr>
        <p:txBody>
          <a:bodyPr vert="horz" wrap="square" lIns="0" tIns="12700" rIns="0" bIns="0" rtlCol="0">
            <a:spAutoFit/>
          </a:bodyPr>
          <a:lstStyle/>
          <a:p>
            <a:pPr marL="12700">
              <a:lnSpc>
                <a:spcPct val="100000"/>
              </a:lnSpc>
              <a:spcBef>
                <a:spcPts val="100"/>
              </a:spcBef>
              <a:tabLst>
                <a:tab pos="1468120" algn="l"/>
                <a:tab pos="2901950" algn="l"/>
              </a:tabLst>
            </a:pPr>
            <a:r>
              <a:rPr sz="4800" dirty="0">
                <a:solidFill>
                  <a:srgbClr val="252525"/>
                </a:solidFill>
                <a:latin typeface="Palatino Linotype"/>
                <a:cs typeface="Palatino Linotype"/>
              </a:rPr>
              <a:t>Why	Data	</a:t>
            </a:r>
            <a:r>
              <a:rPr sz="4800" spc="-5" dirty="0">
                <a:solidFill>
                  <a:srgbClr val="252525"/>
                </a:solidFill>
                <a:latin typeface="Palatino Linotype"/>
                <a:cs typeface="Palatino Linotype"/>
              </a:rPr>
              <a:t>Augmentation</a:t>
            </a:r>
            <a:endParaRPr sz="4800">
              <a:latin typeface="Palatino Linotype"/>
              <a:cs typeface="Palatino Linotype"/>
            </a:endParaRPr>
          </a:p>
        </p:txBody>
      </p:sp>
      <p:sp>
        <p:nvSpPr>
          <p:cNvPr id="3" name="object 3"/>
          <p:cNvSpPr txBox="1"/>
          <p:nvPr/>
        </p:nvSpPr>
        <p:spPr>
          <a:xfrm>
            <a:off x="917244" y="2066035"/>
            <a:ext cx="5215890" cy="756920"/>
          </a:xfrm>
          <a:prstGeom prst="rect">
            <a:avLst/>
          </a:prstGeom>
        </p:spPr>
        <p:txBody>
          <a:bodyPr vert="horz" wrap="square" lIns="0" tIns="12700" rIns="0" bIns="0" rtlCol="0">
            <a:spAutoFit/>
          </a:bodyPr>
          <a:lstStyle/>
          <a:p>
            <a:pPr marL="241300" marR="5080" indent="-228600">
              <a:lnSpc>
                <a:spcPct val="100000"/>
              </a:lnSpc>
              <a:spcBef>
                <a:spcPts val="100"/>
              </a:spcBef>
            </a:pPr>
            <a:r>
              <a:rPr sz="2250" dirty="0">
                <a:solidFill>
                  <a:srgbClr val="A63112"/>
                </a:solidFill>
                <a:latin typeface="Trebuchet MS"/>
                <a:cs typeface="Trebuchet MS"/>
                <a:hlinkClick r:id="rId2"/>
              </a:rPr>
              <a:t>0</a:t>
            </a:r>
            <a:r>
              <a:rPr sz="2250" spc="-114" dirty="0">
                <a:solidFill>
                  <a:srgbClr val="932308"/>
                </a:solidFill>
                <a:latin typeface="Trebuchet MS"/>
                <a:cs typeface="Trebuchet MS"/>
                <a:hlinkClick r:id="rId2"/>
              </a:rPr>
              <a:t> </a:t>
            </a:r>
            <a:r>
              <a:rPr sz="2400" u="heavy" spc="-35" dirty="0">
                <a:solidFill>
                  <a:srgbClr val="932308"/>
                </a:solidFill>
                <a:uFill>
                  <a:solidFill>
                    <a:srgbClr val="932308"/>
                  </a:solidFill>
                </a:uFill>
                <a:latin typeface="Verdana"/>
                <a:cs typeface="Verdana"/>
                <a:hlinkClick r:id="rId2"/>
              </a:rPr>
              <a:t>http://ai.stanford.edu/blog/data- </a:t>
            </a:r>
            <a:r>
              <a:rPr sz="2400" spc="-830" dirty="0">
                <a:solidFill>
                  <a:srgbClr val="932308"/>
                </a:solidFill>
                <a:latin typeface="Verdana"/>
                <a:cs typeface="Verdana"/>
                <a:hlinkClick r:id="rId2"/>
              </a:rPr>
              <a:t> </a:t>
            </a:r>
            <a:r>
              <a:rPr sz="2400" u="heavy" dirty="0">
                <a:solidFill>
                  <a:srgbClr val="932308"/>
                </a:solidFill>
                <a:uFill>
                  <a:solidFill>
                    <a:srgbClr val="932308"/>
                  </a:solidFill>
                </a:uFill>
                <a:latin typeface="Verdana"/>
                <a:cs typeface="Verdana"/>
                <a:hlinkClick r:id="rId2"/>
              </a:rPr>
              <a:t>augmentation/</a:t>
            </a:r>
            <a:endParaRPr sz="2400">
              <a:latin typeface="Verdana"/>
              <a:cs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Early</a:t>
            </a:r>
            <a:r>
              <a:rPr spc="-70" dirty="0"/>
              <a:t> </a:t>
            </a:r>
            <a:r>
              <a:rPr spc="-5" dirty="0"/>
              <a:t>Stopping</a:t>
            </a:r>
          </a:p>
        </p:txBody>
      </p:sp>
      <p:pic>
        <p:nvPicPr>
          <p:cNvPr id="3" name="object 3"/>
          <p:cNvPicPr/>
          <p:nvPr/>
        </p:nvPicPr>
        <p:blipFill>
          <a:blip r:embed="rId2" cstate="print"/>
          <a:stretch>
            <a:fillRect/>
          </a:stretch>
        </p:blipFill>
        <p:spPr>
          <a:xfrm>
            <a:off x="0" y="1453896"/>
            <a:ext cx="8592312" cy="37109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Early</a:t>
            </a:r>
            <a:r>
              <a:rPr spc="-70" dirty="0"/>
              <a:t> </a:t>
            </a:r>
            <a:r>
              <a:rPr spc="-5" dirty="0"/>
              <a:t>Stopping</a:t>
            </a:r>
          </a:p>
        </p:txBody>
      </p:sp>
      <p:pic>
        <p:nvPicPr>
          <p:cNvPr id="3" name="object 3"/>
          <p:cNvPicPr/>
          <p:nvPr/>
        </p:nvPicPr>
        <p:blipFill>
          <a:blip r:embed="rId2" cstate="print"/>
          <a:stretch>
            <a:fillRect/>
          </a:stretch>
        </p:blipFill>
        <p:spPr>
          <a:xfrm>
            <a:off x="0" y="1370075"/>
            <a:ext cx="9144000" cy="411784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A852-DA13-A05D-449B-C88A6FB71F04}"/>
              </a:ext>
            </a:extLst>
          </p:cNvPr>
          <p:cNvSpPr>
            <a:spLocks noGrp="1"/>
          </p:cNvSpPr>
          <p:nvPr>
            <p:ph type="title"/>
          </p:nvPr>
        </p:nvSpPr>
        <p:spPr>
          <a:xfrm>
            <a:off x="2535555" y="-27990"/>
            <a:ext cx="4072889" cy="1477328"/>
          </a:xfrm>
        </p:spPr>
        <p:txBody>
          <a:bodyPr/>
          <a:lstStyle/>
          <a:p>
            <a:r>
              <a:rPr lang="en-US" dirty="0"/>
              <a:t>Vanishing Gradient</a:t>
            </a:r>
          </a:p>
        </p:txBody>
      </p:sp>
      <p:pic>
        <p:nvPicPr>
          <p:cNvPr id="4" name="Picture 3">
            <a:extLst>
              <a:ext uri="{FF2B5EF4-FFF2-40B4-BE49-F238E27FC236}">
                <a16:creationId xmlns:a16="http://schemas.microsoft.com/office/drawing/2014/main" id="{38D7DBED-ADEE-FE07-5DD3-5FBB0CB808FD}"/>
              </a:ext>
            </a:extLst>
          </p:cNvPr>
          <p:cNvPicPr>
            <a:picLocks noChangeAspect="1"/>
          </p:cNvPicPr>
          <p:nvPr/>
        </p:nvPicPr>
        <p:blipFill>
          <a:blip r:embed="rId2"/>
          <a:stretch>
            <a:fillRect/>
          </a:stretch>
        </p:blipFill>
        <p:spPr>
          <a:xfrm>
            <a:off x="195261" y="1981200"/>
            <a:ext cx="8753475" cy="3848100"/>
          </a:xfrm>
          <a:prstGeom prst="rect">
            <a:avLst/>
          </a:prstGeom>
        </p:spPr>
      </p:pic>
    </p:spTree>
    <p:extLst>
      <p:ext uri="{BB962C8B-B14F-4D97-AF65-F5344CB8AC3E}">
        <p14:creationId xmlns:p14="http://schemas.microsoft.com/office/powerpoint/2010/main" val="190078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4073-D808-9BE1-ABF0-6DEF02A4B7D4}"/>
              </a:ext>
            </a:extLst>
          </p:cNvPr>
          <p:cNvSpPr>
            <a:spLocks noGrp="1"/>
          </p:cNvSpPr>
          <p:nvPr>
            <p:ph type="title"/>
          </p:nvPr>
        </p:nvSpPr>
        <p:spPr>
          <a:xfrm>
            <a:off x="2535555" y="-27990"/>
            <a:ext cx="4072889" cy="1477328"/>
          </a:xfrm>
        </p:spPr>
        <p:txBody>
          <a:bodyPr/>
          <a:lstStyle/>
          <a:p>
            <a:r>
              <a:rPr lang="en-US" dirty="0"/>
              <a:t>Exploding gradient</a:t>
            </a:r>
          </a:p>
        </p:txBody>
      </p:sp>
      <p:sp>
        <p:nvSpPr>
          <p:cNvPr id="3" name="TextBox 2">
            <a:extLst>
              <a:ext uri="{FF2B5EF4-FFF2-40B4-BE49-F238E27FC236}">
                <a16:creationId xmlns:a16="http://schemas.microsoft.com/office/drawing/2014/main" id="{803E1000-BBAD-8AE9-E491-1277951C9F51}"/>
              </a:ext>
            </a:extLst>
          </p:cNvPr>
          <p:cNvSpPr txBox="1"/>
          <p:nvPr/>
        </p:nvSpPr>
        <p:spPr>
          <a:xfrm>
            <a:off x="380999" y="2286000"/>
            <a:ext cx="8382000" cy="2246769"/>
          </a:xfrm>
          <a:prstGeom prst="rect">
            <a:avLst/>
          </a:prstGeom>
          <a:noFill/>
        </p:spPr>
        <p:txBody>
          <a:bodyPr wrap="square" rtlCol="0">
            <a:spAutoFit/>
          </a:bodyPr>
          <a:lstStyle/>
          <a:p>
            <a:r>
              <a:rPr lang="en-US" sz="2800" dirty="0"/>
              <a:t>This problem is due to the initial weights assigned to the neural nets creating large losses. Big gradient values can accumulate to the point where large parameter updates are observed, causing gradient descents to oscillate without coming to global minima. </a:t>
            </a:r>
          </a:p>
        </p:txBody>
      </p:sp>
    </p:spTree>
    <p:extLst>
      <p:ext uri="{BB962C8B-B14F-4D97-AF65-F5344CB8AC3E}">
        <p14:creationId xmlns:p14="http://schemas.microsoft.com/office/powerpoint/2010/main" val="70161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81FE-E247-3719-92F1-A4AFA6A7F4D7}"/>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53446B0D-F7FC-26AB-E3D0-63A22F8C2A01}"/>
              </a:ext>
            </a:extLst>
          </p:cNvPr>
          <p:cNvPicPr>
            <a:picLocks noChangeAspect="1"/>
          </p:cNvPicPr>
          <p:nvPr/>
        </p:nvPicPr>
        <p:blipFill>
          <a:blip r:embed="rId2"/>
          <a:stretch>
            <a:fillRect/>
          </a:stretch>
        </p:blipFill>
        <p:spPr>
          <a:xfrm>
            <a:off x="762000" y="1600200"/>
            <a:ext cx="7251730" cy="4800600"/>
          </a:xfrm>
          <a:prstGeom prst="rect">
            <a:avLst/>
          </a:prstGeom>
        </p:spPr>
      </p:pic>
    </p:spTree>
    <p:extLst>
      <p:ext uri="{BB962C8B-B14F-4D97-AF65-F5344CB8AC3E}">
        <p14:creationId xmlns:p14="http://schemas.microsoft.com/office/powerpoint/2010/main" val="931044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38755" y="600455"/>
            <a:ext cx="5338572" cy="53400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0863" y="14096"/>
            <a:ext cx="3318510" cy="756920"/>
          </a:xfrm>
          <a:prstGeom prst="rect">
            <a:avLst/>
          </a:prstGeom>
        </p:spPr>
        <p:txBody>
          <a:bodyPr vert="horz" wrap="square" lIns="0" tIns="12700" rIns="0" bIns="0" rtlCol="0">
            <a:spAutoFit/>
          </a:bodyPr>
          <a:lstStyle/>
          <a:p>
            <a:pPr marL="12700">
              <a:lnSpc>
                <a:spcPct val="100000"/>
              </a:lnSpc>
              <a:spcBef>
                <a:spcPts val="100"/>
              </a:spcBef>
            </a:pPr>
            <a:r>
              <a:rPr spc="-5" dirty="0"/>
              <a:t>Background</a:t>
            </a:r>
          </a:p>
        </p:txBody>
      </p:sp>
      <p:pic>
        <p:nvPicPr>
          <p:cNvPr id="3" name="object 3"/>
          <p:cNvPicPr/>
          <p:nvPr/>
        </p:nvPicPr>
        <p:blipFill>
          <a:blip r:embed="rId2" cstate="print"/>
          <a:stretch>
            <a:fillRect/>
          </a:stretch>
        </p:blipFill>
        <p:spPr>
          <a:xfrm>
            <a:off x="0" y="1865376"/>
            <a:ext cx="8863584" cy="2342388"/>
          </a:xfrm>
          <a:prstGeom prst="rect">
            <a:avLst/>
          </a:prstGeom>
        </p:spPr>
      </p:pic>
      <p:sp>
        <p:nvSpPr>
          <p:cNvPr id="4" name="object 4"/>
          <p:cNvSpPr txBox="1"/>
          <p:nvPr/>
        </p:nvSpPr>
        <p:spPr>
          <a:xfrm>
            <a:off x="982776" y="4643120"/>
            <a:ext cx="5852160" cy="574675"/>
          </a:xfrm>
          <a:prstGeom prst="rect">
            <a:avLst/>
          </a:prstGeom>
        </p:spPr>
        <p:txBody>
          <a:bodyPr vert="horz" wrap="square" lIns="0" tIns="12700" rIns="0" bIns="0" rtlCol="0">
            <a:spAutoFit/>
          </a:bodyPr>
          <a:lstStyle/>
          <a:p>
            <a:pPr marL="12700" marR="5080">
              <a:lnSpc>
                <a:spcPct val="100000"/>
              </a:lnSpc>
              <a:spcBef>
                <a:spcPts val="100"/>
              </a:spcBef>
            </a:pPr>
            <a:r>
              <a:rPr sz="1800" b="1" spc="-175" dirty="0">
                <a:latin typeface="Verdana"/>
                <a:cs typeface="Verdana"/>
              </a:rPr>
              <a:t>As</a:t>
            </a:r>
            <a:r>
              <a:rPr sz="1800" b="1" spc="-114" dirty="0">
                <a:latin typeface="Verdana"/>
                <a:cs typeface="Verdana"/>
              </a:rPr>
              <a:t> </a:t>
            </a:r>
            <a:r>
              <a:rPr sz="1800" b="1" spc="-180" dirty="0">
                <a:latin typeface="Verdana"/>
                <a:cs typeface="Verdana"/>
              </a:rPr>
              <a:t>m</a:t>
            </a:r>
            <a:r>
              <a:rPr sz="1800" b="1" spc="-114" dirty="0">
                <a:latin typeface="Verdana"/>
                <a:cs typeface="Verdana"/>
              </a:rPr>
              <a:t>o</a:t>
            </a:r>
            <a:r>
              <a:rPr sz="1800" b="1" spc="-110" dirty="0">
                <a:latin typeface="Verdana"/>
                <a:cs typeface="Verdana"/>
              </a:rPr>
              <a:t>v</a:t>
            </a:r>
            <a:r>
              <a:rPr sz="1800" b="1" spc="-105" dirty="0">
                <a:latin typeface="Verdana"/>
                <a:cs typeface="Verdana"/>
              </a:rPr>
              <a:t>e</a:t>
            </a:r>
            <a:r>
              <a:rPr sz="1800" b="1" spc="-120" dirty="0">
                <a:latin typeface="Verdana"/>
                <a:cs typeface="Verdana"/>
              </a:rPr>
              <a:t> </a:t>
            </a:r>
            <a:r>
              <a:rPr sz="1800" b="1" spc="-180" dirty="0">
                <a:latin typeface="Verdana"/>
                <a:cs typeface="Verdana"/>
              </a:rPr>
              <a:t>tow</a:t>
            </a:r>
            <a:r>
              <a:rPr sz="1800" b="1" spc="-165" dirty="0">
                <a:latin typeface="Verdana"/>
                <a:cs typeface="Verdana"/>
              </a:rPr>
              <a:t>a</a:t>
            </a:r>
            <a:r>
              <a:rPr sz="1800" b="1" spc="-225" dirty="0">
                <a:latin typeface="Verdana"/>
                <a:cs typeface="Verdana"/>
              </a:rPr>
              <a:t>rds</a:t>
            </a:r>
            <a:r>
              <a:rPr sz="1800" b="1" spc="-120" dirty="0">
                <a:latin typeface="Verdana"/>
                <a:cs typeface="Verdana"/>
              </a:rPr>
              <a:t> </a:t>
            </a:r>
            <a:r>
              <a:rPr sz="1800" b="1" spc="-204" dirty="0">
                <a:latin typeface="Verdana"/>
                <a:cs typeface="Verdana"/>
              </a:rPr>
              <a:t>right,</a:t>
            </a:r>
            <a:r>
              <a:rPr sz="1800" b="1" spc="-120" dirty="0">
                <a:latin typeface="Verdana"/>
                <a:cs typeface="Verdana"/>
              </a:rPr>
              <a:t> </a:t>
            </a:r>
            <a:r>
              <a:rPr sz="1800" b="1" spc="-85" dirty="0">
                <a:latin typeface="Verdana"/>
                <a:cs typeface="Verdana"/>
              </a:rPr>
              <a:t>po</a:t>
            </a:r>
            <a:r>
              <a:rPr sz="1800" b="1" spc="-75" dirty="0">
                <a:latin typeface="Verdana"/>
                <a:cs typeface="Verdana"/>
              </a:rPr>
              <a:t>o</a:t>
            </a:r>
            <a:r>
              <a:rPr sz="1800" b="1" spc="-320" dirty="0">
                <a:latin typeface="Verdana"/>
                <a:cs typeface="Verdana"/>
              </a:rPr>
              <a:t>r</a:t>
            </a:r>
            <a:r>
              <a:rPr sz="1800" b="1" spc="-125" dirty="0">
                <a:latin typeface="Verdana"/>
                <a:cs typeface="Verdana"/>
              </a:rPr>
              <a:t> </a:t>
            </a:r>
            <a:r>
              <a:rPr sz="1800" b="1" spc="-155" dirty="0">
                <a:latin typeface="Verdana"/>
                <a:cs typeface="Verdana"/>
              </a:rPr>
              <a:t>perf</a:t>
            </a:r>
            <a:r>
              <a:rPr sz="1800" b="1" spc="-175" dirty="0">
                <a:latin typeface="Verdana"/>
                <a:cs typeface="Verdana"/>
              </a:rPr>
              <a:t>o</a:t>
            </a:r>
            <a:r>
              <a:rPr sz="1800" b="1" spc="-190" dirty="0">
                <a:latin typeface="Verdana"/>
                <a:cs typeface="Verdana"/>
              </a:rPr>
              <a:t>rma</a:t>
            </a:r>
            <a:r>
              <a:rPr sz="1800" b="1" spc="-180" dirty="0">
                <a:latin typeface="Verdana"/>
                <a:cs typeface="Verdana"/>
              </a:rPr>
              <a:t>n</a:t>
            </a:r>
            <a:r>
              <a:rPr sz="1800" b="1" spc="15" dirty="0">
                <a:latin typeface="Verdana"/>
                <a:cs typeface="Verdana"/>
              </a:rPr>
              <a:t>c</a:t>
            </a:r>
            <a:r>
              <a:rPr sz="1800" b="1" spc="25" dirty="0">
                <a:latin typeface="Verdana"/>
                <a:cs typeface="Verdana"/>
              </a:rPr>
              <a:t>e</a:t>
            </a:r>
            <a:r>
              <a:rPr sz="1800" b="1" spc="-135" dirty="0">
                <a:latin typeface="Verdana"/>
                <a:cs typeface="Verdana"/>
              </a:rPr>
              <a:t> </a:t>
            </a:r>
            <a:r>
              <a:rPr sz="1800" b="1" spc="-150" dirty="0">
                <a:latin typeface="Verdana"/>
                <a:cs typeface="Verdana"/>
              </a:rPr>
              <a:t>on</a:t>
            </a:r>
            <a:r>
              <a:rPr sz="1800" b="1" spc="-120" dirty="0">
                <a:latin typeface="Verdana"/>
                <a:cs typeface="Verdana"/>
              </a:rPr>
              <a:t> </a:t>
            </a:r>
            <a:r>
              <a:rPr sz="1800" b="1" spc="-190" dirty="0">
                <a:latin typeface="Verdana"/>
                <a:cs typeface="Verdana"/>
              </a:rPr>
              <a:t>uns</a:t>
            </a:r>
            <a:r>
              <a:rPr sz="1800" b="1" spc="-175" dirty="0">
                <a:latin typeface="Verdana"/>
                <a:cs typeface="Verdana"/>
              </a:rPr>
              <a:t>e</a:t>
            </a:r>
            <a:r>
              <a:rPr sz="1800" b="1" spc="-100" dirty="0">
                <a:latin typeface="Verdana"/>
                <a:cs typeface="Verdana"/>
              </a:rPr>
              <a:t>en  data</a:t>
            </a:r>
            <a:endParaRPr sz="18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9516" y="443483"/>
            <a:ext cx="7744968" cy="59710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7408" y="1193291"/>
            <a:ext cx="7949183" cy="44714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5580" y="735584"/>
            <a:ext cx="6212205" cy="756920"/>
          </a:xfrm>
          <a:prstGeom prst="rect">
            <a:avLst/>
          </a:prstGeom>
        </p:spPr>
        <p:txBody>
          <a:bodyPr vert="horz" wrap="square" lIns="0" tIns="12700" rIns="0" bIns="0" rtlCol="0">
            <a:spAutoFit/>
          </a:bodyPr>
          <a:lstStyle/>
          <a:p>
            <a:pPr marL="12700">
              <a:lnSpc>
                <a:spcPct val="100000"/>
              </a:lnSpc>
              <a:spcBef>
                <a:spcPts val="100"/>
              </a:spcBef>
              <a:tabLst>
                <a:tab pos="1632585" algn="l"/>
              </a:tabLst>
            </a:pPr>
            <a:r>
              <a:rPr dirty="0"/>
              <a:t>What	</a:t>
            </a:r>
            <a:r>
              <a:rPr spc="-5" dirty="0"/>
              <a:t>is</a:t>
            </a:r>
            <a:r>
              <a:rPr spc="-45" dirty="0"/>
              <a:t> </a:t>
            </a:r>
            <a:r>
              <a:rPr spc="-5" dirty="0"/>
              <a:t>Regularization</a:t>
            </a:r>
          </a:p>
        </p:txBody>
      </p:sp>
      <p:sp>
        <p:nvSpPr>
          <p:cNvPr id="3" name="object 3"/>
          <p:cNvSpPr txBox="1"/>
          <p:nvPr/>
        </p:nvSpPr>
        <p:spPr>
          <a:xfrm>
            <a:off x="917244" y="2066035"/>
            <a:ext cx="7108825" cy="2366645"/>
          </a:xfrm>
          <a:prstGeom prst="rect">
            <a:avLst/>
          </a:prstGeom>
        </p:spPr>
        <p:txBody>
          <a:bodyPr vert="horz" wrap="square" lIns="0" tIns="12700" rIns="0" bIns="0" rtlCol="0">
            <a:spAutoFit/>
          </a:bodyPr>
          <a:lstStyle/>
          <a:p>
            <a:pPr marL="241300" marR="332105" indent="-228600">
              <a:lnSpc>
                <a:spcPct val="100000"/>
              </a:lnSpc>
              <a:spcBef>
                <a:spcPts val="100"/>
              </a:spcBef>
            </a:pPr>
            <a:r>
              <a:rPr sz="2250" dirty="0">
                <a:solidFill>
                  <a:srgbClr val="A63112"/>
                </a:solidFill>
                <a:latin typeface="Trebuchet MS"/>
                <a:cs typeface="Trebuchet MS"/>
              </a:rPr>
              <a:t>0</a:t>
            </a:r>
            <a:r>
              <a:rPr sz="2250" spc="-60" dirty="0">
                <a:solidFill>
                  <a:srgbClr val="A63112"/>
                </a:solidFill>
                <a:latin typeface="Trebuchet MS"/>
                <a:cs typeface="Trebuchet MS"/>
              </a:rPr>
              <a:t> </a:t>
            </a:r>
            <a:r>
              <a:rPr sz="2400" spc="-5" dirty="0">
                <a:solidFill>
                  <a:srgbClr val="404040"/>
                </a:solidFill>
                <a:latin typeface="Verdana"/>
                <a:cs typeface="Verdana"/>
              </a:rPr>
              <a:t>Regul</a:t>
            </a:r>
            <a:r>
              <a:rPr sz="2400" dirty="0">
                <a:solidFill>
                  <a:srgbClr val="404040"/>
                </a:solidFill>
                <a:latin typeface="Verdana"/>
                <a:cs typeface="Verdana"/>
              </a:rPr>
              <a:t>a</a:t>
            </a:r>
            <a:r>
              <a:rPr sz="2400" spc="-295" dirty="0">
                <a:solidFill>
                  <a:srgbClr val="404040"/>
                </a:solidFill>
                <a:latin typeface="Verdana"/>
                <a:cs typeface="Verdana"/>
              </a:rPr>
              <a:t>r</a:t>
            </a:r>
            <a:r>
              <a:rPr sz="2400" spc="-175" dirty="0">
                <a:solidFill>
                  <a:srgbClr val="404040"/>
                </a:solidFill>
                <a:latin typeface="Verdana"/>
                <a:cs typeface="Verdana"/>
              </a:rPr>
              <a:t>i</a:t>
            </a:r>
            <a:r>
              <a:rPr sz="2400" spc="-100" dirty="0">
                <a:solidFill>
                  <a:srgbClr val="404040"/>
                </a:solidFill>
                <a:latin typeface="Verdana"/>
                <a:cs typeface="Verdana"/>
              </a:rPr>
              <a:t>zat</a:t>
            </a:r>
            <a:r>
              <a:rPr sz="2400" spc="-50" dirty="0">
                <a:solidFill>
                  <a:srgbClr val="404040"/>
                </a:solidFill>
                <a:latin typeface="Verdana"/>
                <a:cs typeface="Verdana"/>
              </a:rPr>
              <a:t>i</a:t>
            </a:r>
            <a:r>
              <a:rPr sz="2400" spc="25" dirty="0">
                <a:solidFill>
                  <a:srgbClr val="404040"/>
                </a:solidFill>
                <a:latin typeface="Verdana"/>
                <a:cs typeface="Verdana"/>
              </a:rPr>
              <a:t>on</a:t>
            </a:r>
            <a:r>
              <a:rPr sz="2400" spc="-220" dirty="0">
                <a:solidFill>
                  <a:srgbClr val="404040"/>
                </a:solidFill>
                <a:latin typeface="Verdana"/>
                <a:cs typeface="Verdana"/>
              </a:rPr>
              <a:t> </a:t>
            </a:r>
            <a:r>
              <a:rPr sz="2400" spc="-160" dirty="0">
                <a:solidFill>
                  <a:srgbClr val="404040"/>
                </a:solidFill>
                <a:latin typeface="Verdana"/>
                <a:cs typeface="Verdana"/>
              </a:rPr>
              <a:t>i</a:t>
            </a:r>
            <a:r>
              <a:rPr sz="2400" spc="-320" dirty="0">
                <a:solidFill>
                  <a:srgbClr val="404040"/>
                </a:solidFill>
                <a:latin typeface="Verdana"/>
                <a:cs typeface="Verdana"/>
              </a:rPr>
              <a:t>s</a:t>
            </a:r>
            <a:r>
              <a:rPr sz="2400" spc="-204" dirty="0">
                <a:solidFill>
                  <a:srgbClr val="404040"/>
                </a:solidFill>
                <a:latin typeface="Verdana"/>
                <a:cs typeface="Verdana"/>
              </a:rPr>
              <a:t> </a:t>
            </a:r>
            <a:r>
              <a:rPr sz="2400" spc="195" dirty="0">
                <a:solidFill>
                  <a:srgbClr val="404040"/>
                </a:solidFill>
                <a:latin typeface="Verdana"/>
                <a:cs typeface="Verdana"/>
              </a:rPr>
              <a:t>a</a:t>
            </a:r>
            <a:r>
              <a:rPr sz="2400" spc="-195" dirty="0">
                <a:solidFill>
                  <a:srgbClr val="404040"/>
                </a:solidFill>
                <a:latin typeface="Verdana"/>
                <a:cs typeface="Verdana"/>
              </a:rPr>
              <a:t> </a:t>
            </a:r>
            <a:r>
              <a:rPr sz="2400" dirty="0">
                <a:solidFill>
                  <a:srgbClr val="404040"/>
                </a:solidFill>
                <a:latin typeface="Verdana"/>
                <a:cs typeface="Verdana"/>
              </a:rPr>
              <a:t>techn</a:t>
            </a:r>
            <a:r>
              <a:rPr sz="2400" spc="15" dirty="0">
                <a:solidFill>
                  <a:srgbClr val="404040"/>
                </a:solidFill>
                <a:latin typeface="Verdana"/>
                <a:cs typeface="Verdana"/>
              </a:rPr>
              <a:t>i</a:t>
            </a:r>
            <a:r>
              <a:rPr sz="2400" spc="65" dirty="0">
                <a:solidFill>
                  <a:srgbClr val="404040"/>
                </a:solidFill>
                <a:latin typeface="Verdana"/>
                <a:cs typeface="Verdana"/>
              </a:rPr>
              <a:t>que</a:t>
            </a:r>
            <a:r>
              <a:rPr sz="2400" spc="-200" dirty="0">
                <a:solidFill>
                  <a:srgbClr val="404040"/>
                </a:solidFill>
                <a:latin typeface="Verdana"/>
                <a:cs typeface="Verdana"/>
              </a:rPr>
              <a:t> </a:t>
            </a:r>
            <a:r>
              <a:rPr sz="2400" spc="-95" dirty="0">
                <a:solidFill>
                  <a:srgbClr val="404040"/>
                </a:solidFill>
                <a:latin typeface="Verdana"/>
                <a:cs typeface="Verdana"/>
              </a:rPr>
              <a:t>wh</a:t>
            </a:r>
            <a:r>
              <a:rPr sz="2400" spc="-20" dirty="0">
                <a:solidFill>
                  <a:srgbClr val="404040"/>
                </a:solidFill>
                <a:latin typeface="Verdana"/>
                <a:cs typeface="Verdana"/>
              </a:rPr>
              <a:t>i</a:t>
            </a:r>
            <a:r>
              <a:rPr sz="2400" spc="120" dirty="0">
                <a:solidFill>
                  <a:srgbClr val="404040"/>
                </a:solidFill>
                <a:latin typeface="Verdana"/>
                <a:cs typeface="Verdana"/>
              </a:rPr>
              <a:t>ch</a:t>
            </a:r>
            <a:r>
              <a:rPr sz="2400" spc="-215" dirty="0">
                <a:solidFill>
                  <a:srgbClr val="404040"/>
                </a:solidFill>
                <a:latin typeface="Verdana"/>
                <a:cs typeface="Verdana"/>
              </a:rPr>
              <a:t> </a:t>
            </a:r>
            <a:r>
              <a:rPr sz="2400" spc="70" dirty="0">
                <a:solidFill>
                  <a:srgbClr val="404040"/>
                </a:solidFill>
                <a:latin typeface="Verdana"/>
                <a:cs typeface="Verdana"/>
              </a:rPr>
              <a:t>m</a:t>
            </a:r>
            <a:r>
              <a:rPr sz="2400" spc="45" dirty="0">
                <a:solidFill>
                  <a:srgbClr val="404040"/>
                </a:solidFill>
                <a:latin typeface="Verdana"/>
                <a:cs typeface="Verdana"/>
              </a:rPr>
              <a:t>a</a:t>
            </a:r>
            <a:r>
              <a:rPr sz="2400" spc="-114" dirty="0">
                <a:solidFill>
                  <a:srgbClr val="404040"/>
                </a:solidFill>
                <a:latin typeface="Verdana"/>
                <a:cs typeface="Verdana"/>
              </a:rPr>
              <a:t>kes  </a:t>
            </a:r>
            <a:r>
              <a:rPr sz="2400" spc="-125" dirty="0">
                <a:solidFill>
                  <a:srgbClr val="404040"/>
                </a:solidFill>
                <a:latin typeface="Verdana"/>
                <a:cs typeface="Verdana"/>
              </a:rPr>
              <a:t>slight</a:t>
            </a:r>
            <a:r>
              <a:rPr sz="2400" spc="-225" dirty="0">
                <a:solidFill>
                  <a:srgbClr val="404040"/>
                </a:solidFill>
                <a:latin typeface="Verdana"/>
                <a:cs typeface="Verdana"/>
              </a:rPr>
              <a:t> </a:t>
            </a:r>
            <a:r>
              <a:rPr sz="2400" spc="-30" dirty="0">
                <a:solidFill>
                  <a:srgbClr val="404040"/>
                </a:solidFill>
                <a:latin typeface="Verdana"/>
                <a:cs typeface="Verdana"/>
              </a:rPr>
              <a:t>modifications</a:t>
            </a:r>
            <a:r>
              <a:rPr sz="2400" spc="-204" dirty="0">
                <a:solidFill>
                  <a:srgbClr val="404040"/>
                </a:solidFill>
                <a:latin typeface="Verdana"/>
                <a:cs typeface="Verdana"/>
              </a:rPr>
              <a:t> </a:t>
            </a:r>
            <a:r>
              <a:rPr sz="2400" spc="-10" dirty="0">
                <a:solidFill>
                  <a:srgbClr val="404040"/>
                </a:solidFill>
                <a:latin typeface="Verdana"/>
                <a:cs typeface="Verdana"/>
              </a:rPr>
              <a:t>to</a:t>
            </a:r>
            <a:r>
              <a:rPr sz="2400" spc="-175" dirty="0">
                <a:solidFill>
                  <a:srgbClr val="404040"/>
                </a:solidFill>
                <a:latin typeface="Verdana"/>
                <a:cs typeface="Verdana"/>
              </a:rPr>
              <a:t> </a:t>
            </a:r>
            <a:r>
              <a:rPr sz="2400" spc="-20" dirty="0">
                <a:solidFill>
                  <a:srgbClr val="404040"/>
                </a:solidFill>
                <a:latin typeface="Verdana"/>
                <a:cs typeface="Verdana"/>
              </a:rPr>
              <a:t>the</a:t>
            </a:r>
            <a:r>
              <a:rPr sz="2400" spc="-180" dirty="0">
                <a:solidFill>
                  <a:srgbClr val="404040"/>
                </a:solidFill>
                <a:latin typeface="Verdana"/>
                <a:cs typeface="Verdana"/>
              </a:rPr>
              <a:t> </a:t>
            </a:r>
            <a:r>
              <a:rPr sz="2400" spc="-45" dirty="0">
                <a:solidFill>
                  <a:srgbClr val="404040"/>
                </a:solidFill>
                <a:latin typeface="Verdana"/>
                <a:cs typeface="Verdana"/>
              </a:rPr>
              <a:t>learning</a:t>
            </a:r>
            <a:r>
              <a:rPr sz="2400" spc="-190" dirty="0">
                <a:solidFill>
                  <a:srgbClr val="404040"/>
                </a:solidFill>
                <a:latin typeface="Verdana"/>
                <a:cs typeface="Verdana"/>
              </a:rPr>
              <a:t> </a:t>
            </a:r>
            <a:r>
              <a:rPr sz="2400" spc="-60" dirty="0">
                <a:solidFill>
                  <a:srgbClr val="404040"/>
                </a:solidFill>
                <a:latin typeface="Verdana"/>
                <a:cs typeface="Verdana"/>
              </a:rPr>
              <a:t>algorithm </a:t>
            </a:r>
            <a:r>
              <a:rPr sz="2400" spc="-830" dirty="0">
                <a:solidFill>
                  <a:srgbClr val="404040"/>
                </a:solidFill>
                <a:latin typeface="Verdana"/>
                <a:cs typeface="Verdana"/>
              </a:rPr>
              <a:t> </a:t>
            </a:r>
            <a:r>
              <a:rPr sz="2400" spc="-180" dirty="0">
                <a:solidFill>
                  <a:srgbClr val="404040"/>
                </a:solidFill>
                <a:latin typeface="Verdana"/>
                <a:cs typeface="Verdana"/>
              </a:rPr>
              <a:t>s</a:t>
            </a:r>
            <a:r>
              <a:rPr sz="2400" spc="-204" dirty="0">
                <a:solidFill>
                  <a:srgbClr val="404040"/>
                </a:solidFill>
                <a:latin typeface="Verdana"/>
                <a:cs typeface="Verdana"/>
              </a:rPr>
              <a:t>u</a:t>
            </a:r>
            <a:r>
              <a:rPr sz="2400" spc="120" dirty="0">
                <a:solidFill>
                  <a:srgbClr val="404040"/>
                </a:solidFill>
                <a:latin typeface="Verdana"/>
                <a:cs typeface="Verdana"/>
              </a:rPr>
              <a:t>ch</a:t>
            </a:r>
            <a:r>
              <a:rPr sz="2400" spc="-190" dirty="0">
                <a:solidFill>
                  <a:srgbClr val="404040"/>
                </a:solidFill>
                <a:latin typeface="Verdana"/>
                <a:cs typeface="Verdana"/>
              </a:rPr>
              <a:t> </a:t>
            </a:r>
            <a:r>
              <a:rPr sz="2400" dirty="0">
                <a:solidFill>
                  <a:srgbClr val="404040"/>
                </a:solidFill>
                <a:latin typeface="Verdana"/>
                <a:cs typeface="Verdana"/>
              </a:rPr>
              <a:t>th</a:t>
            </a:r>
            <a:r>
              <a:rPr sz="2400" spc="5" dirty="0">
                <a:solidFill>
                  <a:srgbClr val="404040"/>
                </a:solidFill>
                <a:latin typeface="Verdana"/>
                <a:cs typeface="Verdana"/>
              </a:rPr>
              <a:t>a</a:t>
            </a:r>
            <a:r>
              <a:rPr sz="2400" spc="-135" dirty="0">
                <a:solidFill>
                  <a:srgbClr val="404040"/>
                </a:solidFill>
                <a:latin typeface="Verdana"/>
                <a:cs typeface="Verdana"/>
              </a:rPr>
              <a:t>t</a:t>
            </a:r>
            <a:r>
              <a:rPr sz="2400" spc="-195" dirty="0">
                <a:solidFill>
                  <a:srgbClr val="404040"/>
                </a:solidFill>
                <a:latin typeface="Verdana"/>
                <a:cs typeface="Verdana"/>
              </a:rPr>
              <a:t> </a:t>
            </a:r>
            <a:r>
              <a:rPr sz="2400" spc="-20" dirty="0">
                <a:solidFill>
                  <a:srgbClr val="404040"/>
                </a:solidFill>
                <a:latin typeface="Verdana"/>
                <a:cs typeface="Verdana"/>
              </a:rPr>
              <a:t>the</a:t>
            </a:r>
            <a:r>
              <a:rPr sz="2400" spc="-180" dirty="0">
                <a:solidFill>
                  <a:srgbClr val="404040"/>
                </a:solidFill>
                <a:latin typeface="Verdana"/>
                <a:cs typeface="Verdana"/>
              </a:rPr>
              <a:t> </a:t>
            </a:r>
            <a:r>
              <a:rPr sz="2400" spc="25" dirty="0">
                <a:solidFill>
                  <a:srgbClr val="404040"/>
                </a:solidFill>
                <a:latin typeface="Verdana"/>
                <a:cs typeface="Verdana"/>
              </a:rPr>
              <a:t>model</a:t>
            </a:r>
            <a:r>
              <a:rPr sz="2400" spc="-180" dirty="0">
                <a:solidFill>
                  <a:srgbClr val="404040"/>
                </a:solidFill>
                <a:latin typeface="Verdana"/>
                <a:cs typeface="Verdana"/>
              </a:rPr>
              <a:t> </a:t>
            </a:r>
            <a:r>
              <a:rPr sz="2400" spc="-20" dirty="0">
                <a:solidFill>
                  <a:srgbClr val="404040"/>
                </a:solidFill>
                <a:latin typeface="Verdana"/>
                <a:cs typeface="Verdana"/>
              </a:rPr>
              <a:t>general</a:t>
            </a:r>
            <a:r>
              <a:rPr sz="2400" spc="15" dirty="0">
                <a:solidFill>
                  <a:srgbClr val="404040"/>
                </a:solidFill>
                <a:latin typeface="Verdana"/>
                <a:cs typeface="Verdana"/>
              </a:rPr>
              <a:t>i</a:t>
            </a:r>
            <a:r>
              <a:rPr sz="2400" spc="-145" dirty="0">
                <a:solidFill>
                  <a:srgbClr val="404040"/>
                </a:solidFill>
                <a:latin typeface="Verdana"/>
                <a:cs typeface="Verdana"/>
              </a:rPr>
              <a:t>zes</a:t>
            </a:r>
            <a:r>
              <a:rPr sz="2400" spc="-204" dirty="0">
                <a:solidFill>
                  <a:srgbClr val="404040"/>
                </a:solidFill>
                <a:latin typeface="Verdana"/>
                <a:cs typeface="Verdana"/>
              </a:rPr>
              <a:t> </a:t>
            </a:r>
            <a:r>
              <a:rPr sz="2400" spc="-35" dirty="0">
                <a:solidFill>
                  <a:srgbClr val="404040"/>
                </a:solidFill>
                <a:latin typeface="Verdana"/>
                <a:cs typeface="Verdana"/>
              </a:rPr>
              <a:t>better</a:t>
            </a:r>
            <a:endParaRPr sz="2400">
              <a:latin typeface="Verdana"/>
              <a:cs typeface="Verdana"/>
            </a:endParaRPr>
          </a:p>
          <a:p>
            <a:pPr>
              <a:lnSpc>
                <a:spcPct val="100000"/>
              </a:lnSpc>
              <a:spcBef>
                <a:spcPts val="20"/>
              </a:spcBef>
            </a:pPr>
            <a:endParaRPr sz="3300">
              <a:latin typeface="Verdana"/>
              <a:cs typeface="Verdana"/>
            </a:endParaRPr>
          </a:p>
          <a:p>
            <a:pPr marL="12700">
              <a:lnSpc>
                <a:spcPct val="100000"/>
              </a:lnSpc>
              <a:tabLst>
                <a:tab pos="324485" algn="l"/>
              </a:tabLst>
            </a:pPr>
            <a:r>
              <a:rPr sz="2250" dirty="0">
                <a:solidFill>
                  <a:srgbClr val="A63112"/>
                </a:solidFill>
                <a:latin typeface="Trebuchet MS"/>
                <a:cs typeface="Trebuchet MS"/>
              </a:rPr>
              <a:t>0	</a:t>
            </a:r>
            <a:r>
              <a:rPr sz="2400" spc="-254" dirty="0">
                <a:solidFill>
                  <a:srgbClr val="404040"/>
                </a:solidFill>
                <a:latin typeface="Verdana"/>
                <a:cs typeface="Verdana"/>
              </a:rPr>
              <a:t>This</a:t>
            </a:r>
            <a:r>
              <a:rPr sz="2400" spc="-195" dirty="0">
                <a:solidFill>
                  <a:srgbClr val="404040"/>
                </a:solidFill>
                <a:latin typeface="Verdana"/>
                <a:cs typeface="Verdana"/>
              </a:rPr>
              <a:t> </a:t>
            </a:r>
            <a:r>
              <a:rPr sz="2400" spc="-110" dirty="0">
                <a:solidFill>
                  <a:srgbClr val="404040"/>
                </a:solidFill>
                <a:latin typeface="Verdana"/>
                <a:cs typeface="Verdana"/>
              </a:rPr>
              <a:t>in</a:t>
            </a:r>
            <a:r>
              <a:rPr sz="2400" spc="-210" dirty="0">
                <a:solidFill>
                  <a:srgbClr val="404040"/>
                </a:solidFill>
                <a:latin typeface="Verdana"/>
                <a:cs typeface="Verdana"/>
              </a:rPr>
              <a:t> </a:t>
            </a:r>
            <a:r>
              <a:rPr sz="2400" spc="-140" dirty="0">
                <a:solidFill>
                  <a:srgbClr val="404040"/>
                </a:solidFill>
                <a:latin typeface="Verdana"/>
                <a:cs typeface="Verdana"/>
              </a:rPr>
              <a:t>turn</a:t>
            </a:r>
            <a:r>
              <a:rPr sz="2400" spc="-180" dirty="0">
                <a:solidFill>
                  <a:srgbClr val="404040"/>
                </a:solidFill>
                <a:latin typeface="Verdana"/>
                <a:cs typeface="Verdana"/>
              </a:rPr>
              <a:t> </a:t>
            </a:r>
            <a:r>
              <a:rPr sz="2400" spc="-75" dirty="0">
                <a:solidFill>
                  <a:srgbClr val="404040"/>
                </a:solidFill>
                <a:latin typeface="Verdana"/>
                <a:cs typeface="Verdana"/>
              </a:rPr>
              <a:t>improves</a:t>
            </a:r>
            <a:r>
              <a:rPr sz="2400" spc="-215" dirty="0">
                <a:solidFill>
                  <a:srgbClr val="404040"/>
                </a:solidFill>
                <a:latin typeface="Verdana"/>
                <a:cs typeface="Verdana"/>
              </a:rPr>
              <a:t> </a:t>
            </a:r>
            <a:r>
              <a:rPr sz="2400" spc="-20" dirty="0">
                <a:solidFill>
                  <a:srgbClr val="404040"/>
                </a:solidFill>
                <a:latin typeface="Verdana"/>
                <a:cs typeface="Verdana"/>
              </a:rPr>
              <a:t>the</a:t>
            </a:r>
            <a:r>
              <a:rPr sz="2400" spc="-180" dirty="0">
                <a:solidFill>
                  <a:srgbClr val="404040"/>
                </a:solidFill>
                <a:latin typeface="Verdana"/>
                <a:cs typeface="Verdana"/>
              </a:rPr>
              <a:t> </a:t>
            </a:r>
            <a:r>
              <a:rPr sz="2400" dirty="0">
                <a:solidFill>
                  <a:srgbClr val="404040"/>
                </a:solidFill>
                <a:latin typeface="Verdana"/>
                <a:cs typeface="Verdana"/>
              </a:rPr>
              <a:t>model’s</a:t>
            </a:r>
            <a:r>
              <a:rPr sz="2400" spc="-170" dirty="0">
                <a:solidFill>
                  <a:srgbClr val="404040"/>
                </a:solidFill>
                <a:latin typeface="Verdana"/>
                <a:cs typeface="Verdana"/>
              </a:rPr>
              <a:t> </a:t>
            </a:r>
            <a:r>
              <a:rPr sz="2400" spc="10" dirty="0">
                <a:solidFill>
                  <a:srgbClr val="404040"/>
                </a:solidFill>
                <a:latin typeface="Verdana"/>
                <a:cs typeface="Verdana"/>
              </a:rPr>
              <a:t>performance</a:t>
            </a:r>
            <a:endParaRPr sz="2400">
              <a:latin typeface="Verdana"/>
              <a:cs typeface="Verdana"/>
            </a:endParaRPr>
          </a:p>
          <a:p>
            <a:pPr marL="241300">
              <a:lnSpc>
                <a:spcPct val="100000"/>
              </a:lnSpc>
            </a:pPr>
            <a:r>
              <a:rPr sz="2400" spc="25" dirty="0">
                <a:solidFill>
                  <a:srgbClr val="404040"/>
                </a:solidFill>
                <a:latin typeface="Verdana"/>
                <a:cs typeface="Verdana"/>
              </a:rPr>
              <a:t>on</a:t>
            </a:r>
            <a:r>
              <a:rPr sz="2400" spc="-180" dirty="0">
                <a:solidFill>
                  <a:srgbClr val="404040"/>
                </a:solidFill>
                <a:latin typeface="Verdana"/>
                <a:cs typeface="Verdana"/>
              </a:rPr>
              <a:t> </a:t>
            </a:r>
            <a:r>
              <a:rPr sz="2400" spc="-20" dirty="0">
                <a:solidFill>
                  <a:srgbClr val="404040"/>
                </a:solidFill>
                <a:latin typeface="Verdana"/>
                <a:cs typeface="Verdana"/>
              </a:rPr>
              <a:t>the</a:t>
            </a:r>
            <a:r>
              <a:rPr sz="2400" spc="-180" dirty="0">
                <a:solidFill>
                  <a:srgbClr val="404040"/>
                </a:solidFill>
                <a:latin typeface="Verdana"/>
                <a:cs typeface="Verdana"/>
              </a:rPr>
              <a:t> </a:t>
            </a:r>
            <a:r>
              <a:rPr sz="2400" spc="-40" dirty="0">
                <a:solidFill>
                  <a:srgbClr val="404040"/>
                </a:solidFill>
                <a:latin typeface="Verdana"/>
                <a:cs typeface="Verdana"/>
              </a:rPr>
              <a:t>unseen</a:t>
            </a:r>
            <a:r>
              <a:rPr sz="2400" spc="-175" dirty="0">
                <a:solidFill>
                  <a:srgbClr val="404040"/>
                </a:solidFill>
                <a:latin typeface="Verdana"/>
                <a:cs typeface="Verdana"/>
              </a:rPr>
              <a:t> </a:t>
            </a:r>
            <a:r>
              <a:rPr sz="2400" spc="75" dirty="0">
                <a:solidFill>
                  <a:srgbClr val="404040"/>
                </a:solidFill>
                <a:latin typeface="Verdana"/>
                <a:cs typeface="Verdana"/>
              </a:rPr>
              <a:t>da</a:t>
            </a:r>
            <a:r>
              <a:rPr sz="2400" spc="50" dirty="0">
                <a:solidFill>
                  <a:srgbClr val="404040"/>
                </a:solidFill>
                <a:latin typeface="Verdana"/>
                <a:cs typeface="Verdana"/>
              </a:rPr>
              <a:t>t</a:t>
            </a:r>
            <a:r>
              <a:rPr sz="2400" spc="195" dirty="0">
                <a:solidFill>
                  <a:srgbClr val="404040"/>
                </a:solidFill>
                <a:latin typeface="Verdana"/>
                <a:cs typeface="Verdana"/>
              </a:rPr>
              <a:t>a</a:t>
            </a:r>
            <a:r>
              <a:rPr sz="2400" spc="-195" dirty="0">
                <a:solidFill>
                  <a:srgbClr val="404040"/>
                </a:solidFill>
                <a:latin typeface="Verdana"/>
                <a:cs typeface="Verdana"/>
              </a:rPr>
              <a:t> </a:t>
            </a:r>
            <a:r>
              <a:rPr sz="2400" spc="-70" dirty="0">
                <a:solidFill>
                  <a:srgbClr val="404040"/>
                </a:solidFill>
                <a:latin typeface="Verdana"/>
                <a:cs typeface="Verdana"/>
              </a:rPr>
              <a:t>a</a:t>
            </a:r>
            <a:r>
              <a:rPr sz="2400" spc="-60" dirty="0">
                <a:solidFill>
                  <a:srgbClr val="404040"/>
                </a:solidFill>
                <a:latin typeface="Verdana"/>
                <a:cs typeface="Verdana"/>
              </a:rPr>
              <a:t>s</a:t>
            </a:r>
            <a:r>
              <a:rPr sz="2400" spc="-175" dirty="0">
                <a:solidFill>
                  <a:srgbClr val="404040"/>
                </a:solidFill>
                <a:latin typeface="Verdana"/>
                <a:cs typeface="Verdana"/>
              </a:rPr>
              <a:t> </a:t>
            </a:r>
            <a:r>
              <a:rPr sz="2400" spc="20" dirty="0">
                <a:solidFill>
                  <a:srgbClr val="404040"/>
                </a:solidFill>
                <a:latin typeface="Verdana"/>
                <a:cs typeface="Verdana"/>
              </a:rPr>
              <a:t>w</a:t>
            </a:r>
            <a:r>
              <a:rPr sz="2400" spc="-80" dirty="0">
                <a:solidFill>
                  <a:srgbClr val="404040"/>
                </a:solidFill>
                <a:latin typeface="Verdana"/>
                <a:cs typeface="Verdana"/>
              </a:rPr>
              <a:t>ell</a:t>
            </a:r>
            <a:endParaRPr sz="24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007" y="325882"/>
            <a:ext cx="5459730" cy="756920"/>
          </a:xfrm>
          <a:prstGeom prst="rect">
            <a:avLst/>
          </a:prstGeom>
        </p:spPr>
        <p:txBody>
          <a:bodyPr vert="horz" wrap="square" lIns="0" tIns="12700" rIns="0" bIns="0" rtlCol="0">
            <a:spAutoFit/>
          </a:bodyPr>
          <a:lstStyle/>
          <a:p>
            <a:pPr marL="12700">
              <a:lnSpc>
                <a:spcPct val="100000"/>
              </a:lnSpc>
              <a:spcBef>
                <a:spcPts val="100"/>
              </a:spcBef>
              <a:tabLst>
                <a:tab pos="1468120" algn="l"/>
              </a:tabLst>
            </a:pPr>
            <a:r>
              <a:rPr dirty="0"/>
              <a:t>Why	</a:t>
            </a:r>
            <a:r>
              <a:rPr spc="-5" dirty="0"/>
              <a:t>Regularization</a:t>
            </a:r>
          </a:p>
        </p:txBody>
      </p:sp>
      <p:pic>
        <p:nvPicPr>
          <p:cNvPr id="3" name="object 3"/>
          <p:cNvPicPr/>
          <p:nvPr/>
        </p:nvPicPr>
        <p:blipFill>
          <a:blip r:embed="rId2" cstate="print"/>
          <a:stretch>
            <a:fillRect/>
          </a:stretch>
        </p:blipFill>
        <p:spPr>
          <a:xfrm>
            <a:off x="1101852" y="2122932"/>
            <a:ext cx="6295644" cy="2819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007" y="0"/>
            <a:ext cx="5459730" cy="756920"/>
          </a:xfrm>
          <a:prstGeom prst="rect">
            <a:avLst/>
          </a:prstGeom>
        </p:spPr>
        <p:txBody>
          <a:bodyPr vert="horz" wrap="square" lIns="0" tIns="12700" rIns="0" bIns="0" rtlCol="0">
            <a:spAutoFit/>
          </a:bodyPr>
          <a:lstStyle/>
          <a:p>
            <a:pPr marL="12700">
              <a:lnSpc>
                <a:spcPct val="100000"/>
              </a:lnSpc>
              <a:spcBef>
                <a:spcPts val="100"/>
              </a:spcBef>
              <a:tabLst>
                <a:tab pos="1468120" algn="l"/>
              </a:tabLst>
            </a:pPr>
            <a:r>
              <a:rPr dirty="0"/>
              <a:t>Why	</a:t>
            </a:r>
            <a:r>
              <a:rPr spc="-5" dirty="0"/>
              <a:t>Regularization</a:t>
            </a:r>
          </a:p>
        </p:txBody>
      </p:sp>
      <p:sp>
        <p:nvSpPr>
          <p:cNvPr id="3" name="object 3"/>
          <p:cNvSpPr txBox="1"/>
          <p:nvPr/>
        </p:nvSpPr>
        <p:spPr>
          <a:xfrm>
            <a:off x="1066901" y="797178"/>
            <a:ext cx="6748145" cy="16719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solidFill>
                  <a:srgbClr val="585757"/>
                </a:solidFill>
                <a:latin typeface="Times New Roman"/>
                <a:cs typeface="Times New Roman"/>
              </a:rPr>
              <a:t>I</a:t>
            </a:r>
            <a:r>
              <a:rPr sz="1800" dirty="0">
                <a:solidFill>
                  <a:srgbClr val="333333"/>
                </a:solidFill>
                <a:latin typeface="Times New Roman"/>
                <a:cs typeface="Times New Roman"/>
              </a:rPr>
              <a:t>n</a:t>
            </a:r>
            <a:r>
              <a:rPr sz="1800" spc="-15" dirty="0">
                <a:solidFill>
                  <a:srgbClr val="333333"/>
                </a:solidFill>
                <a:latin typeface="Times New Roman"/>
                <a:cs typeface="Times New Roman"/>
              </a:rPr>
              <a:t> </a:t>
            </a:r>
            <a:r>
              <a:rPr sz="1800" spc="-5" dirty="0">
                <a:solidFill>
                  <a:srgbClr val="333333"/>
                </a:solidFill>
                <a:latin typeface="Times New Roman"/>
                <a:cs typeface="Times New Roman"/>
              </a:rPr>
              <a:t>machine</a:t>
            </a:r>
            <a:r>
              <a:rPr sz="1800" dirty="0">
                <a:solidFill>
                  <a:srgbClr val="333333"/>
                </a:solidFill>
                <a:latin typeface="Times New Roman"/>
                <a:cs typeface="Times New Roman"/>
              </a:rPr>
              <a:t> learning,</a:t>
            </a:r>
            <a:r>
              <a:rPr sz="1800" spc="-15" dirty="0">
                <a:solidFill>
                  <a:srgbClr val="333333"/>
                </a:solidFill>
                <a:latin typeface="Times New Roman"/>
                <a:cs typeface="Times New Roman"/>
              </a:rPr>
              <a:t> </a:t>
            </a:r>
            <a:r>
              <a:rPr sz="1800" dirty="0">
                <a:solidFill>
                  <a:srgbClr val="333333"/>
                </a:solidFill>
                <a:latin typeface="Times New Roman"/>
                <a:cs typeface="Times New Roman"/>
              </a:rPr>
              <a:t>regularization</a:t>
            </a:r>
            <a:r>
              <a:rPr sz="1800" spc="-30" dirty="0">
                <a:solidFill>
                  <a:srgbClr val="333333"/>
                </a:solidFill>
                <a:latin typeface="Times New Roman"/>
                <a:cs typeface="Times New Roman"/>
              </a:rPr>
              <a:t> </a:t>
            </a:r>
            <a:r>
              <a:rPr sz="1800" dirty="0">
                <a:solidFill>
                  <a:srgbClr val="333333"/>
                </a:solidFill>
                <a:latin typeface="Times New Roman"/>
                <a:cs typeface="Times New Roman"/>
              </a:rPr>
              <a:t>penalizes</a:t>
            </a:r>
            <a:r>
              <a:rPr sz="1800" spc="-25" dirty="0">
                <a:solidFill>
                  <a:srgbClr val="333333"/>
                </a:solidFill>
                <a:latin typeface="Times New Roman"/>
                <a:cs typeface="Times New Roman"/>
              </a:rPr>
              <a:t> </a:t>
            </a:r>
            <a:r>
              <a:rPr sz="1800" dirty="0">
                <a:solidFill>
                  <a:srgbClr val="333333"/>
                </a:solidFill>
                <a:latin typeface="Times New Roman"/>
                <a:cs typeface="Times New Roman"/>
              </a:rPr>
              <a:t>the </a:t>
            </a:r>
            <a:r>
              <a:rPr sz="1800" spc="-5" dirty="0">
                <a:solidFill>
                  <a:srgbClr val="333333"/>
                </a:solidFill>
                <a:latin typeface="Times New Roman"/>
                <a:cs typeface="Times New Roman"/>
              </a:rPr>
              <a:t>coefficients</a:t>
            </a:r>
            <a:endParaRPr sz="1800">
              <a:latin typeface="Times New Roman"/>
              <a:cs typeface="Times New Roman"/>
            </a:endParaRPr>
          </a:p>
          <a:p>
            <a:pPr>
              <a:lnSpc>
                <a:spcPct val="100000"/>
              </a:lnSpc>
              <a:spcBef>
                <a:spcPts val="30"/>
              </a:spcBef>
              <a:buChar char="•"/>
            </a:pPr>
            <a:endParaRPr sz="1850">
              <a:latin typeface="Times New Roman"/>
              <a:cs typeface="Times New Roman"/>
            </a:endParaRPr>
          </a:p>
          <a:p>
            <a:pPr marL="299085" indent="-287020">
              <a:lnSpc>
                <a:spcPct val="100000"/>
              </a:lnSpc>
              <a:spcBef>
                <a:spcPts val="5"/>
              </a:spcBef>
              <a:buFont typeface="Arial MT"/>
              <a:buChar char="•"/>
              <a:tabLst>
                <a:tab pos="299085" algn="l"/>
                <a:tab pos="299720" algn="l"/>
              </a:tabLst>
            </a:pPr>
            <a:r>
              <a:rPr sz="1800" dirty="0">
                <a:solidFill>
                  <a:srgbClr val="333333"/>
                </a:solidFill>
                <a:latin typeface="Times New Roman"/>
                <a:cs typeface="Times New Roman"/>
              </a:rPr>
              <a:t>In</a:t>
            </a:r>
            <a:r>
              <a:rPr sz="1800" spc="-10" dirty="0">
                <a:solidFill>
                  <a:srgbClr val="333333"/>
                </a:solidFill>
                <a:latin typeface="Times New Roman"/>
                <a:cs typeface="Times New Roman"/>
              </a:rPr>
              <a:t> </a:t>
            </a:r>
            <a:r>
              <a:rPr sz="1800" dirty="0">
                <a:solidFill>
                  <a:srgbClr val="333333"/>
                </a:solidFill>
                <a:latin typeface="Times New Roman"/>
                <a:cs typeface="Times New Roman"/>
              </a:rPr>
              <a:t>deep</a:t>
            </a:r>
            <a:r>
              <a:rPr sz="1800" spc="-5" dirty="0">
                <a:solidFill>
                  <a:srgbClr val="333333"/>
                </a:solidFill>
                <a:latin typeface="Times New Roman"/>
                <a:cs typeface="Times New Roman"/>
              </a:rPr>
              <a:t> </a:t>
            </a:r>
            <a:r>
              <a:rPr sz="1800" dirty="0">
                <a:solidFill>
                  <a:srgbClr val="333333"/>
                </a:solidFill>
                <a:latin typeface="Times New Roman"/>
                <a:cs typeface="Times New Roman"/>
              </a:rPr>
              <a:t>learning,</a:t>
            </a:r>
            <a:r>
              <a:rPr sz="1800" spc="-20" dirty="0">
                <a:solidFill>
                  <a:srgbClr val="333333"/>
                </a:solidFill>
                <a:latin typeface="Times New Roman"/>
                <a:cs typeface="Times New Roman"/>
              </a:rPr>
              <a:t> </a:t>
            </a:r>
            <a:r>
              <a:rPr sz="1800" dirty="0">
                <a:solidFill>
                  <a:srgbClr val="333333"/>
                </a:solidFill>
                <a:latin typeface="Times New Roman"/>
                <a:cs typeface="Times New Roman"/>
              </a:rPr>
              <a:t>it</a:t>
            </a:r>
            <a:r>
              <a:rPr sz="1800" spc="-5" dirty="0">
                <a:solidFill>
                  <a:srgbClr val="333333"/>
                </a:solidFill>
                <a:latin typeface="Times New Roman"/>
                <a:cs typeface="Times New Roman"/>
              </a:rPr>
              <a:t> </a:t>
            </a:r>
            <a:r>
              <a:rPr sz="1800" dirty="0">
                <a:solidFill>
                  <a:srgbClr val="333333"/>
                </a:solidFill>
                <a:latin typeface="Times New Roman"/>
                <a:cs typeface="Times New Roman"/>
              </a:rPr>
              <a:t>actually</a:t>
            </a:r>
            <a:r>
              <a:rPr sz="1800" spc="-40" dirty="0">
                <a:solidFill>
                  <a:srgbClr val="333333"/>
                </a:solidFill>
                <a:latin typeface="Times New Roman"/>
                <a:cs typeface="Times New Roman"/>
              </a:rPr>
              <a:t> </a:t>
            </a:r>
            <a:r>
              <a:rPr sz="1800" dirty="0">
                <a:solidFill>
                  <a:srgbClr val="333333"/>
                </a:solidFill>
                <a:latin typeface="Times New Roman"/>
                <a:cs typeface="Times New Roman"/>
              </a:rPr>
              <a:t>penalizes</a:t>
            </a:r>
            <a:r>
              <a:rPr sz="1800" spc="-30" dirty="0">
                <a:solidFill>
                  <a:srgbClr val="333333"/>
                </a:solidFill>
                <a:latin typeface="Times New Roman"/>
                <a:cs typeface="Times New Roman"/>
              </a:rPr>
              <a:t> </a:t>
            </a:r>
            <a:r>
              <a:rPr sz="1800" dirty="0">
                <a:solidFill>
                  <a:srgbClr val="333333"/>
                </a:solidFill>
                <a:latin typeface="Times New Roman"/>
                <a:cs typeface="Times New Roman"/>
              </a:rPr>
              <a:t>the</a:t>
            </a:r>
            <a:r>
              <a:rPr sz="1800" spc="-5" dirty="0">
                <a:solidFill>
                  <a:srgbClr val="333333"/>
                </a:solidFill>
                <a:latin typeface="Times New Roman"/>
                <a:cs typeface="Times New Roman"/>
              </a:rPr>
              <a:t> </a:t>
            </a:r>
            <a:r>
              <a:rPr sz="1800" dirty="0">
                <a:solidFill>
                  <a:srgbClr val="333333"/>
                </a:solidFill>
                <a:latin typeface="Times New Roman"/>
                <a:cs typeface="Times New Roman"/>
              </a:rPr>
              <a:t>weight</a:t>
            </a:r>
            <a:r>
              <a:rPr sz="1800" spc="-5" dirty="0">
                <a:solidFill>
                  <a:srgbClr val="333333"/>
                </a:solidFill>
                <a:latin typeface="Times New Roman"/>
                <a:cs typeface="Times New Roman"/>
              </a:rPr>
              <a:t> </a:t>
            </a:r>
            <a:r>
              <a:rPr sz="1800" dirty="0">
                <a:solidFill>
                  <a:srgbClr val="333333"/>
                </a:solidFill>
                <a:latin typeface="Times New Roman"/>
                <a:cs typeface="Times New Roman"/>
              </a:rPr>
              <a:t>matrices</a:t>
            </a:r>
            <a:r>
              <a:rPr sz="1800" spc="-15" dirty="0">
                <a:solidFill>
                  <a:srgbClr val="333333"/>
                </a:solidFill>
                <a:latin typeface="Times New Roman"/>
                <a:cs typeface="Times New Roman"/>
              </a:rPr>
              <a:t> </a:t>
            </a:r>
            <a:r>
              <a:rPr sz="1800" dirty="0">
                <a:solidFill>
                  <a:srgbClr val="333333"/>
                </a:solidFill>
                <a:latin typeface="Times New Roman"/>
                <a:cs typeface="Times New Roman"/>
              </a:rPr>
              <a:t>of</a:t>
            </a:r>
            <a:r>
              <a:rPr sz="1800" spc="-5" dirty="0">
                <a:solidFill>
                  <a:srgbClr val="333333"/>
                </a:solidFill>
                <a:latin typeface="Times New Roman"/>
                <a:cs typeface="Times New Roman"/>
              </a:rPr>
              <a:t> </a:t>
            </a:r>
            <a:r>
              <a:rPr sz="1800" dirty="0">
                <a:solidFill>
                  <a:srgbClr val="333333"/>
                </a:solidFill>
                <a:latin typeface="Times New Roman"/>
                <a:cs typeface="Times New Roman"/>
              </a:rPr>
              <a:t>the</a:t>
            </a:r>
            <a:r>
              <a:rPr sz="1800" spc="-5" dirty="0">
                <a:solidFill>
                  <a:srgbClr val="333333"/>
                </a:solidFill>
                <a:latin typeface="Times New Roman"/>
                <a:cs typeface="Times New Roman"/>
              </a:rPr>
              <a:t> </a:t>
            </a:r>
            <a:r>
              <a:rPr sz="1800" dirty="0">
                <a:solidFill>
                  <a:srgbClr val="333333"/>
                </a:solidFill>
                <a:latin typeface="Times New Roman"/>
                <a:cs typeface="Times New Roman"/>
              </a:rPr>
              <a:t>nodes</a:t>
            </a:r>
            <a:endParaRPr sz="1800">
              <a:latin typeface="Times New Roman"/>
              <a:cs typeface="Times New Roman"/>
            </a:endParaRPr>
          </a:p>
          <a:p>
            <a:pPr>
              <a:lnSpc>
                <a:spcPct val="100000"/>
              </a:lnSpc>
              <a:spcBef>
                <a:spcPts val="30"/>
              </a:spcBef>
              <a:buChar char="•"/>
            </a:pPr>
            <a:endParaRPr sz="1850">
              <a:latin typeface="Times New Roman"/>
              <a:cs typeface="Times New Roman"/>
            </a:endParaRPr>
          </a:p>
          <a:p>
            <a:pPr marL="299085" indent="-287020">
              <a:lnSpc>
                <a:spcPct val="100000"/>
              </a:lnSpc>
              <a:buFont typeface="Arial MT"/>
              <a:buChar char="•"/>
              <a:tabLst>
                <a:tab pos="299085" algn="l"/>
                <a:tab pos="299720" algn="l"/>
              </a:tabLst>
            </a:pPr>
            <a:r>
              <a:rPr sz="1800" spc="-5" dirty="0">
                <a:latin typeface="Times New Roman"/>
                <a:cs typeface="Times New Roman"/>
              </a:rPr>
              <a:t>Assume</a:t>
            </a:r>
            <a:r>
              <a:rPr sz="1800" spc="1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our</a:t>
            </a:r>
            <a:r>
              <a:rPr sz="1800" spc="5" dirty="0">
                <a:latin typeface="Times New Roman"/>
                <a:cs typeface="Times New Roman"/>
              </a:rPr>
              <a:t> </a:t>
            </a:r>
            <a:r>
              <a:rPr sz="1800" dirty="0">
                <a:latin typeface="Times New Roman"/>
                <a:cs typeface="Times New Roman"/>
              </a:rPr>
              <a:t>regularization</a:t>
            </a:r>
            <a:r>
              <a:rPr sz="1800" spc="-35" dirty="0">
                <a:latin typeface="Times New Roman"/>
                <a:cs typeface="Times New Roman"/>
              </a:rPr>
              <a:t> </a:t>
            </a:r>
            <a:r>
              <a:rPr sz="1800" spc="-5" dirty="0">
                <a:latin typeface="Times New Roman"/>
                <a:cs typeface="Times New Roman"/>
              </a:rPr>
              <a:t>coefficient</a:t>
            </a:r>
            <a:r>
              <a:rPr sz="1800" spc="-30" dirty="0">
                <a:latin typeface="Times New Roman"/>
                <a:cs typeface="Times New Roman"/>
              </a:rPr>
              <a:t> </a:t>
            </a:r>
            <a:r>
              <a:rPr sz="1800" spc="-5" dirty="0">
                <a:latin typeface="Times New Roman"/>
                <a:cs typeface="Times New Roman"/>
              </a:rPr>
              <a:t>is</a:t>
            </a:r>
            <a:r>
              <a:rPr sz="1800" dirty="0">
                <a:latin typeface="Times New Roman"/>
                <a:cs typeface="Times New Roman"/>
              </a:rPr>
              <a:t> </a:t>
            </a:r>
            <a:r>
              <a:rPr sz="1800" spc="-5" dirty="0">
                <a:latin typeface="Times New Roman"/>
                <a:cs typeface="Times New Roman"/>
              </a:rPr>
              <a:t>so</a:t>
            </a:r>
            <a:r>
              <a:rPr sz="1800" dirty="0">
                <a:latin typeface="Times New Roman"/>
                <a:cs typeface="Times New Roman"/>
              </a:rPr>
              <a:t> high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spc="-5" dirty="0">
                <a:latin typeface="Times New Roman"/>
                <a:cs typeface="Times New Roman"/>
              </a:rPr>
              <a:t>some</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endParaRPr sz="1800">
              <a:latin typeface="Times New Roman"/>
              <a:cs typeface="Times New Roman"/>
            </a:endParaRPr>
          </a:p>
          <a:p>
            <a:pPr marL="299085">
              <a:lnSpc>
                <a:spcPct val="100000"/>
              </a:lnSpc>
            </a:pPr>
            <a:r>
              <a:rPr sz="1800" dirty="0">
                <a:latin typeface="Times New Roman"/>
                <a:cs typeface="Times New Roman"/>
              </a:rPr>
              <a:t>weight</a:t>
            </a:r>
            <a:r>
              <a:rPr sz="1800" spc="-10" dirty="0">
                <a:latin typeface="Times New Roman"/>
                <a:cs typeface="Times New Roman"/>
              </a:rPr>
              <a:t> </a:t>
            </a:r>
            <a:r>
              <a:rPr sz="1800" dirty="0">
                <a:latin typeface="Times New Roman"/>
                <a:cs typeface="Times New Roman"/>
              </a:rPr>
              <a:t>matrices</a:t>
            </a:r>
            <a:r>
              <a:rPr sz="1800" spc="-20" dirty="0">
                <a:latin typeface="Times New Roman"/>
                <a:cs typeface="Times New Roman"/>
              </a:rPr>
              <a:t> </a:t>
            </a:r>
            <a:r>
              <a:rPr sz="1800" dirty="0">
                <a:latin typeface="Times New Roman"/>
                <a:cs typeface="Times New Roman"/>
              </a:rPr>
              <a:t>are</a:t>
            </a:r>
            <a:r>
              <a:rPr sz="1800" spc="-15" dirty="0">
                <a:latin typeface="Times New Roman"/>
                <a:cs typeface="Times New Roman"/>
              </a:rPr>
              <a:t> </a:t>
            </a:r>
            <a:r>
              <a:rPr sz="1800" dirty="0">
                <a:latin typeface="Times New Roman"/>
                <a:cs typeface="Times New Roman"/>
              </a:rPr>
              <a:t>nearly</a:t>
            </a:r>
            <a:r>
              <a:rPr sz="1800" spc="-30" dirty="0">
                <a:latin typeface="Times New Roman"/>
                <a:cs typeface="Times New Roman"/>
              </a:rPr>
              <a:t> </a:t>
            </a:r>
            <a:r>
              <a:rPr sz="1800" dirty="0">
                <a:latin typeface="Times New Roman"/>
                <a:cs typeface="Times New Roman"/>
              </a:rPr>
              <a:t>equal</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zero</a:t>
            </a:r>
            <a:endParaRPr sz="1800">
              <a:latin typeface="Times New Roman"/>
              <a:cs typeface="Times New Roman"/>
            </a:endParaRPr>
          </a:p>
        </p:txBody>
      </p:sp>
      <p:pic>
        <p:nvPicPr>
          <p:cNvPr id="4" name="object 4"/>
          <p:cNvPicPr/>
          <p:nvPr/>
        </p:nvPicPr>
        <p:blipFill>
          <a:blip r:embed="rId2" cstate="print"/>
          <a:stretch>
            <a:fillRect/>
          </a:stretch>
        </p:blipFill>
        <p:spPr>
          <a:xfrm>
            <a:off x="696468" y="2452116"/>
            <a:ext cx="7470648" cy="3096768"/>
          </a:xfrm>
          <a:prstGeom prst="rect">
            <a:avLst/>
          </a:prstGeom>
        </p:spPr>
      </p:pic>
      <p:sp>
        <p:nvSpPr>
          <p:cNvPr id="5" name="object 5"/>
          <p:cNvSpPr txBox="1"/>
          <p:nvPr/>
        </p:nvSpPr>
        <p:spPr>
          <a:xfrm>
            <a:off x="1034897" y="5780633"/>
            <a:ext cx="6125845" cy="57404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sz="1800" spc="-5" dirty="0">
                <a:solidFill>
                  <a:srgbClr val="585757"/>
                </a:solidFill>
                <a:latin typeface="Arial MT"/>
                <a:cs typeface="Arial MT"/>
              </a:rPr>
              <a:t>This</a:t>
            </a:r>
            <a:r>
              <a:rPr sz="1800" spc="-10" dirty="0">
                <a:solidFill>
                  <a:srgbClr val="585757"/>
                </a:solidFill>
                <a:latin typeface="Arial MT"/>
                <a:cs typeface="Arial MT"/>
              </a:rPr>
              <a:t> </a:t>
            </a:r>
            <a:r>
              <a:rPr sz="1800" spc="-15" dirty="0">
                <a:solidFill>
                  <a:srgbClr val="585757"/>
                </a:solidFill>
                <a:latin typeface="Arial MT"/>
                <a:cs typeface="Arial MT"/>
              </a:rPr>
              <a:t>will</a:t>
            </a:r>
            <a:r>
              <a:rPr sz="1800" spc="50" dirty="0">
                <a:solidFill>
                  <a:srgbClr val="585757"/>
                </a:solidFill>
                <a:latin typeface="Arial MT"/>
                <a:cs typeface="Arial MT"/>
              </a:rPr>
              <a:t> </a:t>
            </a:r>
            <a:r>
              <a:rPr sz="1800" spc="-5" dirty="0">
                <a:solidFill>
                  <a:srgbClr val="585757"/>
                </a:solidFill>
                <a:latin typeface="Arial MT"/>
                <a:cs typeface="Arial MT"/>
              </a:rPr>
              <a:t>result</a:t>
            </a:r>
            <a:r>
              <a:rPr sz="1800" dirty="0">
                <a:solidFill>
                  <a:srgbClr val="585757"/>
                </a:solidFill>
                <a:latin typeface="Arial MT"/>
                <a:cs typeface="Arial MT"/>
              </a:rPr>
              <a:t> </a:t>
            </a:r>
            <a:r>
              <a:rPr sz="1800" spc="-5" dirty="0">
                <a:solidFill>
                  <a:srgbClr val="585757"/>
                </a:solidFill>
                <a:latin typeface="Arial MT"/>
                <a:cs typeface="Arial MT"/>
              </a:rPr>
              <a:t>in</a:t>
            </a:r>
            <a:r>
              <a:rPr sz="1800" spc="10" dirty="0">
                <a:solidFill>
                  <a:srgbClr val="585757"/>
                </a:solidFill>
                <a:latin typeface="Arial MT"/>
                <a:cs typeface="Arial MT"/>
              </a:rPr>
              <a:t> </a:t>
            </a:r>
            <a:r>
              <a:rPr sz="1800" spc="-5" dirty="0">
                <a:solidFill>
                  <a:srgbClr val="585757"/>
                </a:solidFill>
                <a:latin typeface="Arial MT"/>
                <a:cs typeface="Arial MT"/>
              </a:rPr>
              <a:t>a</a:t>
            </a:r>
            <a:r>
              <a:rPr sz="1800" dirty="0">
                <a:solidFill>
                  <a:srgbClr val="585757"/>
                </a:solidFill>
                <a:latin typeface="Arial MT"/>
                <a:cs typeface="Arial MT"/>
              </a:rPr>
              <a:t> </a:t>
            </a:r>
            <a:r>
              <a:rPr sz="1800" spc="-5" dirty="0">
                <a:solidFill>
                  <a:srgbClr val="585757"/>
                </a:solidFill>
                <a:latin typeface="Arial MT"/>
                <a:cs typeface="Arial MT"/>
              </a:rPr>
              <a:t>much</a:t>
            </a:r>
            <a:r>
              <a:rPr sz="1800" spc="5" dirty="0">
                <a:solidFill>
                  <a:srgbClr val="585757"/>
                </a:solidFill>
                <a:latin typeface="Arial MT"/>
                <a:cs typeface="Arial MT"/>
              </a:rPr>
              <a:t> </a:t>
            </a:r>
            <a:r>
              <a:rPr sz="1800" spc="-5" dirty="0">
                <a:solidFill>
                  <a:srgbClr val="585757"/>
                </a:solidFill>
                <a:latin typeface="Arial MT"/>
                <a:cs typeface="Arial MT"/>
              </a:rPr>
              <a:t>simpler</a:t>
            </a:r>
            <a:r>
              <a:rPr sz="1800" spc="10" dirty="0">
                <a:solidFill>
                  <a:srgbClr val="585757"/>
                </a:solidFill>
                <a:latin typeface="Arial MT"/>
                <a:cs typeface="Arial MT"/>
              </a:rPr>
              <a:t> </a:t>
            </a:r>
            <a:r>
              <a:rPr sz="1800" spc="-5" dirty="0">
                <a:solidFill>
                  <a:srgbClr val="585757"/>
                </a:solidFill>
                <a:latin typeface="Arial MT"/>
                <a:cs typeface="Arial MT"/>
              </a:rPr>
              <a:t>linear</a:t>
            </a:r>
            <a:r>
              <a:rPr sz="1800" spc="10" dirty="0">
                <a:solidFill>
                  <a:srgbClr val="585757"/>
                </a:solidFill>
                <a:latin typeface="Arial MT"/>
                <a:cs typeface="Arial MT"/>
              </a:rPr>
              <a:t> </a:t>
            </a:r>
            <a:r>
              <a:rPr sz="1800" spc="-10" dirty="0">
                <a:solidFill>
                  <a:srgbClr val="585757"/>
                </a:solidFill>
                <a:latin typeface="Arial MT"/>
                <a:cs typeface="Arial MT"/>
              </a:rPr>
              <a:t>network</a:t>
            </a:r>
            <a:r>
              <a:rPr sz="1800" spc="45" dirty="0">
                <a:solidFill>
                  <a:srgbClr val="585757"/>
                </a:solidFill>
                <a:latin typeface="Arial MT"/>
                <a:cs typeface="Arial MT"/>
              </a:rPr>
              <a:t> </a:t>
            </a:r>
            <a:r>
              <a:rPr sz="1800" spc="-5" dirty="0">
                <a:solidFill>
                  <a:srgbClr val="585757"/>
                </a:solidFill>
                <a:latin typeface="Arial MT"/>
                <a:cs typeface="Arial MT"/>
              </a:rPr>
              <a:t>and</a:t>
            </a:r>
            <a:r>
              <a:rPr sz="1800" spc="10" dirty="0">
                <a:solidFill>
                  <a:srgbClr val="585757"/>
                </a:solidFill>
                <a:latin typeface="Arial MT"/>
                <a:cs typeface="Arial MT"/>
              </a:rPr>
              <a:t> </a:t>
            </a:r>
            <a:r>
              <a:rPr sz="1800" spc="-5" dirty="0">
                <a:solidFill>
                  <a:srgbClr val="585757"/>
                </a:solidFill>
                <a:latin typeface="Arial MT"/>
                <a:cs typeface="Arial MT"/>
              </a:rPr>
              <a:t>slight </a:t>
            </a:r>
            <a:r>
              <a:rPr sz="1800" spc="-484" dirty="0">
                <a:solidFill>
                  <a:srgbClr val="585757"/>
                </a:solidFill>
                <a:latin typeface="Arial MT"/>
                <a:cs typeface="Arial MT"/>
              </a:rPr>
              <a:t> </a:t>
            </a:r>
            <a:r>
              <a:rPr sz="1800" spc="-5" dirty="0">
                <a:solidFill>
                  <a:srgbClr val="585757"/>
                </a:solidFill>
                <a:latin typeface="Arial MT"/>
                <a:cs typeface="Arial MT"/>
              </a:rPr>
              <a:t>underfitting</a:t>
            </a:r>
            <a:r>
              <a:rPr sz="1800" dirty="0">
                <a:solidFill>
                  <a:srgbClr val="585757"/>
                </a:solidFill>
                <a:latin typeface="Arial MT"/>
                <a:cs typeface="Arial MT"/>
              </a:rPr>
              <a:t> of </a:t>
            </a:r>
            <a:r>
              <a:rPr sz="1800" spc="-5" dirty="0">
                <a:solidFill>
                  <a:srgbClr val="585757"/>
                </a:solidFill>
                <a:latin typeface="Arial MT"/>
                <a:cs typeface="Arial MT"/>
              </a:rPr>
              <a:t>the</a:t>
            </a:r>
            <a:r>
              <a:rPr sz="1800" spc="-10" dirty="0">
                <a:solidFill>
                  <a:srgbClr val="585757"/>
                </a:solidFill>
                <a:latin typeface="Arial MT"/>
                <a:cs typeface="Arial MT"/>
              </a:rPr>
              <a:t> </a:t>
            </a:r>
            <a:r>
              <a:rPr sz="1800" spc="-5" dirty="0">
                <a:solidFill>
                  <a:srgbClr val="585757"/>
                </a:solidFill>
                <a:latin typeface="Arial MT"/>
                <a:cs typeface="Arial MT"/>
              </a:rPr>
              <a:t>training</a:t>
            </a:r>
            <a:r>
              <a:rPr sz="1800" spc="5" dirty="0">
                <a:solidFill>
                  <a:srgbClr val="585757"/>
                </a:solidFill>
                <a:latin typeface="Arial MT"/>
                <a:cs typeface="Arial MT"/>
              </a:rPr>
              <a:t> </a:t>
            </a:r>
            <a:r>
              <a:rPr sz="1800" spc="-5" dirty="0">
                <a:solidFill>
                  <a:srgbClr val="585757"/>
                </a:solidFill>
                <a:latin typeface="Arial MT"/>
                <a:cs typeface="Arial MT"/>
              </a:rPr>
              <a:t>data.</a:t>
            </a:r>
            <a:endParaRPr sz="1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007" y="325882"/>
            <a:ext cx="5459730" cy="756920"/>
          </a:xfrm>
          <a:prstGeom prst="rect">
            <a:avLst/>
          </a:prstGeom>
        </p:spPr>
        <p:txBody>
          <a:bodyPr vert="horz" wrap="square" lIns="0" tIns="12700" rIns="0" bIns="0" rtlCol="0">
            <a:spAutoFit/>
          </a:bodyPr>
          <a:lstStyle/>
          <a:p>
            <a:pPr marL="12700">
              <a:lnSpc>
                <a:spcPct val="100000"/>
              </a:lnSpc>
              <a:spcBef>
                <a:spcPts val="100"/>
              </a:spcBef>
              <a:tabLst>
                <a:tab pos="1468120" algn="l"/>
              </a:tabLst>
            </a:pPr>
            <a:r>
              <a:rPr dirty="0"/>
              <a:t>Why	</a:t>
            </a:r>
            <a:r>
              <a:rPr spc="-5" dirty="0"/>
              <a:t>Regularization</a:t>
            </a:r>
          </a:p>
        </p:txBody>
      </p:sp>
      <p:pic>
        <p:nvPicPr>
          <p:cNvPr id="3" name="object 3"/>
          <p:cNvPicPr/>
          <p:nvPr/>
        </p:nvPicPr>
        <p:blipFill>
          <a:blip r:embed="rId2" cstate="print"/>
          <a:stretch>
            <a:fillRect/>
          </a:stretch>
        </p:blipFill>
        <p:spPr>
          <a:xfrm>
            <a:off x="82296" y="1606296"/>
            <a:ext cx="3544824" cy="3793235"/>
          </a:xfrm>
          <a:prstGeom prst="rect">
            <a:avLst/>
          </a:prstGeom>
        </p:spPr>
      </p:pic>
      <p:sp>
        <p:nvSpPr>
          <p:cNvPr id="4" name="object 4"/>
          <p:cNvSpPr txBox="1">
            <a:spLocks noGrp="1"/>
          </p:cNvSpPr>
          <p:nvPr>
            <p:ph type="body" idx="1"/>
          </p:nvPr>
        </p:nvSpPr>
        <p:spPr>
          <a:prstGeom prst="rect">
            <a:avLst/>
          </a:prstGeom>
        </p:spPr>
        <p:txBody>
          <a:bodyPr vert="horz" wrap="square" lIns="0" tIns="12700" rIns="0" bIns="0" rtlCol="0">
            <a:spAutoFit/>
          </a:bodyPr>
          <a:lstStyle/>
          <a:p>
            <a:pPr marL="3700779" marR="5080">
              <a:lnSpc>
                <a:spcPct val="100000"/>
              </a:lnSpc>
              <a:spcBef>
                <a:spcPts val="100"/>
              </a:spcBef>
            </a:pPr>
            <a:r>
              <a:rPr spc="-55" dirty="0"/>
              <a:t>Such</a:t>
            </a:r>
            <a:r>
              <a:rPr spc="-120" dirty="0"/>
              <a:t> </a:t>
            </a:r>
            <a:r>
              <a:rPr spc="145" dirty="0"/>
              <a:t>a</a:t>
            </a:r>
            <a:r>
              <a:rPr spc="-130" dirty="0"/>
              <a:t> </a:t>
            </a:r>
            <a:r>
              <a:rPr spc="-10" dirty="0"/>
              <a:t>large</a:t>
            </a:r>
            <a:r>
              <a:rPr spc="-145" dirty="0"/>
              <a:t> </a:t>
            </a:r>
            <a:r>
              <a:rPr dirty="0"/>
              <a:t>value</a:t>
            </a:r>
            <a:r>
              <a:rPr spc="-135" dirty="0"/>
              <a:t> </a:t>
            </a:r>
            <a:r>
              <a:rPr spc="5" dirty="0"/>
              <a:t>of</a:t>
            </a:r>
            <a:r>
              <a:rPr spc="-130" dirty="0"/>
              <a:t> </a:t>
            </a:r>
            <a:r>
              <a:rPr spc="-20" dirty="0"/>
              <a:t>the</a:t>
            </a:r>
            <a:r>
              <a:rPr spc="-110" dirty="0"/>
              <a:t> </a:t>
            </a:r>
            <a:r>
              <a:rPr spc="-50" dirty="0"/>
              <a:t>regularization </a:t>
            </a:r>
            <a:r>
              <a:rPr spc="-615" dirty="0"/>
              <a:t> </a:t>
            </a:r>
            <a:r>
              <a:rPr spc="25" dirty="0"/>
              <a:t>coeffi</a:t>
            </a:r>
            <a:r>
              <a:rPr spc="60" dirty="0"/>
              <a:t>c</a:t>
            </a:r>
            <a:r>
              <a:rPr spc="50" dirty="0"/>
              <a:t>i</a:t>
            </a:r>
            <a:r>
              <a:rPr spc="25" dirty="0"/>
              <a:t>e</a:t>
            </a:r>
            <a:r>
              <a:rPr spc="15" dirty="0"/>
              <a:t>n</a:t>
            </a:r>
            <a:r>
              <a:rPr spc="-100" dirty="0"/>
              <a:t>t</a:t>
            </a:r>
            <a:r>
              <a:rPr spc="-155" dirty="0"/>
              <a:t> </a:t>
            </a:r>
            <a:r>
              <a:rPr spc="-114" dirty="0"/>
              <a:t>i</a:t>
            </a:r>
            <a:r>
              <a:rPr spc="-240" dirty="0"/>
              <a:t>s</a:t>
            </a:r>
            <a:r>
              <a:rPr spc="-160" dirty="0"/>
              <a:t> </a:t>
            </a:r>
            <a:r>
              <a:rPr spc="-20" dirty="0"/>
              <a:t>not</a:t>
            </a:r>
            <a:r>
              <a:rPr spc="-125" dirty="0"/>
              <a:t> </a:t>
            </a:r>
            <a:r>
              <a:rPr spc="-114" dirty="0"/>
              <a:t>t</a:t>
            </a:r>
            <a:r>
              <a:rPr spc="55" dirty="0"/>
              <a:t>h</a:t>
            </a:r>
            <a:r>
              <a:rPr spc="40" dirty="0"/>
              <a:t>a</a:t>
            </a:r>
            <a:r>
              <a:rPr spc="-100" dirty="0"/>
              <a:t>t</a:t>
            </a:r>
            <a:r>
              <a:rPr spc="-120" dirty="0"/>
              <a:t> </a:t>
            </a:r>
            <a:r>
              <a:rPr spc="-65" dirty="0"/>
              <a:t>us</a:t>
            </a:r>
            <a:r>
              <a:rPr spc="-75" dirty="0"/>
              <a:t>e</a:t>
            </a:r>
            <a:r>
              <a:rPr spc="-85" dirty="0"/>
              <a:t>ful</a:t>
            </a:r>
          </a:p>
          <a:p>
            <a:pPr marL="3688079">
              <a:lnSpc>
                <a:spcPct val="100000"/>
              </a:lnSpc>
              <a:spcBef>
                <a:spcPts val="35"/>
              </a:spcBef>
            </a:pPr>
            <a:endParaRPr sz="1750"/>
          </a:p>
          <a:p>
            <a:pPr marL="3700779" marR="157480">
              <a:lnSpc>
                <a:spcPct val="100000"/>
              </a:lnSpc>
            </a:pPr>
            <a:r>
              <a:rPr spc="-100" dirty="0"/>
              <a:t>W</a:t>
            </a:r>
            <a:r>
              <a:rPr spc="95" dirty="0"/>
              <a:t>e</a:t>
            </a:r>
            <a:r>
              <a:rPr spc="-90" dirty="0"/>
              <a:t> </a:t>
            </a:r>
            <a:r>
              <a:rPr spc="25" dirty="0"/>
              <a:t>n</a:t>
            </a:r>
            <a:r>
              <a:rPr spc="15" dirty="0"/>
              <a:t>e</a:t>
            </a:r>
            <a:r>
              <a:rPr spc="100" dirty="0"/>
              <a:t>ed</a:t>
            </a:r>
            <a:r>
              <a:rPr spc="-95" dirty="0"/>
              <a:t> </a:t>
            </a:r>
            <a:r>
              <a:rPr spc="-114" dirty="0"/>
              <a:t>t</a:t>
            </a:r>
            <a:r>
              <a:rPr spc="85" dirty="0"/>
              <a:t>o</a:t>
            </a:r>
            <a:r>
              <a:rPr spc="-135" dirty="0"/>
              <a:t> </a:t>
            </a:r>
            <a:r>
              <a:rPr spc="35" dirty="0"/>
              <a:t>op</a:t>
            </a:r>
            <a:r>
              <a:rPr spc="10" dirty="0"/>
              <a:t>t</a:t>
            </a:r>
            <a:r>
              <a:rPr spc="-114" dirty="0"/>
              <a:t>i</a:t>
            </a:r>
            <a:r>
              <a:rPr spc="-65" dirty="0"/>
              <a:t>m</a:t>
            </a:r>
            <a:r>
              <a:rPr spc="-114" dirty="0"/>
              <a:t>i</a:t>
            </a:r>
            <a:r>
              <a:rPr spc="-45" dirty="0"/>
              <a:t>ze</a:t>
            </a:r>
            <a:r>
              <a:rPr spc="-165" dirty="0"/>
              <a:t> </a:t>
            </a:r>
            <a:r>
              <a:rPr spc="-114" dirty="0"/>
              <a:t>t</a:t>
            </a:r>
            <a:r>
              <a:rPr spc="25" dirty="0"/>
              <a:t>he</a:t>
            </a:r>
            <a:r>
              <a:rPr spc="-105" dirty="0"/>
              <a:t> </a:t>
            </a:r>
            <a:r>
              <a:rPr spc="-50" dirty="0"/>
              <a:t>v</a:t>
            </a:r>
            <a:r>
              <a:rPr spc="5" dirty="0"/>
              <a:t>al</a:t>
            </a:r>
            <a:r>
              <a:rPr spc="25" dirty="0"/>
              <a:t>ue</a:t>
            </a:r>
            <a:r>
              <a:rPr spc="-145" dirty="0"/>
              <a:t> </a:t>
            </a:r>
            <a:r>
              <a:rPr spc="5" dirty="0"/>
              <a:t>of  </a:t>
            </a:r>
            <a:r>
              <a:rPr spc="-50" dirty="0"/>
              <a:t>regularization </a:t>
            </a:r>
            <a:r>
              <a:rPr spc="15" dirty="0"/>
              <a:t>coefficient </a:t>
            </a:r>
            <a:r>
              <a:rPr spc="-80" dirty="0"/>
              <a:t>in </a:t>
            </a:r>
            <a:r>
              <a:rPr spc="-35" dirty="0"/>
              <a:t>order </a:t>
            </a:r>
            <a:r>
              <a:rPr spc="-15" dirty="0"/>
              <a:t>to </a:t>
            </a:r>
            <a:r>
              <a:rPr spc="-10" dirty="0"/>
              <a:t> </a:t>
            </a:r>
            <a:r>
              <a:rPr spc="10" dirty="0"/>
              <a:t>obtain</a:t>
            </a:r>
            <a:r>
              <a:rPr spc="-135" dirty="0"/>
              <a:t> </a:t>
            </a:r>
            <a:r>
              <a:rPr spc="150" dirty="0"/>
              <a:t>a</a:t>
            </a:r>
            <a:r>
              <a:rPr spc="-150" dirty="0"/>
              <a:t> </a:t>
            </a:r>
            <a:r>
              <a:rPr spc="-60" dirty="0"/>
              <a:t>well-fitted</a:t>
            </a:r>
            <a:r>
              <a:rPr spc="-85" dirty="0"/>
              <a:t> </a:t>
            </a:r>
            <a:r>
              <a:rPr spc="15" dirty="0"/>
              <a:t>model</a:t>
            </a:r>
            <a:r>
              <a:rPr spc="-135" dirty="0"/>
              <a:t> </a:t>
            </a:r>
            <a:r>
              <a:rPr spc="-50" dirty="0"/>
              <a:t>as</a:t>
            </a:r>
            <a:r>
              <a:rPr spc="-135" dirty="0"/>
              <a:t> </a:t>
            </a:r>
            <a:r>
              <a:rPr spc="-55" dirty="0"/>
              <a:t>shown</a:t>
            </a:r>
            <a:r>
              <a:rPr spc="-90" dirty="0"/>
              <a:t> </a:t>
            </a:r>
            <a:r>
              <a:rPr spc="-80" dirty="0"/>
              <a:t>in </a:t>
            </a:r>
            <a:r>
              <a:rPr spc="-615" dirty="0"/>
              <a:t> </a:t>
            </a:r>
            <a:r>
              <a:rPr spc="-20" dirty="0"/>
              <a:t>the</a:t>
            </a:r>
            <a:r>
              <a:rPr spc="-120" dirty="0"/>
              <a:t> </a:t>
            </a:r>
            <a:r>
              <a:rPr spc="25" dirty="0"/>
              <a:t>image</a:t>
            </a:r>
            <a:r>
              <a:rPr spc="-150" dirty="0"/>
              <a:t> </a:t>
            </a:r>
            <a:r>
              <a:rPr spc="30" dirty="0"/>
              <a:t>below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933</Words>
  <Application>Microsoft Office PowerPoint</Application>
  <PresentationFormat>On-screen Show (4:3)</PresentationFormat>
  <Paragraphs>98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MT</vt:lpstr>
      <vt:lpstr>Calibri</vt:lpstr>
      <vt:lpstr>Palatino Linotype</vt:lpstr>
      <vt:lpstr>Times New Roman</vt:lpstr>
      <vt:lpstr>Trebuchet MS</vt:lpstr>
      <vt:lpstr>Verdana</vt:lpstr>
      <vt:lpstr>Office Theme</vt:lpstr>
      <vt:lpstr>Regularization in Neural  Networks</vt:lpstr>
      <vt:lpstr>Acknowledgments</vt:lpstr>
      <vt:lpstr>Background</vt:lpstr>
      <vt:lpstr>PowerPoint Presentation</vt:lpstr>
      <vt:lpstr>PowerPoint Presentation</vt:lpstr>
      <vt:lpstr>What is Regularization</vt:lpstr>
      <vt:lpstr>Why Regularization</vt:lpstr>
      <vt:lpstr>Why Regularization</vt:lpstr>
      <vt:lpstr>Why Regularization</vt:lpstr>
      <vt:lpstr>PowerPoint Presentation</vt:lpstr>
      <vt:lpstr>Drop Out</vt:lpstr>
      <vt:lpstr>PowerPoint Presentation</vt:lpstr>
      <vt:lpstr>PowerPoint Presentation</vt:lpstr>
      <vt:lpstr>PowerPoint Presentation</vt:lpstr>
      <vt:lpstr>Keras</vt:lpstr>
      <vt:lpstr>Normalization</vt:lpstr>
      <vt:lpstr>PowerPoint Presentation</vt:lpstr>
      <vt:lpstr>PowerPoint Presentation</vt:lpstr>
      <vt:lpstr>PowerPoint Presentation</vt:lpstr>
      <vt:lpstr>Data Augmentation</vt:lpstr>
      <vt:lpstr>Augmentation techniques</vt:lpstr>
      <vt:lpstr>Data Augmentation</vt:lpstr>
      <vt:lpstr>PowerPoint Presentation</vt:lpstr>
      <vt:lpstr>Early Stopping</vt:lpstr>
      <vt:lpstr>Early Stopping</vt:lpstr>
      <vt:lpstr>Vanishing Gradient</vt:lpstr>
      <vt:lpstr>Exploding gradient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Ismini Lourentzou</dc:creator>
  <cp:lastModifiedBy>Farrukh</cp:lastModifiedBy>
  <cp:revision>21</cp:revision>
  <dcterms:created xsi:type="dcterms:W3CDTF">2023-09-20T05:50:58Z</dcterms:created>
  <dcterms:modified xsi:type="dcterms:W3CDTF">2023-09-20T10:21:27Z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2020-10-16T00:00:00Z</vt:filetime>
  </property>
  <property fmtid="{D5CDD505-2E9C-101B-9397-08002B2CF9AE}" pid="3" name="Creator">
    <vt:lpwstr>Microsoft® PowerPoint® 2016</vt:lpwstr>
  </property>
  <property fmtid="{D5CDD505-2E9C-101B-9397-08002B2CF9AE}" pid="4" name="LastSaved">
    <vt:filetime>2023-09-20T00:00:00Z</vt:filetime>
  </property>
</Properties>
</file>