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4" r:id="rId5"/>
    <p:sldId id="263" r:id="rId6"/>
    <p:sldId id="265" r:id="rId7"/>
    <p:sldId id="266" r:id="rId8"/>
    <p:sldId id="267" r:id="rId9"/>
    <p:sldId id="268" r:id="rId10"/>
    <p:sldId id="258" r:id="rId11"/>
    <p:sldId id="474" r:id="rId12"/>
    <p:sldId id="475" r:id="rId13"/>
    <p:sldId id="482" r:id="rId14"/>
    <p:sldId id="481" r:id="rId15"/>
    <p:sldId id="472" r:id="rId16"/>
    <p:sldId id="483" r:id="rId17"/>
    <p:sldId id="476" r:id="rId18"/>
    <p:sldId id="484" r:id="rId19"/>
    <p:sldId id="477" r:id="rId20"/>
    <p:sldId id="478" r:id="rId21"/>
    <p:sldId id="4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2A5F3-E52F-40C4-AF53-B99F2104268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267149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2A5F3-E52F-40C4-AF53-B99F2104268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58896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2A5F3-E52F-40C4-AF53-B99F2104268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336245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2A5F3-E52F-40C4-AF53-B99F2104268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405774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2A5F3-E52F-40C4-AF53-B99F2104268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335620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2A5F3-E52F-40C4-AF53-B99F2104268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386415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2A5F3-E52F-40C4-AF53-B99F21042683}"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58819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2A5F3-E52F-40C4-AF53-B99F21042683}"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27158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2A5F3-E52F-40C4-AF53-B99F21042683}"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215491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2A5F3-E52F-40C4-AF53-B99F2104268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179301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2A5F3-E52F-40C4-AF53-B99F2104268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2E3B-8B6D-4454-937A-EF43E11E7BE1}" type="slidenum">
              <a:rPr lang="en-US" smtClean="0"/>
              <a:t>‹#›</a:t>
            </a:fld>
            <a:endParaRPr lang="en-US"/>
          </a:p>
        </p:txBody>
      </p:sp>
    </p:spTree>
    <p:extLst>
      <p:ext uri="{BB962C8B-B14F-4D97-AF65-F5344CB8AC3E}">
        <p14:creationId xmlns:p14="http://schemas.microsoft.com/office/powerpoint/2010/main" val="346457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2A5F3-E52F-40C4-AF53-B99F21042683}"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A2E3B-8B6D-4454-937A-EF43E11E7BE1}" type="slidenum">
              <a:rPr lang="en-US" smtClean="0"/>
              <a:t>‹#›</a:t>
            </a:fld>
            <a:endParaRPr lang="en-US"/>
          </a:p>
        </p:txBody>
      </p:sp>
    </p:spTree>
    <p:extLst>
      <p:ext uri="{BB962C8B-B14F-4D97-AF65-F5344CB8AC3E}">
        <p14:creationId xmlns:p14="http://schemas.microsoft.com/office/powerpoint/2010/main" val="360509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chinelearningmastery.com/gradient-descent-with-nesterov-momentum-from-scratch/" TargetMode="External"/><Relationship Id="rId2" Type="http://schemas.openxmlformats.org/officeDocument/2006/relationships/hyperlink" Target="https://towardsdatascience.com/learning-parameters-part-2-a190bef2d12" TargetMode="External"/><Relationship Id="rId1" Type="http://schemas.openxmlformats.org/officeDocument/2006/relationships/slideLayout" Target="../slideLayouts/slideLayout2.xml"/><Relationship Id="rId4" Type="http://schemas.openxmlformats.org/officeDocument/2006/relationships/hyperlink" Target="https://github.com/campusx-official/deep-learning-optimizers#deep-learning-optimiz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SGD with Momentum</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0570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Momentum</a:t>
            </a:r>
          </a:p>
        </p:txBody>
      </p:sp>
      <p:pic>
        <p:nvPicPr>
          <p:cNvPr id="5" name="Content Placeholder 3" descr="Screen Shot 2019-04-08 at 11.22.42 AM.png"/>
          <p:cNvPicPr>
            <a:picLocks noChangeAspect="1"/>
          </p:cNvPicPr>
          <p:nvPr/>
        </p:nvPicPr>
        <p:blipFill>
          <a:blip r:embed="rId2">
            <a:extLst>
              <a:ext uri="{28A0092B-C50C-407E-A947-70E740481C1C}">
                <a14:useLocalDpi xmlns:a14="http://schemas.microsoft.com/office/drawing/2010/main" val="0"/>
              </a:ext>
            </a:extLst>
          </a:blip>
          <a:srcRect t="-7460" b="-7460"/>
          <a:stretch>
            <a:fillRect/>
          </a:stretch>
        </p:blipFill>
        <p:spPr>
          <a:xfrm>
            <a:off x="838200" y="1690688"/>
            <a:ext cx="10515600" cy="4351338"/>
          </a:xfrm>
          <a:prstGeom prst="rect">
            <a:avLst/>
          </a:prstGeom>
        </p:spPr>
      </p:pic>
    </p:spTree>
    <p:extLst>
      <p:ext uri="{BB962C8B-B14F-4D97-AF65-F5344CB8AC3E}">
        <p14:creationId xmlns:p14="http://schemas.microsoft.com/office/powerpoint/2010/main" val="152208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2EAB3-35CC-A8CD-992B-7168A2740EC7}"/>
              </a:ext>
            </a:extLst>
          </p:cNvPr>
          <p:cNvSpPr>
            <a:spLocks noGrp="1"/>
          </p:cNvSpPr>
          <p:nvPr>
            <p:ph idx="1"/>
          </p:nvPr>
        </p:nvSpPr>
        <p:spPr>
          <a:xfrm>
            <a:off x="838200" y="674557"/>
            <a:ext cx="10515600" cy="5502406"/>
          </a:xfrm>
        </p:spPr>
        <p:txBody>
          <a:bodyPr>
            <a:normAutofit/>
          </a:bodyPr>
          <a:lstStyle/>
          <a:p>
            <a:r>
              <a:rPr lang="en-US" dirty="0"/>
              <a:t>Recall that the Gradient Descent Parameter update:</a:t>
            </a:r>
          </a:p>
          <a:p>
            <a:r>
              <a:rPr lang="en-US" dirty="0" err="1"/>
              <a:t>w</a:t>
            </a:r>
            <a:r>
              <a:rPr lang="en-US" baseline="-25000" dirty="0" err="1"/>
              <a:t>t</a:t>
            </a:r>
            <a:r>
              <a:rPr lang="en-US" dirty="0"/>
              <a:t> = w</a:t>
            </a:r>
            <a:r>
              <a:rPr lang="en-US" baseline="-25000" dirty="0"/>
              <a:t>t-1</a:t>
            </a:r>
            <a:r>
              <a:rPr lang="en-US" dirty="0"/>
              <a:t> - </a:t>
            </a:r>
            <a:r>
              <a:rPr lang="el-GR" dirty="0"/>
              <a:t>α * </a:t>
            </a:r>
            <a:r>
              <a:rPr lang="en-US" dirty="0" err="1"/>
              <a:t>dMSE</a:t>
            </a:r>
            <a:r>
              <a:rPr lang="en-US" dirty="0"/>
              <a:t>/</a:t>
            </a:r>
            <a:r>
              <a:rPr lang="en-US" dirty="0" err="1"/>
              <a:t>dw</a:t>
            </a:r>
            <a:endParaRPr lang="en-US" dirty="0"/>
          </a:p>
          <a:p>
            <a:r>
              <a:rPr lang="en-US" dirty="0" err="1"/>
              <a:t>b</a:t>
            </a:r>
            <a:r>
              <a:rPr lang="en-US" baseline="-25000" dirty="0" err="1"/>
              <a:t>t</a:t>
            </a:r>
            <a:r>
              <a:rPr lang="en-US" dirty="0"/>
              <a:t> = b</a:t>
            </a:r>
            <a:r>
              <a:rPr lang="en-US" baseline="-25000" dirty="0"/>
              <a:t>t-1</a:t>
            </a:r>
            <a:r>
              <a:rPr lang="en-US" dirty="0"/>
              <a:t> - </a:t>
            </a:r>
            <a:r>
              <a:rPr lang="el-GR" dirty="0"/>
              <a:t>α * </a:t>
            </a:r>
            <a:r>
              <a:rPr lang="en-US" dirty="0" err="1"/>
              <a:t>dMSE</a:t>
            </a:r>
            <a:r>
              <a:rPr lang="en-US" dirty="0"/>
              <a:t>/</a:t>
            </a:r>
            <a:r>
              <a:rPr lang="en-US" dirty="0" err="1"/>
              <a:t>db</a:t>
            </a:r>
            <a:endParaRPr lang="en-US" dirty="0"/>
          </a:p>
          <a:p>
            <a:endParaRPr lang="en-US" dirty="0"/>
          </a:p>
          <a:p>
            <a:r>
              <a:rPr lang="en-US" dirty="0"/>
              <a:t>For momentum, define a momentum, which is a moving average of the gradients. We then use it to update the weight of the network</a:t>
            </a:r>
          </a:p>
          <a:p>
            <a:endParaRPr lang="en-US" dirty="0"/>
          </a:p>
          <a:p>
            <a:r>
              <a:rPr lang="en-US" dirty="0" err="1"/>
              <a:t>w</a:t>
            </a:r>
            <a:r>
              <a:rPr lang="en-US" baseline="-25000" dirty="0" err="1"/>
              <a:t>t</a:t>
            </a:r>
            <a:r>
              <a:rPr lang="en-US" dirty="0"/>
              <a:t> = w</a:t>
            </a:r>
            <a:r>
              <a:rPr lang="en-US" baseline="-25000" dirty="0"/>
              <a:t>t-1</a:t>
            </a:r>
            <a:r>
              <a:rPr lang="en-US" dirty="0"/>
              <a:t> - </a:t>
            </a:r>
            <a:r>
              <a:rPr lang="el-GR" dirty="0"/>
              <a:t>α * </a:t>
            </a:r>
            <a:r>
              <a:rPr lang="en-US" dirty="0"/>
              <a:t>v</a:t>
            </a:r>
            <a:r>
              <a:rPr lang="en-US" baseline="-25000" dirty="0"/>
              <a:t>t</a:t>
            </a:r>
            <a:endParaRPr lang="en-US" dirty="0"/>
          </a:p>
          <a:p>
            <a:r>
              <a:rPr lang="en-US" dirty="0" err="1"/>
              <a:t>b</a:t>
            </a:r>
            <a:r>
              <a:rPr lang="en-US" baseline="-25000" dirty="0" err="1"/>
              <a:t>t</a:t>
            </a:r>
            <a:r>
              <a:rPr lang="en-US" dirty="0"/>
              <a:t> = b</a:t>
            </a:r>
            <a:r>
              <a:rPr lang="en-US" baseline="-25000" dirty="0"/>
              <a:t>t-1</a:t>
            </a:r>
            <a:r>
              <a:rPr lang="en-US" dirty="0"/>
              <a:t> - </a:t>
            </a:r>
            <a:r>
              <a:rPr lang="el-GR" dirty="0"/>
              <a:t>α * </a:t>
            </a:r>
            <a:r>
              <a:rPr lang="en-US" dirty="0"/>
              <a:t>v</a:t>
            </a:r>
            <a:r>
              <a:rPr lang="en-US" baseline="-25000" dirty="0"/>
              <a:t>t</a:t>
            </a:r>
          </a:p>
          <a:p>
            <a:endParaRPr lang="en-US" baseline="-25000" dirty="0"/>
          </a:p>
          <a:p>
            <a:pPr marL="0" indent="0">
              <a:buNone/>
            </a:pPr>
            <a:endParaRPr lang="en-US" dirty="0"/>
          </a:p>
          <a:p>
            <a:endParaRPr lang="en-US" dirty="0"/>
          </a:p>
        </p:txBody>
      </p:sp>
    </p:spTree>
    <p:extLst>
      <p:ext uri="{BB962C8B-B14F-4D97-AF65-F5344CB8AC3E}">
        <p14:creationId xmlns:p14="http://schemas.microsoft.com/office/powerpoint/2010/main" val="83504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DF1C-92BC-3490-7A15-97B2EB7FB6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6F1954-A063-8FF2-F6DC-C1FDECAC8F2E}"/>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What if beta=0?</a:t>
            </a:r>
          </a:p>
        </p:txBody>
      </p:sp>
      <p:pic>
        <p:nvPicPr>
          <p:cNvPr id="5" name="Picture 4">
            <a:extLst>
              <a:ext uri="{FF2B5EF4-FFF2-40B4-BE49-F238E27FC236}">
                <a16:creationId xmlns:a16="http://schemas.microsoft.com/office/drawing/2014/main" id="{924698CA-70E0-F45C-8657-DC7AD75093A8}"/>
              </a:ext>
            </a:extLst>
          </p:cNvPr>
          <p:cNvPicPr>
            <a:picLocks noChangeAspect="1"/>
          </p:cNvPicPr>
          <p:nvPr/>
        </p:nvPicPr>
        <p:blipFill>
          <a:blip r:embed="rId2"/>
          <a:stretch>
            <a:fillRect/>
          </a:stretch>
        </p:blipFill>
        <p:spPr>
          <a:xfrm>
            <a:off x="1263322" y="1312719"/>
            <a:ext cx="9665355" cy="3738966"/>
          </a:xfrm>
          <a:prstGeom prst="rect">
            <a:avLst/>
          </a:prstGeom>
        </p:spPr>
      </p:pic>
    </p:spTree>
    <p:extLst>
      <p:ext uri="{BB962C8B-B14F-4D97-AF65-F5344CB8AC3E}">
        <p14:creationId xmlns:p14="http://schemas.microsoft.com/office/powerpoint/2010/main" val="314350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76907-39AC-3071-050A-AE05AFE6ED3F}"/>
              </a:ext>
            </a:extLst>
          </p:cNvPr>
          <p:cNvSpPr>
            <a:spLocks noGrp="1"/>
          </p:cNvSpPr>
          <p:nvPr>
            <p:ph idx="1"/>
          </p:nvPr>
        </p:nvSpPr>
        <p:spPr>
          <a:xfrm>
            <a:off x="838200" y="773723"/>
            <a:ext cx="10515600" cy="5403240"/>
          </a:xfrm>
        </p:spPr>
        <p:txBody>
          <a:bodyPr>
            <a:normAutofit/>
          </a:bodyPr>
          <a:lstStyle/>
          <a:p>
            <a:r>
              <a:rPr lang="en-US" dirty="0"/>
              <a:t>Note: Any variation of the Gradient Descent can work with momentum (i.e. SGD, batch, mini-batch)</a:t>
            </a:r>
          </a:p>
          <a:p>
            <a:endParaRPr lang="en-US" dirty="0"/>
          </a:p>
          <a:p>
            <a:r>
              <a:rPr lang="en-US" dirty="0"/>
              <a:t>Note 2: The following slides give an example of the calculations. </a:t>
            </a:r>
          </a:p>
          <a:p>
            <a:pPr lvl="1"/>
            <a:r>
              <a:rPr lang="en-US" dirty="0"/>
              <a:t>In this specific example, gradient descent without momentum resulted in faster updates, while gradient descent with momentum resulted in slower updates</a:t>
            </a:r>
          </a:p>
          <a:p>
            <a:pPr lvl="1"/>
            <a:r>
              <a:rPr lang="en-US" dirty="0"/>
              <a:t>The effectiveness of momentum depends on the specific characteristics of the optimization problem and the dataset. </a:t>
            </a:r>
          </a:p>
          <a:p>
            <a:pPr lvl="1"/>
            <a:r>
              <a:rPr lang="en-US" dirty="0"/>
              <a:t>In some cases, momentum can accelerate convergence, while in others, it may slow it down, as seen here. </a:t>
            </a:r>
          </a:p>
          <a:p>
            <a:pPr lvl="1"/>
            <a:r>
              <a:rPr lang="en-US" dirty="0"/>
              <a:t>The choice of whether to use momentum or not depends on the behavior of the optimization process and the problem at hand.</a:t>
            </a:r>
          </a:p>
        </p:txBody>
      </p:sp>
    </p:spTree>
    <p:extLst>
      <p:ext uri="{BB962C8B-B14F-4D97-AF65-F5344CB8AC3E}">
        <p14:creationId xmlns:p14="http://schemas.microsoft.com/office/powerpoint/2010/main" val="36976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C315-6C9F-D68B-6009-6D4D4561192E}"/>
              </a:ext>
            </a:extLst>
          </p:cNvPr>
          <p:cNvSpPr>
            <a:spLocks noGrp="1"/>
          </p:cNvSpPr>
          <p:nvPr>
            <p:ph type="title"/>
          </p:nvPr>
        </p:nvSpPr>
        <p:spPr/>
        <p:txBody>
          <a:bodyPr/>
          <a:lstStyle/>
          <a:p>
            <a:r>
              <a:rPr lang="en-US"/>
              <a:t>Solved Example</a:t>
            </a:r>
            <a:endParaRPr lang="en-US" dirty="0"/>
          </a:p>
        </p:txBody>
      </p:sp>
      <p:sp>
        <p:nvSpPr>
          <p:cNvPr id="3" name="Content Placeholder 2">
            <a:extLst>
              <a:ext uri="{FF2B5EF4-FFF2-40B4-BE49-F238E27FC236}">
                <a16:creationId xmlns:a16="http://schemas.microsoft.com/office/drawing/2014/main" id="{B60DB54C-E52E-F568-2C95-905640664689}"/>
              </a:ext>
            </a:extLst>
          </p:cNvPr>
          <p:cNvSpPr>
            <a:spLocks noGrp="1"/>
          </p:cNvSpPr>
          <p:nvPr>
            <p:ph idx="1"/>
          </p:nvPr>
        </p:nvSpPr>
        <p:spPr/>
        <p:txBody>
          <a:bodyPr/>
          <a:lstStyle/>
          <a:p>
            <a:r>
              <a:rPr lang="en-US" dirty="0"/>
              <a:t>Assume w0 = 0</a:t>
            </a:r>
          </a:p>
          <a:p>
            <a:r>
              <a:rPr lang="en-US" dirty="0"/>
              <a:t>v0=0</a:t>
            </a:r>
          </a:p>
          <a:p>
            <a:r>
              <a:rPr lang="en-US" dirty="0"/>
              <a:t>Alpha = 0.1</a:t>
            </a:r>
          </a:p>
          <a:p>
            <a:r>
              <a:rPr lang="en-US" dirty="0"/>
              <a:t>Beta = 0.9</a:t>
            </a:r>
          </a:p>
        </p:txBody>
      </p:sp>
      <p:graphicFrame>
        <p:nvGraphicFramePr>
          <p:cNvPr id="4" name="Table 4">
            <a:extLst>
              <a:ext uri="{FF2B5EF4-FFF2-40B4-BE49-F238E27FC236}">
                <a16:creationId xmlns:a16="http://schemas.microsoft.com/office/drawing/2014/main" id="{0D3F005F-D31A-410F-19DD-E84B23613317}"/>
              </a:ext>
            </a:extLst>
          </p:cNvPr>
          <p:cNvGraphicFramePr>
            <a:graphicFrameLocks/>
          </p:cNvGraphicFramePr>
          <p:nvPr>
            <p:extLst>
              <p:ext uri="{D42A27DB-BD31-4B8C-83A1-F6EECF244321}">
                <p14:modId xmlns:p14="http://schemas.microsoft.com/office/powerpoint/2010/main" val="3053209880"/>
              </p:ext>
            </p:extLst>
          </p:nvPr>
        </p:nvGraphicFramePr>
        <p:xfrm>
          <a:off x="7988508" y="2199298"/>
          <a:ext cx="2354706" cy="1801996"/>
        </p:xfrm>
        <a:graphic>
          <a:graphicData uri="http://schemas.openxmlformats.org/drawingml/2006/table">
            <a:tbl>
              <a:tblPr firstRow="1" bandRow="1">
                <a:tableStyleId>{5C22544A-7EE6-4342-B048-85BDC9FD1C3A}</a:tableStyleId>
              </a:tblPr>
              <a:tblGrid>
                <a:gridCol w="1177353">
                  <a:extLst>
                    <a:ext uri="{9D8B030D-6E8A-4147-A177-3AD203B41FA5}">
                      <a16:colId xmlns:a16="http://schemas.microsoft.com/office/drawing/2014/main" val="2667819274"/>
                    </a:ext>
                  </a:extLst>
                </a:gridCol>
                <a:gridCol w="1177353">
                  <a:extLst>
                    <a:ext uri="{9D8B030D-6E8A-4147-A177-3AD203B41FA5}">
                      <a16:colId xmlns:a16="http://schemas.microsoft.com/office/drawing/2014/main" val="2525418360"/>
                    </a:ext>
                  </a:extLst>
                </a:gridCol>
              </a:tblGrid>
              <a:tr h="450499">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707693581"/>
                  </a:ext>
                </a:extLst>
              </a:tr>
              <a:tr h="450499">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612150809"/>
                  </a:ext>
                </a:extLst>
              </a:tr>
              <a:tr h="450499">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1459119799"/>
                  </a:ext>
                </a:extLst>
              </a:tr>
              <a:tr h="450499">
                <a:tc>
                  <a:txBody>
                    <a:bodyPr/>
                    <a:lstStyle/>
                    <a:p>
                      <a:r>
                        <a:rPr lang="en-US" dirty="0"/>
                        <a:t>3</a:t>
                      </a:r>
                    </a:p>
                  </a:txBody>
                  <a:tcPr/>
                </a:tc>
                <a:tc>
                  <a:txBody>
                    <a:bodyPr/>
                    <a:lstStyle/>
                    <a:p>
                      <a:r>
                        <a:rPr lang="en-US" dirty="0"/>
                        <a:t>7</a:t>
                      </a:r>
                    </a:p>
                  </a:txBody>
                  <a:tcPr/>
                </a:tc>
                <a:extLst>
                  <a:ext uri="{0D108BD9-81ED-4DB2-BD59-A6C34878D82A}">
                    <a16:rowId xmlns:a16="http://schemas.microsoft.com/office/drawing/2014/main" val="655470479"/>
                  </a:ext>
                </a:extLst>
              </a:tr>
            </a:tbl>
          </a:graphicData>
        </a:graphic>
      </p:graphicFrame>
    </p:spTree>
    <p:extLst>
      <p:ext uri="{BB962C8B-B14F-4D97-AF65-F5344CB8AC3E}">
        <p14:creationId xmlns:p14="http://schemas.microsoft.com/office/powerpoint/2010/main" val="113403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48B6-DACE-FB93-62F9-610AC130C16B}"/>
              </a:ext>
            </a:extLst>
          </p:cNvPr>
          <p:cNvSpPr>
            <a:spLocks noGrp="1"/>
          </p:cNvSpPr>
          <p:nvPr>
            <p:ph type="title"/>
          </p:nvPr>
        </p:nvSpPr>
        <p:spPr/>
        <p:txBody>
          <a:bodyPr/>
          <a:lstStyle/>
          <a:p>
            <a:r>
              <a:rPr lang="en-US" dirty="0"/>
              <a:t>3. Calculate the gradients of the MSE with respect to m and c</a:t>
            </a:r>
          </a:p>
        </p:txBody>
      </p:sp>
      <p:sp>
        <p:nvSpPr>
          <p:cNvPr id="3" name="Content Placeholder 2">
            <a:extLst>
              <a:ext uri="{FF2B5EF4-FFF2-40B4-BE49-F238E27FC236}">
                <a16:creationId xmlns:a16="http://schemas.microsoft.com/office/drawing/2014/main" id="{E1D597E8-5C96-8484-FA54-D8D13E4CF870}"/>
              </a:ext>
            </a:extLst>
          </p:cNvPr>
          <p:cNvSpPr>
            <a:spLocks noGrp="1"/>
          </p:cNvSpPr>
          <p:nvPr>
            <p:ph idx="1"/>
          </p:nvPr>
        </p:nvSpPr>
        <p:spPr/>
        <p:txBody>
          <a:bodyPr/>
          <a:lstStyle/>
          <a:p>
            <a:r>
              <a:rPr lang="en-US" dirty="0" err="1"/>
              <a:t>dMSE</a:t>
            </a:r>
            <a:r>
              <a:rPr lang="en-US" dirty="0"/>
              <a:t>/dm = (-2) * [(1) * (3 - 0)]/3 = -2</a:t>
            </a:r>
          </a:p>
          <a:p>
            <a:r>
              <a:rPr lang="en-US" dirty="0" err="1"/>
              <a:t>dMSE</a:t>
            </a:r>
            <a:r>
              <a:rPr lang="en-US" dirty="0"/>
              <a:t>/dc = (-2) * [(3 - 0)]/3 = -2</a:t>
            </a:r>
          </a:p>
          <a:p>
            <a:endParaRPr lang="en-US" dirty="0"/>
          </a:p>
          <a:p>
            <a:r>
              <a:rPr lang="en-US" dirty="0" err="1"/>
              <a:t>dMSE</a:t>
            </a:r>
            <a:r>
              <a:rPr lang="en-US" dirty="0"/>
              <a:t>/dm = (-2) * [(2) * (5 - 0)]/3 = -6.67</a:t>
            </a:r>
          </a:p>
          <a:p>
            <a:r>
              <a:rPr lang="en-US" dirty="0" err="1"/>
              <a:t>dMSE</a:t>
            </a:r>
            <a:r>
              <a:rPr lang="en-US" dirty="0"/>
              <a:t>/dc = (-2) * [(5 - 0)]/3 = -3.33</a:t>
            </a:r>
          </a:p>
          <a:p>
            <a:endParaRPr lang="en-US" dirty="0"/>
          </a:p>
          <a:p>
            <a:r>
              <a:rPr lang="en-US" dirty="0" err="1"/>
              <a:t>dMSE</a:t>
            </a:r>
            <a:r>
              <a:rPr lang="en-US" dirty="0"/>
              <a:t>/dm = (-2) * [(3) * (7 - 0)]/3 = -14</a:t>
            </a:r>
          </a:p>
          <a:p>
            <a:r>
              <a:rPr lang="en-US" dirty="0" err="1"/>
              <a:t>dMSE</a:t>
            </a:r>
            <a:r>
              <a:rPr lang="en-US" dirty="0"/>
              <a:t>/dc = (-2) * [(7 - 0)]/3 = -4.67</a:t>
            </a:r>
          </a:p>
          <a:p>
            <a:endParaRPr lang="en-US" dirty="0"/>
          </a:p>
        </p:txBody>
      </p:sp>
    </p:spTree>
    <p:extLst>
      <p:ext uri="{BB962C8B-B14F-4D97-AF65-F5344CB8AC3E}">
        <p14:creationId xmlns:p14="http://schemas.microsoft.com/office/powerpoint/2010/main" val="131165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38AA-3EBA-489A-3705-B77096999D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BC9D6F-A6C1-7D4F-5D56-49C213472DC2}"/>
              </a:ext>
            </a:extLst>
          </p:cNvPr>
          <p:cNvSpPr>
            <a:spLocks noGrp="1"/>
          </p:cNvSpPr>
          <p:nvPr>
            <p:ph idx="1"/>
          </p:nvPr>
        </p:nvSpPr>
        <p:spPr/>
        <p:txBody>
          <a:bodyPr/>
          <a:lstStyle/>
          <a:p>
            <a:endParaRPr lang="en-US" dirty="0"/>
          </a:p>
          <a:p>
            <a:r>
              <a:rPr lang="en-US" dirty="0"/>
              <a:t>So velocity (w.r.t m) = 0.9*0 + (1-0.9)* [(-2 + -6.67 + -14) ]= -2.267</a:t>
            </a:r>
          </a:p>
          <a:p>
            <a:r>
              <a:rPr lang="en-US" dirty="0"/>
              <a:t>And velocity (w.r.t b) = 0.9*0 + (1-0.9)* [(-2 + -3.33 + -4.67) ] = -1</a:t>
            </a:r>
          </a:p>
          <a:p>
            <a:endParaRPr lang="en-US" dirty="0"/>
          </a:p>
          <a:p>
            <a:r>
              <a:rPr lang="en-US" dirty="0"/>
              <a:t>So m= 0 – (0.1)*(-2.267) = -0.2267</a:t>
            </a:r>
          </a:p>
          <a:p>
            <a:r>
              <a:rPr lang="en-US" dirty="0"/>
              <a:t>And b = 0 – (0.1)*(-1) = -0.1</a:t>
            </a:r>
          </a:p>
        </p:txBody>
      </p:sp>
      <p:pic>
        <p:nvPicPr>
          <p:cNvPr id="9" name="Picture 8">
            <a:extLst>
              <a:ext uri="{FF2B5EF4-FFF2-40B4-BE49-F238E27FC236}">
                <a16:creationId xmlns:a16="http://schemas.microsoft.com/office/drawing/2014/main" id="{E1585024-F849-177D-3423-BAA23D63CE67}"/>
              </a:ext>
            </a:extLst>
          </p:cNvPr>
          <p:cNvPicPr>
            <a:picLocks noChangeAspect="1"/>
          </p:cNvPicPr>
          <p:nvPr/>
        </p:nvPicPr>
        <p:blipFill>
          <a:blip r:embed="rId2"/>
          <a:stretch>
            <a:fillRect/>
          </a:stretch>
        </p:blipFill>
        <p:spPr>
          <a:xfrm>
            <a:off x="1581223" y="549275"/>
            <a:ext cx="2924175" cy="1276350"/>
          </a:xfrm>
          <a:prstGeom prst="rect">
            <a:avLst/>
          </a:prstGeom>
        </p:spPr>
      </p:pic>
      <p:pic>
        <p:nvPicPr>
          <p:cNvPr id="11" name="Picture 10">
            <a:extLst>
              <a:ext uri="{FF2B5EF4-FFF2-40B4-BE49-F238E27FC236}">
                <a16:creationId xmlns:a16="http://schemas.microsoft.com/office/drawing/2014/main" id="{24257809-71A1-BECA-0C2C-9ADA41295F63}"/>
              </a:ext>
            </a:extLst>
          </p:cNvPr>
          <p:cNvPicPr>
            <a:picLocks noChangeAspect="1"/>
          </p:cNvPicPr>
          <p:nvPr/>
        </p:nvPicPr>
        <p:blipFill>
          <a:blip r:embed="rId3"/>
          <a:stretch>
            <a:fillRect/>
          </a:stretch>
        </p:blipFill>
        <p:spPr>
          <a:xfrm>
            <a:off x="6096000" y="549275"/>
            <a:ext cx="4038600" cy="1381125"/>
          </a:xfrm>
          <a:prstGeom prst="rect">
            <a:avLst/>
          </a:prstGeom>
        </p:spPr>
      </p:pic>
    </p:spTree>
    <p:extLst>
      <p:ext uri="{BB962C8B-B14F-4D97-AF65-F5344CB8AC3E}">
        <p14:creationId xmlns:p14="http://schemas.microsoft.com/office/powerpoint/2010/main" val="72837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7527-F061-DAC6-04C4-7AF8D744118C}"/>
              </a:ext>
            </a:extLst>
          </p:cNvPr>
          <p:cNvSpPr>
            <a:spLocks noGrp="1"/>
          </p:cNvSpPr>
          <p:nvPr>
            <p:ph type="title"/>
          </p:nvPr>
        </p:nvSpPr>
        <p:spPr/>
        <p:txBody>
          <a:bodyPr/>
          <a:lstStyle/>
          <a:p>
            <a:r>
              <a:rPr lang="en-US" dirty="0"/>
              <a:t>Nesterov Accelerated Gradient (NAG) </a:t>
            </a:r>
          </a:p>
        </p:txBody>
      </p:sp>
      <p:sp>
        <p:nvSpPr>
          <p:cNvPr id="3" name="Content Placeholder 2">
            <a:extLst>
              <a:ext uri="{FF2B5EF4-FFF2-40B4-BE49-F238E27FC236}">
                <a16:creationId xmlns:a16="http://schemas.microsoft.com/office/drawing/2014/main" id="{3E239BBD-F341-ADA0-66B6-AEDD2F404E0A}"/>
              </a:ext>
            </a:extLst>
          </p:cNvPr>
          <p:cNvSpPr>
            <a:spLocks noGrp="1"/>
          </p:cNvSpPr>
          <p:nvPr>
            <p:ph idx="1"/>
          </p:nvPr>
        </p:nvSpPr>
        <p:spPr/>
        <p:txBody>
          <a:bodyPr>
            <a:normAutofit lnSpcReduction="10000"/>
          </a:bodyPr>
          <a:lstStyle/>
          <a:p>
            <a:r>
              <a:rPr lang="en-US" dirty="0"/>
              <a:t>Momentum accelerates the search to speed across flat areas and move with momentum at the bouncy gradients</a:t>
            </a:r>
          </a:p>
          <a:p>
            <a:endParaRPr lang="en-US" dirty="0"/>
          </a:p>
          <a:p>
            <a:r>
              <a:rPr lang="en-US" dirty="0"/>
              <a:t>Nesterov momentum is an extension of momentum that involves calculating the decaying moving average of the gradients of projected positions in the search space rather than the actual positions themselves</a:t>
            </a:r>
          </a:p>
          <a:p>
            <a:endParaRPr lang="en-US" dirty="0"/>
          </a:p>
          <a:p>
            <a:r>
              <a:rPr lang="en-US" dirty="0"/>
              <a:t>Can be thought of as a modification to momentum to overcome this problem of overshooting the minima</a:t>
            </a:r>
          </a:p>
          <a:p>
            <a:endParaRPr lang="en-US" dirty="0"/>
          </a:p>
        </p:txBody>
      </p:sp>
    </p:spTree>
    <p:extLst>
      <p:ext uri="{BB962C8B-B14F-4D97-AF65-F5344CB8AC3E}">
        <p14:creationId xmlns:p14="http://schemas.microsoft.com/office/powerpoint/2010/main" val="85213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3A13-3D7B-C6E7-5209-3C2C1B8264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2EEA61-4AD2-0EDF-D839-71E8A542591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4103149-2A73-E3D9-F59B-6E26C9C971C7}"/>
              </a:ext>
            </a:extLst>
          </p:cNvPr>
          <p:cNvPicPr>
            <a:picLocks noChangeAspect="1"/>
          </p:cNvPicPr>
          <p:nvPr/>
        </p:nvPicPr>
        <p:blipFill>
          <a:blip r:embed="rId2"/>
          <a:stretch>
            <a:fillRect/>
          </a:stretch>
        </p:blipFill>
        <p:spPr>
          <a:xfrm>
            <a:off x="2787613" y="3742336"/>
            <a:ext cx="6210300" cy="2466975"/>
          </a:xfrm>
          <a:prstGeom prst="rect">
            <a:avLst/>
          </a:prstGeom>
        </p:spPr>
      </p:pic>
      <p:pic>
        <p:nvPicPr>
          <p:cNvPr id="9" name="Picture 8">
            <a:extLst>
              <a:ext uri="{FF2B5EF4-FFF2-40B4-BE49-F238E27FC236}">
                <a16:creationId xmlns:a16="http://schemas.microsoft.com/office/drawing/2014/main" id="{A39315A7-66C8-8A3F-14F3-A6B8B8532D60}"/>
              </a:ext>
            </a:extLst>
          </p:cNvPr>
          <p:cNvPicPr>
            <a:picLocks noChangeAspect="1"/>
          </p:cNvPicPr>
          <p:nvPr/>
        </p:nvPicPr>
        <p:blipFill>
          <a:blip r:embed="rId3"/>
          <a:stretch>
            <a:fillRect/>
          </a:stretch>
        </p:blipFill>
        <p:spPr>
          <a:xfrm>
            <a:off x="1629555" y="283174"/>
            <a:ext cx="8153400" cy="3324225"/>
          </a:xfrm>
          <a:prstGeom prst="rect">
            <a:avLst/>
          </a:prstGeom>
        </p:spPr>
      </p:pic>
    </p:spTree>
    <p:extLst>
      <p:ext uri="{BB962C8B-B14F-4D97-AF65-F5344CB8AC3E}">
        <p14:creationId xmlns:p14="http://schemas.microsoft.com/office/powerpoint/2010/main" val="129925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81E7-6EAD-D162-CE33-0B69F9BB2E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3D79EC-9C4B-7DA0-57B4-5AB04B31828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84C2E13-725A-EB52-782C-8B79CBF858C4}"/>
              </a:ext>
            </a:extLst>
          </p:cNvPr>
          <p:cNvPicPr>
            <a:picLocks noChangeAspect="1"/>
          </p:cNvPicPr>
          <p:nvPr/>
        </p:nvPicPr>
        <p:blipFill>
          <a:blip r:embed="rId2"/>
          <a:stretch>
            <a:fillRect/>
          </a:stretch>
        </p:blipFill>
        <p:spPr>
          <a:xfrm>
            <a:off x="1719262" y="647700"/>
            <a:ext cx="8753475" cy="5562600"/>
          </a:xfrm>
          <a:prstGeom prst="rect">
            <a:avLst/>
          </a:prstGeom>
        </p:spPr>
      </p:pic>
    </p:spTree>
    <p:extLst>
      <p:ext uri="{BB962C8B-B14F-4D97-AF65-F5344CB8AC3E}">
        <p14:creationId xmlns:p14="http://schemas.microsoft.com/office/powerpoint/2010/main" val="343540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SGD</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1800" dirty="0">
                <a:latin typeface="Times New Roman" panose="02020603050405020304" pitchFamily="18" charset="0"/>
                <a:cs typeface="Times New Roman" panose="02020603050405020304" pitchFamily="18" charset="0"/>
              </a:rPr>
              <a:t>The convergence path of SGD is noisier than that of original gradient descent. This is because in each step it is not calculating the actual gradient but an approximation. So we see a lot of fluctuations in the cost. </a:t>
            </a:r>
          </a:p>
        </p:txBody>
      </p:sp>
      <p:pic>
        <p:nvPicPr>
          <p:cNvPr id="4" name="Picture 3"/>
          <p:cNvPicPr>
            <a:picLocks noChangeAspect="1"/>
          </p:cNvPicPr>
          <p:nvPr/>
        </p:nvPicPr>
        <p:blipFill>
          <a:blip r:embed="rId2"/>
          <a:stretch>
            <a:fillRect/>
          </a:stretch>
        </p:blipFill>
        <p:spPr>
          <a:xfrm>
            <a:off x="838200" y="3447617"/>
            <a:ext cx="7334250" cy="2260456"/>
          </a:xfrm>
          <a:prstGeom prst="rect">
            <a:avLst/>
          </a:prstGeom>
        </p:spPr>
      </p:pic>
    </p:spTree>
    <p:extLst>
      <p:ext uri="{BB962C8B-B14F-4D97-AF65-F5344CB8AC3E}">
        <p14:creationId xmlns:p14="http://schemas.microsoft.com/office/powerpoint/2010/main" val="258589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6985-58CA-2859-5154-430AE99E7F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5E2FC8-FA68-1F1C-E05E-0B83DD5BF25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C71F511-EEF9-A702-140A-97514D3D14AE}"/>
              </a:ext>
            </a:extLst>
          </p:cNvPr>
          <p:cNvPicPr>
            <a:picLocks noChangeAspect="1"/>
          </p:cNvPicPr>
          <p:nvPr/>
        </p:nvPicPr>
        <p:blipFill>
          <a:blip r:embed="rId2"/>
          <a:stretch>
            <a:fillRect/>
          </a:stretch>
        </p:blipFill>
        <p:spPr>
          <a:xfrm>
            <a:off x="1432342" y="1690688"/>
            <a:ext cx="9085540" cy="3948034"/>
          </a:xfrm>
          <a:prstGeom prst="rect">
            <a:avLst/>
          </a:prstGeom>
        </p:spPr>
      </p:pic>
    </p:spTree>
    <p:extLst>
      <p:ext uri="{BB962C8B-B14F-4D97-AF65-F5344CB8AC3E}">
        <p14:creationId xmlns:p14="http://schemas.microsoft.com/office/powerpoint/2010/main" val="201041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0FD1-38C1-1217-5EA2-E02FD8BAD76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45EBA50-1AF7-58FC-70A1-0E22547A4636}"/>
              </a:ext>
            </a:extLst>
          </p:cNvPr>
          <p:cNvSpPr>
            <a:spLocks noGrp="1"/>
          </p:cNvSpPr>
          <p:nvPr>
            <p:ph idx="1"/>
          </p:nvPr>
        </p:nvSpPr>
        <p:spPr/>
        <p:txBody>
          <a:bodyPr/>
          <a:lstStyle/>
          <a:p>
            <a:r>
              <a:rPr lang="en-US" dirty="0">
                <a:hlinkClick r:id="rId2"/>
              </a:rPr>
              <a:t>https://towardsdatascience.com/learning-parameters-part-2-a190bef2d12</a:t>
            </a:r>
            <a:endParaRPr lang="en-US" dirty="0"/>
          </a:p>
          <a:p>
            <a:r>
              <a:rPr lang="en-US" dirty="0">
                <a:hlinkClick r:id="rId3"/>
              </a:rPr>
              <a:t>https://machinelearningmastery.com/gradient-descent-with-nesterov-momentum-from-scratch/</a:t>
            </a:r>
            <a:endParaRPr lang="en-US" dirty="0"/>
          </a:p>
          <a:p>
            <a:r>
              <a:rPr lang="en-US" dirty="0">
                <a:hlinkClick r:id="rId4"/>
              </a:rPr>
              <a:t>https://github.com/campusx-official/deep-learning-optimizers#deep-learning-optimizers</a:t>
            </a:r>
            <a:endParaRPr lang="en-US" dirty="0"/>
          </a:p>
          <a:p>
            <a:endParaRPr lang="en-US" dirty="0"/>
          </a:p>
          <a:p>
            <a:endParaRPr lang="en-US" dirty="0"/>
          </a:p>
        </p:txBody>
      </p:sp>
    </p:spTree>
    <p:extLst>
      <p:ext uri="{BB962C8B-B14F-4D97-AF65-F5344CB8AC3E}">
        <p14:creationId xmlns:p14="http://schemas.microsoft.com/office/powerpoint/2010/main" val="371712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SGD with Momentum</a:t>
            </a:r>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Momentum  or SGD with momentum is method which helps accelerate gradients vectors in the right directions, thus leading to faster converging. </a:t>
            </a:r>
          </a:p>
          <a:p>
            <a:pPr marL="0" indent="0">
              <a:buNone/>
            </a:pPr>
            <a:r>
              <a:rPr lang="en-US" sz="1600" b="1" i="1" dirty="0">
                <a:solidFill>
                  <a:srgbClr val="292929"/>
                </a:solidFill>
                <a:effectLst/>
                <a:latin typeface="Times New Roman" panose="02020603050405020304" pitchFamily="18" charset="0"/>
                <a:cs typeface="Times New Roman" panose="02020603050405020304" pitchFamily="18" charset="0"/>
              </a:rPr>
              <a:t>The Exponentially Weighted Moving Average</a:t>
            </a:r>
          </a:p>
          <a:p>
            <a:r>
              <a:rPr lang="en-US" sz="1600" b="0" i="0" dirty="0">
                <a:solidFill>
                  <a:srgbClr val="292929"/>
                </a:solidFill>
                <a:effectLst/>
                <a:latin typeface="Times New Roman" panose="02020603050405020304" pitchFamily="18" charset="0"/>
                <a:cs typeface="Times New Roman" panose="02020603050405020304" pitchFamily="18" charset="0"/>
              </a:rPr>
              <a:t>The Exponentially Weighted Moving Average (EWMA) is commonly used as a smoothing technique in time series. However, due to several computational advantages (fast, low-memory cost), the EWMA is behind the scenes of many optimization algorithms in deep learning, including Gradient Descent with Momentum, </a:t>
            </a:r>
            <a:r>
              <a:rPr lang="en-US" sz="1600" b="0" i="0" dirty="0" err="1">
                <a:solidFill>
                  <a:srgbClr val="292929"/>
                </a:solidFill>
                <a:effectLst/>
                <a:latin typeface="Times New Roman" panose="02020603050405020304" pitchFamily="18" charset="0"/>
                <a:cs typeface="Times New Roman" panose="02020603050405020304" pitchFamily="18" charset="0"/>
              </a:rPr>
              <a:t>RMSprop</a:t>
            </a:r>
            <a:r>
              <a:rPr lang="en-US" sz="1600" b="0" i="0" dirty="0">
                <a:solidFill>
                  <a:srgbClr val="292929"/>
                </a:solidFill>
                <a:effectLst/>
                <a:latin typeface="Times New Roman" panose="02020603050405020304" pitchFamily="18" charset="0"/>
                <a:cs typeface="Times New Roman" panose="02020603050405020304" pitchFamily="18" charset="0"/>
              </a:rPr>
              <a:t>, Adam, etc.</a:t>
            </a:r>
          </a:p>
          <a:p>
            <a:r>
              <a:rPr lang="en-US" sz="1600" dirty="0">
                <a:latin typeface="Times New Roman" panose="02020603050405020304" pitchFamily="18" charset="0"/>
                <a:cs typeface="Times New Roman" panose="02020603050405020304" pitchFamily="18" charset="0"/>
              </a:rPr>
              <a:t>The moving average is designed as such that older observations are given lower weights. The weights fall exponentially as the data point gets older – hence the name exponentially weighted.</a:t>
            </a:r>
            <a:endParaRPr lang="en-US" sz="1600" b="0" i="0" dirty="0">
              <a:solidFill>
                <a:srgbClr val="292929"/>
              </a:solidFill>
              <a:effectLst/>
              <a:latin typeface="Times New Roman" panose="02020603050405020304" pitchFamily="18" charset="0"/>
              <a:cs typeface="Times New Roman" panose="02020603050405020304" pitchFamily="18" charset="0"/>
            </a:endParaRPr>
          </a:p>
          <a:p>
            <a:r>
              <a:rPr lang="en-US" sz="1600" b="0" i="0" dirty="0">
                <a:solidFill>
                  <a:srgbClr val="292929"/>
                </a:solidFill>
                <a:effectLst/>
                <a:latin typeface="Times New Roman" panose="02020603050405020304" pitchFamily="18" charset="0"/>
                <a:cs typeface="Times New Roman" panose="02020603050405020304" pitchFamily="18" charset="0"/>
              </a:rPr>
              <a:t>In order to compute the EWMA, you must define one parameter alpha. This parameter decides how important the current observation is in the calculation of the EWMA.</a:t>
            </a:r>
          </a:p>
          <a:p>
            <a:r>
              <a:rPr lang="en-US" sz="1600" dirty="0">
                <a:latin typeface="Times New Roman" panose="02020603050405020304" pitchFamily="18" charset="0"/>
                <a:cs typeface="Times New Roman" panose="02020603050405020304" pitchFamily="18" charset="0"/>
              </a:rPr>
              <a:t>The higher the value of alpha, the more closely the EWMA tracks the original time series meaning the more we try to get an average of more past data and vice-versa. </a:t>
            </a:r>
            <a:endParaRPr lang="en-US" sz="1600" b="0" i="0" dirty="0">
              <a:solidFill>
                <a:srgbClr val="292929"/>
              </a:solidFill>
              <a:effectLst/>
              <a:latin typeface="Times New Roman" panose="02020603050405020304" pitchFamily="18" charset="0"/>
              <a:cs typeface="Times New Roman" panose="02020603050405020304" pitchFamily="18" charset="0"/>
            </a:endParaRPr>
          </a:p>
          <a:p>
            <a:pPr marL="0" indent="0">
              <a:buNone/>
            </a:pPr>
            <a:endParaRPr lang="en-US" sz="1400" b="1" i="1" dirty="0"/>
          </a:p>
        </p:txBody>
      </p:sp>
    </p:spTree>
    <p:extLst>
      <p:ext uri="{BB962C8B-B14F-4D97-AF65-F5344CB8AC3E}">
        <p14:creationId xmlns:p14="http://schemas.microsoft.com/office/powerpoint/2010/main" val="169386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SGD with Momentum</a:t>
            </a:r>
          </a:p>
        </p:txBody>
      </p:sp>
      <p:pic>
        <p:nvPicPr>
          <p:cNvPr id="4" name="Content Placeholder 3"/>
          <p:cNvPicPr>
            <a:picLocks noGrp="1" noChangeAspect="1"/>
          </p:cNvPicPr>
          <p:nvPr>
            <p:ph idx="1"/>
          </p:nvPr>
        </p:nvPicPr>
        <p:blipFill>
          <a:blip r:embed="rId2"/>
          <a:stretch>
            <a:fillRect/>
          </a:stretch>
        </p:blipFill>
        <p:spPr>
          <a:xfrm>
            <a:off x="1339994" y="1881115"/>
            <a:ext cx="7572375" cy="3381375"/>
          </a:xfrm>
          <a:prstGeom prst="rect">
            <a:avLst/>
          </a:prstGeom>
        </p:spPr>
      </p:pic>
    </p:spTree>
    <p:extLst>
      <p:ext uri="{BB962C8B-B14F-4D97-AF65-F5344CB8AC3E}">
        <p14:creationId xmlns:p14="http://schemas.microsoft.com/office/powerpoint/2010/main" val="354113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838200" y="1820935"/>
            <a:ext cx="6115050" cy="4000500"/>
          </a:xfrm>
          <a:prstGeom prst="rect">
            <a:avLst/>
          </a:prstGeom>
        </p:spPr>
      </p:pic>
    </p:spTree>
    <p:extLst>
      <p:ext uri="{BB962C8B-B14F-4D97-AF65-F5344CB8AC3E}">
        <p14:creationId xmlns:p14="http://schemas.microsoft.com/office/powerpoint/2010/main" val="139271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608426" y="2107551"/>
            <a:ext cx="6619875" cy="3676650"/>
          </a:xfrm>
          <a:prstGeom prst="rect">
            <a:avLst/>
          </a:prstGeom>
        </p:spPr>
      </p:pic>
    </p:spTree>
    <p:extLst>
      <p:ext uri="{BB962C8B-B14F-4D97-AF65-F5344CB8AC3E}">
        <p14:creationId xmlns:p14="http://schemas.microsoft.com/office/powerpoint/2010/main" val="112111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If we plot this in red, we can see that what we get is a moving average of the daily temperature, it’s like a smooth, less noisy curve.</a:t>
            </a:r>
          </a:p>
          <a:p>
            <a:pPr marL="0" indent="0">
              <a:buNone/>
            </a:pPr>
            <a:endParaRPr lang="en-US" dirty="0"/>
          </a:p>
        </p:txBody>
      </p:sp>
      <p:pic>
        <p:nvPicPr>
          <p:cNvPr id="4" name="Picture 3"/>
          <p:cNvPicPr>
            <a:picLocks noChangeAspect="1"/>
          </p:cNvPicPr>
          <p:nvPr/>
        </p:nvPicPr>
        <p:blipFill>
          <a:blip r:embed="rId2"/>
          <a:stretch>
            <a:fillRect/>
          </a:stretch>
        </p:blipFill>
        <p:spPr>
          <a:xfrm>
            <a:off x="297872" y="2825893"/>
            <a:ext cx="6116783" cy="3838575"/>
          </a:xfrm>
          <a:prstGeom prst="rect">
            <a:avLst/>
          </a:prstGeom>
        </p:spPr>
      </p:pic>
      <p:pic>
        <p:nvPicPr>
          <p:cNvPr id="5" name="Picture 4"/>
          <p:cNvPicPr>
            <a:picLocks noChangeAspect="1"/>
          </p:cNvPicPr>
          <p:nvPr/>
        </p:nvPicPr>
        <p:blipFill>
          <a:blip r:embed="rId3"/>
          <a:stretch>
            <a:fillRect/>
          </a:stretch>
        </p:blipFill>
        <p:spPr>
          <a:xfrm>
            <a:off x="6539344" y="2938895"/>
            <a:ext cx="5354783" cy="3086100"/>
          </a:xfrm>
          <a:prstGeom prst="rect">
            <a:avLst/>
          </a:prstGeom>
        </p:spPr>
      </p:pic>
    </p:spTree>
    <p:extLst>
      <p:ext uri="{BB962C8B-B14F-4D97-AF65-F5344CB8AC3E}">
        <p14:creationId xmlns:p14="http://schemas.microsoft.com/office/powerpoint/2010/main" val="27723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505" y="145659"/>
            <a:ext cx="10515600" cy="1325563"/>
          </a:xfrm>
        </p:spPr>
        <p:txBody>
          <a:bodyPr/>
          <a:lstStyle/>
          <a:p>
            <a:r>
              <a:rPr lang="en-US" dirty="0"/>
              <a:t>Example</a:t>
            </a:r>
          </a:p>
        </p:txBody>
      </p:sp>
      <p:sp>
        <p:nvSpPr>
          <p:cNvPr id="3" name="Content Placeholder 2"/>
          <p:cNvSpPr>
            <a:spLocks noGrp="1"/>
          </p:cNvSpPr>
          <p:nvPr>
            <p:ph idx="1"/>
          </p:nvPr>
        </p:nvSpPr>
        <p:spPr>
          <a:xfrm>
            <a:off x="-6714" y="1405900"/>
            <a:ext cx="10515600" cy="4351338"/>
          </a:xfrm>
        </p:spPr>
        <p:txBody>
          <a:bodyPr/>
          <a:lstStyle/>
          <a:p>
            <a:r>
              <a:rPr lang="en-US" sz="1600" dirty="0"/>
              <a:t>Lets try the other extreme and set β = 0.5, this way the graph you get is </a:t>
            </a:r>
            <a:r>
              <a:rPr lang="en-US" sz="1600" i="1" dirty="0"/>
              <a:t>noisier</a:t>
            </a:r>
            <a:r>
              <a:rPr lang="en-US" sz="1600" dirty="0"/>
              <a:t>, because it is more susceptible to the current temperature (and this includes outliers).</a:t>
            </a:r>
          </a:p>
          <a:p>
            <a:r>
              <a:rPr lang="en-US" sz="1600" dirty="0"/>
              <a:t>But it adapts more quickly to changes in temperature.</a:t>
            </a:r>
          </a:p>
          <a:p>
            <a:endParaRPr lang="en-US" dirty="0"/>
          </a:p>
        </p:txBody>
      </p:sp>
      <p:pic>
        <p:nvPicPr>
          <p:cNvPr id="6" name="Picture 5">
            <a:extLst>
              <a:ext uri="{FF2B5EF4-FFF2-40B4-BE49-F238E27FC236}">
                <a16:creationId xmlns:a16="http://schemas.microsoft.com/office/drawing/2014/main" id="{0C834E80-E863-0ECE-4D9F-5B746645357A}"/>
              </a:ext>
            </a:extLst>
          </p:cNvPr>
          <p:cNvPicPr>
            <a:picLocks noChangeAspect="1"/>
          </p:cNvPicPr>
          <p:nvPr/>
        </p:nvPicPr>
        <p:blipFill>
          <a:blip r:embed="rId2"/>
          <a:stretch>
            <a:fillRect/>
          </a:stretch>
        </p:blipFill>
        <p:spPr>
          <a:xfrm>
            <a:off x="4790138" y="1756854"/>
            <a:ext cx="7401862" cy="5488073"/>
          </a:xfrm>
          <a:prstGeom prst="rect">
            <a:avLst/>
          </a:prstGeom>
        </p:spPr>
      </p:pic>
    </p:spTree>
    <p:extLst>
      <p:ext uri="{BB962C8B-B14F-4D97-AF65-F5344CB8AC3E}">
        <p14:creationId xmlns:p14="http://schemas.microsoft.com/office/powerpoint/2010/main" val="400543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7B4F-F5AC-051F-01CC-8641BBA55CC0}"/>
              </a:ext>
            </a:extLst>
          </p:cNvPr>
          <p:cNvSpPr>
            <a:spLocks noGrp="1"/>
          </p:cNvSpPr>
          <p:nvPr>
            <p:ph type="title"/>
          </p:nvPr>
        </p:nvSpPr>
        <p:spPr/>
        <p:txBody>
          <a:bodyPr/>
          <a:lstStyle/>
          <a:p>
            <a:r>
              <a:rPr lang="en-US" dirty="0"/>
              <a:t>Smoothing </a:t>
            </a:r>
          </a:p>
        </p:txBody>
      </p:sp>
      <p:sp>
        <p:nvSpPr>
          <p:cNvPr id="3" name="Content Placeholder 2">
            <a:extLst>
              <a:ext uri="{FF2B5EF4-FFF2-40B4-BE49-F238E27FC236}">
                <a16:creationId xmlns:a16="http://schemas.microsoft.com/office/drawing/2014/main" id="{C5C89A0D-4618-477E-5D8D-00CB383A4513}"/>
              </a:ext>
            </a:extLst>
          </p:cNvPr>
          <p:cNvSpPr>
            <a:spLocks noGrp="1"/>
          </p:cNvSpPr>
          <p:nvPr>
            <p:ph idx="1"/>
          </p:nvPr>
        </p:nvSpPr>
        <p:spPr/>
        <p:txBody>
          <a:bodyPr>
            <a:normAutofit/>
          </a:bodyPr>
          <a:lstStyle/>
          <a:p>
            <a:r>
              <a:rPr lang="en-US" dirty="0"/>
              <a:t>Bias-corrected version (optional)</a:t>
            </a:r>
          </a:p>
          <a:p>
            <a:endParaRPr lang="en-US" dirty="0"/>
          </a:p>
          <a:p>
            <a:endParaRPr lang="en-US" dirty="0"/>
          </a:p>
          <a:p>
            <a:endParaRPr lang="en-US" dirty="0"/>
          </a:p>
          <a:p>
            <a:endParaRPr lang="en-US" dirty="0"/>
          </a:p>
          <a:p>
            <a:r>
              <a:rPr lang="en-US" dirty="0"/>
              <a:t>Note b means Beta</a:t>
            </a:r>
          </a:p>
          <a:p>
            <a:r>
              <a:rPr lang="en-US" dirty="0"/>
              <a:t>Suppose b=0.1, then V=?</a:t>
            </a:r>
          </a:p>
          <a:p>
            <a:r>
              <a:rPr lang="en-US" dirty="0"/>
              <a:t>Suppose b=0.5, then V=?</a:t>
            </a:r>
          </a:p>
          <a:p>
            <a:endParaRPr lang="en-US" dirty="0"/>
          </a:p>
        </p:txBody>
      </p:sp>
      <p:pic>
        <p:nvPicPr>
          <p:cNvPr id="7" name="Picture 6">
            <a:extLst>
              <a:ext uri="{FF2B5EF4-FFF2-40B4-BE49-F238E27FC236}">
                <a16:creationId xmlns:a16="http://schemas.microsoft.com/office/drawing/2014/main" id="{BBA082F4-E4B5-7F72-ADAC-02410D8792FD}"/>
              </a:ext>
            </a:extLst>
          </p:cNvPr>
          <p:cNvPicPr>
            <a:picLocks noChangeAspect="1"/>
          </p:cNvPicPr>
          <p:nvPr/>
        </p:nvPicPr>
        <p:blipFill>
          <a:blip r:embed="rId2"/>
          <a:stretch>
            <a:fillRect/>
          </a:stretch>
        </p:blipFill>
        <p:spPr>
          <a:xfrm>
            <a:off x="3851223" y="2667794"/>
            <a:ext cx="3200400" cy="1333500"/>
          </a:xfrm>
          <a:prstGeom prst="rect">
            <a:avLst/>
          </a:prstGeom>
        </p:spPr>
      </p:pic>
    </p:spTree>
    <p:extLst>
      <p:ext uri="{BB962C8B-B14F-4D97-AF65-F5344CB8AC3E}">
        <p14:creationId xmlns:p14="http://schemas.microsoft.com/office/powerpoint/2010/main" val="178906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867</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SGD with Momentum</vt:lpstr>
      <vt:lpstr>Challenges in SGD</vt:lpstr>
      <vt:lpstr>SGD with Momentum</vt:lpstr>
      <vt:lpstr>SGD with Momentum</vt:lpstr>
      <vt:lpstr>Example</vt:lpstr>
      <vt:lpstr>Example</vt:lpstr>
      <vt:lpstr>Example</vt:lpstr>
      <vt:lpstr>Example</vt:lpstr>
      <vt:lpstr>Smoothing </vt:lpstr>
      <vt:lpstr>Momentum</vt:lpstr>
      <vt:lpstr>PowerPoint Presentation</vt:lpstr>
      <vt:lpstr>PowerPoint Presentation</vt:lpstr>
      <vt:lpstr>PowerPoint Presentation</vt:lpstr>
      <vt:lpstr>Solved Example</vt:lpstr>
      <vt:lpstr>3. Calculate the gradients of the MSE with respect to m and c</vt:lpstr>
      <vt:lpstr>PowerPoint Presentation</vt:lpstr>
      <vt:lpstr>Nesterov Accelerated Gradient (NAG) </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Farrukh</cp:lastModifiedBy>
  <cp:revision>42</cp:revision>
  <dcterms:created xsi:type="dcterms:W3CDTF">2022-10-07T04:36:27Z</dcterms:created>
  <dcterms:modified xsi:type="dcterms:W3CDTF">2023-10-11T06:52:42Z</dcterms:modified>
</cp:coreProperties>
</file>