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9" r:id="rId4"/>
  </p:sldMasterIdLst>
  <p:notesMasterIdLst>
    <p:notesMasterId r:id="rId18"/>
  </p:notesMasterIdLst>
  <p:handoutMasterIdLst>
    <p:handoutMasterId r:id="rId19"/>
  </p:handoutMasterIdLst>
  <p:sldIdLst>
    <p:sldId id="256" r:id="rId5"/>
    <p:sldId id="292" r:id="rId6"/>
    <p:sldId id="283" r:id="rId7"/>
    <p:sldId id="264" r:id="rId8"/>
    <p:sldId id="298" r:id="rId9"/>
    <p:sldId id="299" r:id="rId10"/>
    <p:sldId id="297" r:id="rId11"/>
    <p:sldId id="289" r:id="rId12"/>
    <p:sldId id="287" r:id="rId13"/>
    <p:sldId id="268" r:id="rId14"/>
    <p:sldId id="296" r:id="rId15"/>
    <p:sldId id="285" r:id="rId16"/>
    <p:sldId id="29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359"/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5388" autoAdjust="0"/>
  </p:normalViewPr>
  <p:slideViewPr>
    <p:cSldViewPr snapToGrid="0" showGuides="1">
      <p:cViewPr varScale="1">
        <p:scale>
          <a:sx n="51" d="100"/>
          <a:sy n="51" d="100"/>
        </p:scale>
        <p:origin x="1068" y="78"/>
      </p:cViewPr>
      <p:guideLst/>
    </p:cSldViewPr>
  </p:slideViewPr>
  <p:outlineViewPr>
    <p:cViewPr>
      <p:scale>
        <a:sx n="33" d="100"/>
        <a:sy n="33" d="100"/>
      </p:scale>
      <p:origin x="0" y="-498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4C3C3A6-B337-4D83-9CDB-B9C35780FF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C79A68-3D73-4695-8C1E-3CDBCB536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7C6B7-F63D-48F8-8C65-A57506B0F13B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5045C-A7CE-41D4-85C5-0E9ACEEF9B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ABD0F-F8EA-4B9F-8647-FC7D4AE3D8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B78DD-9481-4863-BCCC-946573546D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040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9A0FA-2191-4F92-A1E4-6EB4598AC4EC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359F2-43EF-4812-9DC0-98C0B1A406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1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523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64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850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027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289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023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803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670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707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19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615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330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988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1937252-EACE-4232-855F-5C47E3F8B0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070901"/>
            <a:ext cx="11265407" cy="1499616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BA6DBC1-39A1-48A6-8B81-3CD966D06E8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8055" y="3103684"/>
            <a:ext cx="11274551" cy="3287971"/>
          </a:xfrm>
          <a:solidFill>
            <a:schemeClr val="accent2"/>
          </a:solidFill>
        </p:spPr>
        <p:txBody>
          <a:bodyPr anchor="t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28195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26BD44-2224-46FF-A4E7-9C9FFE19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79"/>
            <a:ext cx="3657600" cy="210085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C87D77D-2EA4-028B-1ACF-E1120CE8F0E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7201" y="2862470"/>
            <a:ext cx="3657600" cy="3510898"/>
          </a:xfrm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CFA45C0-9EBE-13AF-9B5D-9D5F4BF223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42815" y="640080"/>
            <a:ext cx="7491984" cy="5751576"/>
          </a:xfrm>
          <a:custGeom>
            <a:avLst/>
            <a:gdLst>
              <a:gd name="connsiteX0" fmla="*/ 3800341 w 7491984"/>
              <a:gd name="connsiteY0" fmla="*/ 0 h 5751576"/>
              <a:gd name="connsiteX1" fmla="*/ 7491984 w 7491984"/>
              <a:gd name="connsiteY1" fmla="*/ 0 h 5751576"/>
              <a:gd name="connsiteX2" fmla="*/ 7491984 w 7491984"/>
              <a:gd name="connsiteY2" fmla="*/ 5751576 h 5751576"/>
              <a:gd name="connsiteX3" fmla="*/ 3800341 w 7491984"/>
              <a:gd name="connsiteY3" fmla="*/ 5751576 h 5751576"/>
              <a:gd name="connsiteX4" fmla="*/ 0 w 7491984"/>
              <a:gd name="connsiteY4" fmla="*/ 0 h 5751576"/>
              <a:gd name="connsiteX5" fmla="*/ 3696432 w 7491984"/>
              <a:gd name="connsiteY5" fmla="*/ 0 h 5751576"/>
              <a:gd name="connsiteX6" fmla="*/ 3696432 w 7491984"/>
              <a:gd name="connsiteY6" fmla="*/ 5751576 h 5751576"/>
              <a:gd name="connsiteX7" fmla="*/ 0 w 7491984"/>
              <a:gd name="connsiteY7" fmla="*/ 5751576 h 575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1984" h="5751576">
                <a:moveTo>
                  <a:pt x="3800341" y="0"/>
                </a:moveTo>
                <a:lnTo>
                  <a:pt x="7491984" y="0"/>
                </a:lnTo>
                <a:lnTo>
                  <a:pt x="7491984" y="5751576"/>
                </a:lnTo>
                <a:lnTo>
                  <a:pt x="3800341" y="5751576"/>
                </a:lnTo>
                <a:close/>
                <a:moveTo>
                  <a:pt x="0" y="0"/>
                </a:moveTo>
                <a:lnTo>
                  <a:pt x="3696432" y="0"/>
                </a:lnTo>
                <a:lnTo>
                  <a:pt x="3696432" y="5751576"/>
                </a:lnTo>
                <a:lnTo>
                  <a:pt x="0" y="575157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5DDC5FA-EEDB-898F-533E-4094ADA899B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79B0359-4B55-D899-E584-A8E6B2ED912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B916D02-76FE-EAED-CC51-A50448811F7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682289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17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3000"/>
            <a:ext cx="9144000" cy="2585720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9840"/>
            <a:ext cx="9144000" cy="2052320"/>
          </a:xfrm>
        </p:spPr>
        <p:txBody>
          <a:bodyPr anchor="t"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685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90880"/>
            <a:ext cx="1126744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CA520B1-DC84-A47D-1F5E-CCD567EB2D8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57200" y="2187362"/>
            <a:ext cx="3657600" cy="3633047"/>
          </a:xfrm>
        </p:spPr>
        <p:txBody>
          <a:bodyPr anchor="t">
            <a:normAutofit/>
          </a:bodyPr>
          <a:lstStyle>
            <a:lvl1pPr marL="342900" indent="-342900">
              <a:buFont typeface="+mj-lt"/>
              <a:buAutoNum type="arabicPeriod"/>
              <a:defRPr sz="1800"/>
            </a:lvl1pPr>
            <a:lvl2pPr marL="914400" indent="-342900">
              <a:buFont typeface="+mj-lt"/>
              <a:buAutoNum type="alphaLcPeriod"/>
              <a:defRPr sz="1800"/>
            </a:lvl2pPr>
            <a:lvl3pPr marL="1371600" indent="-342900">
              <a:buFont typeface="+mj-lt"/>
              <a:buAutoNum type="arabicPeriod"/>
              <a:defRPr sz="1800"/>
            </a:lvl3pPr>
            <a:lvl4pPr marL="1600200" indent="-342900">
              <a:buFont typeface="+mj-lt"/>
              <a:buAutoNum type="alphaLcParenR"/>
              <a:defRPr sz="1800"/>
            </a:lvl4pPr>
            <a:lvl5pPr marL="2057400" indent="-400050"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282437" y="2187361"/>
            <a:ext cx="7442203" cy="3633047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0">
              <a:defRPr sz="1800"/>
            </a:lvl2pPr>
            <a:lvl3pPr marL="548640">
              <a:defRPr sz="1800"/>
            </a:lvl3pPr>
            <a:lvl4pPr marL="822960">
              <a:defRPr sz="1800"/>
            </a:lvl4pPr>
            <a:lvl5pPr marL="1097280"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23914"/>
            <a:ext cx="704120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16634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833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08219" y="741363"/>
            <a:ext cx="5626579" cy="1286219"/>
          </a:xfrm>
        </p:spPr>
        <p:txBody>
          <a:bodyPr anchor="b">
            <a:no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CBE840D-FAED-31D9-AF31-112670D0FA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761684"/>
            <a:ext cx="5171440" cy="5662230"/>
          </a:xfrm>
          <a:custGeom>
            <a:avLst/>
            <a:gdLst>
              <a:gd name="connsiteX0" fmla="*/ 0 w 5171440"/>
              <a:gd name="connsiteY0" fmla="*/ 5056400 h 5662230"/>
              <a:gd name="connsiteX1" fmla="*/ 3685975 w 5171440"/>
              <a:gd name="connsiteY1" fmla="*/ 5056400 h 5662230"/>
              <a:gd name="connsiteX2" fmla="*/ 3685975 w 5171440"/>
              <a:gd name="connsiteY2" fmla="*/ 5662230 h 5662230"/>
              <a:gd name="connsiteX3" fmla="*/ 0 w 5171440"/>
              <a:gd name="connsiteY3" fmla="*/ 5662230 h 5662230"/>
              <a:gd name="connsiteX4" fmla="*/ 3789884 w 5171440"/>
              <a:gd name="connsiteY4" fmla="*/ 0 h 5662230"/>
              <a:gd name="connsiteX5" fmla="*/ 5171440 w 5171440"/>
              <a:gd name="connsiteY5" fmla="*/ 0 h 5662230"/>
              <a:gd name="connsiteX6" fmla="*/ 5171440 w 5171440"/>
              <a:gd name="connsiteY6" fmla="*/ 5662230 h 5662230"/>
              <a:gd name="connsiteX7" fmla="*/ 3789884 w 5171440"/>
              <a:gd name="connsiteY7" fmla="*/ 5662230 h 5662230"/>
              <a:gd name="connsiteX8" fmla="*/ 3789884 w 5171440"/>
              <a:gd name="connsiteY8" fmla="*/ 5056400 h 5662230"/>
              <a:gd name="connsiteX9" fmla="*/ 5168980 w 5171440"/>
              <a:gd name="connsiteY9" fmla="*/ 5056400 h 5662230"/>
              <a:gd name="connsiteX10" fmla="*/ 5168980 w 5171440"/>
              <a:gd name="connsiteY10" fmla="*/ 4956108 h 5662230"/>
              <a:gd name="connsiteX11" fmla="*/ 3789884 w 5171440"/>
              <a:gd name="connsiteY11" fmla="*/ 4956108 h 5662230"/>
              <a:gd name="connsiteX12" fmla="*/ 0 w 5171440"/>
              <a:gd name="connsiteY12" fmla="*/ 0 h 5662230"/>
              <a:gd name="connsiteX13" fmla="*/ 3685975 w 5171440"/>
              <a:gd name="connsiteY13" fmla="*/ 0 h 5662230"/>
              <a:gd name="connsiteX14" fmla="*/ 3685975 w 5171440"/>
              <a:gd name="connsiteY14" fmla="*/ 4956108 h 5662230"/>
              <a:gd name="connsiteX15" fmla="*/ 0 w 5171440"/>
              <a:gd name="connsiteY15" fmla="*/ 4956108 h 566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71440" h="5662230">
                <a:moveTo>
                  <a:pt x="0" y="5056400"/>
                </a:moveTo>
                <a:lnTo>
                  <a:pt x="3685975" y="5056400"/>
                </a:lnTo>
                <a:lnTo>
                  <a:pt x="3685975" y="5662230"/>
                </a:lnTo>
                <a:lnTo>
                  <a:pt x="0" y="5662230"/>
                </a:lnTo>
                <a:close/>
                <a:moveTo>
                  <a:pt x="3789884" y="0"/>
                </a:moveTo>
                <a:lnTo>
                  <a:pt x="5171440" y="0"/>
                </a:lnTo>
                <a:lnTo>
                  <a:pt x="5171440" y="5662230"/>
                </a:lnTo>
                <a:lnTo>
                  <a:pt x="3789884" y="5662230"/>
                </a:lnTo>
                <a:lnTo>
                  <a:pt x="3789884" y="5056400"/>
                </a:lnTo>
                <a:lnTo>
                  <a:pt x="5168980" y="5056400"/>
                </a:lnTo>
                <a:lnTo>
                  <a:pt x="5168980" y="4956108"/>
                </a:lnTo>
                <a:lnTo>
                  <a:pt x="3789884" y="4956108"/>
                </a:lnTo>
                <a:close/>
                <a:moveTo>
                  <a:pt x="0" y="0"/>
                </a:moveTo>
                <a:lnTo>
                  <a:pt x="3685975" y="0"/>
                </a:lnTo>
                <a:lnTo>
                  <a:pt x="3685975" y="4956108"/>
                </a:lnTo>
                <a:lnTo>
                  <a:pt x="0" y="495610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E22983C-26B8-DE15-E309-D0E93B8C699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06160" y="2235200"/>
            <a:ext cx="5628639" cy="4188713"/>
          </a:xfrm>
        </p:spPr>
        <p:txBody>
          <a:bodyPr anchor="t" anchorCtr="0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2289" y="6423914"/>
            <a:ext cx="1052510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633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040" y="725444"/>
            <a:ext cx="11277600" cy="1044253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245360"/>
            <a:ext cx="3342640" cy="3992880"/>
          </a:xfrm>
        </p:spPr>
        <p:txBody>
          <a:bodyPr anchor="t"/>
          <a:lstStyle>
            <a:lvl1pPr marL="0" indent="0">
              <a:buNone/>
              <a:defRPr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236720" y="2236109"/>
            <a:ext cx="7498080" cy="4002131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2290" y="6423914"/>
            <a:ext cx="1052510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2918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90880"/>
            <a:ext cx="1126744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318490"/>
            <a:ext cx="7371083" cy="3633047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0">
              <a:defRPr sz="1800"/>
            </a:lvl2pPr>
            <a:lvl3pPr marL="548640">
              <a:defRPr sz="1800"/>
            </a:lvl3pPr>
            <a:lvl4pPr marL="822960">
              <a:defRPr sz="1800"/>
            </a:lvl4pPr>
            <a:lvl5pPr marL="1097280"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E6EDC6B-B9AA-A4D9-A782-C38A0F84F63F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7993378" y="2318490"/>
            <a:ext cx="3731262" cy="3633047"/>
          </a:xfrm>
        </p:spPr>
        <p:txBody>
          <a:bodyPr anchor="t">
            <a:normAutofit/>
          </a:bodyPr>
          <a:lstStyle>
            <a:lvl1pPr marL="0" indent="-342900">
              <a:buFont typeface="+mj-lt"/>
              <a:buAutoNum type="arabicPeriod"/>
              <a:defRPr sz="1800"/>
            </a:lvl1pPr>
            <a:lvl2pPr marL="914400" indent="-342900">
              <a:buFont typeface="+mj-lt"/>
              <a:buAutoNum type="alphaLcPeriod"/>
              <a:defRPr sz="1800"/>
            </a:lvl2pPr>
            <a:lvl3pPr marL="1371600" indent="-342900">
              <a:buFont typeface="+mj-lt"/>
              <a:buAutoNum type="arabicPeriod"/>
              <a:defRPr sz="1800"/>
            </a:lvl3pPr>
            <a:lvl4pPr marL="1600200" indent="-342900">
              <a:buFont typeface="+mj-lt"/>
              <a:buAutoNum type="alphaLcParenR"/>
              <a:defRPr sz="1800"/>
            </a:lvl4pPr>
            <a:lvl5pPr marL="2057400" indent="-400050"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23914"/>
            <a:ext cx="704120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16634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8264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705124"/>
            <a:ext cx="11272649" cy="1062716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57201" y="2234979"/>
            <a:ext cx="11272648" cy="3969606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171548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264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75358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0F196A1-2430-4797-B656-A38302FAF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51" y="666984"/>
            <a:ext cx="3672970" cy="2125911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5A0AD703-0A43-5323-CCB2-832D424EF2D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2151" y="2862479"/>
            <a:ext cx="3672970" cy="3491849"/>
          </a:xfrm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/>
              <a:t>Click to add text 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627B629-9CBE-3ECF-2D88-F07AACD037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31970" y="666985"/>
            <a:ext cx="7497880" cy="5687344"/>
          </a:xfrm>
          <a:custGeom>
            <a:avLst/>
            <a:gdLst>
              <a:gd name="connsiteX0" fmla="*/ 3803282 w 7497880"/>
              <a:gd name="connsiteY0" fmla="*/ 0 h 5687344"/>
              <a:gd name="connsiteX1" fmla="*/ 7497880 w 7497880"/>
              <a:gd name="connsiteY1" fmla="*/ 0 h 5687344"/>
              <a:gd name="connsiteX2" fmla="*/ 7497880 w 7497880"/>
              <a:gd name="connsiteY2" fmla="*/ 4581885 h 5687344"/>
              <a:gd name="connsiteX3" fmla="*/ 3803282 w 7497880"/>
              <a:gd name="connsiteY3" fmla="*/ 4581885 h 5687344"/>
              <a:gd name="connsiteX4" fmla="*/ 0 w 7497880"/>
              <a:gd name="connsiteY4" fmla="*/ 0 h 5687344"/>
              <a:gd name="connsiteX5" fmla="*/ 3699373 w 7497880"/>
              <a:gd name="connsiteY5" fmla="*/ 0 h 5687344"/>
              <a:gd name="connsiteX6" fmla="*/ 3699373 w 7497880"/>
              <a:gd name="connsiteY6" fmla="*/ 4581885 h 5687344"/>
              <a:gd name="connsiteX7" fmla="*/ 2 w 7497880"/>
              <a:gd name="connsiteY7" fmla="*/ 4581885 h 5687344"/>
              <a:gd name="connsiteX8" fmla="*/ 2 w 7497880"/>
              <a:gd name="connsiteY8" fmla="*/ 4679200 h 5687344"/>
              <a:gd name="connsiteX9" fmla="*/ 3699373 w 7497880"/>
              <a:gd name="connsiteY9" fmla="*/ 4679200 h 5687344"/>
              <a:gd name="connsiteX10" fmla="*/ 3699373 w 7497880"/>
              <a:gd name="connsiteY10" fmla="*/ 5679350 h 5687344"/>
              <a:gd name="connsiteX11" fmla="*/ 3803282 w 7497880"/>
              <a:gd name="connsiteY11" fmla="*/ 5679350 h 5687344"/>
              <a:gd name="connsiteX12" fmla="*/ 3803282 w 7497880"/>
              <a:gd name="connsiteY12" fmla="*/ 4679200 h 5687344"/>
              <a:gd name="connsiteX13" fmla="*/ 7497880 w 7497880"/>
              <a:gd name="connsiteY13" fmla="*/ 4679200 h 5687344"/>
              <a:gd name="connsiteX14" fmla="*/ 7497880 w 7497880"/>
              <a:gd name="connsiteY14" fmla="*/ 5687344 h 5687344"/>
              <a:gd name="connsiteX15" fmla="*/ 0 w 7497880"/>
              <a:gd name="connsiteY15" fmla="*/ 5687344 h 5687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497880" h="5687344">
                <a:moveTo>
                  <a:pt x="3803282" y="0"/>
                </a:moveTo>
                <a:lnTo>
                  <a:pt x="7497880" y="0"/>
                </a:lnTo>
                <a:lnTo>
                  <a:pt x="7497880" y="4581885"/>
                </a:lnTo>
                <a:lnTo>
                  <a:pt x="3803282" y="4581885"/>
                </a:lnTo>
                <a:close/>
                <a:moveTo>
                  <a:pt x="0" y="0"/>
                </a:moveTo>
                <a:lnTo>
                  <a:pt x="3699373" y="0"/>
                </a:lnTo>
                <a:lnTo>
                  <a:pt x="3699373" y="4581885"/>
                </a:lnTo>
                <a:lnTo>
                  <a:pt x="2" y="4581885"/>
                </a:lnTo>
                <a:lnTo>
                  <a:pt x="2" y="4679200"/>
                </a:lnTo>
                <a:lnTo>
                  <a:pt x="3699373" y="4679200"/>
                </a:lnTo>
                <a:lnTo>
                  <a:pt x="3699373" y="5679350"/>
                </a:lnTo>
                <a:lnTo>
                  <a:pt x="3803282" y="5679350"/>
                </a:lnTo>
                <a:lnTo>
                  <a:pt x="3803282" y="4679200"/>
                </a:lnTo>
                <a:lnTo>
                  <a:pt x="7497880" y="4679200"/>
                </a:lnTo>
                <a:lnTo>
                  <a:pt x="7497880" y="5687344"/>
                </a:lnTo>
                <a:lnTo>
                  <a:pt x="0" y="568734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Click to add picture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0DD7D93-4C4D-E385-9F8C-40536F0BDEA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/>
              <a:t>20XX</a:t>
            </a:r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C99FA72-244D-9DC3-C9B7-E7DAD50A01F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25A4F6F-66FD-CDA5-7F8F-F5FD6382CF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67734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9231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489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1492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9155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7532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0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89077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864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57D222-120F-E222-DE7E-B44B0BC1863F}"/>
              </a:ext>
            </a:extLst>
          </p:cNvPr>
          <p:cNvGrpSpPr/>
          <p:nvPr userDrawn="1"/>
        </p:nvGrpSpPr>
        <p:grpSpPr>
          <a:xfrm>
            <a:off x="428696" y="482137"/>
            <a:ext cx="11301155" cy="81191"/>
            <a:chOff x="428696" y="482137"/>
            <a:chExt cx="11301155" cy="811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DF259B-1168-B954-21F8-A08A3C462F3C}"/>
                </a:ext>
              </a:extLst>
            </p:cNvPr>
            <p:cNvSpPr/>
            <p:nvPr/>
          </p:nvSpPr>
          <p:spPr>
            <a:xfrm flipV="1">
              <a:off x="428696" y="482137"/>
              <a:ext cx="3703321" cy="81191"/>
            </a:xfrm>
            <a:prstGeom prst="rect">
              <a:avLst/>
            </a:prstGeom>
            <a:solidFill>
              <a:schemeClr val="accent3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5A595C-AA3A-9D82-01BB-7810CE5F7A5E}"/>
                </a:ext>
              </a:extLst>
            </p:cNvPr>
            <p:cNvSpPr/>
            <p:nvPr/>
          </p:nvSpPr>
          <p:spPr>
            <a:xfrm flipV="1">
              <a:off x="4235926" y="482137"/>
              <a:ext cx="3703321" cy="81191"/>
            </a:xfrm>
            <a:prstGeom prst="rect">
              <a:avLst/>
            </a:prstGeom>
            <a:solidFill>
              <a:schemeClr val="accent1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178CB63-8F78-566B-8120-9DC73FB7B23B}"/>
                </a:ext>
              </a:extLst>
            </p:cNvPr>
            <p:cNvSpPr/>
            <p:nvPr/>
          </p:nvSpPr>
          <p:spPr>
            <a:xfrm flipV="1">
              <a:off x="8026530" y="482137"/>
              <a:ext cx="3703321" cy="81191"/>
            </a:xfrm>
            <a:prstGeom prst="rect">
              <a:avLst/>
            </a:prstGeom>
            <a:solidFill>
              <a:schemeClr val="accent4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091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6" r:id="rId14"/>
    <p:sldLayoutId id="2147483817" r:id="rId15"/>
    <p:sldLayoutId id="2147483818" r:id="rId16"/>
    <p:sldLayoutId id="2147483819" r:id="rId17"/>
    <p:sldLayoutId id="2147483820" r:id="rId18"/>
    <p:sldLayoutId id="2147483821" r:id="rId19"/>
    <p:sldLayoutId id="2147483822" r:id="rId20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9F0267-9D1C-BDA9-A152-B01CD379FC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PK" sz="3200" dirty="0"/>
              <a:t>MS Thesis I P</a:t>
            </a:r>
            <a:r>
              <a:rPr lang="en-US" sz="3200" dirty="0"/>
              <a:t>RESENTATION</a:t>
            </a:r>
            <a:br>
              <a:rPr lang="en-PK" sz="3200" dirty="0"/>
            </a:br>
            <a:r>
              <a:rPr lang="en-PK" sz="3200" dirty="0"/>
              <a:t>	Patient Medical History Generation using AI</a:t>
            </a:r>
            <a:endParaRPr lang="en-US" sz="3200" dirty="0"/>
          </a:p>
        </p:txBody>
      </p:sp>
      <p:pic>
        <p:nvPicPr>
          <p:cNvPr id="10" name="Picture Placeholder 9" descr="A stethoscope on a clipboard">
            <a:extLst>
              <a:ext uri="{FF2B5EF4-FFF2-40B4-BE49-F238E27FC236}">
                <a16:creationId xmlns:a16="http://schemas.microsoft.com/office/drawing/2014/main" id="{CC4B82FA-2EA0-5319-6B9C-8D78349FCB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28164" b="28164"/>
          <a:stretch/>
        </p:blipFill>
        <p:spPr/>
      </p:pic>
    </p:spTree>
    <p:extLst>
      <p:ext uri="{BB962C8B-B14F-4D97-AF65-F5344CB8AC3E}">
        <p14:creationId xmlns:p14="http://schemas.microsoft.com/office/powerpoint/2010/main" val="1039759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>
            <a:extLst>
              <a:ext uri="{FF2B5EF4-FFF2-40B4-BE49-F238E27FC236}">
                <a16:creationId xmlns:a16="http://schemas.microsoft.com/office/drawing/2014/main" id="{6A93E959-E68D-08C8-9C1E-5A318B3EF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delivery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4C1675C6-9CE1-3D87-365F-B3DB1F59CE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17" name="Table Placeholder 3">
            <a:extLst>
              <a:ext uri="{FF2B5EF4-FFF2-40B4-BE49-F238E27FC236}">
                <a16:creationId xmlns:a16="http://schemas.microsoft.com/office/drawing/2014/main" id="{8A222178-BDA0-1F26-F788-4610ADCDC64A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484645028"/>
              </p:ext>
            </p:extLst>
          </p:nvPr>
        </p:nvGraphicFramePr>
        <p:xfrm>
          <a:off x="4237038" y="2236788"/>
          <a:ext cx="7493924" cy="396960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873481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1966082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1780880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1873481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5876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6763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6763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6763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6763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6763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977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332C6-AEE4-A451-A3C8-7C2C8E2A5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tips and takeaways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443D9-BCAD-2F33-9DE7-54605EFCC2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D2219-E3DF-929F-48CC-5C470A21A177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</p:spTree>
    <p:extLst>
      <p:ext uri="{BB962C8B-B14F-4D97-AF65-F5344CB8AC3E}">
        <p14:creationId xmlns:p14="http://schemas.microsoft.com/office/powerpoint/2010/main" val="370479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2D7F0B11-5AF3-1D12-4201-C1E09DF7D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12" name="Table Placeholder 3">
            <a:extLst>
              <a:ext uri="{FF2B5EF4-FFF2-40B4-BE49-F238E27FC236}">
                <a16:creationId xmlns:a16="http://schemas.microsoft.com/office/drawing/2014/main" id="{EF0D1DE7-CAB7-B879-750A-7167B6155FF7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708368100"/>
              </p:ext>
            </p:extLst>
          </p:nvPr>
        </p:nvGraphicFramePr>
        <p:xfrm>
          <a:off x="457200" y="2235200"/>
          <a:ext cx="11301156" cy="396960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002874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2647704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2825289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2825289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6616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6616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6616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6616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6616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6616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4630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B045D6AF-532B-394C-0C6F-38B6628CE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9B25D-9615-9332-C32E-4F458417E11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  <p:pic>
        <p:nvPicPr>
          <p:cNvPr id="23" name="Picture Placeholder 22" descr="A group of people giving each other a high five">
            <a:extLst>
              <a:ext uri="{FF2B5EF4-FFF2-40B4-BE49-F238E27FC236}">
                <a16:creationId xmlns:a16="http://schemas.microsoft.com/office/drawing/2014/main" id="{D92A2E6E-E7AB-92FB-0E6F-133483021C2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6095" r="6095"/>
          <a:stretch/>
        </p:blipFill>
        <p:spPr/>
      </p:pic>
    </p:spTree>
    <p:extLst>
      <p:ext uri="{BB962C8B-B14F-4D97-AF65-F5344CB8AC3E}">
        <p14:creationId xmlns:p14="http://schemas.microsoft.com/office/powerpoint/2010/main" val="2770959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23E1E4-7CB2-923B-9D41-672CB85E0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667A9A-3428-68BE-D555-0DE1859FD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7200" y="2862470"/>
            <a:ext cx="4076699" cy="3510898"/>
          </a:xfrm>
        </p:spPr>
        <p:txBody>
          <a:bodyPr/>
          <a:lstStyle/>
          <a:p>
            <a:r>
              <a:rPr lang="en-US" b="1" dirty="0"/>
              <a:t>Introduction</a:t>
            </a:r>
            <a:endParaRPr lang="en-US" dirty="0"/>
          </a:p>
          <a:p>
            <a:r>
              <a:rPr lang="en-US" b="1" dirty="0">
                <a:latin typeface="Times New Roman" panose="02020603050405020304" pitchFamily="18" charset="0"/>
              </a:rPr>
              <a:t>Literature Review</a:t>
            </a:r>
          </a:p>
          <a:p>
            <a:r>
              <a:rPr lang="en-PK" sz="18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Research Gap and Research Question</a:t>
            </a:r>
            <a:endParaRPr lang="en-US" dirty="0"/>
          </a:p>
          <a:p>
            <a:r>
              <a:rPr lang="en-US" b="1" dirty="0">
                <a:latin typeface="Times New Roman" panose="02020603050405020304" pitchFamily="18" charset="0"/>
              </a:rPr>
              <a:t>Problem Statement</a:t>
            </a:r>
          </a:p>
          <a:p>
            <a:r>
              <a:rPr lang="en-US" b="1" dirty="0">
                <a:latin typeface="Times New Roman" panose="02020603050405020304" pitchFamily="18" charset="0"/>
              </a:rPr>
              <a:t>Block Diagram</a:t>
            </a:r>
          </a:p>
          <a:p>
            <a:endParaRPr lang="en-US" dirty="0"/>
          </a:p>
        </p:txBody>
      </p:sp>
      <p:pic>
        <p:nvPicPr>
          <p:cNvPr id="34" name="Picture Placeholder 21" descr="A close-up of a stethoscope">
            <a:extLst>
              <a:ext uri="{FF2B5EF4-FFF2-40B4-BE49-F238E27FC236}">
                <a16:creationId xmlns:a16="http://schemas.microsoft.com/office/drawing/2014/main" id="{63F55FD3-B051-BD22-347E-065B72C87E1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48" r="148"/>
          <a:stretch/>
        </p:blipFill>
        <p:spPr/>
      </p:pic>
    </p:spTree>
    <p:extLst>
      <p:ext uri="{BB962C8B-B14F-4D97-AF65-F5344CB8AC3E}">
        <p14:creationId xmlns:p14="http://schemas.microsoft.com/office/powerpoint/2010/main" val="2201125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0">
            <a:extLst>
              <a:ext uri="{FF2B5EF4-FFF2-40B4-BE49-F238E27FC236}">
                <a16:creationId xmlns:a16="http://schemas.microsoft.com/office/drawing/2014/main" id="{14F75C72-AC0A-455A-02BD-0DD050DECBB4}"/>
              </a:ext>
            </a:extLst>
          </p:cNvPr>
          <p:cNvSpPr txBox="1">
            <a:spLocks/>
          </p:cNvSpPr>
          <p:nvPr/>
        </p:nvSpPr>
        <p:spPr>
          <a:xfrm>
            <a:off x="457200" y="690880"/>
            <a:ext cx="112674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ABSTRACT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5EC10E-B2A9-FA0F-EB6C-56435F37E529}"/>
              </a:ext>
            </a:extLst>
          </p:cNvPr>
          <p:cNvSpPr txBox="1"/>
          <p:nvPr/>
        </p:nvSpPr>
        <p:spPr>
          <a:xfrm>
            <a:off x="0" y="2024380"/>
            <a:ext cx="12192000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Objective: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Develop PMHG-AI, a system that uses AI to summarize patient medical histories from Electronic Health Records (EHRs) and create new ones.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Technology Used: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Natural Language Processing (NLP) techniques and Deep Learning for getting accurate responses and no bias data.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Unique Features:</a:t>
            </a:r>
          </a:p>
          <a:p>
            <a:pPr marL="285750" lvl="1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Automates the process of generating patient summaries using AI based on records.</a:t>
            </a:r>
          </a:p>
          <a:p>
            <a:pPr marL="285750" lvl="1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Can create new patient records through interactive, targeted questioning.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Benefits:</a:t>
            </a:r>
          </a:p>
          <a:p>
            <a:pPr marL="342900" lvl="1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Reduces time for medical record reviews.</a:t>
            </a:r>
          </a:p>
          <a:p>
            <a:pPr marL="342900" lvl="1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Enhances clinical decision-making and patient care.</a:t>
            </a:r>
          </a:p>
          <a:p>
            <a:pPr marL="342900" lvl="1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Impact: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Improves accessibility in medical documentation, leading to better patient decision making.</a:t>
            </a:r>
          </a:p>
        </p:txBody>
      </p:sp>
    </p:spTree>
    <p:extLst>
      <p:ext uri="{BB962C8B-B14F-4D97-AF65-F5344CB8AC3E}">
        <p14:creationId xmlns:p14="http://schemas.microsoft.com/office/powerpoint/2010/main" val="43519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F0FD1A0-C075-EE18-B3AE-363C242D0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INTRODUCTION</a:t>
            </a:r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C69167C3-302B-24DE-9CF7-D85D5D5DD20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sz="half" idx="13"/>
          </p:nvPr>
        </p:nvSpPr>
        <p:spPr>
          <a:xfrm>
            <a:off x="457200" y="2187362"/>
            <a:ext cx="11267440" cy="421343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AI in Healthcare</a:t>
            </a:r>
            <a:r>
              <a:rPr lang="en-US" sz="2000" dirty="0"/>
              <a:t>: Transforming patient interactions and medical record management.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Project Focus</a:t>
            </a:r>
            <a:r>
              <a:rPr lang="en-US" sz="2000" dirty="0"/>
              <a:t>: Developing the </a:t>
            </a:r>
            <a:r>
              <a:rPr lang="en-US" sz="2000" b="1" dirty="0"/>
              <a:t>Patient Medical History Generation using AI (PMHG-AI)</a:t>
            </a:r>
            <a:r>
              <a:rPr lang="en-US" sz="2000" dirty="0"/>
              <a:t> system.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Purpose</a:t>
            </a:r>
            <a:r>
              <a:rPr lang="en-US" sz="2000" dirty="0"/>
              <a:t>: To create accurate, AI-based summaries of patient medical records using </a:t>
            </a:r>
            <a:r>
              <a:rPr lang="en-US" sz="2000" b="1" dirty="0"/>
              <a:t>Natural Language Processing (NLP) techniques</a:t>
            </a:r>
            <a:r>
              <a:rPr lang="en-US" sz="2000" dirty="0"/>
              <a:t> and </a:t>
            </a:r>
            <a:r>
              <a:rPr lang="en-US" sz="2000" b="1" dirty="0"/>
              <a:t>Deep Leaning Models</a:t>
            </a:r>
            <a:r>
              <a:rPr lang="en-US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Current Challenge</a:t>
            </a:r>
            <a:r>
              <a:rPr lang="en-US" sz="2000" dirty="0"/>
              <a:t>: Traditional </a:t>
            </a:r>
            <a:r>
              <a:rPr lang="en-US" sz="2000" b="1" dirty="0"/>
              <a:t>Electronic Health Records (EHRs)</a:t>
            </a:r>
            <a:r>
              <a:rPr lang="en-US" sz="2000" dirty="0"/>
              <a:t> require manual input, and are time-consuming, prone to errors.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Solution Goal</a:t>
            </a:r>
            <a:r>
              <a:rPr lang="en-US" sz="2000" dirty="0"/>
              <a:t>: Automate EHR summarization, use of AI to reduce documentation time and improve decision-making, focus more on patient care.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8A1D9-5C61-B6EB-8BB5-05FF37EB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510025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9D79C-C93A-D812-D776-AEA649285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7A339-4640-3E93-6314-53D7FFAE8EA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10C7B-E49D-6A97-1155-306D8A5E0B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20372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713EA-93DB-78E8-FFE2-38DEC7CA3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4920D-9A93-DE12-2BA3-02AEBE947C1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21668-4A03-92DF-5726-12F79FD3B7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61263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EBA544F6-BF8C-2C87-3906-146BEDB4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BB810-3430-2C29-1AA0-9744AA0A1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</p:spTree>
    <p:extLst>
      <p:ext uri="{BB962C8B-B14F-4D97-AF65-F5344CB8AC3E}">
        <p14:creationId xmlns:p14="http://schemas.microsoft.com/office/powerpoint/2010/main" val="2676905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D715DBBC-70C2-E94B-9B03-12910F0B54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Speaking impact</a:t>
            </a:r>
          </a:p>
        </p:txBody>
      </p:sp>
      <p:pic>
        <p:nvPicPr>
          <p:cNvPr id="21" name="Picture Placeholder 20" descr="Two people smiling while holding coffee">
            <a:extLst>
              <a:ext uri="{FF2B5EF4-FFF2-40B4-BE49-F238E27FC236}">
                <a16:creationId xmlns:a16="http://schemas.microsoft.com/office/drawing/2014/main" id="{75E7485A-FBCC-4222-2274-2B2A0804BC9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38" r="38"/>
          <a:stretch/>
        </p:blipFill>
        <p:spPr/>
      </p:pic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D3AEB1C4-FB60-9B8E-5A02-0BCD2B6E5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Your ability to communicate effectively will leave a lasting impact on your audience</a:t>
            </a:r>
          </a:p>
          <a:p>
            <a:r>
              <a:rPr lang="en-US"/>
              <a:t>Effectively communicating involves not only delivering a message but also resonating with the experiences, values, and emotions of those listening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44247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D1F84C-D1FD-4B1B-9CFD-8E0D96AC4D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00B2AC-C335-4100-B8B3-2D9F49A7290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037C456-A6DA-4DEE-A3FB-4EC3058FD0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{3DC216F3-DEE5-43B0-9FC7-613A6E5894D7}tf45205285_win32</Template>
  <TotalTime>39</TotalTime>
  <Words>502</Words>
  <Application>Microsoft Office PowerPoint</Application>
  <PresentationFormat>Widescreen</PresentationFormat>
  <Paragraphs>117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Gill Sans MT</vt:lpstr>
      <vt:lpstr>Times New Roman</vt:lpstr>
      <vt:lpstr>Wingdings 2</vt:lpstr>
      <vt:lpstr>DividendVTI</vt:lpstr>
      <vt:lpstr>MS Thesis I PRESENTATION  Patient Medical History Generation using AI</vt:lpstr>
      <vt:lpstr>Agenda </vt:lpstr>
      <vt:lpstr>PowerPoint Presentation</vt:lpstr>
      <vt:lpstr>INTRODUCTION</vt:lpstr>
      <vt:lpstr>LITERATURE REVIEW</vt:lpstr>
      <vt:lpstr>PowerPoint Presentation</vt:lpstr>
      <vt:lpstr>PowerPoint Presentation</vt:lpstr>
      <vt:lpstr>Navigating Q&amp;A sessions</vt:lpstr>
      <vt:lpstr>Speaking impact</vt:lpstr>
      <vt:lpstr>Dynamic delivery</vt:lpstr>
      <vt:lpstr>Final tips and takeaways</vt:lpstr>
      <vt:lpstr>Speaking engagement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Mairaj Uddin  Qureshi</dc:creator>
  <cp:lastModifiedBy>Mairaj Uddin  Qureshi</cp:lastModifiedBy>
  <cp:revision>1</cp:revision>
  <dcterms:created xsi:type="dcterms:W3CDTF">2024-10-18T13:19:39Z</dcterms:created>
  <dcterms:modified xsi:type="dcterms:W3CDTF">2024-10-18T13:58:43Z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