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5" r:id="rId3"/>
    <p:sldId id="345" r:id="rId4"/>
    <p:sldId id="423" r:id="rId5"/>
    <p:sldId id="424" r:id="rId6"/>
    <p:sldId id="427" r:id="rId7"/>
    <p:sldId id="425" r:id="rId8"/>
    <p:sldId id="426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B83B1D"/>
    <a:srgbClr val="D83B01"/>
    <a:srgbClr val="D7D7D7"/>
    <a:srgbClr val="C8C8C8"/>
    <a:srgbClr val="DD462F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5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698954" y="3384756"/>
            <a:ext cx="9493046" cy="217538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/>
              <a:t>Introduction to Playwright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057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b="1" dirty="0"/>
              <a:t>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995" y="987391"/>
            <a:ext cx="11572469" cy="1386693"/>
          </a:xfrm>
        </p:spPr>
        <p:txBody>
          <a:bodyPr>
            <a:normAutofit/>
          </a:bodyPr>
          <a:lstStyle/>
          <a:p>
            <a:r>
              <a:rPr lang="en-US" sz="2400" b="1" dirty="0"/>
              <a:t>Playwright</a:t>
            </a:r>
            <a:r>
              <a:rPr lang="en-US" sz="2400" dirty="0"/>
              <a:t> by Microsoft is an open-source web test automation library on </a:t>
            </a:r>
            <a:r>
              <a:rPr lang="en-US" sz="2400" b="1" dirty="0"/>
              <a:t>Node.js</a:t>
            </a:r>
            <a:r>
              <a:rPr lang="en-US" sz="2400" dirty="0"/>
              <a:t>, which makes test automation easier for browsers based on </a:t>
            </a:r>
            <a:r>
              <a:rPr lang="en-US" sz="2400" b="1" dirty="0"/>
              <a:t>Chromium</a:t>
            </a:r>
            <a:r>
              <a:rPr lang="en-US" sz="2400" dirty="0"/>
              <a:t>, </a:t>
            </a:r>
            <a:r>
              <a:rPr lang="en-US" sz="2400" b="1" dirty="0"/>
              <a:t>Firefox</a:t>
            </a:r>
            <a:r>
              <a:rPr lang="en-US" sz="2400" dirty="0"/>
              <a:t>, and </a:t>
            </a:r>
            <a:r>
              <a:rPr lang="en-US" sz="2400" b="1" dirty="0" err="1"/>
              <a:t>Webkit</a:t>
            </a:r>
            <a:r>
              <a:rPr lang="en-US" sz="2400" dirty="0"/>
              <a:t> through a single API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181994" y="2256639"/>
            <a:ext cx="11572469" cy="444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Playwright Architecture: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While Selenium works on </a:t>
            </a:r>
            <a:r>
              <a:rPr lang="en-US" sz="2600" b="1" dirty="0"/>
              <a:t>HTTP</a:t>
            </a:r>
            <a:r>
              <a:rPr lang="en-US" sz="2600" dirty="0"/>
              <a:t> Protocol.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The Playwright works on </a:t>
            </a:r>
            <a:r>
              <a:rPr lang="en-US" sz="2600" b="1" dirty="0"/>
              <a:t>WebSocket</a:t>
            </a:r>
            <a:r>
              <a:rPr lang="en-US" sz="2600" dirty="0"/>
              <a:t> Protocol.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WebSocket is a computer communication protocol, that provides a full-duplex communication channel single TCP connection.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204946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568"/>
            <a:ext cx="12192000" cy="640080"/>
          </a:xfrm>
        </p:spPr>
        <p:txBody>
          <a:bodyPr/>
          <a:lstStyle/>
          <a:p>
            <a:r>
              <a:rPr lang="en-US" b="1" dirty="0"/>
              <a:t>Playwright</a:t>
            </a:r>
            <a:endParaRPr lang="en-US" dirty="0"/>
          </a:p>
        </p:txBody>
      </p:sp>
      <p:pic>
        <p:nvPicPr>
          <p:cNvPr id="5" name="Content Placeholder 4" descr="A green and red masks with black lines&#10;&#10;Description automatically generated">
            <a:extLst>
              <a:ext uri="{FF2B5EF4-FFF2-40B4-BE49-F238E27FC236}">
                <a16:creationId xmlns:a16="http://schemas.microsoft.com/office/drawing/2014/main" id="{C74D7241-51F3-4E59-6FFE-573DCFA24D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48" y="1780309"/>
            <a:ext cx="11403905" cy="3297381"/>
          </a:xfrm>
        </p:spPr>
      </p:pic>
    </p:spTree>
    <p:extLst>
      <p:ext uri="{BB962C8B-B14F-4D97-AF65-F5344CB8AC3E}">
        <p14:creationId xmlns:p14="http://schemas.microsoft.com/office/powerpoint/2010/main" val="38639317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b="1" dirty="0"/>
              <a:t>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995" y="987391"/>
            <a:ext cx="11572469" cy="634181"/>
          </a:xfrm>
        </p:spPr>
        <p:txBody>
          <a:bodyPr>
            <a:normAutofit/>
          </a:bodyPr>
          <a:lstStyle/>
          <a:p>
            <a:r>
              <a:rPr lang="en-US" sz="2800" dirty="0"/>
              <a:t>Key differences between </a:t>
            </a:r>
            <a:r>
              <a:rPr lang="en-US" sz="2800" b="1" dirty="0"/>
              <a:t>HTTP</a:t>
            </a:r>
            <a:r>
              <a:rPr lang="en-US" sz="2800" dirty="0"/>
              <a:t> and </a:t>
            </a:r>
            <a:r>
              <a:rPr lang="en-US" sz="2800" b="1" dirty="0" err="1"/>
              <a:t>WebSockets</a:t>
            </a:r>
            <a:endParaRPr lang="en-US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181994" y="1621573"/>
            <a:ext cx="11572469" cy="5084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Communication Model:</a:t>
            </a:r>
          </a:p>
          <a:p>
            <a:r>
              <a:rPr lang="en-US" sz="2100" b="1" dirty="0"/>
              <a:t>HTTP: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Relies on a request-response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client sends a request to the server, the server processes it, and then sends a response back to the client. </a:t>
            </a:r>
          </a:p>
          <a:p>
            <a:r>
              <a:rPr lang="en-US" sz="2100" b="1" dirty="0"/>
              <a:t>WebSocket:</a:t>
            </a:r>
            <a:r>
              <a:rPr lang="en-US" sz="21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Enables full-duplex communication.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Both the client and server can send and receive messages at any time, allowing for a real-time, two-way conversation.</a:t>
            </a:r>
          </a:p>
          <a:p>
            <a:br>
              <a:rPr lang="en-US" sz="2100" b="1" dirty="0"/>
            </a:br>
            <a:r>
              <a:rPr lang="en-US" sz="2100" b="1" dirty="0"/>
              <a:t>Connection:</a:t>
            </a:r>
            <a:endParaRPr lang="en-US" sz="2100" dirty="0"/>
          </a:p>
          <a:p>
            <a:r>
              <a:rPr lang="en-US" sz="2100" b="1" dirty="0"/>
              <a:t>HTTP:</a:t>
            </a:r>
            <a:r>
              <a:rPr lang="en-US" sz="21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Creates a new connection for each request-response cycle.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This can be inefficient for applications that require frequent data exchange. </a:t>
            </a:r>
            <a:r>
              <a:rPr lang="en-US" sz="2100" b="1" dirty="0">
                <a:highlight>
                  <a:srgbClr val="FF0000"/>
                </a:highlight>
              </a:rPr>
              <a:t>(STOCK EXCHANGE)</a:t>
            </a:r>
          </a:p>
          <a:p>
            <a:pPr lvl="5"/>
            <a:r>
              <a:rPr lang="en-US" sz="2100" b="1" dirty="0"/>
              <a:t>WebSocket: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Establishes a single, persistent connection between the client and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This reduces overhead and improves performance for real-time applications.</a:t>
            </a:r>
            <a:r>
              <a:rPr lang="en-US" sz="2100" b="1" dirty="0"/>
              <a:t> </a:t>
            </a:r>
            <a:r>
              <a:rPr lang="en-US" sz="2100" b="1" dirty="0">
                <a:highlight>
                  <a:srgbClr val="00FF00"/>
                </a:highlight>
              </a:rPr>
              <a:t>(STOCK EXCHANGE)</a:t>
            </a:r>
            <a:br>
              <a:rPr lang="en-US" sz="2100" b="1" dirty="0">
                <a:highlight>
                  <a:srgbClr val="00FF00"/>
                </a:highlight>
              </a:rPr>
            </a:br>
            <a:endParaRPr lang="en-US" sz="2100" b="1" dirty="0">
              <a:highlight>
                <a:srgbClr val="00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ighlight>
                  <a:srgbClr val="FFFF00"/>
                </a:highlight>
              </a:rPr>
              <a:t>HTTP like a mail system where you send a letter (request) and wait for a reply (response).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err="1">
                <a:highlight>
                  <a:srgbClr val="FFFF00"/>
                </a:highlight>
              </a:rPr>
              <a:t>WebSockets</a:t>
            </a:r>
            <a:r>
              <a:rPr lang="en-US" sz="2800" b="1" i="1" dirty="0">
                <a:highlight>
                  <a:srgbClr val="FFFF00"/>
                </a:highlight>
              </a:rPr>
              <a:t> are more like a live chat where you can send and receive messages instantly.</a:t>
            </a:r>
            <a:endParaRPr lang="en-US" sz="2100" b="1" i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highlight>
                <a:srgbClr val="00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61217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b="1" dirty="0"/>
              <a:t>Playwright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223939" y="1059511"/>
            <a:ext cx="11572469" cy="5084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Playwright</a:t>
            </a:r>
            <a:r>
              <a:rPr lang="en-US" sz="2100" dirty="0"/>
              <a:t> heavily relies on asynchronous operations in C# due to the nature of web automation. </a:t>
            </a:r>
          </a:p>
          <a:p>
            <a:endParaRPr lang="en-US" sz="2100" dirty="0"/>
          </a:p>
          <a:p>
            <a:r>
              <a:rPr lang="en-US" sz="2100" b="1" dirty="0"/>
              <a:t>Waiting for actions:</a:t>
            </a:r>
            <a:r>
              <a:rPr lang="en-US" sz="2100" dirty="0"/>
              <a:t> </a:t>
            </a:r>
          </a:p>
          <a:p>
            <a:r>
              <a:rPr lang="en-US" sz="2100" dirty="0"/>
              <a:t>Many Playwright methods involve </a:t>
            </a:r>
            <a:r>
              <a:rPr lang="en-US" sz="2100" b="1" dirty="0"/>
              <a:t>waiting</a:t>
            </a:r>
            <a:r>
              <a:rPr lang="en-US" sz="2100" dirty="0"/>
              <a:t> for the browser to </a:t>
            </a:r>
            <a:r>
              <a:rPr lang="en-US" sz="2100" b="1" dirty="0"/>
              <a:t>perform actions like loading a page or clicking a button</a:t>
            </a:r>
            <a:r>
              <a:rPr lang="en-US" sz="2100" dirty="0"/>
              <a:t>. </a:t>
            </a:r>
            <a:r>
              <a:rPr lang="en-US" sz="2100" b="1" dirty="0"/>
              <a:t>async Task </a:t>
            </a:r>
            <a:r>
              <a:rPr lang="en-US" sz="2100" dirty="0"/>
              <a:t>allows code to continue without blocking while these actions happen in the background.</a:t>
            </a:r>
          </a:p>
          <a:p>
            <a:br>
              <a:rPr lang="en-US" sz="2100" dirty="0"/>
            </a:br>
            <a:r>
              <a:rPr lang="en-US" sz="2100" b="1" dirty="0"/>
              <a:t>Improved responsiveness:</a:t>
            </a:r>
            <a:r>
              <a:rPr lang="en-US" sz="2100" dirty="0"/>
              <a:t> </a:t>
            </a:r>
          </a:p>
          <a:p>
            <a:r>
              <a:rPr lang="en-US" sz="2100" dirty="0"/>
              <a:t>Code with async Task ensures your automation script remains responsive while waiting for browser actions. This prevents the entire script from freezing.</a:t>
            </a:r>
          </a:p>
          <a:p>
            <a:endParaRPr lang="en-US" sz="2100" dirty="0"/>
          </a:p>
          <a:p>
            <a:r>
              <a:rPr lang="en-US" sz="2100" b="1" dirty="0">
                <a:highlight>
                  <a:srgbClr val="00FF00"/>
                </a:highlight>
              </a:rPr>
              <a:t>Overall, async Task in C# with Playwright enables smooth and efficient automation by handling the asynchronous nature of web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0196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b="1" dirty="0"/>
              <a:t>Playwright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223939" y="1059511"/>
            <a:ext cx="11572469" cy="508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Playwright</a:t>
            </a:r>
            <a:r>
              <a:rPr lang="en-US" sz="2100" dirty="0"/>
              <a:t> heavily relies on asynchronous operations in C# due to the nature of web automation. </a:t>
            </a:r>
          </a:p>
          <a:p>
            <a:endParaRPr lang="en-US" sz="2100" dirty="0"/>
          </a:p>
          <a:p>
            <a:r>
              <a:rPr lang="en-US" sz="2100" b="1" dirty="0"/>
              <a:t>Waiting for actions:</a:t>
            </a:r>
            <a:r>
              <a:rPr lang="en-US" sz="2100" dirty="0"/>
              <a:t> </a:t>
            </a:r>
          </a:p>
          <a:p>
            <a:r>
              <a:rPr lang="en-US" sz="2100" dirty="0"/>
              <a:t>Many Playwright methods involve </a:t>
            </a:r>
            <a:r>
              <a:rPr lang="en-US" sz="2100" b="1" dirty="0"/>
              <a:t>waiting</a:t>
            </a:r>
            <a:r>
              <a:rPr lang="en-US" sz="2100" dirty="0"/>
              <a:t> for the browser to </a:t>
            </a:r>
            <a:r>
              <a:rPr lang="en-US" sz="2100" b="1" dirty="0"/>
              <a:t>perform actions like loading a page or clicking a button</a:t>
            </a:r>
            <a:r>
              <a:rPr lang="en-US" sz="2100" dirty="0"/>
              <a:t>. </a:t>
            </a:r>
            <a:r>
              <a:rPr lang="en-US" sz="2100" b="1" dirty="0"/>
              <a:t>async Task </a:t>
            </a:r>
            <a:r>
              <a:rPr lang="en-US" sz="2100" dirty="0"/>
              <a:t>allows code to continue without blocking while these actions happen in the background.</a:t>
            </a:r>
          </a:p>
          <a:p>
            <a:br>
              <a:rPr lang="en-US" sz="2100"/>
            </a:br>
            <a:endParaRPr lang="en-US" sz="21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4873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b="1" dirty="0"/>
              <a:t>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995" y="987391"/>
            <a:ext cx="11572469" cy="634181"/>
          </a:xfrm>
        </p:spPr>
        <p:txBody>
          <a:bodyPr>
            <a:normAutofit/>
          </a:bodyPr>
          <a:lstStyle/>
          <a:p>
            <a:r>
              <a:rPr lang="en-US" sz="2800" b="1" dirty="0"/>
              <a:t>Installation &amp; Configurations</a:t>
            </a:r>
            <a:endParaRPr lang="en-US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181994" y="1621573"/>
            <a:ext cx="11572469" cy="5084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Install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Open a CMD or PowerShell window and enter node -v to check if node.js is installed. If it is installed, it will display the version installed.</a:t>
            </a:r>
            <a:br>
              <a:rPr lang="en-US" sz="1900" dirty="0"/>
            </a:b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If node.js is not installed, download it and install it from the following link. </a:t>
            </a:r>
            <a:r>
              <a:rPr lang="en-US" sz="1900" dirty="0">
                <a:hlinkClick r:id="rId2"/>
              </a:rPr>
              <a:t>https://nodejs.org/en/download</a:t>
            </a:r>
            <a:endParaRPr lang="en-US" sz="1900" dirty="0"/>
          </a:p>
          <a:p>
            <a:endParaRPr lang="en-US" sz="1900" dirty="0"/>
          </a:p>
          <a:p>
            <a:r>
              <a:rPr lang="en-US" sz="1900" b="1" dirty="0"/>
              <a:t>Install Playwright</a:t>
            </a:r>
          </a:p>
          <a:p>
            <a:r>
              <a:rPr lang="en-US" sz="1900" dirty="0"/>
              <a:t>Let us install the Playwright browsers on our machine. By default, Playwright installs the following 3  browsers: Chromium, Firefox, and </a:t>
            </a:r>
            <a:r>
              <a:rPr lang="en-US" sz="1900" dirty="0" err="1"/>
              <a:t>Webkit</a:t>
            </a:r>
            <a:r>
              <a:rPr lang="en-US" sz="19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Open a CMD or PowerShell window from a working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Execute the following command, which installs Playwright browsers and their dependencies.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100" dirty="0">
                <a:highlight>
                  <a:srgbClr val="00FF00"/>
                </a:highlight>
              </a:rPr>
              <a:t> </a:t>
            </a:r>
            <a:r>
              <a:rPr lang="en-US" sz="3600" dirty="0" err="1">
                <a:highlight>
                  <a:srgbClr val="00FF00"/>
                </a:highlight>
              </a:rPr>
              <a:t>npx</a:t>
            </a:r>
            <a:r>
              <a:rPr lang="en-US" sz="3600" dirty="0">
                <a:highlight>
                  <a:srgbClr val="00FF00"/>
                </a:highlight>
              </a:rPr>
              <a:t> playwright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33975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b="1" dirty="0"/>
              <a:t>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995" y="987391"/>
            <a:ext cx="11572469" cy="634181"/>
          </a:xfrm>
        </p:spPr>
        <p:txBody>
          <a:bodyPr>
            <a:normAutofit/>
          </a:bodyPr>
          <a:lstStyle/>
          <a:p>
            <a:r>
              <a:rPr lang="en-US" sz="2800" b="1" dirty="0"/>
              <a:t>Installation &amp; Configurations</a:t>
            </a:r>
            <a:endParaRPr lang="en-US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181994" y="1621573"/>
            <a:ext cx="11572469" cy="508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Open Visual Studio and create a new </a:t>
            </a:r>
            <a:r>
              <a:rPr lang="en-US" b="1" dirty="0" err="1"/>
              <a:t>NUnit</a:t>
            </a:r>
            <a:r>
              <a:rPr lang="en-US" b="1" dirty="0"/>
              <a:t> project </a:t>
            </a:r>
          </a:p>
          <a:p>
            <a:r>
              <a:rPr lang="en-US" dirty="0"/>
              <a:t>To create the test project, start Visual Studio and create a new project using the </a:t>
            </a:r>
            <a:r>
              <a:rPr lang="en-US" dirty="0" err="1"/>
              <a:t>NUnit</a:t>
            </a:r>
            <a:r>
              <a:rPr lang="en-US" dirty="0"/>
              <a:t> template. The basic structure of the generated project should include a single test case called 'UnitTest1.cs’</a:t>
            </a:r>
          </a:p>
          <a:p>
            <a:endParaRPr lang="en-US" dirty="0"/>
          </a:p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Install NuGet packages for Playwright </a:t>
            </a:r>
          </a:p>
          <a:p>
            <a:r>
              <a:rPr lang="en-US" dirty="0"/>
              <a:t>Next,  install the NuGet packages for Playwright. To do so, right-click on the test project and select “Manage NuGet Packages…”. Once the NuGet Package Manager window opens, search for the following packages, shown in Figure 2,  and install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FFFF00"/>
                </a:highlight>
              </a:rPr>
              <a:t>Microsoft.Playwright</a:t>
            </a:r>
            <a:endParaRPr lang="en-US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FFFF00"/>
                </a:highlight>
              </a:rPr>
              <a:t>Microsoft.Playwright.NUnit</a:t>
            </a:r>
            <a:endParaRPr lang="en-US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highlight>
                  <a:srgbClr val="FFFF00"/>
                </a:highlight>
              </a:rPr>
              <a:t>Microsoft.Playwright.TestAdapter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AEFBB8-5E56-7ADA-F09A-A06DA740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09" y="2340665"/>
            <a:ext cx="4081943" cy="194939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9F092D-FA54-F4F4-7126-237D700D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4" y="5009147"/>
            <a:ext cx="4937621" cy="1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88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sz="8800" dirty="0"/>
          </a:p>
          <a:p>
            <a:pPr algn="ctr"/>
            <a:r>
              <a:rPr lang="en-US" sz="8800" dirty="0"/>
              <a:t>End! </a:t>
            </a:r>
          </a:p>
        </p:txBody>
      </p:sp>
    </p:spTree>
    <p:extLst>
      <p:ext uri="{BB962C8B-B14F-4D97-AF65-F5344CB8AC3E}">
        <p14:creationId xmlns:p14="http://schemas.microsoft.com/office/powerpoint/2010/main" val="360379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12979</TotalTime>
  <Words>658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Wingdings</vt:lpstr>
      <vt:lpstr>Making Templates Accessible</vt:lpstr>
      <vt:lpstr>Introduction to Playwright</vt:lpstr>
      <vt:lpstr>Playwright</vt:lpstr>
      <vt:lpstr>Playwright</vt:lpstr>
      <vt:lpstr>Playwright</vt:lpstr>
      <vt:lpstr>Playwright</vt:lpstr>
      <vt:lpstr>Playwright</vt:lpstr>
      <vt:lpstr>Playwright</vt:lpstr>
      <vt:lpstr>Playwright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Towards CODELESS Automation…</dc:title>
  <dc:creator>Amir Imam</dc:creator>
  <cp:lastModifiedBy>Muhammad Kamran</cp:lastModifiedBy>
  <cp:revision>895</cp:revision>
  <dcterms:created xsi:type="dcterms:W3CDTF">2018-05-11T17:07:29Z</dcterms:created>
  <dcterms:modified xsi:type="dcterms:W3CDTF">2024-05-18T09:46:01Z</dcterms:modified>
  <cp:version/>
</cp:coreProperties>
</file>