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  <p:sldMasterId id="2147483789" r:id="rId2"/>
  </p:sldMasterIdLst>
  <p:sldIdLst>
    <p:sldId id="256" r:id="rId3"/>
    <p:sldId id="271" r:id="rId4"/>
    <p:sldId id="286" r:id="rId5"/>
    <p:sldId id="287" r:id="rId6"/>
    <p:sldId id="288" r:id="rId7"/>
    <p:sldId id="283" r:id="rId8"/>
    <p:sldId id="284" r:id="rId9"/>
    <p:sldId id="275" r:id="rId10"/>
    <p:sldId id="279" r:id="rId11"/>
    <p:sldId id="278" r:id="rId12"/>
    <p:sldId id="277" r:id="rId13"/>
    <p:sldId id="282" r:id="rId14"/>
    <p:sldId id="280" r:id="rId15"/>
    <p:sldId id="276" r:id="rId16"/>
    <p:sldId id="289" r:id="rId17"/>
    <p:sldId id="290" r:id="rId18"/>
    <p:sldId id="281" r:id="rId19"/>
    <p:sldId id="291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072" autoAdjust="0"/>
  </p:normalViewPr>
  <p:slideViewPr>
    <p:cSldViewPr snapToGrid="0">
      <p:cViewPr varScale="1">
        <p:scale>
          <a:sx n="55" d="100"/>
          <a:sy n="55" d="100"/>
        </p:scale>
        <p:origin x="13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1947BE1-D586-49AE-B2E6-EE426AA23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532914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Medium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4C316E-D918-422D-AC5F-D93C59AB67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78" y="627016"/>
            <a:ext cx="6389027" cy="5601790"/>
          </a:xfrm>
        </p:spPr>
        <p:txBody>
          <a:bodyPr>
            <a:noAutofit/>
          </a:bodyPr>
          <a:lstStyle>
            <a:lvl1pPr algn="r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8000" baseline="0"/>
            </a:lvl1pPr>
          </a:lstStyle>
          <a:p>
            <a:r>
              <a:rPr lang="en-US" dirty="0"/>
              <a:t>Click to edit Master TEXT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B4012DC-9879-489B-B525-C474C5DD29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29797" y="627016"/>
            <a:ext cx="3199034" cy="5590903"/>
          </a:xfrm>
        </p:spPr>
        <p:txBody>
          <a:bodyPr anchor="ctr">
            <a:normAutofit/>
          </a:bodyPr>
          <a:lstStyle>
            <a:lvl1pPr>
              <a:defRPr lang="en-US" sz="2600" kern="1200" spc="50" baseline="0" dirty="0" smtClean="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2356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Medium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DF7571-A130-4054-9513-4BDAC9AE5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30" y="635000"/>
            <a:ext cx="5171770" cy="2039374"/>
          </a:xfrm>
        </p:spPr>
        <p:txBody>
          <a:bodyPr anchor="b">
            <a:noAutofit/>
          </a:bodyPr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6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A27FA5-F6EE-4784-AC43-76381FC2CD9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1998" y="2911475"/>
            <a:ext cx="4500563" cy="3311525"/>
          </a:xfrm>
        </p:spPr>
        <p:txBody>
          <a:bodyPr>
            <a:normAutofit/>
          </a:bodyPr>
          <a:lstStyle>
            <a:lvl1pPr>
              <a:defRPr lang="en-US" sz="2200" kern="1200" spc="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all" spc="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094F8F4-63E4-4A00-8F98-09219DA987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42113" y="639763"/>
            <a:ext cx="2198687" cy="25463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34D9F00-72E9-433A-9427-8DA07653B25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37675" y="638175"/>
            <a:ext cx="2198688" cy="25463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AD0C148-B6DB-4D32-B139-403A6AEC3D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2113" y="3668713"/>
            <a:ext cx="2198687" cy="25542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D9D424B8-9E08-469D-88C8-019306CA38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7675" y="3668713"/>
            <a:ext cx="2198688" cy="25463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20XX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Medium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3200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90108" y="1225106"/>
            <a:ext cx="8201891" cy="39518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Medium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6A3D1-C594-4520-A142-F0D3F59C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5193" y="3036762"/>
            <a:ext cx="7136064" cy="1700784"/>
          </a:xfrm>
        </p:spPr>
        <p:txBody>
          <a:bodyPr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2804" y="1225484"/>
            <a:ext cx="4059934" cy="395180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779" y="5355583"/>
            <a:ext cx="2270162" cy="57715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>
                <a:cs typeface="Calibri"/>
              </a:rPr>
              <a:t>Click to 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16F6145-A1AE-4CDA-AE26-E8FDEFAAB39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984437" y="5355583"/>
            <a:ext cx="2270162" cy="57715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>
                <a:cs typeface="Calibri"/>
              </a:rPr>
              <a:t>Click to edit Master text styles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FDD02FA-6843-4E54-ACDC-AFEAFB4EFAA9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9421095" y="5355583"/>
            <a:ext cx="2270162" cy="57715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>
                <a:cs typeface="Calibri"/>
              </a:rPr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05051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all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Medium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1348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EBC26C2-D50F-483C-8C00-BF173F14B208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FCD9940-9781-43BB-95B6-F5B117EC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9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26C2-D50F-483C-8C00-BF173F14B208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D9940-9781-43BB-95B6-F5B117EC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72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26C2-D50F-483C-8C00-BF173F14B208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D9940-9781-43BB-95B6-F5B117EC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477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26C2-D50F-483C-8C00-BF173F14B208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D9940-9781-43BB-95B6-F5B117EC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7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26C2-D50F-483C-8C00-BF173F14B208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D9940-9781-43BB-95B6-F5B117EC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271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26C2-D50F-483C-8C00-BF173F14B208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D9940-9781-43BB-95B6-F5B117EC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682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26C2-D50F-483C-8C00-BF173F14B208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D9940-9781-43BB-95B6-F5B117EC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41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26C2-D50F-483C-8C00-BF173F14B208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D9940-9781-43BB-95B6-F5B117EC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51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64985"/>
            <a:ext cx="5297764" cy="39521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Medium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93472D-332A-4010-9FEA-8E1E9AE7E1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6213" y="336958"/>
            <a:ext cx="10616187" cy="1700784"/>
          </a:xfrm>
        </p:spPr>
        <p:txBody>
          <a:bodyPr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TEXT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0120" y="2587752"/>
            <a:ext cx="3694176" cy="3258102"/>
          </a:xfr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cs typeface="Calibri"/>
              </a:rPr>
              <a:t>Click to edit master text style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9D1BED5-2D39-40ED-92F5-CF06BE8A75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97764" y="2265363"/>
            <a:ext cx="3479524" cy="39512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77288" y="2265363"/>
            <a:ext cx="3414712" cy="39512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1" y="6356350"/>
            <a:ext cx="3353262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all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Medium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71139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26C2-D50F-483C-8C00-BF173F14B208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D9940-9781-43BB-95B6-F5B117EC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136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20XX</a:t>
            </a:r>
            <a:endParaRPr kumimoji="0" lang="en-US" sz="1200" b="0" i="0" u="none" strike="noStrike" kern="1200" cap="none" spc="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Medium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all" spc="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Sample Footer Text</a:t>
            </a:r>
            <a:endParaRPr kumimoji="0" lang="en-US" sz="1100" b="0" i="0" u="none" strike="noStrike" kern="1200" cap="all" spc="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Medium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Medium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381720"/>
      </p:ext>
    </p:extLst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20XX</a:t>
            </a:r>
            <a:endParaRPr kumimoji="0" lang="en-US" sz="1200" b="0" i="0" u="none" strike="noStrike" kern="1200" cap="none" spc="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Medium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all" spc="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Sample Footer Text</a:t>
            </a:r>
            <a:endParaRPr kumimoji="0" lang="en-US" sz="1100" b="0" i="0" u="none" strike="noStrike" kern="1200" cap="all" spc="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Medium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Medium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9827176"/>
      </p:ext>
    </p:extLst>
  </p:cSld>
  <p:clrMapOvr>
    <a:masterClrMapping/>
  </p:clrMapOvr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20XX</a:t>
            </a:r>
            <a:endParaRPr kumimoji="0" lang="en-US" sz="1200" b="0" i="0" u="none" strike="noStrike" kern="1200" cap="none" spc="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Medium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all" spc="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Sample Footer Text</a:t>
            </a:r>
            <a:endParaRPr kumimoji="0" lang="en-US" sz="1100" b="0" i="0" u="none" strike="noStrike" kern="1200" cap="all" spc="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Medium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Medium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6761925"/>
      </p:ext>
    </p:extLst>
  </p:cSld>
  <p:clrMapOvr>
    <a:masterClrMapping/>
  </p:clrMapOvr>
  <p:hf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20XX</a:t>
            </a:r>
            <a:endParaRPr kumimoji="0" lang="en-US" sz="1200" b="0" i="0" u="none" strike="noStrike" kern="1200" cap="none" spc="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Medium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all" spc="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Sample Footer Text</a:t>
            </a:r>
            <a:endParaRPr kumimoji="0" lang="en-US" sz="1100" b="0" i="0" u="none" strike="noStrike" kern="1200" cap="all" spc="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Medium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Medium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7995801"/>
      </p:ext>
    </p:extLst>
  </p:cSld>
  <p:clrMapOvr>
    <a:masterClrMapping/>
  </p:clrMapOvr>
  <p:hf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20XX</a:t>
            </a:r>
            <a:endParaRPr kumimoji="0" lang="en-US" sz="1200" b="0" i="0" u="none" strike="noStrike" kern="1200" cap="none" spc="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Medium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all" spc="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Sample Footer Text</a:t>
            </a:r>
            <a:endParaRPr kumimoji="0" lang="en-US" sz="1100" b="0" i="0" u="none" strike="noStrike" kern="1200" cap="all" spc="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Medium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Medium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8751385"/>
      </p:ext>
    </p:extLst>
  </p:cSld>
  <p:clrMapOvr>
    <a:masterClrMapping/>
  </p:clrMapOvr>
  <p:hf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20XX</a:t>
            </a:r>
            <a:endParaRPr kumimoji="0" lang="en-US" sz="1200" b="0" i="0" u="none" strike="noStrike" kern="1200" cap="none" spc="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Medium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all" spc="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Sample Footer Text</a:t>
            </a:r>
            <a:endParaRPr kumimoji="0" lang="en-US" sz="1100" b="0" i="0" u="none" strike="noStrike" kern="1200" cap="all" spc="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Medium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Medium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3257216"/>
      </p:ext>
    </p:extLst>
  </p:cSld>
  <p:clrMapOvr>
    <a:masterClrMapping/>
  </p:clrMapOvr>
  <p:hf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EBC26C2-D50F-483C-8C00-BF173F14B208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D9940-9781-43BB-95B6-F5B117EC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640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EBC26C2-D50F-483C-8C00-BF173F14B208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D9940-9781-43BB-95B6-F5B117EC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4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Medium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0438" y="317499"/>
            <a:ext cx="4500737" cy="2095501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z="5400" dirty="0"/>
              <a:t>Click to edit master text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0438" y="2587625"/>
            <a:ext cx="4500737" cy="35941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  <a:cs typeface="Calibri"/>
              </a:rPr>
              <a:t>Click to edit master text style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all" spc="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4474" y="0"/>
            <a:ext cx="3046351" cy="34283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B54A389-080E-45CE-8275-215B7C9B58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48763" y="0"/>
            <a:ext cx="3048000" cy="3429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F5006F58-5D95-4392-9D32-BE333EA549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2350" y="3429000"/>
            <a:ext cx="6076950" cy="3429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20XX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Medium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0837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Medium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7553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2369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all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CE633F-9882-4A5C-83A2-1109D0C732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Medium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9222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Medium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5771" y="1004205"/>
            <a:ext cx="6096000" cy="3725183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sz="5400" dirty="0"/>
              <a:t>Click to edit master text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7345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all" spc="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5771" y="4865914"/>
            <a:ext cx="6096000" cy="532038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  <a:cs typeface="Calibri"/>
              </a:rPr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20XX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Medium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065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1DF4D9E-FD4F-4244-ACD6-44EC4C0494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6800" y="3048000"/>
            <a:ext cx="1790700" cy="1790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44F5B526-8975-4F7C-B558-830FCEE068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1762" y="3048000"/>
            <a:ext cx="1790700" cy="1790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2">
            <a:extLst>
              <a:ext uri="{FF2B5EF4-FFF2-40B4-BE49-F238E27FC236}">
                <a16:creationId xmlns:a16="http://schemas.microsoft.com/office/drawing/2014/main" id="{ED20DBB5-D24E-40D6-AFFB-428692A51A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76021" y="3048000"/>
            <a:ext cx="1790700" cy="1790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F6F7262C-3E29-4219-AF83-B7A71B97A13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4500" y="3048000"/>
            <a:ext cx="1790700" cy="1790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3861F78-BD42-4F29-8487-1641CFD039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66800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FAB1F8B-1CEE-4068-86DE-561A12A0418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66800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D5AE44CD-B78E-4EE2-B0F2-E0D436C2BA1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21762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>
            <a:extLst>
              <a:ext uri="{FF2B5EF4-FFF2-40B4-BE49-F238E27FC236}">
                <a16:creationId xmlns:a16="http://schemas.microsoft.com/office/drawing/2014/main" id="{3C4FE2DB-091F-4F7A-B6B6-9A6F22AC0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21762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>
            <a:extLst>
              <a:ext uri="{FF2B5EF4-FFF2-40B4-BE49-F238E27FC236}">
                <a16:creationId xmlns:a16="http://schemas.microsoft.com/office/drawing/2014/main" id="{3A3F9D5D-A5CF-482B-A14C-E5BFADB76F7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76021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>
            <a:extLst>
              <a:ext uri="{FF2B5EF4-FFF2-40B4-BE49-F238E27FC236}">
                <a16:creationId xmlns:a16="http://schemas.microsoft.com/office/drawing/2014/main" id="{A4F265B4-1FBB-4396-A938-862D45713AE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576021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>
            <a:extLst>
              <a:ext uri="{FF2B5EF4-FFF2-40B4-BE49-F238E27FC236}">
                <a16:creationId xmlns:a16="http://schemas.microsoft.com/office/drawing/2014/main" id="{AC1BA7DC-98B0-4261-8F1E-8101FB5D480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334500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>
            <a:extLst>
              <a:ext uri="{FF2B5EF4-FFF2-40B4-BE49-F238E27FC236}">
                <a16:creationId xmlns:a16="http://schemas.microsoft.com/office/drawing/2014/main" id="{2E4EF69E-34E2-46FF-A0FA-3F136396D3E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334500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all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20XX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Medium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2503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593407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all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20XX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Medium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199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3236976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3236976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77512" y="2587752"/>
            <a:ext cx="3236976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77512" y="3594538"/>
            <a:ext cx="3236976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9054C03E-8FD4-4345-A971-0A2CCF5C4A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94903" y="2587752"/>
            <a:ext cx="3236976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56D09A0C-509F-447E-AFB1-5531727D7DF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94903" y="3594538"/>
            <a:ext cx="3236976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all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20XX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Medium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4613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Medium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all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Medium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9813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20XX</a:t>
            </a:r>
            <a:endParaRPr kumimoji="0" lang="en-US" sz="1200" b="0" i="0" u="none" strike="noStrike" kern="1200" cap="none" spc="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Medium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all" spc="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Sample Footer Text</a:t>
            </a:r>
            <a:endParaRPr kumimoji="0" lang="en-US" sz="1100" b="0" i="0" u="none" strike="noStrike" kern="1200" cap="all" spc="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Medium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Medium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574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  <p:sldLayoutId id="2147483806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8036" y="2514600"/>
            <a:ext cx="9578287" cy="1489364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on: 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Machine Deployment and Management 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(VPC for 2 different OS ECS, Configurations and IMS)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 rot="10800000" flipV="1">
            <a:off x="568035" y="4682836"/>
            <a:ext cx="4031674" cy="10390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4292689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284" y="505690"/>
            <a:ext cx="8180516" cy="117763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 and Modify ECS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4509"/>
            <a:ext cx="12192000" cy="5763491"/>
          </a:xfrm>
        </p:spPr>
      </p:pic>
    </p:spTree>
    <p:extLst>
      <p:ext uri="{BB962C8B-B14F-4D97-AF65-F5344CB8AC3E}">
        <p14:creationId xmlns:p14="http://schemas.microsoft.com/office/powerpoint/2010/main" val="3071798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1" y="460663"/>
            <a:ext cx="11673839" cy="78235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ECS Modification Request Submitted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1" y="1243013"/>
            <a:ext cx="11155678" cy="5614987"/>
          </a:xfrm>
        </p:spPr>
      </p:pic>
    </p:spTree>
    <p:extLst>
      <p:ext uri="{BB962C8B-B14F-4D97-AF65-F5344CB8AC3E}">
        <p14:creationId xmlns:p14="http://schemas.microsoft.com/office/powerpoint/2010/main" val="4294346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6" y="180109"/>
            <a:ext cx="11993880" cy="110836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VNC for Windows to config Firewall and Remote Services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4509"/>
            <a:ext cx="12192000" cy="5763491"/>
          </a:xfrm>
        </p:spPr>
      </p:pic>
    </p:spTree>
    <p:extLst>
      <p:ext uri="{BB962C8B-B14F-4D97-AF65-F5344CB8AC3E}">
        <p14:creationId xmlns:p14="http://schemas.microsoft.com/office/powerpoint/2010/main" val="1315853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907" y="187569"/>
            <a:ext cx="11484185" cy="1052945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 Login Via VNC deploying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DeepSeak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83673"/>
            <a:ext cx="5501639" cy="5874327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DE38AF-8113-5CA5-AA5F-0F9CBA2F9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3560" y="983673"/>
            <a:ext cx="6546427" cy="587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091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80" y="329845"/>
            <a:ext cx="11430846" cy="1011382"/>
          </a:xfrm>
        </p:spPr>
        <p:txBody>
          <a:bodyPr>
            <a:norm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IMS:Image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management Service – Create an Image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7636"/>
            <a:ext cx="12192000" cy="5680365"/>
          </a:xfrm>
        </p:spPr>
      </p:pic>
    </p:spTree>
    <p:extLst>
      <p:ext uri="{BB962C8B-B14F-4D97-AF65-F5344CB8AC3E}">
        <p14:creationId xmlns:p14="http://schemas.microsoft.com/office/powerpoint/2010/main" val="2420382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474B1-D477-7456-BF90-963A9193D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ACC7B-11E3-D37F-CB2D-EE872F5DD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577" y="259506"/>
            <a:ext cx="11430846" cy="1011382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IMS Image management system – Creation InProgress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51EE773-4BA2-9921-AC83-0B96D35654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5840"/>
            <a:ext cx="11902440" cy="5852160"/>
          </a:xfrm>
        </p:spPr>
      </p:pic>
    </p:spTree>
    <p:extLst>
      <p:ext uri="{BB962C8B-B14F-4D97-AF65-F5344CB8AC3E}">
        <p14:creationId xmlns:p14="http://schemas.microsoft.com/office/powerpoint/2010/main" val="984276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57EF0F-0840-2679-CD06-F0B8CF129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FA461-78F2-1A79-124C-7D43653AF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34" y="277091"/>
            <a:ext cx="11430846" cy="1011382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IMS Image management system – Create InProgress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2DA6D0-272F-D57C-43EA-D844D06F1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897E4F-8B59-A2F4-E2A2-47F04A198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143" y="1005841"/>
            <a:ext cx="12192000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315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954" y="353824"/>
            <a:ext cx="11201400" cy="1035361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ECS Lab – Image management for Linux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12192000" cy="5638800"/>
          </a:xfrm>
        </p:spPr>
      </p:pic>
    </p:spTree>
    <p:extLst>
      <p:ext uri="{BB962C8B-B14F-4D97-AF65-F5344CB8AC3E}">
        <p14:creationId xmlns:p14="http://schemas.microsoft.com/office/powerpoint/2010/main" val="4186840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3B293-B81E-C2D7-BB21-89A32E949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7B1-3410-59CA-DF1C-910D7A869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032" y="1951887"/>
            <a:ext cx="11221671" cy="4712677"/>
          </a:xfrm>
        </p:spPr>
        <p:txBody>
          <a:bodyPr/>
          <a:lstStyle/>
          <a:p>
            <a:pPr marL="518160" lvl="1" indent="-259080" algn="just">
              <a:lnSpc>
                <a:spcPts val="3792"/>
              </a:lnSpc>
              <a:buFont typeface="Arial"/>
              <a:buChar char="•"/>
            </a:pPr>
            <a:r>
              <a:rPr lang="en-US" sz="2400" b="1" spc="21" dirty="0">
                <a:solidFill>
                  <a:schemeClr val="accent1"/>
                </a:solidFill>
                <a:latin typeface="Times New Roman" panose="02020603050405020304" pitchFamily="18" charset="0"/>
                <a:ea typeface="Poppins Bold"/>
                <a:cs typeface="Times New Roman" panose="02020603050405020304" pitchFamily="18" charset="0"/>
                <a:sym typeface="Poppins Bold"/>
              </a:rPr>
              <a:t>To create and VPC and then 2 ECS Instances for different OS </a:t>
            </a:r>
          </a:p>
          <a:p>
            <a:pPr marL="518160" lvl="1" indent="-259080" algn="just">
              <a:lnSpc>
                <a:spcPts val="3792"/>
              </a:lnSpc>
              <a:buFont typeface="Arial"/>
              <a:buChar char="•"/>
            </a:pPr>
            <a:r>
              <a:rPr lang="en-US" sz="2400" b="1" spc="21" dirty="0">
                <a:solidFill>
                  <a:schemeClr val="accent1"/>
                </a:solidFill>
                <a:latin typeface="Times New Roman" panose="02020603050405020304" pitchFamily="18" charset="0"/>
                <a:ea typeface="Poppins Bold"/>
                <a:cs typeface="Times New Roman" panose="02020603050405020304" pitchFamily="18" charset="0"/>
                <a:sym typeface="Poppins Bold"/>
              </a:rPr>
              <a:t>Learn how to Deploy and modify required resources </a:t>
            </a:r>
          </a:p>
          <a:p>
            <a:pPr marL="918210" lvl="2" indent="-259080" algn="just">
              <a:lnSpc>
                <a:spcPts val="3792"/>
              </a:lnSpc>
              <a:buFont typeface="Arial"/>
              <a:buChar char="•"/>
            </a:pPr>
            <a:r>
              <a:rPr lang="fr-FR" sz="2200" b="1" spc="21" dirty="0">
                <a:solidFill>
                  <a:schemeClr val="accent1"/>
                </a:solidFill>
                <a:latin typeface="Times New Roman" panose="02020603050405020304" pitchFamily="18" charset="0"/>
                <a:ea typeface="Poppins Bold"/>
                <a:cs typeface="Times New Roman" panose="02020603050405020304" pitchFamily="18" charset="0"/>
                <a:sym typeface="Poppins Bold"/>
              </a:rPr>
              <a:t>Storage solutions (VPC ECS, EVS &amp; OBS)</a:t>
            </a:r>
            <a:endParaRPr lang="en-US" sz="2200" b="1" spc="21" dirty="0">
              <a:solidFill>
                <a:schemeClr val="accent1"/>
              </a:solidFill>
              <a:latin typeface="Times New Roman" panose="02020603050405020304" pitchFamily="18" charset="0"/>
              <a:ea typeface="Poppins Bold"/>
              <a:cs typeface="Times New Roman" panose="02020603050405020304" pitchFamily="18" charset="0"/>
              <a:sym typeface="Poppins Bold"/>
            </a:endParaRPr>
          </a:p>
          <a:p>
            <a:pPr marL="518160" lvl="1" indent="-259080" algn="just">
              <a:lnSpc>
                <a:spcPts val="3792"/>
              </a:lnSpc>
              <a:buFont typeface="Arial"/>
              <a:buChar char="•"/>
            </a:pPr>
            <a:r>
              <a:rPr lang="en-US" sz="2400" b="1" spc="21" dirty="0">
                <a:solidFill>
                  <a:schemeClr val="accent1"/>
                </a:solidFill>
                <a:latin typeface="Times New Roman" panose="02020603050405020304" pitchFamily="18" charset="0"/>
                <a:ea typeface="Poppins Bold"/>
                <a:cs typeface="Times New Roman" panose="02020603050405020304" pitchFamily="18" charset="0"/>
                <a:sym typeface="Poppins Bold"/>
              </a:rPr>
              <a:t>Configuration and installations on different OS on ECS</a:t>
            </a:r>
          </a:p>
          <a:p>
            <a:pPr marL="918210" lvl="2" indent="-259080" algn="just">
              <a:lnSpc>
                <a:spcPts val="3792"/>
              </a:lnSpc>
              <a:buFont typeface="Arial"/>
              <a:buChar char="•"/>
            </a:pPr>
            <a:r>
              <a:rPr lang="en-US" sz="2200" b="1" spc="21" dirty="0">
                <a:solidFill>
                  <a:schemeClr val="accent1"/>
                </a:solidFill>
                <a:latin typeface="Times New Roman" panose="02020603050405020304" pitchFamily="18" charset="0"/>
                <a:ea typeface="Poppins Bold"/>
                <a:cs typeface="Times New Roman" panose="02020603050405020304" pitchFamily="18" charset="0"/>
                <a:sym typeface="Poppins Bold"/>
              </a:rPr>
              <a:t>Linux, CentOS , Sun Solaris, SUSE Linux, RHEL, Fedora , Windows</a:t>
            </a:r>
          </a:p>
          <a:p>
            <a:pPr marL="518160" lvl="1" indent="-259080" algn="just">
              <a:lnSpc>
                <a:spcPts val="3792"/>
              </a:lnSpc>
              <a:buFont typeface="Arial"/>
              <a:buChar char="•"/>
            </a:pPr>
            <a:r>
              <a:rPr lang="en-US" sz="2400" b="1" spc="21" dirty="0">
                <a:solidFill>
                  <a:schemeClr val="accent1"/>
                </a:solidFill>
                <a:latin typeface="Times New Roman" panose="02020603050405020304" pitchFamily="18" charset="0"/>
                <a:ea typeface="Poppins Bold"/>
                <a:cs typeface="Times New Roman" panose="02020603050405020304" pitchFamily="18" charset="0"/>
                <a:sym typeface="Poppins Bold"/>
              </a:rPr>
              <a:t>IMS or Image management services for different Specification</a:t>
            </a:r>
          </a:p>
          <a:p>
            <a:pPr marL="918210" lvl="2" indent="-259080" algn="just">
              <a:lnSpc>
                <a:spcPts val="3792"/>
              </a:lnSpc>
              <a:buFont typeface="Arial"/>
              <a:buChar char="•"/>
            </a:pPr>
            <a:r>
              <a:rPr lang="en-US" sz="2200" b="1" spc="21" dirty="0">
                <a:solidFill>
                  <a:schemeClr val="accent1"/>
                </a:solidFill>
                <a:latin typeface="Times New Roman" panose="02020603050405020304" pitchFamily="18" charset="0"/>
                <a:ea typeface="Poppins Bold"/>
                <a:cs typeface="Times New Roman" panose="02020603050405020304" pitchFamily="18" charset="0"/>
                <a:sym typeface="Poppins Bold"/>
              </a:rPr>
              <a:t>Mount Images on servers to access and deploy ECS instantly with required configuration (Customize templates, life cycles and Identical ECS)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381EB-7C9D-FB35-A897-E46134137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50E7-27E8-45A2-9E0D-2C11F90F47B1}" type="datetime1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B7F59-15E7-A4E0-FAFB-6C74C3531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79406"/>
            <a:ext cx="3859795" cy="304801"/>
          </a:xfrm>
        </p:spPr>
        <p:txBody>
          <a:bodyPr/>
          <a:lstStyle/>
          <a:p>
            <a:r>
              <a:rPr lang="en-US" dirty="0"/>
              <a:t>ECS Cloud management Services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C7250-E2A5-F1A9-E402-ED6963797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D9940-9781-43BB-95B6-F5B117EC5EE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36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36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72142BC0-18E5-42CE-A02F-AC348DDCE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65362"/>
            <a:ext cx="5186598" cy="3951287"/>
          </a:xfrm>
          <a:solidFill>
            <a:srgbClr val="C00000"/>
          </a:solidFill>
        </p:spPr>
        <p:txBody>
          <a:bodyPr anchor="ctr">
            <a:noAutofit/>
          </a:bodyPr>
          <a:lstStyle/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2 Members:</a:t>
            </a: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1-Usama Shehzad</a:t>
            </a: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2-Basharat Hussain </a:t>
            </a: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3-Hassan Farid</a:t>
            </a: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4-Muzamil Saeed</a:t>
            </a: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5-Noor Danish</a:t>
            </a: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6-Wakeel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C183CD9-42C3-464A-A17F-BFEA37F7F8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9854" y="768264"/>
            <a:ext cx="10822546" cy="838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+mj-ea"/>
                <a:cs typeface="Arabic Typesetting" panose="03020402040406030203" pitchFamily="66" charset="-78"/>
              </a:rPr>
            </a:b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183CD9-42C3-464A-A17F-BFEA37F7F8E7}"/>
              </a:ext>
            </a:extLst>
          </p:cNvPr>
          <p:cNvSpPr txBox="1"/>
          <p:nvPr/>
        </p:nvSpPr>
        <p:spPr>
          <a:xfrm>
            <a:off x="2133901" y="71759"/>
            <a:ext cx="8378534" cy="22313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500" b="1" i="0" u="none" strike="noStrike" kern="1200" cap="none" spc="0" normalizeH="0" baseline="0" noProof="0" dirty="0">
                <a:ln>
                  <a:noFill/>
                </a:ln>
                <a:solidFill>
                  <a:srgbClr val="F99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﷽</a:t>
            </a:r>
            <a:b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99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</a:b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99700"/>
              </a:solidFill>
              <a:effectLst/>
              <a:uLnTx/>
              <a:uFillTx/>
              <a:latin typeface="Franklin Gothic Medium"/>
              <a:ea typeface="+mn-ea"/>
              <a:cs typeface="+mn-cs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C601F83-4246-C8CE-D529-34F1A0C318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65E86E-30B4-AFB5-8AEE-3AAF51258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181" y="2265363"/>
            <a:ext cx="3479524" cy="3951287"/>
          </a:xfrm>
          <a:prstGeom prst="rect">
            <a:avLst/>
          </a:prstGeom>
        </p:spPr>
      </p:pic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B138629-B84E-401A-9459-A50A7074AA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14" name="Content Placeholder 5">
            <a:extLst>
              <a:ext uri="{FF2B5EF4-FFF2-40B4-BE49-F238E27FC236}">
                <a16:creationId xmlns:a16="http://schemas.microsoft.com/office/drawing/2014/main" id="{0A299828-183D-1A25-327E-26BDB72199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871" y="2265362"/>
            <a:ext cx="3359129" cy="39512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0852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uiExpan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55" y="543526"/>
            <a:ext cx="7038109" cy="734291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Times New Roman" panose="02020603050405020304" pitchFamily="18" charset="0"/>
                <a:ea typeface="Poppins Bold"/>
                <a:cs typeface="Times New Roman" panose="02020603050405020304" pitchFamily="18" charset="0"/>
                <a:sym typeface="Poppins Bold"/>
              </a:rPr>
              <a:t>Summary and Table of Contents</a:t>
            </a:r>
            <a:br>
              <a:rPr lang="en-US" b="1" dirty="0">
                <a:latin typeface="Poppins Bold"/>
                <a:ea typeface="Poppins Bold"/>
                <a:cs typeface="Poppins Bold"/>
                <a:sym typeface="Poppins Bold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55" y="1066800"/>
            <a:ext cx="11249890" cy="5791200"/>
          </a:xfrm>
        </p:spPr>
        <p:txBody>
          <a:bodyPr>
            <a:normAutofit/>
          </a:bodyPr>
          <a:lstStyle/>
          <a:p>
            <a:pPr marL="518160" lvl="1" indent="-259080" algn="just">
              <a:lnSpc>
                <a:spcPts val="3792"/>
              </a:lnSpc>
              <a:buFont typeface="Arial"/>
              <a:buChar char="•"/>
            </a:pPr>
            <a:r>
              <a:rPr lang="en-US" sz="2400" b="1" spc="21" dirty="0">
                <a:solidFill>
                  <a:schemeClr val="accent1"/>
                </a:solidFill>
                <a:latin typeface="Times New Roman" panose="02020603050405020304" pitchFamily="18" charset="0"/>
                <a:ea typeface="Poppins Bold"/>
                <a:cs typeface="Times New Roman" panose="02020603050405020304" pitchFamily="18" charset="0"/>
                <a:sym typeface="Poppins Bold"/>
              </a:rPr>
              <a:t>Introduction to VPC for Two  OS ECS (Elastic Cloud Server)</a:t>
            </a:r>
          </a:p>
          <a:p>
            <a:pPr marL="518160" lvl="1" indent="-259080" algn="just">
              <a:lnSpc>
                <a:spcPts val="3792"/>
              </a:lnSpc>
              <a:buFont typeface="Arial"/>
              <a:buChar char="•"/>
            </a:pPr>
            <a:r>
              <a:rPr lang="en-US" sz="2400" b="1" spc="21" dirty="0">
                <a:solidFill>
                  <a:schemeClr val="accent1"/>
                </a:solidFill>
                <a:latin typeface="Times New Roman" panose="02020603050405020304" pitchFamily="18" charset="0"/>
                <a:ea typeface="Poppins Bold"/>
                <a:cs typeface="Times New Roman" panose="02020603050405020304" pitchFamily="18" charset="0"/>
                <a:sym typeface="Poppins Bold"/>
              </a:rPr>
              <a:t>Creating an ECS Instance</a:t>
            </a:r>
          </a:p>
          <a:p>
            <a:pPr marL="518160" lvl="1" indent="-259080" algn="just">
              <a:lnSpc>
                <a:spcPts val="3792"/>
              </a:lnSpc>
              <a:buFont typeface="Arial"/>
              <a:buChar char="•"/>
            </a:pPr>
            <a:r>
              <a:rPr lang="en-US" sz="2400" b="1" spc="21" dirty="0">
                <a:solidFill>
                  <a:schemeClr val="accent1"/>
                </a:solidFill>
                <a:latin typeface="Times New Roman" panose="02020603050405020304" pitchFamily="18" charset="0"/>
                <a:ea typeface="Poppins Bold"/>
                <a:cs typeface="Times New Roman" panose="02020603050405020304" pitchFamily="18" charset="0"/>
                <a:sym typeface="Poppins Bold"/>
              </a:rPr>
              <a:t>Selecting ECS Flavor and Specifications</a:t>
            </a:r>
          </a:p>
          <a:p>
            <a:pPr marL="518160" lvl="1" indent="-259080" algn="just">
              <a:lnSpc>
                <a:spcPts val="3792"/>
              </a:lnSpc>
              <a:buFont typeface="Arial"/>
              <a:buChar char="•"/>
            </a:pPr>
            <a:r>
              <a:rPr lang="en-US" sz="2400" b="1" spc="21" dirty="0">
                <a:solidFill>
                  <a:schemeClr val="accent1"/>
                </a:solidFill>
                <a:latin typeface="Times New Roman" panose="02020603050405020304" pitchFamily="18" charset="0"/>
                <a:ea typeface="Poppins Bold"/>
                <a:cs typeface="Times New Roman" panose="02020603050405020304" pitchFamily="18" charset="0"/>
                <a:sym typeface="Poppins Bold"/>
              </a:rPr>
              <a:t>Operating System Configuration</a:t>
            </a:r>
          </a:p>
          <a:p>
            <a:pPr marL="518160" lvl="1" indent="-259080" algn="just">
              <a:lnSpc>
                <a:spcPts val="3792"/>
              </a:lnSpc>
              <a:buFont typeface="Arial"/>
              <a:buChar char="•"/>
            </a:pPr>
            <a:r>
              <a:rPr lang="en-US" sz="2400" b="1" spc="21" dirty="0">
                <a:solidFill>
                  <a:schemeClr val="accent1"/>
                </a:solidFill>
                <a:latin typeface="Times New Roman" panose="02020603050405020304" pitchFamily="18" charset="0"/>
                <a:ea typeface="Poppins Bold"/>
                <a:cs typeface="Times New Roman" panose="02020603050405020304" pitchFamily="18" charset="0"/>
                <a:sym typeface="Poppins Bold"/>
              </a:rPr>
              <a:t>Network Configuration</a:t>
            </a:r>
          </a:p>
          <a:p>
            <a:pPr marL="518160" lvl="1" indent="-259080" algn="just">
              <a:lnSpc>
                <a:spcPts val="3792"/>
              </a:lnSpc>
              <a:buFont typeface="Arial"/>
              <a:buChar char="•"/>
            </a:pPr>
            <a:r>
              <a:rPr lang="en-US" sz="2400" b="1" spc="21" dirty="0">
                <a:solidFill>
                  <a:schemeClr val="accent1"/>
                </a:solidFill>
                <a:latin typeface="Times New Roman" panose="02020603050405020304" pitchFamily="18" charset="0"/>
                <a:ea typeface="Poppins Bold"/>
                <a:cs typeface="Times New Roman" panose="02020603050405020304" pitchFamily="18" charset="0"/>
                <a:sym typeface="Poppins Bold"/>
              </a:rPr>
              <a:t>Resizing the ECS Instance</a:t>
            </a:r>
          </a:p>
          <a:p>
            <a:pPr marL="518160" lvl="1" indent="-259080" algn="just">
              <a:lnSpc>
                <a:spcPts val="3792"/>
              </a:lnSpc>
              <a:buFont typeface="Arial"/>
              <a:buChar char="•"/>
            </a:pPr>
            <a:r>
              <a:rPr lang="en-US" sz="2400" b="1" spc="21" dirty="0">
                <a:solidFill>
                  <a:schemeClr val="accent1"/>
                </a:solidFill>
                <a:latin typeface="Times New Roman" panose="02020603050405020304" pitchFamily="18" charset="0"/>
                <a:ea typeface="Poppins Bold"/>
                <a:cs typeface="Times New Roman" panose="02020603050405020304" pitchFamily="18" charset="0"/>
                <a:sym typeface="Poppins Bold"/>
              </a:rPr>
              <a:t>Using the Command Line Interface (CLI) for ECS</a:t>
            </a:r>
          </a:p>
          <a:p>
            <a:pPr marL="518160" lvl="1" indent="-259080" algn="just">
              <a:lnSpc>
                <a:spcPts val="3792"/>
              </a:lnSpc>
              <a:buFont typeface="Arial"/>
              <a:buChar char="•"/>
            </a:pPr>
            <a:r>
              <a:rPr lang="en-US" sz="2400" b="1" spc="21" dirty="0">
                <a:solidFill>
                  <a:schemeClr val="accent1"/>
                </a:solidFill>
                <a:latin typeface="Times New Roman" panose="02020603050405020304" pitchFamily="18" charset="0"/>
                <a:ea typeface="Poppins Bold"/>
                <a:cs typeface="Times New Roman" panose="02020603050405020304" pitchFamily="18" charset="0"/>
                <a:sym typeface="Poppins Bold"/>
              </a:rPr>
              <a:t>Basic ECS Management Operations (Firewall, Deep Seak, &amp; Remote Services</a:t>
            </a:r>
          </a:p>
          <a:p>
            <a:pPr marL="518160" lvl="1" indent="-259080" algn="just">
              <a:lnSpc>
                <a:spcPts val="3792"/>
              </a:lnSpc>
              <a:buFont typeface="Arial"/>
              <a:buChar char="•"/>
            </a:pPr>
            <a:r>
              <a:rPr lang="en-US" sz="2400" b="1" spc="21" dirty="0">
                <a:solidFill>
                  <a:schemeClr val="accent1"/>
                </a:solidFill>
                <a:latin typeface="Times New Roman" panose="02020603050405020304" pitchFamily="18" charset="0"/>
                <a:ea typeface="Poppins Bold"/>
                <a:cs typeface="Times New Roman" panose="02020603050405020304" pitchFamily="18" charset="0"/>
                <a:sym typeface="Poppins Bold"/>
              </a:rPr>
              <a:t>IMS or Image management 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047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225" y="304800"/>
            <a:ext cx="8120302" cy="1302327"/>
          </a:xfrm>
        </p:spPr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Poppins Bold"/>
                <a:cs typeface="Times New Roman" panose="02020603050405020304" pitchFamily="18" charset="0"/>
                <a:sym typeface="Poppins Bold"/>
              </a:rPr>
              <a:t>Introduction to ECS</a:t>
            </a:r>
            <a:br>
              <a:rPr lang="en-US" b="1" dirty="0">
                <a:latin typeface="Times New Roman" panose="02020603050405020304" pitchFamily="18" charset="0"/>
                <a:ea typeface="Poppins Bold"/>
                <a:cs typeface="Times New Roman" panose="02020603050405020304" pitchFamily="18" charset="0"/>
                <a:sym typeface="Poppins Bold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225" y="1385455"/>
            <a:ext cx="11197549" cy="5472545"/>
          </a:xfrm>
        </p:spPr>
        <p:txBody>
          <a:bodyPr>
            <a:noAutofit/>
          </a:bodyPr>
          <a:lstStyle/>
          <a:p>
            <a:pPr marL="561341" lvl="1" indent="-280670" algn="just">
              <a:lnSpc>
                <a:spcPts val="3588"/>
              </a:lnSpc>
              <a:buFont typeface="Arial"/>
              <a:buChar char="•"/>
            </a:pPr>
            <a:r>
              <a:rPr 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ECS stands for Elastic Cloud Server</a:t>
            </a:r>
          </a:p>
          <a:p>
            <a:pPr marL="561341" lvl="1" indent="-280670" algn="just">
              <a:lnSpc>
                <a:spcPts val="3588"/>
              </a:lnSpc>
              <a:buFont typeface="Arial"/>
              <a:buChar char="•"/>
            </a:pPr>
            <a:r>
              <a:rPr 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It is a virtual machine hosted in the cloud</a:t>
            </a:r>
          </a:p>
          <a:p>
            <a:pPr marL="561341" lvl="1" indent="-280670" algn="just">
              <a:lnSpc>
                <a:spcPts val="3588"/>
              </a:lnSpc>
              <a:buFont typeface="Arial"/>
              <a:buChar char="•"/>
            </a:pPr>
            <a:r>
              <a:rPr 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Works like a physical computer, but more flexible &amp; scalable.</a:t>
            </a:r>
          </a:p>
          <a:p>
            <a:pPr algn="just">
              <a:lnSpc>
                <a:spcPts val="3588"/>
              </a:lnSpc>
            </a:pPr>
            <a:endParaRPr lang="en-US" sz="3200" b="1" dirty="0">
              <a:solidFill>
                <a:schemeClr val="accent1"/>
              </a:solidFill>
              <a:latin typeface="Times New Roman" panose="02020603050405020304" pitchFamily="18" charset="0"/>
              <a:ea typeface="Poppins"/>
              <a:cs typeface="Times New Roman" panose="02020603050405020304" pitchFamily="18" charset="0"/>
              <a:sym typeface="Poppins"/>
            </a:endParaRPr>
          </a:p>
          <a:p>
            <a:pPr algn="just">
              <a:lnSpc>
                <a:spcPts val="3588"/>
              </a:lnSpc>
            </a:pPr>
            <a:r>
              <a:rPr 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ea typeface="Poppins Bold"/>
                <a:cs typeface="Times New Roman" panose="02020603050405020304" pitchFamily="18" charset="0"/>
                <a:sym typeface="Poppins Bold"/>
              </a:rPr>
              <a:t>You can:</a:t>
            </a:r>
          </a:p>
          <a:p>
            <a:pPr marL="561341" lvl="1" indent="-280670" algn="just">
              <a:lnSpc>
                <a:spcPts val="3588"/>
              </a:lnSpc>
              <a:buFont typeface="Arial"/>
              <a:buChar char="•"/>
            </a:pPr>
            <a:r>
              <a:rPr 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Choose your OS (Windows/Linux)</a:t>
            </a:r>
          </a:p>
          <a:p>
            <a:pPr marL="561341" lvl="1" indent="-280670" algn="just">
              <a:lnSpc>
                <a:spcPts val="3588"/>
              </a:lnSpc>
              <a:buFont typeface="Arial"/>
              <a:buChar char="•"/>
            </a:pPr>
            <a:r>
              <a:rPr 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Set your own CPU, RAM, and storage</a:t>
            </a:r>
          </a:p>
          <a:p>
            <a:pPr marL="561341" lvl="1" indent="-280670" algn="just">
              <a:lnSpc>
                <a:spcPts val="3588"/>
              </a:lnSpc>
              <a:buFont typeface="Arial"/>
              <a:buChar char="•"/>
            </a:pPr>
            <a:r>
              <a:rPr 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Configure network settings</a:t>
            </a:r>
          </a:p>
        </p:txBody>
      </p:sp>
    </p:spTree>
    <p:extLst>
      <p:ext uri="{BB962C8B-B14F-4D97-AF65-F5344CB8AC3E}">
        <p14:creationId xmlns:p14="http://schemas.microsoft.com/office/powerpoint/2010/main" val="2242887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399"/>
            <a:ext cx="9838266" cy="4401128"/>
          </a:xfrm>
        </p:spPr>
        <p:txBody>
          <a:bodyPr>
            <a:normAutofit/>
          </a:bodyPr>
          <a:lstStyle/>
          <a:p>
            <a:pPr algn="just">
              <a:lnSpc>
                <a:spcPts val="3588"/>
              </a:lnSpc>
            </a:pPr>
            <a:r>
              <a:rPr 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ea typeface="Poppins Bold"/>
                <a:cs typeface="Times New Roman" panose="02020603050405020304" pitchFamily="18" charset="0"/>
                <a:sym typeface="Poppins Bold"/>
              </a:rPr>
              <a:t>Commonly used for:</a:t>
            </a:r>
          </a:p>
          <a:p>
            <a:pPr algn="just">
              <a:lnSpc>
                <a:spcPts val="3588"/>
              </a:lnSpc>
            </a:pPr>
            <a:endParaRPr lang="en-US" sz="3200" b="1" dirty="0">
              <a:solidFill>
                <a:schemeClr val="accent1"/>
              </a:solidFill>
              <a:latin typeface="Times New Roman" panose="02020603050405020304" pitchFamily="18" charset="0"/>
              <a:ea typeface="Poppins Bold"/>
              <a:cs typeface="Times New Roman" panose="02020603050405020304" pitchFamily="18" charset="0"/>
              <a:sym typeface="Poppins Bold"/>
            </a:endParaRPr>
          </a:p>
          <a:p>
            <a:pPr marL="561341" lvl="1" indent="-280670" algn="just">
              <a:lnSpc>
                <a:spcPts val="3588"/>
              </a:lnSpc>
              <a:buFont typeface="Arial"/>
              <a:buChar char="•"/>
            </a:pPr>
            <a:r>
              <a:rPr 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Hosting websites and apps</a:t>
            </a:r>
          </a:p>
          <a:p>
            <a:pPr marL="561341" lvl="1" indent="-280670" algn="just">
              <a:lnSpc>
                <a:spcPts val="3588"/>
              </a:lnSpc>
              <a:buFont typeface="Arial"/>
              <a:buChar char="•"/>
            </a:pPr>
            <a:r>
              <a:rPr 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Running software</a:t>
            </a:r>
          </a:p>
          <a:p>
            <a:pPr marL="561341" lvl="1" indent="-280670" algn="just">
              <a:lnSpc>
                <a:spcPts val="3588"/>
              </a:lnSpc>
              <a:buFont typeface="Arial"/>
              <a:buChar char="•"/>
            </a:pPr>
            <a:r>
              <a:rPr 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Testing and development</a:t>
            </a:r>
          </a:p>
          <a:p>
            <a:pPr marL="561341" lvl="1" indent="-280670" algn="just">
              <a:lnSpc>
                <a:spcPts val="3588"/>
              </a:lnSpc>
              <a:buFont typeface="Arial"/>
              <a:buChar char="•"/>
            </a:pPr>
            <a:r>
              <a:rPr 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Data storage in the cloud</a:t>
            </a:r>
          </a:p>
        </p:txBody>
      </p:sp>
    </p:spTree>
    <p:extLst>
      <p:ext uri="{BB962C8B-B14F-4D97-AF65-F5344CB8AC3E}">
        <p14:creationId xmlns:p14="http://schemas.microsoft.com/office/powerpoint/2010/main" val="79340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108" y="548500"/>
            <a:ext cx="11345594" cy="102985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ECS Servers for Windows and Linux After VPC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98" y="1578354"/>
            <a:ext cx="11167404" cy="5156554"/>
          </a:xfrm>
        </p:spPr>
      </p:pic>
    </p:spTree>
    <p:extLst>
      <p:ext uri="{BB962C8B-B14F-4D97-AF65-F5344CB8AC3E}">
        <p14:creationId xmlns:p14="http://schemas.microsoft.com/office/powerpoint/2010/main" val="2859860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338" y="439615"/>
            <a:ext cx="6359236" cy="1028967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ECS Creation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0037"/>
            <a:ext cx="12192000" cy="5527964"/>
          </a:xfrm>
        </p:spPr>
      </p:pic>
    </p:spTree>
    <p:extLst>
      <p:ext uri="{BB962C8B-B14F-4D97-AF65-F5344CB8AC3E}">
        <p14:creationId xmlns:p14="http://schemas.microsoft.com/office/powerpoint/2010/main" val="4188631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48" y="1746250"/>
            <a:ext cx="11178321" cy="5111750"/>
          </a:xfr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515448" y="463578"/>
            <a:ext cx="9884093" cy="100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b="1" dirty="0"/>
              <a:t>Elastic Cloud Server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Resizing</a:t>
            </a:r>
          </a:p>
        </p:txBody>
      </p:sp>
    </p:spTree>
    <p:extLst>
      <p:ext uri="{BB962C8B-B14F-4D97-AF65-F5344CB8AC3E}">
        <p14:creationId xmlns:p14="http://schemas.microsoft.com/office/powerpoint/2010/main" val="3515800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4128" y="515816"/>
            <a:ext cx="8382000" cy="928255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ECS Image for Window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28" y="2181468"/>
            <a:ext cx="11282395" cy="4676531"/>
          </a:xfrm>
        </p:spPr>
      </p:pic>
    </p:spTree>
    <p:extLst>
      <p:ext uri="{BB962C8B-B14F-4D97-AF65-F5344CB8AC3E}">
        <p14:creationId xmlns:p14="http://schemas.microsoft.com/office/powerpoint/2010/main" val="4044751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2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404</TotalTime>
  <Words>347</Words>
  <Application>Microsoft Office PowerPoint</Application>
  <PresentationFormat>Widescreen</PresentationFormat>
  <Paragraphs>60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Arabic Typesetting</vt:lpstr>
      <vt:lpstr>Arial</vt:lpstr>
      <vt:lpstr>Calibri</vt:lpstr>
      <vt:lpstr>Century Gothic</vt:lpstr>
      <vt:lpstr>Franklin Gothic Demi Cond</vt:lpstr>
      <vt:lpstr>Franklin Gothic Medium</vt:lpstr>
      <vt:lpstr>Poppins Bold</vt:lpstr>
      <vt:lpstr>Times New Roman</vt:lpstr>
      <vt:lpstr>Wingdings</vt:lpstr>
      <vt:lpstr>Wingdings 3</vt:lpstr>
      <vt:lpstr>JuxtaposeVTI</vt:lpstr>
      <vt:lpstr>Ion Boardroom</vt:lpstr>
      <vt:lpstr>Presentation on:  Virtual Machine Deployment and Management  (VPC for 2 different OS ECS, Configurations and IMS)</vt:lpstr>
      <vt:lpstr> </vt:lpstr>
      <vt:lpstr>Summary and Table of Contents </vt:lpstr>
      <vt:lpstr>Introduction to ECS </vt:lpstr>
      <vt:lpstr>ECS</vt:lpstr>
      <vt:lpstr>Creating ECS Servers for Windows and Linux After VPC</vt:lpstr>
      <vt:lpstr>ECS Creation</vt:lpstr>
      <vt:lpstr>PowerPoint Presentation</vt:lpstr>
      <vt:lpstr>Creating ECS Image for Window</vt:lpstr>
      <vt:lpstr>Stop and Modify ECS </vt:lpstr>
      <vt:lpstr>ECS Modification Request Submitted</vt:lpstr>
      <vt:lpstr>Login VNC for Windows to config Firewall and Remote Services</vt:lpstr>
      <vt:lpstr>CLI Login Via VNC deploying DeepSeak</vt:lpstr>
      <vt:lpstr>IMS:Image management Service – Create an Image</vt:lpstr>
      <vt:lpstr>IMS Image management system – Creation InProgress</vt:lpstr>
      <vt:lpstr>IMS Image management system – Create InProgress</vt:lpstr>
      <vt:lpstr>Cloud ECS Lab – Image management for Linux </vt:lpstr>
      <vt:lpstr>Conclusion: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8.1</dc:creator>
  <cp:lastModifiedBy>Basharat Hussein</cp:lastModifiedBy>
  <cp:revision>64</cp:revision>
  <dcterms:created xsi:type="dcterms:W3CDTF">2021-11-29T05:36:38Z</dcterms:created>
  <dcterms:modified xsi:type="dcterms:W3CDTF">2025-08-09T07:05:13Z</dcterms:modified>
</cp:coreProperties>
</file>