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embeddedFontLst>
    <p:embeddedFont>
      <p:font typeface="Century Schoolbook"/>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enturySchoolbook-bold.fntdata"/><Relationship Id="rId21" Type="http://schemas.openxmlformats.org/officeDocument/2006/relationships/slide" Target="slides/slide16.xml"/><Relationship Id="rId43" Type="http://schemas.openxmlformats.org/officeDocument/2006/relationships/font" Target="fonts/CenturySchoolbook-regular.fntdata"/><Relationship Id="rId24" Type="http://schemas.openxmlformats.org/officeDocument/2006/relationships/slide" Target="slides/slide19.xml"/><Relationship Id="rId46" Type="http://schemas.openxmlformats.org/officeDocument/2006/relationships/font" Target="fonts/CenturySchoolbook-boldItalic.fntdata"/><Relationship Id="rId23" Type="http://schemas.openxmlformats.org/officeDocument/2006/relationships/slide" Target="slides/slide18.xml"/><Relationship Id="rId45" Type="http://schemas.openxmlformats.org/officeDocument/2006/relationships/font" Target="fonts/CenturySchoolbook-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1be25a06c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1be25a06c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41be25a06c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1be25a06c_1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1be25a06c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41be25a06c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2f2a08905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2f2a0890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222f2a08905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2f2a08905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2f2a08905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22f2a08905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2f2a08905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22f2a08905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222f2a08905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22f2a08905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22f2a08905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222f2a08905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2f2a08905_4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2f2a08905_4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222f2a08905_4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41be25a06c_1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41be25a06c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241be25a06c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2f2a08905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2f2a08905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222f2a08905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22f2a08905_0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22f2a08905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222f2a08905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22f2a08905_4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22f2a08905_4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222f2a08905_4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22f2a08905_7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22f2a08905_7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222f2a08905_7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41be25a06c_2_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41be25a06c_2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241be25a06c_2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41be25a06c_2_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41be25a06c_2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241be25a06c_2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2f2a08905_5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2f2a08905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222f2a08905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22f2a08905_5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22f2a08905_5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222f2a08905_5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22f2a08905_7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22f2a08905_7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222f2a08905_7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41be25a06c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41be25a06c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241be25a06c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96" name="Google Shape;39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IoT network sending requests/data/ receiving commands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1" name="Google Shape;16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1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1"/>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1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12"/>
          <p:cNvSpPr txBox="1"/>
          <p:nvPr>
            <p:ph type="title"/>
          </p:nvPr>
        </p:nvSpPr>
        <p:spPr>
          <a:xfrm rot="5400000">
            <a:off x="4541838" y="2362202"/>
            <a:ext cx="5851525"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3" name="Google Shape;133;p1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3" name="Google Shape;33;p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36" name="Shape 36"/>
        <p:cNvGrpSpPr/>
        <p:nvPr/>
      </p:nvGrpSpPr>
      <p:grpSpPr>
        <a:xfrm>
          <a:off x="0" y="0"/>
          <a:ext cx="0" cy="0"/>
          <a:chOff x="0" y="0"/>
          <a:chExt cx="0" cy="0"/>
        </a:xfrm>
      </p:grpSpPr>
      <p:sp>
        <p:nvSpPr>
          <p:cNvPr id="37" name="Google Shape;37;p5"/>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9" name="Google Shape;39;p5"/>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2" name="Google Shape;42;p5"/>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3" name="Google Shape;43;p5"/>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4" name="Google Shape;44;p5"/>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45" name="Google Shape;45;p5"/>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46" name="Google Shape;46;p5"/>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47" name="Google Shape;47;p5"/>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48" name="Google Shape;48;p5"/>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49" name="Google Shape;49;p5"/>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50" name="Google Shape;50;p5"/>
          <p:cNvCxnSpPr/>
          <p:nvPr/>
        </p:nvCxnSpPr>
        <p:spPr>
          <a:xfrm>
            <a:off x="9113856"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51" name="Google Shape;51;p5"/>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2" name="Google Shape;52;p5"/>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3" name="Google Shape;53;p5"/>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4" name="Google Shape;54;p5"/>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5" name="Google Shape;55;p5"/>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6" name="Google Shape;56;p5"/>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7" name="Google Shape;57;p5"/>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58" name="Shape 58"/>
        <p:cNvGrpSpPr/>
        <p:nvPr/>
      </p:nvGrpSpPr>
      <p:grpSpPr>
        <a:xfrm>
          <a:off x="0" y="0"/>
          <a:ext cx="0" cy="0"/>
          <a:chOff x="0" y="0"/>
          <a:chExt cx="0" cy="0"/>
        </a:xfrm>
      </p:grpSpPr>
      <p:sp>
        <p:nvSpPr>
          <p:cNvPr id="59" name="Google Shape;59;p6"/>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6"/>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4" name="Google Shape;64;p6"/>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5" name="Google Shape;65;p6"/>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6" name="Google Shape;66;p6"/>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67" name="Google Shape;67;p6"/>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68" name="Google Shape;68;p6"/>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69" name="Google Shape;69;p6"/>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70" name="Google Shape;70;p6"/>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71" name="Google Shape;71;p6"/>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72" name="Google Shape;72;p6"/>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3" name="Google Shape;73;p6"/>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4" name="Google Shape;74;p6"/>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5" name="Google Shape;75;p6"/>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6" name="Google Shape;76;p6"/>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7" name="Google Shape;77;p6"/>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78" name="Google Shape;78;p6"/>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79" name="Google Shape;79;p6"/>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7"/>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7"/>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8"/>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2" name="Google Shape;92;p8"/>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3" name="Google Shape;93;p8"/>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8"/>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8"/>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6"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98" name="Google Shape;98;p9"/>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9"/>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00" name="Google Shape;100;p9"/>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01" name="Google Shape;101;p9"/>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102" name="Google Shape;102;p9"/>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03" name="Google Shape;103;p9"/>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04" name="Google Shape;104;p9"/>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5" name="Google Shape;105;p9"/>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6" name="Google Shape;106;p9"/>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9" name="Google Shape;109;p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0"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12" name="Google Shape;112;p10"/>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3" name="Google Shape;113;p10"/>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0"/>
          <p:cNvSpPr/>
          <p:nvPr>
            <p:ph idx="2" type="pic"/>
          </p:nvPr>
        </p:nvSpPr>
        <p:spPr>
          <a:xfrm>
            <a:off x="0" y="0"/>
            <a:ext cx="6172200" cy="6858000"/>
          </a:xfrm>
          <a:prstGeom prst="rect">
            <a:avLst/>
          </a:prstGeom>
          <a:solidFill>
            <a:schemeClr val="lt2"/>
          </a:solidFill>
          <a:ln>
            <a:noFill/>
          </a:ln>
        </p:spPr>
      </p:sp>
      <p:sp>
        <p:nvSpPr>
          <p:cNvPr id="115" name="Google Shape;115;p10"/>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6" name="Google Shape;116;p10"/>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7" name="Google Shape;117;p10"/>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18" name="Google Shape;118;p10"/>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9" name="Google Shape;119;p10"/>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20" name="Google Shape;120;p10"/>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21" name="Google Shape;121;p1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3" name="Google Shape;123;p1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11" name="Google Shape;11;p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Google Shape;13;p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4" name="Google Shape;14;p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5" name="Google Shape;15;p1"/>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6" name="Google Shape;16;p1"/>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8" name="Google Shape;18;p1"/>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9" name="Google Shape;19;p1"/>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0" name="Google Shape;20;p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ieeexplore.ieee.org/abstract/document/872831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p:nvPr/>
        </p:nvSpPr>
        <p:spPr>
          <a:xfrm>
            <a:off x="990600" y="588048"/>
            <a:ext cx="7162800" cy="255454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Calibri"/>
                <a:ea typeface="Calibri"/>
                <a:cs typeface="Calibri"/>
                <a:sym typeface="Calibri"/>
              </a:rPr>
              <a:t>Project Presentation</a:t>
            </a:r>
            <a:endParaRPr/>
          </a:p>
          <a:p>
            <a:pPr indent="0" lvl="0" marL="0" marR="0" rtl="0" algn="ctr">
              <a:spcBef>
                <a:spcPts val="0"/>
              </a:spcBef>
              <a:spcAft>
                <a:spcPts val="0"/>
              </a:spcAft>
              <a:buNone/>
            </a:pPr>
            <a:r>
              <a:rPr b="1" i="0" lang="en-US" sz="2000" u="none" cap="none" strike="noStrike">
                <a:solidFill>
                  <a:srgbClr val="C00000"/>
                </a:solidFill>
                <a:latin typeface="Calibri"/>
                <a:ea typeface="Calibri"/>
                <a:cs typeface="Calibri"/>
                <a:sym typeface="Calibri"/>
              </a:rPr>
              <a:t>Entitled</a:t>
            </a:r>
            <a:endParaRPr/>
          </a:p>
          <a:p>
            <a:pPr indent="0" lvl="0" marL="0" marR="0" rtl="0" algn="ctr">
              <a:spcBef>
                <a:spcPts val="0"/>
              </a:spcBef>
              <a:spcAft>
                <a:spcPts val="0"/>
              </a:spcAft>
              <a:buNone/>
            </a:pPr>
            <a:r>
              <a:rPr b="1" i="0" lang="en-US" sz="3600" u="none" cap="none" strike="noStrike">
                <a:solidFill>
                  <a:srgbClr val="FF6600"/>
                </a:solidFill>
                <a:latin typeface="Calibri"/>
                <a:ea typeface="Calibri"/>
                <a:cs typeface="Calibri"/>
                <a:sym typeface="Calibri"/>
              </a:rPr>
              <a:t>“A Blockchain enabled IoT Infrastructure for Power Redistribution”</a:t>
            </a:r>
            <a:endParaRPr/>
          </a:p>
        </p:txBody>
      </p:sp>
      <p:sp>
        <p:nvSpPr>
          <p:cNvPr id="141" name="Google Shape;141;p13"/>
          <p:cNvSpPr txBox="1"/>
          <p:nvPr/>
        </p:nvSpPr>
        <p:spPr>
          <a:xfrm>
            <a:off x="0" y="2855655"/>
            <a:ext cx="3048000"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FF0000"/>
                </a:solidFill>
                <a:latin typeface="Calibri"/>
                <a:ea typeface="Calibri"/>
                <a:cs typeface="Calibri"/>
                <a:sym typeface="Calibri"/>
              </a:rPr>
              <a:t>:Presented By: </a:t>
            </a:r>
            <a:r>
              <a:rPr b="1" i="0" lang="en-US" sz="2000" u="none" cap="none" strike="noStrike">
                <a:solidFill>
                  <a:srgbClr val="0070C0"/>
                </a:solidFill>
                <a:latin typeface="Calibri"/>
                <a:ea typeface="Calibri"/>
                <a:cs typeface="Calibri"/>
                <a:sym typeface="Calibri"/>
              </a:rPr>
              <a:t>G24</a:t>
            </a:r>
            <a:r>
              <a:rPr b="1" i="0" lang="en-US" sz="2000" u="none" cap="none" strike="noStrike">
                <a:solidFill>
                  <a:srgbClr val="FF0000"/>
                </a:solidFill>
                <a:latin typeface="Calibri"/>
                <a:ea typeface="Calibri"/>
                <a:cs typeface="Calibri"/>
                <a:sym typeface="Calibri"/>
              </a:rPr>
              <a:t> </a:t>
            </a:r>
            <a:endParaRPr/>
          </a:p>
          <a:p>
            <a:pPr indent="0" lvl="0" marL="0" marR="0" rtl="0" algn="ctr">
              <a:spcBef>
                <a:spcPts val="0"/>
              </a:spcBef>
              <a:spcAft>
                <a:spcPts val="0"/>
              </a:spcAft>
              <a:buNone/>
            </a:pPr>
            <a:r>
              <a:rPr b="1" i="0" lang="en-US" sz="2000" u="none" cap="none" strike="noStrike">
                <a:solidFill>
                  <a:srgbClr val="0070C0"/>
                </a:solidFill>
                <a:latin typeface="Calibri"/>
                <a:ea typeface="Calibri"/>
                <a:cs typeface="Calibri"/>
                <a:sym typeface="Calibri"/>
              </a:rPr>
              <a:t>Aashish Chachan</a:t>
            </a:r>
            <a:endParaRPr b="1" i="0" sz="2000" u="none" cap="none" strike="noStrike">
              <a:solidFill>
                <a:srgbClr val="0070C0"/>
              </a:solidFill>
              <a:latin typeface="Calibri"/>
              <a:ea typeface="Calibri"/>
              <a:cs typeface="Calibri"/>
              <a:sym typeface="Calibri"/>
            </a:endParaRPr>
          </a:p>
          <a:p>
            <a:pPr indent="0" lvl="0" marL="0" marR="0" rtl="0" algn="ctr">
              <a:spcBef>
                <a:spcPts val="0"/>
              </a:spcBef>
              <a:spcAft>
                <a:spcPts val="0"/>
              </a:spcAft>
              <a:buNone/>
            </a:pPr>
            <a:r>
              <a:rPr b="1" i="0" lang="en-US" sz="2000" u="none" cap="none" strike="noStrike">
                <a:solidFill>
                  <a:srgbClr val="0070C0"/>
                </a:solidFill>
                <a:latin typeface="Calibri"/>
                <a:ea typeface="Calibri"/>
                <a:cs typeface="Calibri"/>
                <a:sym typeface="Calibri"/>
              </a:rPr>
              <a:t>(U19EC112)</a:t>
            </a:r>
            <a:endParaRPr/>
          </a:p>
          <a:p>
            <a:pPr indent="0" lvl="0" marL="0" marR="0" rtl="0" algn="ctr">
              <a:spcBef>
                <a:spcPts val="0"/>
              </a:spcBef>
              <a:spcAft>
                <a:spcPts val="0"/>
              </a:spcAft>
              <a:buNone/>
            </a:pPr>
            <a:r>
              <a:rPr b="1" i="0" lang="en-US" sz="2000" u="none" cap="none" strike="noStrike">
                <a:solidFill>
                  <a:srgbClr val="0070C0"/>
                </a:solidFill>
                <a:latin typeface="Calibri"/>
                <a:ea typeface="Calibri"/>
                <a:cs typeface="Calibri"/>
                <a:sym typeface="Calibri"/>
              </a:rPr>
              <a:t>Vivek Damani</a:t>
            </a:r>
            <a:endParaRPr b="1" i="0" sz="2000" u="none" cap="none" strike="noStrike">
              <a:solidFill>
                <a:srgbClr val="0070C0"/>
              </a:solidFill>
              <a:latin typeface="Calibri"/>
              <a:ea typeface="Calibri"/>
              <a:cs typeface="Calibri"/>
              <a:sym typeface="Calibri"/>
            </a:endParaRPr>
          </a:p>
          <a:p>
            <a:pPr indent="0" lvl="0" marL="0" marR="0" rtl="0" algn="ctr">
              <a:spcBef>
                <a:spcPts val="0"/>
              </a:spcBef>
              <a:spcAft>
                <a:spcPts val="0"/>
              </a:spcAft>
              <a:buNone/>
            </a:pPr>
            <a:r>
              <a:rPr b="1" i="0" lang="en-US" sz="2000" u="none" cap="none" strike="noStrike">
                <a:solidFill>
                  <a:srgbClr val="0070C0"/>
                </a:solidFill>
                <a:latin typeface="Calibri"/>
                <a:ea typeface="Calibri"/>
                <a:cs typeface="Calibri"/>
                <a:sym typeface="Calibri"/>
              </a:rPr>
              <a:t>(U19EC127)</a:t>
            </a:r>
            <a:endParaRPr/>
          </a:p>
          <a:p>
            <a:pPr indent="0" lvl="0" marL="0" marR="0" rtl="0" algn="ctr">
              <a:spcBef>
                <a:spcPts val="0"/>
              </a:spcBef>
              <a:spcAft>
                <a:spcPts val="0"/>
              </a:spcAft>
              <a:buNone/>
            </a:pPr>
            <a:r>
              <a:rPr b="1" i="0" lang="en-US" sz="2000" u="none" cap="none" strike="noStrike">
                <a:solidFill>
                  <a:srgbClr val="0070C0"/>
                </a:solidFill>
                <a:latin typeface="Calibri"/>
                <a:ea typeface="Calibri"/>
                <a:cs typeface="Calibri"/>
                <a:sym typeface="Calibri"/>
              </a:rPr>
              <a:t>Vinit Mairal</a:t>
            </a:r>
            <a:endParaRPr b="1" i="0" sz="2000" u="none" cap="none" strike="noStrike">
              <a:solidFill>
                <a:srgbClr val="0070C0"/>
              </a:solidFill>
              <a:latin typeface="Calibri"/>
              <a:ea typeface="Calibri"/>
              <a:cs typeface="Calibri"/>
              <a:sym typeface="Calibri"/>
            </a:endParaRPr>
          </a:p>
          <a:p>
            <a:pPr indent="0" lvl="0" marL="0" marR="0" rtl="0" algn="ctr">
              <a:spcBef>
                <a:spcPts val="0"/>
              </a:spcBef>
              <a:spcAft>
                <a:spcPts val="0"/>
              </a:spcAft>
              <a:buNone/>
            </a:pPr>
            <a:r>
              <a:rPr b="1" i="0" lang="en-US" sz="2000" u="none" cap="none" strike="noStrike">
                <a:solidFill>
                  <a:srgbClr val="0070C0"/>
                </a:solidFill>
                <a:latin typeface="Calibri"/>
                <a:ea typeface="Calibri"/>
                <a:cs typeface="Calibri"/>
                <a:sym typeface="Calibri"/>
              </a:rPr>
              <a:t>(U19EC134)</a:t>
            </a:r>
            <a:endParaRPr/>
          </a:p>
          <a:p>
            <a:pPr indent="0" lvl="0" marL="0" marR="0" rtl="0" algn="ctr">
              <a:spcBef>
                <a:spcPts val="0"/>
              </a:spcBef>
              <a:spcAft>
                <a:spcPts val="0"/>
              </a:spcAft>
              <a:buNone/>
            </a:pPr>
            <a:r>
              <a:t/>
            </a:r>
            <a:endParaRPr b="1" i="0" sz="2000" u="none" cap="none" strike="noStrike">
              <a:solidFill>
                <a:srgbClr val="0070C0"/>
              </a:solidFill>
              <a:latin typeface="Calibri"/>
              <a:ea typeface="Calibri"/>
              <a:cs typeface="Calibri"/>
              <a:sym typeface="Calibri"/>
            </a:endParaRPr>
          </a:p>
        </p:txBody>
      </p:sp>
      <p:sp>
        <p:nvSpPr>
          <p:cNvPr id="142" name="Google Shape;142;p13"/>
          <p:cNvSpPr txBox="1"/>
          <p:nvPr/>
        </p:nvSpPr>
        <p:spPr>
          <a:xfrm>
            <a:off x="5715000" y="3298833"/>
            <a:ext cx="304800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FF0000"/>
                </a:solidFill>
                <a:latin typeface="Calibri"/>
                <a:ea typeface="Calibri"/>
                <a:cs typeface="Calibri"/>
                <a:sym typeface="Calibri"/>
              </a:rPr>
              <a:t>:Guided By:</a:t>
            </a:r>
            <a:endParaRPr b="1" i="0" sz="20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rPr b="1" i="0" lang="en-US" sz="2000" u="none" cap="none" strike="noStrike">
                <a:solidFill>
                  <a:srgbClr val="0070C0"/>
                </a:solidFill>
                <a:latin typeface="Calibri"/>
                <a:ea typeface="Calibri"/>
                <a:cs typeface="Calibri"/>
                <a:sym typeface="Calibri"/>
              </a:rPr>
              <a:t>Dr. Shilpi Gupta</a:t>
            </a:r>
            <a:endParaRPr/>
          </a:p>
          <a:p>
            <a:pPr indent="0" lvl="0" marL="0" marR="0" rtl="0" algn="ctr">
              <a:spcBef>
                <a:spcPts val="0"/>
              </a:spcBef>
              <a:spcAft>
                <a:spcPts val="0"/>
              </a:spcAft>
              <a:buNone/>
            </a:pPr>
            <a:r>
              <a:rPr b="1" i="0" lang="en-US" sz="2000" u="none" cap="none" strike="noStrike">
                <a:solidFill>
                  <a:srgbClr val="00B050"/>
                </a:solidFill>
                <a:latin typeface="Calibri"/>
                <a:ea typeface="Calibri"/>
                <a:cs typeface="Calibri"/>
                <a:sym typeface="Calibri"/>
              </a:rPr>
              <a:t>Associate Professor,DECE</a:t>
            </a:r>
            <a:endParaRPr/>
          </a:p>
        </p:txBody>
      </p:sp>
      <p:pic>
        <p:nvPicPr>
          <p:cNvPr descr="1200px-NIT_Surat_Logo.svg.png" id="143" name="Google Shape;143;p13"/>
          <p:cNvPicPr preferRelativeResize="0"/>
          <p:nvPr/>
        </p:nvPicPr>
        <p:blipFill rotWithShape="1">
          <a:blip r:embed="rId3">
            <a:alphaModFix/>
          </a:blip>
          <a:srcRect b="0" l="0" r="0" t="0"/>
          <a:stretch/>
        </p:blipFill>
        <p:spPr>
          <a:xfrm>
            <a:off x="3429001" y="4038600"/>
            <a:ext cx="1523999" cy="1295400"/>
          </a:xfrm>
          <a:prstGeom prst="rect">
            <a:avLst/>
          </a:prstGeom>
          <a:noFill/>
          <a:ln>
            <a:noFill/>
          </a:ln>
        </p:spPr>
      </p:pic>
      <p:sp>
        <p:nvSpPr>
          <p:cNvPr id="144" name="Google Shape;144;p13"/>
          <p:cNvSpPr txBox="1"/>
          <p:nvPr/>
        </p:nvSpPr>
        <p:spPr>
          <a:xfrm>
            <a:off x="990600" y="5486400"/>
            <a:ext cx="67056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C00000"/>
                </a:solidFill>
                <a:latin typeface="Calibri"/>
                <a:ea typeface="Calibri"/>
                <a:cs typeface="Calibri"/>
                <a:sym typeface="Calibri"/>
              </a:rPr>
              <a:t>DEPARTMENT OF ELECTRONICS ENGINEERING</a:t>
            </a:r>
            <a:endParaRPr b="0" i="0" sz="1800" u="none" cap="none" strike="noStrike">
              <a:solidFill>
                <a:srgbClr val="C00000"/>
              </a:solidFill>
              <a:latin typeface="Calibri"/>
              <a:ea typeface="Calibri"/>
              <a:cs typeface="Calibri"/>
              <a:sym typeface="Calibri"/>
            </a:endParaRPr>
          </a:p>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Sardar Vallabhbhai National Institute of Technology Surat-395007, Gujarat, INDIA.</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IoT Components in the Context of Smart Grids</a:t>
            </a:r>
            <a:endParaRPr/>
          </a:p>
        </p:txBody>
      </p:sp>
      <p:sp>
        <p:nvSpPr>
          <p:cNvPr id="208" name="Google Shape;208;p22"/>
          <p:cNvSpPr txBox="1"/>
          <p:nvPr>
            <p:ph idx="1" type="body"/>
          </p:nvPr>
        </p:nvSpPr>
        <p:spPr>
          <a:xfrm>
            <a:off x="82248" y="1854200"/>
            <a:ext cx="8689200" cy="48012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q"/>
            </a:pPr>
            <a:r>
              <a:rPr b="1" lang="en-US"/>
              <a:t>Information &amp; Communication Technology </a:t>
            </a:r>
            <a:r>
              <a:rPr lang="en-US"/>
              <a:t>: C</a:t>
            </a:r>
            <a:r>
              <a:rPr lang="en-US" sz="2200"/>
              <a:t>ommunication is extended throughout distribution networks and offers high-speed two-ways communication flows that make the smart grid dynamic interactive for real-time information exchange.[1]</a:t>
            </a:r>
            <a:endParaRPr sz="2200"/>
          </a:p>
          <a:p>
            <a:pPr indent="-176530" lvl="0" marL="274320" rtl="0" algn="l">
              <a:spcBef>
                <a:spcPts val="600"/>
              </a:spcBef>
              <a:spcAft>
                <a:spcPts val="0"/>
              </a:spcAft>
              <a:buSzPts val="1540"/>
              <a:buNone/>
            </a:pPr>
            <a:r>
              <a:t/>
            </a:r>
            <a:endParaRPr sz="2200"/>
          </a:p>
          <a:p>
            <a:pPr indent="-176530" lvl="0" marL="274320" rtl="0" algn="l">
              <a:spcBef>
                <a:spcPts val="600"/>
              </a:spcBef>
              <a:spcAft>
                <a:spcPts val="0"/>
              </a:spcAft>
              <a:buSzPts val="1540"/>
              <a:buNone/>
            </a:pPr>
            <a:r>
              <a:t/>
            </a:r>
            <a:endParaRPr sz="2200"/>
          </a:p>
          <a:p>
            <a:pPr indent="-274320" lvl="0" marL="274320" rtl="0" algn="l">
              <a:spcBef>
                <a:spcPts val="600"/>
              </a:spcBef>
              <a:spcAft>
                <a:spcPts val="0"/>
              </a:spcAft>
              <a:buSzPts val="1680"/>
              <a:buChar char="🞆"/>
            </a:pPr>
            <a:r>
              <a:rPr b="1" lang="en-US"/>
              <a:t>Distribution Automation : </a:t>
            </a:r>
            <a:r>
              <a:rPr lang="en-US"/>
              <a:t>I</a:t>
            </a:r>
            <a:r>
              <a:rPr lang="en-US" sz="2200"/>
              <a:t>t is a technique for automated control that maximizes electricity distribution networks’ performance to make the grid more reliable and efficient. It helps to readjust the distribution topology and bi-directional power flows [1].</a:t>
            </a:r>
            <a:endParaRPr b="1" sz="2200"/>
          </a:p>
          <a:p>
            <a:pPr indent="0" lvl="0" marL="0" rtl="0" algn="l">
              <a:spcBef>
                <a:spcPts val="600"/>
              </a:spcBef>
              <a:spcAft>
                <a:spcPts val="0"/>
              </a:spcAft>
              <a:buSzPts val="1540"/>
              <a:buNone/>
            </a:pPr>
            <a:r>
              <a:t/>
            </a:r>
            <a:endParaRPr sz="2200"/>
          </a:p>
          <a:p>
            <a:pPr indent="0" lvl="0" marL="0" rtl="0" algn="l">
              <a:spcBef>
                <a:spcPts val="600"/>
              </a:spcBef>
              <a:spcAft>
                <a:spcPts val="0"/>
              </a:spcAft>
              <a:buSzPts val="1540"/>
              <a:buNone/>
            </a:pPr>
            <a:r>
              <a:t/>
            </a:r>
            <a:endParaRPr sz="2200"/>
          </a:p>
          <a:p>
            <a:pPr indent="-176530" lvl="0" marL="274320" rtl="0" algn="l">
              <a:spcBef>
                <a:spcPts val="600"/>
              </a:spcBef>
              <a:spcAft>
                <a:spcPts val="0"/>
              </a:spcAft>
              <a:buSzPts val="1540"/>
              <a:buNone/>
            </a:pPr>
            <a:r>
              <a:t/>
            </a:r>
            <a:endParaRPr sz="2200"/>
          </a:p>
          <a:p>
            <a:pPr indent="0" lvl="0" marL="0" rtl="0" algn="l">
              <a:spcBef>
                <a:spcPts val="600"/>
              </a:spcBef>
              <a:spcAft>
                <a:spcPts val="0"/>
              </a:spcAft>
              <a:buSzPts val="1680"/>
              <a:buNone/>
            </a:pPr>
            <a:r>
              <a:t/>
            </a:r>
            <a:endParaRPr/>
          </a:p>
        </p:txBody>
      </p:sp>
      <p:sp>
        <p:nvSpPr>
          <p:cNvPr id="209" name="Google Shape;209;p22"/>
          <p:cNvSpPr txBox="1"/>
          <p:nvPr/>
        </p:nvSpPr>
        <p:spPr>
          <a:xfrm>
            <a:off x="4650" y="6242400"/>
            <a:ext cx="8525100" cy="615600"/>
          </a:xfrm>
          <a:prstGeom prst="rect">
            <a:avLst/>
          </a:prstGeom>
          <a:noFill/>
          <a:ln>
            <a:noFill/>
          </a:ln>
        </p:spPr>
        <p:txBody>
          <a:bodyPr anchorCtr="0" anchor="t" bIns="91425" lIns="91425" spcFirstLastPara="1" rIns="91425" wrap="square" tIns="91425">
            <a:spAutoFit/>
          </a:bodyPr>
          <a:lstStyle/>
          <a:p>
            <a:pPr indent="-457200" lvl="0" marL="457200" rtl="0" algn="just">
              <a:spcBef>
                <a:spcPts val="0"/>
              </a:spcBef>
              <a:spcAft>
                <a:spcPts val="0"/>
              </a:spcAft>
              <a:buNone/>
            </a:pPr>
            <a:r>
              <a:rPr lang="en-US">
                <a:solidFill>
                  <a:schemeClr val="dk1"/>
                </a:solidFill>
                <a:latin typeface="Calibri"/>
                <a:ea typeface="Calibri"/>
                <a:cs typeface="Calibri"/>
                <a:sym typeface="Calibri"/>
              </a:rPr>
              <a:t> [1] </a:t>
            </a:r>
            <a:r>
              <a:rPr b="1"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Distributed Energy Resources and the Application of</a:t>
            </a:r>
            <a:r>
              <a:rPr b="1"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AI, IoT, and Blockchain in Smart Grids”, 2020, [Online] Available: A</a:t>
            </a:r>
            <a:r>
              <a:rPr b="1" lang="en-US">
                <a:solidFill>
                  <a:schemeClr val="dk1"/>
                </a:solidFill>
                <a:latin typeface="Calibri"/>
                <a:ea typeface="Calibri"/>
                <a:cs typeface="Calibri"/>
                <a:sym typeface="Calibri"/>
              </a:rPr>
              <a:t> </a:t>
            </a:r>
            <a:r>
              <a:rPr lang="en-US">
                <a:solidFill>
                  <a:schemeClr val="dk1"/>
                </a:solidFill>
                <a:latin typeface="Century Schoolbook"/>
                <a:ea typeface="Century Schoolbook"/>
                <a:cs typeface="Century Schoolbook"/>
                <a:sym typeface="Century Schoolbook"/>
              </a:rPr>
              <a:t>https://www.mdpi.com/1996-1073/13/21/5739</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457200" y="176913"/>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Blockchain In Distribution of Energy </a:t>
            </a:r>
            <a:endParaRPr/>
          </a:p>
        </p:txBody>
      </p:sp>
      <p:sp>
        <p:nvSpPr>
          <p:cNvPr id="215" name="Google Shape;215;p23"/>
          <p:cNvSpPr txBox="1"/>
          <p:nvPr>
            <p:ph idx="1" type="body"/>
          </p:nvPr>
        </p:nvSpPr>
        <p:spPr>
          <a:xfrm>
            <a:off x="478975" y="1649846"/>
            <a:ext cx="8186100" cy="45471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70000"/>
              <a:buChar char="🞆"/>
            </a:pPr>
            <a:r>
              <a:rPr b="1" lang="en-US"/>
              <a:t>Smart Contract :</a:t>
            </a:r>
            <a:r>
              <a:rPr lang="en-US"/>
              <a:t> BC-based on the smart contract allows a peer in the smart grid to perform an energy trading transaction (e.g., electricity sale) directly with another peer (peer-to-peer) and invoice it. This peer-to-peer concept needs transactions to be stored on a platform that is part of the ESN. The peers are the participants involved in the electricity trades (typically, the consumer, prosumer, regulatory authority, etc.) [4,5]. It is a virtual protocol that automatically performs the default transaction processes without needing a third-party intervention. An example of this in smart energy systems would include developing fully self-governing smart contracts between an energy supplier and a customer who controls both the sale and the payment separately and safely [4,5]. If the client does not make the price, the smart contract system would immediately terminate the supply until the transaction is completed, provided the partners have already agreed to use this provision in their contract[4,5]. </a:t>
            </a:r>
            <a:endParaRPr/>
          </a:p>
        </p:txBody>
      </p:sp>
      <p:sp>
        <p:nvSpPr>
          <p:cNvPr id="216" name="Google Shape;216;p23"/>
          <p:cNvSpPr txBox="1"/>
          <p:nvPr/>
        </p:nvSpPr>
        <p:spPr>
          <a:xfrm>
            <a:off x="239400" y="6072900"/>
            <a:ext cx="8665200" cy="785100"/>
          </a:xfrm>
          <a:prstGeom prst="rect">
            <a:avLst/>
          </a:prstGeom>
          <a:noFill/>
          <a:ln>
            <a:noFill/>
          </a:ln>
        </p:spPr>
        <p:txBody>
          <a:bodyPr anchorCtr="0" anchor="t" bIns="91425" lIns="91425" spcFirstLastPara="1" rIns="91425" wrap="square" tIns="91425">
            <a:spAutoFit/>
          </a:bodyPr>
          <a:lstStyle/>
          <a:p>
            <a:pPr indent="-457200" lvl="0" marL="457200" rtl="0" algn="just">
              <a:spcBef>
                <a:spcPts val="600"/>
              </a:spcBef>
              <a:spcAft>
                <a:spcPts val="0"/>
              </a:spcAft>
              <a:buNone/>
            </a:pPr>
            <a:r>
              <a:rPr lang="en-US" sz="1300">
                <a:solidFill>
                  <a:schemeClr val="dk1"/>
                </a:solidFill>
                <a:latin typeface="Century Schoolbook"/>
                <a:ea typeface="Century Schoolbook"/>
                <a:cs typeface="Century Schoolbook"/>
                <a:sym typeface="Century Schoolbook"/>
              </a:rPr>
              <a:t>[4]  Ahl, A.; Yarime, M.; Goto, M.; Chopra, S.S.; Kumar, N.M.; Tanaka, K.; Sagawa, D. Exploring blockchain for the energy transition: Opportunities and challenges based on a case study in Japan. </a:t>
            </a:r>
            <a:r>
              <a:rPr i="1" lang="en-US" sz="1300">
                <a:solidFill>
                  <a:schemeClr val="dk1"/>
                </a:solidFill>
                <a:latin typeface="Century Schoolbook"/>
                <a:ea typeface="Century Schoolbook"/>
                <a:cs typeface="Century Schoolbook"/>
                <a:sym typeface="Century Schoolbook"/>
              </a:rPr>
              <a:t>Renew. Sustain. Energy Rev.</a:t>
            </a:r>
            <a:r>
              <a:rPr lang="en-US" sz="1300">
                <a:solidFill>
                  <a:schemeClr val="dk1"/>
                </a:solidFill>
                <a:latin typeface="Century Schoolbook"/>
                <a:ea typeface="Century Schoolbook"/>
                <a:cs typeface="Century Schoolbook"/>
                <a:sym typeface="Century Schoolbook"/>
              </a:rPr>
              <a:t> </a:t>
            </a:r>
            <a:r>
              <a:rPr b="1" lang="en-US" sz="1300">
                <a:solidFill>
                  <a:schemeClr val="dk1"/>
                </a:solidFill>
                <a:latin typeface="Century Schoolbook"/>
                <a:ea typeface="Century Schoolbook"/>
                <a:cs typeface="Century Schoolbook"/>
                <a:sym typeface="Century Schoolbook"/>
              </a:rPr>
              <a:t>2020</a:t>
            </a:r>
            <a:r>
              <a:rPr lang="en-US" sz="1300">
                <a:solidFill>
                  <a:schemeClr val="dk1"/>
                </a:solidFill>
                <a:latin typeface="Century Schoolbook"/>
                <a:ea typeface="Century Schoolbook"/>
                <a:cs typeface="Century Schoolbook"/>
                <a:sym typeface="Century Schoolbook"/>
              </a:rPr>
              <a:t>, </a:t>
            </a:r>
            <a:r>
              <a:rPr i="1" lang="en-US" sz="1300">
                <a:solidFill>
                  <a:schemeClr val="dk1"/>
                </a:solidFill>
                <a:latin typeface="Century Schoolbook"/>
                <a:ea typeface="Century Schoolbook"/>
                <a:cs typeface="Century Schoolbook"/>
                <a:sym typeface="Century Schoolbook"/>
              </a:rPr>
              <a:t>117</a:t>
            </a:r>
            <a:r>
              <a:rPr lang="en-US" sz="1300">
                <a:solidFill>
                  <a:schemeClr val="dk1"/>
                </a:solidFill>
                <a:latin typeface="Century Schoolbook"/>
                <a:ea typeface="Century Schoolbook"/>
                <a:cs typeface="Century Schoolbook"/>
                <a:sym typeface="Century Schoolbook"/>
              </a:rPr>
              <a:t>, 109488.</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457200" y="1058409"/>
            <a:ext cx="7467600" cy="107768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Blockchain In Distribution of Energy </a:t>
            </a:r>
            <a:endParaRPr/>
          </a:p>
          <a:p>
            <a:pPr indent="0" lvl="0" marL="0" rtl="0" algn="l">
              <a:spcBef>
                <a:spcPts val="0"/>
              </a:spcBef>
              <a:spcAft>
                <a:spcPts val="0"/>
              </a:spcAft>
              <a:buClr>
                <a:schemeClr val="dk2"/>
              </a:buClr>
              <a:buSzPts val="3000"/>
              <a:buFont typeface="Century Schoolbook"/>
              <a:buNone/>
            </a:pPr>
            <a:r>
              <a:t/>
            </a:r>
            <a:endParaRPr/>
          </a:p>
        </p:txBody>
      </p:sp>
      <p:sp>
        <p:nvSpPr>
          <p:cNvPr id="222" name="Google Shape;222;p24"/>
          <p:cNvSpPr txBox="1"/>
          <p:nvPr>
            <p:ph idx="1" type="body"/>
          </p:nvPr>
        </p:nvSpPr>
        <p:spPr>
          <a:xfrm>
            <a:off x="457200" y="2797628"/>
            <a:ext cx="7467600" cy="3676324"/>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b="1" lang="en-US"/>
              <a:t>Decentralization :</a:t>
            </a:r>
            <a:r>
              <a:rPr lang="en-US"/>
              <a:t> </a:t>
            </a:r>
            <a:r>
              <a:rPr lang="en-US" sz="2200"/>
              <a:t>For several years, the centralized model has performed well, but with the rise in the volume of data shared during the trading process, there is a possibility that the servers encounter bottlenecks and a single point of failure, making them vulnerable to attack [4].</a:t>
            </a:r>
            <a:endParaRPr/>
          </a:p>
          <a:p>
            <a:pPr indent="-167640" lvl="0" marL="274320" rtl="0" algn="l">
              <a:spcBef>
                <a:spcPts val="600"/>
              </a:spcBef>
              <a:spcAft>
                <a:spcPts val="0"/>
              </a:spcAft>
              <a:buSzPts val="1680"/>
              <a:buNone/>
            </a:pPr>
            <a:r>
              <a:t/>
            </a:r>
            <a:endParaRPr/>
          </a:p>
        </p:txBody>
      </p:sp>
      <p:sp>
        <p:nvSpPr>
          <p:cNvPr id="223" name="Google Shape;223;p24"/>
          <p:cNvSpPr txBox="1"/>
          <p:nvPr/>
        </p:nvSpPr>
        <p:spPr>
          <a:xfrm>
            <a:off x="239400" y="6072900"/>
            <a:ext cx="8665200" cy="785100"/>
          </a:xfrm>
          <a:prstGeom prst="rect">
            <a:avLst/>
          </a:prstGeom>
          <a:noFill/>
          <a:ln>
            <a:noFill/>
          </a:ln>
        </p:spPr>
        <p:txBody>
          <a:bodyPr anchorCtr="0" anchor="t" bIns="91425" lIns="91425" spcFirstLastPara="1" rIns="91425" wrap="square" tIns="91425">
            <a:spAutoFit/>
          </a:bodyPr>
          <a:lstStyle/>
          <a:p>
            <a:pPr indent="-457200" lvl="0" marL="457200" rtl="0" algn="just">
              <a:spcBef>
                <a:spcPts val="600"/>
              </a:spcBef>
              <a:spcAft>
                <a:spcPts val="0"/>
              </a:spcAft>
              <a:buNone/>
            </a:pPr>
            <a:r>
              <a:rPr lang="en-US" sz="1300">
                <a:solidFill>
                  <a:schemeClr val="dk1"/>
                </a:solidFill>
                <a:latin typeface="Century Schoolbook"/>
                <a:ea typeface="Century Schoolbook"/>
                <a:cs typeface="Century Schoolbook"/>
                <a:sym typeface="Century Schoolbook"/>
              </a:rPr>
              <a:t>[4]  Ahl, A.; Yarime, M.; Goto, M.; Chopra, S.S.; Kumar, N.M.; Tanaka, K.; Sagawa, D. Exploring blockchain for the energy transition: Opportunities and challenges based on a case study in Japan. </a:t>
            </a:r>
            <a:r>
              <a:rPr i="1" lang="en-US" sz="1300">
                <a:solidFill>
                  <a:schemeClr val="dk1"/>
                </a:solidFill>
                <a:latin typeface="Century Schoolbook"/>
                <a:ea typeface="Century Schoolbook"/>
                <a:cs typeface="Century Schoolbook"/>
                <a:sym typeface="Century Schoolbook"/>
              </a:rPr>
              <a:t>Renew. Sustain. Energy Rev.</a:t>
            </a:r>
            <a:r>
              <a:rPr lang="en-US" sz="1300">
                <a:solidFill>
                  <a:schemeClr val="dk1"/>
                </a:solidFill>
                <a:latin typeface="Century Schoolbook"/>
                <a:ea typeface="Century Schoolbook"/>
                <a:cs typeface="Century Schoolbook"/>
                <a:sym typeface="Century Schoolbook"/>
              </a:rPr>
              <a:t> </a:t>
            </a:r>
            <a:r>
              <a:rPr b="1" lang="en-US" sz="1300">
                <a:solidFill>
                  <a:schemeClr val="dk1"/>
                </a:solidFill>
                <a:latin typeface="Century Schoolbook"/>
                <a:ea typeface="Century Schoolbook"/>
                <a:cs typeface="Century Schoolbook"/>
                <a:sym typeface="Century Schoolbook"/>
              </a:rPr>
              <a:t>2020</a:t>
            </a:r>
            <a:r>
              <a:rPr lang="en-US" sz="1300">
                <a:solidFill>
                  <a:schemeClr val="dk1"/>
                </a:solidFill>
                <a:latin typeface="Century Schoolbook"/>
                <a:ea typeface="Century Schoolbook"/>
                <a:cs typeface="Century Schoolbook"/>
                <a:sym typeface="Century Schoolbook"/>
              </a:rPr>
              <a:t>, </a:t>
            </a:r>
            <a:r>
              <a:rPr i="1" lang="en-US" sz="1300">
                <a:solidFill>
                  <a:schemeClr val="dk1"/>
                </a:solidFill>
                <a:latin typeface="Century Schoolbook"/>
                <a:ea typeface="Century Schoolbook"/>
                <a:cs typeface="Century Schoolbook"/>
                <a:sym typeface="Century Schoolbook"/>
              </a:rPr>
              <a:t>117</a:t>
            </a:r>
            <a:r>
              <a:rPr lang="en-US" sz="1300">
                <a:solidFill>
                  <a:schemeClr val="dk1"/>
                </a:solidFill>
                <a:latin typeface="Century Schoolbook"/>
                <a:ea typeface="Century Schoolbook"/>
                <a:cs typeface="Century Schoolbook"/>
                <a:sym typeface="Century Schoolbook"/>
              </a:rPr>
              <a:t>, 109488.</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457200" y="443683"/>
            <a:ext cx="7467600" cy="7159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Calibri"/>
              <a:buNone/>
            </a:pPr>
            <a:r>
              <a:rPr b="1" lang="en-US">
                <a:solidFill>
                  <a:srgbClr val="FF0000"/>
                </a:solidFill>
                <a:latin typeface="Calibri"/>
                <a:ea typeface="Calibri"/>
                <a:cs typeface="Calibri"/>
                <a:sym typeface="Calibri"/>
              </a:rPr>
              <a:t>Research Gap</a:t>
            </a:r>
            <a:endParaRPr/>
          </a:p>
        </p:txBody>
      </p:sp>
      <p:sp>
        <p:nvSpPr>
          <p:cNvPr id="229" name="Google Shape;229;p25"/>
          <p:cNvSpPr txBox="1"/>
          <p:nvPr>
            <p:ph idx="1" type="body"/>
          </p:nvPr>
        </p:nvSpPr>
        <p:spPr>
          <a:xfrm>
            <a:off x="457200" y="15240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400"/>
              <a:buFont typeface="Noto Sans Symbols"/>
              <a:buChar char="❑"/>
            </a:pPr>
            <a:r>
              <a:rPr lang="en-US" sz="2000">
                <a:latin typeface="Calibri"/>
                <a:ea typeface="Calibri"/>
                <a:cs typeface="Calibri"/>
                <a:sym typeface="Calibri"/>
              </a:rPr>
              <a:t>Transactive Energy is being discussed, but no much discussion is being done on its effective distribution and prioritisation. </a:t>
            </a:r>
            <a:endParaRPr>
              <a:latin typeface="Century Schoolbook"/>
              <a:ea typeface="Century Schoolbook"/>
              <a:cs typeface="Century Schoolbook"/>
              <a:sym typeface="Century Schoolbook"/>
            </a:endParaRPr>
          </a:p>
          <a:p>
            <a:pPr indent="-274320" lvl="0" marL="274320" rtl="0" algn="just">
              <a:spcBef>
                <a:spcPts val="600"/>
              </a:spcBef>
              <a:spcAft>
                <a:spcPts val="0"/>
              </a:spcAft>
              <a:buSzPts val="1400"/>
              <a:buFont typeface="Noto Sans Symbols"/>
              <a:buChar char="❑"/>
            </a:pPr>
            <a:r>
              <a:rPr lang="en-US" sz="2000"/>
              <a:t>There is no practical implementation of IoT and Blockchain for smart grid enhancement.</a:t>
            </a:r>
            <a:endParaRPr sz="2000">
              <a:latin typeface="Calibri"/>
              <a:ea typeface="Calibri"/>
              <a:cs typeface="Calibri"/>
              <a:sym typeface="Calibri"/>
            </a:endParaRPr>
          </a:p>
          <a:p>
            <a:pPr indent="-274320" lvl="0" marL="274320" rtl="0" algn="just">
              <a:spcBef>
                <a:spcPts val="600"/>
              </a:spcBef>
              <a:spcAft>
                <a:spcPts val="0"/>
              </a:spcAft>
              <a:buSzPts val="1400"/>
              <a:buFont typeface="Noto Sans Symbols"/>
              <a:buChar char="❑"/>
            </a:pPr>
            <a:r>
              <a:rPr lang="en-US" sz="2000">
                <a:latin typeface="Calibri"/>
                <a:ea typeface="Calibri"/>
                <a:cs typeface="Calibri"/>
                <a:sym typeface="Calibri"/>
              </a:rPr>
              <a:t>Smart Grid can manage power distribution based on priority orders, but what about difficulties in billing? Can blockchain be of help? </a:t>
            </a:r>
            <a:endParaRPr sz="2000">
              <a:latin typeface="Calibri"/>
              <a:ea typeface="Calibri"/>
              <a:cs typeface="Calibri"/>
              <a:sym typeface="Calibri"/>
            </a:endParaRPr>
          </a:p>
          <a:p>
            <a:pPr indent="-274320" lvl="0" marL="274320" rtl="0" algn="just">
              <a:spcBef>
                <a:spcPts val="600"/>
              </a:spcBef>
              <a:spcAft>
                <a:spcPts val="0"/>
              </a:spcAft>
              <a:buSzPts val="1400"/>
              <a:buNone/>
            </a:pPr>
            <a:r>
              <a:t/>
            </a:r>
            <a:endParaRPr sz="2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457200" y="486752"/>
            <a:ext cx="7467600"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Calibri"/>
              <a:buNone/>
            </a:pPr>
            <a:r>
              <a:rPr b="1" lang="en-US">
                <a:solidFill>
                  <a:srgbClr val="FF0000"/>
                </a:solidFill>
                <a:latin typeface="Calibri"/>
                <a:ea typeface="Calibri"/>
                <a:cs typeface="Calibri"/>
                <a:sym typeface="Calibri"/>
              </a:rPr>
              <a:t>Objectives</a:t>
            </a:r>
            <a:endParaRPr/>
          </a:p>
        </p:txBody>
      </p:sp>
      <p:sp>
        <p:nvSpPr>
          <p:cNvPr id="235" name="Google Shape;235;p26"/>
          <p:cNvSpPr txBox="1"/>
          <p:nvPr>
            <p:ph idx="1" type="body"/>
          </p:nvPr>
        </p:nvSpPr>
        <p:spPr>
          <a:xfrm>
            <a:off x="457200" y="1524000"/>
            <a:ext cx="7467600" cy="4873752"/>
          </a:xfrm>
          <a:prstGeom prst="rect">
            <a:avLst/>
          </a:prstGeom>
          <a:noFill/>
          <a:ln>
            <a:noFill/>
          </a:ln>
        </p:spPr>
        <p:txBody>
          <a:bodyPr anchorCtr="0" anchor="t" bIns="45700" lIns="91425" spcFirstLastPara="1" rIns="91425" wrap="square" tIns="45700">
            <a:normAutofit/>
          </a:bodyPr>
          <a:lstStyle/>
          <a:p>
            <a:pPr indent="-283210" lvl="0" marL="274320" rtl="0" algn="l">
              <a:lnSpc>
                <a:spcPct val="115000"/>
              </a:lnSpc>
              <a:spcBef>
                <a:spcPts val="600"/>
              </a:spcBef>
              <a:spcAft>
                <a:spcPts val="0"/>
              </a:spcAft>
              <a:buSzPts val="1400"/>
              <a:buChar char="❑"/>
            </a:pPr>
            <a:r>
              <a:rPr lang="en-US" sz="2000">
                <a:latin typeface="Calibri"/>
                <a:ea typeface="Calibri"/>
                <a:cs typeface="Calibri"/>
                <a:sym typeface="Calibri"/>
              </a:rPr>
              <a:t>To explore the potential of using blockchain, IoT, and Arduino technology in developing a smart grid system by taking the best of all worlds.</a:t>
            </a:r>
            <a:endParaRPr sz="2000">
              <a:latin typeface="Calibri"/>
              <a:ea typeface="Calibri"/>
              <a:cs typeface="Calibri"/>
              <a:sym typeface="Calibri"/>
            </a:endParaRPr>
          </a:p>
          <a:p>
            <a:pPr indent="-283210" lvl="0" marL="274320" rtl="0" algn="l">
              <a:lnSpc>
                <a:spcPct val="115000"/>
              </a:lnSpc>
              <a:spcBef>
                <a:spcPts val="0"/>
              </a:spcBef>
              <a:spcAft>
                <a:spcPts val="0"/>
              </a:spcAft>
              <a:buSzPts val="1400"/>
              <a:buChar char="❑"/>
            </a:pPr>
            <a:r>
              <a:rPr lang="en-US" sz="2000">
                <a:latin typeface="Calibri"/>
                <a:ea typeface="Calibri"/>
                <a:cs typeface="Calibri"/>
                <a:sym typeface="Calibri"/>
              </a:rPr>
              <a:t>Focus on the benefits such as increased security, transparency, and the availability of transactive energy via power coins, that are gained by using blockchain in our model.</a:t>
            </a:r>
            <a:endParaRPr sz="2000">
              <a:latin typeface="Calibri"/>
              <a:ea typeface="Calibri"/>
              <a:cs typeface="Calibri"/>
              <a:sym typeface="Calibri"/>
            </a:endParaRPr>
          </a:p>
          <a:p>
            <a:pPr indent="-283210" lvl="0" marL="274320" rtl="0" algn="l">
              <a:lnSpc>
                <a:spcPct val="115000"/>
              </a:lnSpc>
              <a:spcBef>
                <a:spcPts val="0"/>
              </a:spcBef>
              <a:spcAft>
                <a:spcPts val="0"/>
              </a:spcAft>
              <a:buSzPts val="1400"/>
              <a:buChar char="❑"/>
            </a:pPr>
            <a:r>
              <a:rPr lang="en-US" sz="2000">
                <a:latin typeface="Calibri"/>
                <a:ea typeface="Calibri"/>
                <a:cs typeface="Calibri"/>
                <a:sym typeface="Calibri"/>
              </a:rPr>
              <a:t>Smart distribution of power when there is a shortage of it, on the basis of defined priority.</a:t>
            </a:r>
            <a:endParaRPr sz="2000">
              <a:latin typeface="Calibri"/>
              <a:ea typeface="Calibri"/>
              <a:cs typeface="Calibri"/>
              <a:sym typeface="Calibri"/>
            </a:endParaRPr>
          </a:p>
          <a:p>
            <a:pPr indent="-283210" lvl="0" marL="274320" rtl="0" algn="l">
              <a:lnSpc>
                <a:spcPct val="115000"/>
              </a:lnSpc>
              <a:spcBef>
                <a:spcPts val="0"/>
              </a:spcBef>
              <a:spcAft>
                <a:spcPts val="0"/>
              </a:spcAft>
              <a:buSzPts val="1400"/>
              <a:buChar char="❑"/>
            </a:pPr>
            <a:r>
              <a:rPr lang="en-US" sz="2000">
                <a:latin typeface="Calibri"/>
                <a:ea typeface="Calibri"/>
                <a:cs typeface="Calibri"/>
                <a:sym typeface="Calibri"/>
              </a:rPr>
              <a:t>Give power to a customer when asked for in exchange of ether coins (Power Coins in real life implementation).</a:t>
            </a:r>
            <a:endParaRPr sz="2000">
              <a:latin typeface="Calibri"/>
              <a:ea typeface="Calibri"/>
              <a:cs typeface="Calibri"/>
              <a:sym typeface="Calibri"/>
            </a:endParaRPr>
          </a:p>
          <a:p>
            <a:pPr indent="-167640" lvl="0" marL="274320" rtl="0" algn="l">
              <a:spcBef>
                <a:spcPts val="600"/>
              </a:spcBef>
              <a:spcAft>
                <a:spcPts val="0"/>
              </a:spcAft>
              <a:buSzPts val="1680"/>
              <a:buFont typeface="Noto Sans Symbols"/>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457200" y="274638"/>
            <a:ext cx="7467600" cy="7159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Calibri"/>
              <a:buNone/>
            </a:pPr>
            <a:r>
              <a:rPr b="1" lang="en-US">
                <a:solidFill>
                  <a:srgbClr val="FF0000"/>
                </a:solidFill>
                <a:latin typeface="Calibri"/>
                <a:ea typeface="Calibri"/>
                <a:cs typeface="Calibri"/>
                <a:sym typeface="Calibri"/>
              </a:rPr>
              <a:t>Methodology</a:t>
            </a:r>
            <a:endParaRPr/>
          </a:p>
        </p:txBody>
      </p:sp>
      <p:pic>
        <p:nvPicPr>
          <p:cNvPr id="241" name="Google Shape;241;p27"/>
          <p:cNvPicPr preferRelativeResize="0"/>
          <p:nvPr>
            <p:ph idx="1" type="body"/>
          </p:nvPr>
        </p:nvPicPr>
        <p:blipFill rotWithShape="1">
          <a:blip r:embed="rId3">
            <a:alphaModFix/>
          </a:blip>
          <a:srcRect b="0" l="0" r="0" t="0"/>
          <a:stretch/>
        </p:blipFill>
        <p:spPr>
          <a:xfrm>
            <a:off x="941917" y="1447800"/>
            <a:ext cx="6498300" cy="487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457200" y="274638"/>
            <a:ext cx="74676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Circuit Diagram</a:t>
            </a:r>
            <a:endParaRPr/>
          </a:p>
        </p:txBody>
      </p:sp>
      <p:sp>
        <p:nvSpPr>
          <p:cNvPr id="248" name="Google Shape;248;p28"/>
          <p:cNvSpPr txBox="1"/>
          <p:nvPr>
            <p:ph idx="1" type="body"/>
          </p:nvPr>
        </p:nvSpPr>
        <p:spPr>
          <a:xfrm>
            <a:off x="457200" y="1600200"/>
            <a:ext cx="7467600" cy="48738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t/>
            </a:r>
            <a:endParaRPr/>
          </a:p>
        </p:txBody>
      </p:sp>
      <p:pic>
        <p:nvPicPr>
          <p:cNvPr id="249" name="Google Shape;249;p28"/>
          <p:cNvPicPr preferRelativeResize="0"/>
          <p:nvPr/>
        </p:nvPicPr>
        <p:blipFill>
          <a:blip r:embed="rId3">
            <a:alphaModFix/>
          </a:blip>
          <a:stretch>
            <a:fillRect/>
          </a:stretch>
        </p:blipFill>
        <p:spPr>
          <a:xfrm rot="-5400000">
            <a:off x="2401623" y="231513"/>
            <a:ext cx="3578754" cy="7467600"/>
          </a:xfrm>
          <a:prstGeom prst="rect">
            <a:avLst/>
          </a:prstGeom>
          <a:noFill/>
          <a:ln>
            <a:noFill/>
          </a:ln>
        </p:spPr>
      </p:pic>
      <p:pic>
        <p:nvPicPr>
          <p:cNvPr id="250" name="Google Shape;250;p28"/>
          <p:cNvPicPr preferRelativeResize="0"/>
          <p:nvPr/>
        </p:nvPicPr>
        <p:blipFill>
          <a:blip r:embed="rId4">
            <a:alphaModFix/>
          </a:blip>
          <a:stretch>
            <a:fillRect/>
          </a:stretch>
        </p:blipFill>
        <p:spPr>
          <a:xfrm rot="-5400000">
            <a:off x="1925013" y="231513"/>
            <a:ext cx="4531974" cy="746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457200" y="274638"/>
            <a:ext cx="74676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Circuit Diagram Implementation</a:t>
            </a:r>
            <a:endParaRPr/>
          </a:p>
        </p:txBody>
      </p:sp>
      <p:sp>
        <p:nvSpPr>
          <p:cNvPr id="257" name="Google Shape;257;p29"/>
          <p:cNvSpPr txBox="1"/>
          <p:nvPr>
            <p:ph idx="1" type="body"/>
          </p:nvPr>
        </p:nvSpPr>
        <p:spPr>
          <a:xfrm>
            <a:off x="457200" y="1600200"/>
            <a:ext cx="7467600" cy="48738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t/>
            </a:r>
            <a:endParaRPr/>
          </a:p>
        </p:txBody>
      </p:sp>
      <p:pic>
        <p:nvPicPr>
          <p:cNvPr id="258" name="Google Shape;258;p29"/>
          <p:cNvPicPr preferRelativeResize="0"/>
          <p:nvPr/>
        </p:nvPicPr>
        <p:blipFill>
          <a:blip r:embed="rId3">
            <a:alphaModFix/>
          </a:blip>
          <a:stretch>
            <a:fillRect/>
          </a:stretch>
        </p:blipFill>
        <p:spPr>
          <a:xfrm rot="5400000">
            <a:off x="1986874" y="175925"/>
            <a:ext cx="4586300" cy="7434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457200" y="274638"/>
            <a:ext cx="74676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Ethereum Transactions </a:t>
            </a:r>
            <a:endParaRPr/>
          </a:p>
        </p:txBody>
      </p:sp>
      <p:pic>
        <p:nvPicPr>
          <p:cNvPr id="265" name="Google Shape;265;p30"/>
          <p:cNvPicPr preferRelativeResize="0"/>
          <p:nvPr/>
        </p:nvPicPr>
        <p:blipFill>
          <a:blip r:embed="rId3">
            <a:alphaModFix/>
          </a:blip>
          <a:stretch>
            <a:fillRect/>
          </a:stretch>
        </p:blipFill>
        <p:spPr>
          <a:xfrm>
            <a:off x="130300" y="1754249"/>
            <a:ext cx="9143999" cy="3954752"/>
          </a:xfrm>
          <a:prstGeom prst="rect">
            <a:avLst/>
          </a:prstGeom>
          <a:noFill/>
          <a:ln>
            <a:noFill/>
          </a:ln>
        </p:spPr>
      </p:pic>
      <p:sp>
        <p:nvSpPr>
          <p:cNvPr id="266" name="Google Shape;266;p30"/>
          <p:cNvSpPr txBox="1"/>
          <p:nvPr/>
        </p:nvSpPr>
        <p:spPr>
          <a:xfrm>
            <a:off x="246125" y="6141275"/>
            <a:ext cx="831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[6]	</a:t>
            </a:r>
            <a:r>
              <a:rPr lang="en-US"/>
              <a:t>P. Kasireddy, “How does ethereum work anyway?” 2017. [Online]. Available:</a:t>
            </a:r>
            <a:endParaRPr/>
          </a:p>
          <a:p>
            <a:pPr indent="457200" lvl="0" marL="0" rtl="0" algn="l">
              <a:spcBef>
                <a:spcPts val="0"/>
              </a:spcBef>
              <a:spcAft>
                <a:spcPts val="0"/>
              </a:spcAft>
              <a:buNone/>
            </a:pPr>
            <a:r>
              <a:rPr lang="en-US"/>
              <a:t>https://www.preethikasireddy.com/post/how-does-ethereum-work-anyway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457200" y="274638"/>
            <a:ext cx="74676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 Smart Contracts</a:t>
            </a:r>
            <a:endParaRPr/>
          </a:p>
        </p:txBody>
      </p:sp>
      <p:pic>
        <p:nvPicPr>
          <p:cNvPr id="273" name="Google Shape;273;p31"/>
          <p:cNvPicPr preferRelativeResize="0"/>
          <p:nvPr/>
        </p:nvPicPr>
        <p:blipFill>
          <a:blip r:embed="rId3">
            <a:alphaModFix/>
          </a:blip>
          <a:stretch>
            <a:fillRect/>
          </a:stretch>
        </p:blipFill>
        <p:spPr>
          <a:xfrm>
            <a:off x="390525" y="1964550"/>
            <a:ext cx="8362950" cy="4362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381000" y="569729"/>
            <a:ext cx="7467600" cy="857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Calibri"/>
              <a:buNone/>
            </a:pPr>
            <a:r>
              <a:rPr b="1" lang="en-US" sz="3600">
                <a:solidFill>
                  <a:srgbClr val="FF0000"/>
                </a:solidFill>
                <a:latin typeface="Calibri"/>
                <a:ea typeface="Calibri"/>
                <a:cs typeface="Calibri"/>
                <a:sym typeface="Calibri"/>
              </a:rPr>
              <a:t>PRESENTATION OUTLINES</a:t>
            </a:r>
            <a:endParaRPr sz="3600"/>
          </a:p>
        </p:txBody>
      </p:sp>
      <p:sp>
        <p:nvSpPr>
          <p:cNvPr id="150" name="Google Shape;150;p14"/>
          <p:cNvSpPr txBox="1"/>
          <p:nvPr/>
        </p:nvSpPr>
        <p:spPr>
          <a:xfrm>
            <a:off x="571500" y="1987800"/>
            <a:ext cx="8001000" cy="3971100"/>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Noto Sans Symbols"/>
              <a:buChar char="❖"/>
            </a:pPr>
            <a:r>
              <a:rPr b="1" lang="en-US" sz="2800">
                <a:solidFill>
                  <a:schemeClr val="dk1"/>
                </a:solidFill>
                <a:latin typeface="Century Schoolbook"/>
                <a:ea typeface="Century Schoolbook"/>
                <a:cs typeface="Century Schoolbook"/>
                <a:sym typeface="Century Schoolbook"/>
              </a:rPr>
              <a:t> Introduction</a:t>
            </a:r>
            <a:endParaRPr b="1" sz="2200"/>
          </a:p>
          <a:p>
            <a:pPr indent="-177800" lvl="0" marL="0" marR="0" rtl="0" algn="l">
              <a:spcBef>
                <a:spcPts val="0"/>
              </a:spcBef>
              <a:spcAft>
                <a:spcPts val="0"/>
              </a:spcAft>
              <a:buClr>
                <a:schemeClr val="dk1"/>
              </a:buClr>
              <a:buSzPts val="2800"/>
              <a:buFont typeface="Noto Sans Symbols"/>
              <a:buChar char="❖"/>
            </a:pPr>
            <a:r>
              <a:rPr b="1" lang="en-US" sz="2800">
                <a:solidFill>
                  <a:schemeClr val="dk1"/>
                </a:solidFill>
                <a:latin typeface="Century Schoolbook"/>
                <a:ea typeface="Century Schoolbook"/>
                <a:cs typeface="Century Schoolbook"/>
                <a:sym typeface="Century Schoolbook"/>
              </a:rPr>
              <a:t> Motivation</a:t>
            </a:r>
            <a:endParaRPr b="1" sz="2800">
              <a:solidFill>
                <a:schemeClr val="dk1"/>
              </a:solidFill>
              <a:latin typeface="Century Schoolbook"/>
              <a:ea typeface="Century Schoolbook"/>
              <a:cs typeface="Century Schoolbook"/>
              <a:sym typeface="Century Schoolbook"/>
            </a:endParaRPr>
          </a:p>
          <a:p>
            <a:pPr indent="-177800" lvl="0" marL="0" marR="0" rtl="0" algn="l">
              <a:spcBef>
                <a:spcPts val="0"/>
              </a:spcBef>
              <a:spcAft>
                <a:spcPts val="0"/>
              </a:spcAft>
              <a:buClr>
                <a:schemeClr val="dk1"/>
              </a:buClr>
              <a:buSzPts val="2800"/>
              <a:buFont typeface="Noto Sans Symbols"/>
              <a:buChar char="❖"/>
            </a:pPr>
            <a:r>
              <a:rPr b="1" lang="en-US" sz="2800">
                <a:solidFill>
                  <a:schemeClr val="dk1"/>
                </a:solidFill>
                <a:latin typeface="Century Schoolbook"/>
                <a:ea typeface="Century Schoolbook"/>
                <a:cs typeface="Century Schoolbook"/>
                <a:sym typeface="Century Schoolbook"/>
              </a:rPr>
              <a:t> Literature survey</a:t>
            </a:r>
            <a:endParaRPr b="1" sz="2200"/>
          </a:p>
          <a:p>
            <a:pPr indent="-177800" lvl="0" marL="0" marR="0" rtl="0" algn="l">
              <a:spcBef>
                <a:spcPts val="0"/>
              </a:spcBef>
              <a:spcAft>
                <a:spcPts val="0"/>
              </a:spcAft>
              <a:buClr>
                <a:schemeClr val="dk1"/>
              </a:buClr>
              <a:buSzPts val="2800"/>
              <a:buFont typeface="Noto Sans Symbols"/>
              <a:buChar char="❖"/>
            </a:pPr>
            <a:r>
              <a:rPr b="1" lang="en-US" sz="2800">
                <a:solidFill>
                  <a:schemeClr val="dk1"/>
                </a:solidFill>
                <a:latin typeface="Century Schoolbook"/>
                <a:ea typeface="Century Schoolbook"/>
                <a:cs typeface="Century Schoolbook"/>
                <a:sym typeface="Century Schoolbook"/>
              </a:rPr>
              <a:t> Research Gap</a:t>
            </a:r>
            <a:endParaRPr b="1" sz="2200">
              <a:latin typeface="Century Schoolbook"/>
              <a:ea typeface="Century Schoolbook"/>
              <a:cs typeface="Century Schoolbook"/>
              <a:sym typeface="Century Schoolbook"/>
            </a:endParaRPr>
          </a:p>
          <a:p>
            <a:pPr indent="-177800" lvl="0" marL="0" marR="0" rtl="0" algn="l">
              <a:spcBef>
                <a:spcPts val="0"/>
              </a:spcBef>
              <a:spcAft>
                <a:spcPts val="0"/>
              </a:spcAft>
              <a:buClr>
                <a:schemeClr val="dk1"/>
              </a:buClr>
              <a:buSzPts val="2800"/>
              <a:buFont typeface="Noto Sans Symbols"/>
              <a:buChar char="❖"/>
            </a:pPr>
            <a:r>
              <a:rPr b="1" lang="en-US" sz="2800">
                <a:solidFill>
                  <a:schemeClr val="dk1"/>
                </a:solidFill>
                <a:latin typeface="Century Schoolbook"/>
                <a:ea typeface="Century Schoolbook"/>
                <a:cs typeface="Century Schoolbook"/>
                <a:sym typeface="Century Schoolbook"/>
              </a:rPr>
              <a:t> Objectives</a:t>
            </a:r>
            <a:endParaRPr b="1" sz="2200"/>
          </a:p>
          <a:p>
            <a:pPr indent="-177800" lvl="0" marL="0" marR="0" rtl="0" algn="l">
              <a:spcBef>
                <a:spcPts val="0"/>
              </a:spcBef>
              <a:spcAft>
                <a:spcPts val="0"/>
              </a:spcAft>
              <a:buClr>
                <a:schemeClr val="dk1"/>
              </a:buClr>
              <a:buSzPts val="2800"/>
              <a:buFont typeface="Noto Sans Symbols"/>
              <a:buChar char="❖"/>
            </a:pPr>
            <a:r>
              <a:rPr b="1" lang="en-US" sz="2800">
                <a:solidFill>
                  <a:schemeClr val="dk1"/>
                </a:solidFill>
                <a:latin typeface="Century Schoolbook"/>
                <a:ea typeface="Century Schoolbook"/>
                <a:cs typeface="Century Schoolbook"/>
                <a:sym typeface="Century Schoolbook"/>
              </a:rPr>
              <a:t> Methodology</a:t>
            </a:r>
            <a:endParaRPr b="1" sz="2200"/>
          </a:p>
          <a:p>
            <a:pPr indent="-177800" lvl="0" marL="0" marR="0" rtl="0" algn="l">
              <a:spcBef>
                <a:spcPts val="0"/>
              </a:spcBef>
              <a:spcAft>
                <a:spcPts val="0"/>
              </a:spcAft>
              <a:buClr>
                <a:schemeClr val="dk1"/>
              </a:buClr>
              <a:buSzPts val="2800"/>
              <a:buFont typeface="Noto Sans Symbols"/>
              <a:buChar char="❖"/>
            </a:pPr>
            <a:r>
              <a:rPr b="1" lang="en-US" sz="2800">
                <a:solidFill>
                  <a:schemeClr val="dk1"/>
                </a:solidFill>
                <a:latin typeface="Century Schoolbook"/>
                <a:ea typeface="Century Schoolbook"/>
                <a:cs typeface="Century Schoolbook"/>
                <a:sym typeface="Century Schoolbook"/>
              </a:rPr>
              <a:t> Working</a:t>
            </a:r>
            <a:endParaRPr b="1" sz="2200"/>
          </a:p>
          <a:p>
            <a:pPr indent="-177800" lvl="0" marL="0" marR="0" rtl="0" algn="l">
              <a:spcBef>
                <a:spcPts val="0"/>
              </a:spcBef>
              <a:spcAft>
                <a:spcPts val="0"/>
              </a:spcAft>
              <a:buClr>
                <a:schemeClr val="dk1"/>
              </a:buClr>
              <a:buSzPts val="2800"/>
              <a:buFont typeface="Noto Sans Symbols"/>
              <a:buChar char="❖"/>
            </a:pPr>
            <a:r>
              <a:rPr b="1" lang="en-US" sz="2800">
                <a:solidFill>
                  <a:schemeClr val="dk1"/>
                </a:solidFill>
                <a:latin typeface="Century Schoolbook"/>
                <a:ea typeface="Century Schoolbook"/>
                <a:cs typeface="Century Schoolbook"/>
                <a:sym typeface="Century Schoolbook"/>
              </a:rPr>
              <a:t> Conclusion and Future Scope</a:t>
            </a:r>
            <a:endParaRPr b="1" sz="2800">
              <a:solidFill>
                <a:schemeClr val="dk1"/>
              </a:solidFill>
              <a:latin typeface="Century Schoolbook"/>
              <a:ea typeface="Century Schoolbook"/>
              <a:cs typeface="Century Schoolbook"/>
              <a:sym typeface="Century Schoolbook"/>
            </a:endParaRPr>
          </a:p>
          <a:p>
            <a:pPr indent="-177800" lvl="0" marL="0" marR="0" rtl="0" algn="l">
              <a:spcBef>
                <a:spcPts val="0"/>
              </a:spcBef>
              <a:spcAft>
                <a:spcPts val="0"/>
              </a:spcAft>
              <a:buClr>
                <a:schemeClr val="dk1"/>
              </a:buClr>
              <a:buSzPts val="2800"/>
              <a:buFont typeface="Noto Sans Symbols"/>
              <a:buChar char="❖"/>
            </a:pPr>
            <a:r>
              <a:rPr b="1" lang="en-US" sz="2800">
                <a:solidFill>
                  <a:schemeClr val="dk1"/>
                </a:solidFill>
                <a:latin typeface="Century Schoolbook"/>
                <a:ea typeface="Century Schoolbook"/>
                <a:cs typeface="Century Schoolbook"/>
                <a:sym typeface="Century Schoolbook"/>
              </a:rPr>
              <a:t> References</a:t>
            </a:r>
            <a:endParaRPr b="1"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457200" y="274638"/>
            <a:ext cx="74676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280" name="Google Shape;280;p32"/>
          <p:cNvSpPr txBox="1"/>
          <p:nvPr>
            <p:ph idx="1" type="body"/>
          </p:nvPr>
        </p:nvSpPr>
        <p:spPr>
          <a:xfrm>
            <a:off x="457200" y="1600200"/>
            <a:ext cx="7467600" cy="48738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t/>
            </a:r>
            <a:endParaRPr/>
          </a:p>
        </p:txBody>
      </p:sp>
      <p:pic>
        <p:nvPicPr>
          <p:cNvPr id="281" name="Google Shape;281;p32"/>
          <p:cNvPicPr preferRelativeResize="0"/>
          <p:nvPr/>
        </p:nvPicPr>
        <p:blipFill rotWithShape="1">
          <a:blip r:embed="rId3">
            <a:alphaModFix/>
          </a:blip>
          <a:srcRect b="0" l="0" r="0" t="0"/>
          <a:stretch/>
        </p:blipFill>
        <p:spPr>
          <a:xfrm>
            <a:off x="543000" y="0"/>
            <a:ext cx="7381800" cy="68580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457200" y="-4"/>
            <a:ext cx="7467600" cy="80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Relay</a:t>
            </a:r>
            <a:endParaRPr/>
          </a:p>
        </p:txBody>
      </p:sp>
      <p:sp>
        <p:nvSpPr>
          <p:cNvPr id="288" name="Google Shape;288;p33"/>
          <p:cNvSpPr txBox="1"/>
          <p:nvPr>
            <p:ph idx="1" type="body"/>
          </p:nvPr>
        </p:nvSpPr>
        <p:spPr>
          <a:xfrm>
            <a:off x="457200" y="1600200"/>
            <a:ext cx="7467600" cy="48738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t/>
            </a:r>
            <a:endParaRPr/>
          </a:p>
        </p:txBody>
      </p:sp>
      <p:pic>
        <p:nvPicPr>
          <p:cNvPr id="289" name="Google Shape;289;p33"/>
          <p:cNvPicPr preferRelativeResize="0"/>
          <p:nvPr/>
        </p:nvPicPr>
        <p:blipFill>
          <a:blip r:embed="rId3">
            <a:alphaModFix/>
          </a:blip>
          <a:stretch>
            <a:fillRect/>
          </a:stretch>
        </p:blipFill>
        <p:spPr>
          <a:xfrm>
            <a:off x="457200" y="975975"/>
            <a:ext cx="7730147" cy="5143124"/>
          </a:xfrm>
          <a:prstGeom prst="rect">
            <a:avLst/>
          </a:prstGeom>
          <a:noFill/>
          <a:ln>
            <a:noFill/>
          </a:ln>
        </p:spPr>
      </p:pic>
      <p:sp>
        <p:nvSpPr>
          <p:cNvPr id="290" name="Google Shape;290;p33"/>
          <p:cNvSpPr txBox="1"/>
          <p:nvPr/>
        </p:nvSpPr>
        <p:spPr>
          <a:xfrm>
            <a:off x="457200" y="6291075"/>
            <a:ext cx="7041600" cy="400200"/>
          </a:xfrm>
          <a:prstGeom prst="rect">
            <a:avLst/>
          </a:prstGeom>
          <a:noFill/>
          <a:ln>
            <a:noFill/>
          </a:ln>
        </p:spPr>
        <p:txBody>
          <a:bodyPr anchorCtr="0" anchor="t" bIns="91425" lIns="91425" spcFirstLastPara="1" rIns="91425" wrap="square" tIns="91425">
            <a:spAutoFit/>
          </a:bodyPr>
          <a:lstStyle/>
          <a:p>
            <a:pPr indent="-457200" lvl="0" marL="457200" rtl="0" algn="just">
              <a:spcBef>
                <a:spcPts val="600"/>
              </a:spcBef>
              <a:spcAft>
                <a:spcPts val="0"/>
              </a:spcAft>
              <a:buNone/>
            </a:pPr>
            <a:r>
              <a:rPr lang="en-US">
                <a:solidFill>
                  <a:schemeClr val="dk1"/>
                </a:solidFill>
                <a:latin typeface="Century Schoolbook"/>
                <a:ea typeface="Century Schoolbook"/>
                <a:cs typeface="Century Schoolbook"/>
                <a:sym typeface="Century Schoolbook"/>
              </a:rPr>
              <a:t>[7] 2023. [Online]. Available: https://ieeexplore.ieee.org/abstract/document/8728311</a:t>
            </a:r>
            <a:endParaRPr sz="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6663600" y="505000"/>
            <a:ext cx="24804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Tp4056</a:t>
            </a:r>
            <a:endParaRPr/>
          </a:p>
        </p:txBody>
      </p:sp>
      <p:sp>
        <p:nvSpPr>
          <p:cNvPr id="297" name="Google Shape;297;p34"/>
          <p:cNvSpPr txBox="1"/>
          <p:nvPr>
            <p:ph idx="1" type="body"/>
          </p:nvPr>
        </p:nvSpPr>
        <p:spPr>
          <a:xfrm>
            <a:off x="457200" y="4295050"/>
            <a:ext cx="7970700" cy="23238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rPr lang="en-US" sz="2200"/>
              <a:t>The TP4056 is a complete constant-current/constant-voltage linear charger for single cell lithium-ion batteries. Its SOP package and low external component count make the TP4056 ideally suited for portable applications. Furthermore, the TP4056 can work within USB and wall adapter.</a:t>
            </a:r>
            <a:endParaRPr sz="2200"/>
          </a:p>
        </p:txBody>
      </p:sp>
      <p:pic>
        <p:nvPicPr>
          <p:cNvPr id="298" name="Google Shape;298;p34"/>
          <p:cNvPicPr preferRelativeResize="0"/>
          <p:nvPr/>
        </p:nvPicPr>
        <p:blipFill>
          <a:blip r:embed="rId3">
            <a:alphaModFix/>
          </a:blip>
          <a:stretch>
            <a:fillRect/>
          </a:stretch>
        </p:blipFill>
        <p:spPr>
          <a:xfrm>
            <a:off x="531176" y="401826"/>
            <a:ext cx="5477075" cy="3594300"/>
          </a:xfrm>
          <a:prstGeom prst="rect">
            <a:avLst/>
          </a:prstGeom>
          <a:noFill/>
          <a:ln>
            <a:noFill/>
          </a:ln>
        </p:spPr>
      </p:pic>
      <p:sp>
        <p:nvSpPr>
          <p:cNvPr id="299" name="Google Shape;299;p34"/>
          <p:cNvSpPr txBox="1"/>
          <p:nvPr/>
        </p:nvSpPr>
        <p:spPr>
          <a:xfrm>
            <a:off x="457200" y="6388800"/>
            <a:ext cx="7041600" cy="400200"/>
          </a:xfrm>
          <a:prstGeom prst="rect">
            <a:avLst/>
          </a:prstGeom>
          <a:noFill/>
          <a:ln>
            <a:noFill/>
          </a:ln>
        </p:spPr>
        <p:txBody>
          <a:bodyPr anchorCtr="0" anchor="t" bIns="91425" lIns="91425" spcFirstLastPara="1" rIns="91425" wrap="square" tIns="91425">
            <a:spAutoFit/>
          </a:bodyPr>
          <a:lstStyle/>
          <a:p>
            <a:pPr indent="-457200" lvl="0" marL="457200" rtl="0" algn="just">
              <a:spcBef>
                <a:spcPts val="600"/>
              </a:spcBef>
              <a:spcAft>
                <a:spcPts val="0"/>
              </a:spcAft>
              <a:buNone/>
            </a:pPr>
            <a:r>
              <a:rPr lang="en-US">
                <a:solidFill>
                  <a:schemeClr val="dk1"/>
                </a:solidFill>
                <a:latin typeface="Century Schoolbook"/>
                <a:ea typeface="Century Schoolbook"/>
                <a:cs typeface="Century Schoolbook"/>
                <a:sym typeface="Century Schoolbook"/>
              </a:rPr>
              <a:t>[7] 2023. [Online]. Available: https://ieeexplore.ieee.org/abstract/document/8728311</a:t>
            </a:r>
            <a:endParaRPr sz="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457200" y="121075"/>
            <a:ext cx="7467600" cy="682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ESP32</a:t>
            </a:r>
            <a:endParaRPr/>
          </a:p>
        </p:txBody>
      </p:sp>
      <p:sp>
        <p:nvSpPr>
          <p:cNvPr id="306" name="Google Shape;306;p35"/>
          <p:cNvSpPr txBox="1"/>
          <p:nvPr>
            <p:ph idx="1" type="body"/>
          </p:nvPr>
        </p:nvSpPr>
        <p:spPr>
          <a:xfrm>
            <a:off x="457200" y="5227175"/>
            <a:ext cx="8245200" cy="1516800"/>
          </a:xfrm>
          <a:prstGeom prst="rect">
            <a:avLst/>
          </a:prstGeom>
        </p:spPr>
        <p:txBody>
          <a:bodyPr anchorCtr="0" anchor="t" bIns="45700" lIns="91425" spcFirstLastPara="1" rIns="91425" wrap="square" tIns="45700">
            <a:normAutofit lnSpcReduction="10000"/>
          </a:bodyPr>
          <a:lstStyle/>
          <a:p>
            <a:pPr indent="-384810" lvl="0" marL="457200" rtl="0" algn="l">
              <a:spcBef>
                <a:spcPts val="600"/>
              </a:spcBef>
              <a:spcAft>
                <a:spcPts val="0"/>
              </a:spcAft>
              <a:buSzPts val="2460"/>
              <a:buChar char="●"/>
            </a:pPr>
            <a:r>
              <a:rPr lang="en-US"/>
              <a:t>The ESP32 system on a chip (SoC) series was developed by Espressif Systems and features dual-mode Bluetooth and Wi-Fi functionality.</a:t>
            </a:r>
            <a:endParaRPr/>
          </a:p>
          <a:p>
            <a:pPr indent="0" lvl="0" marL="457200" rtl="0" algn="l">
              <a:spcBef>
                <a:spcPts val="600"/>
              </a:spcBef>
              <a:spcAft>
                <a:spcPts val="0"/>
              </a:spcAft>
              <a:buNone/>
            </a:pPr>
            <a:r>
              <a:t/>
            </a:r>
            <a:endParaRPr/>
          </a:p>
        </p:txBody>
      </p:sp>
      <p:pic>
        <p:nvPicPr>
          <p:cNvPr id="307" name="Google Shape;307;p35"/>
          <p:cNvPicPr preferRelativeResize="0"/>
          <p:nvPr/>
        </p:nvPicPr>
        <p:blipFill>
          <a:blip r:embed="rId3">
            <a:alphaModFix/>
          </a:blip>
          <a:stretch>
            <a:fillRect/>
          </a:stretch>
        </p:blipFill>
        <p:spPr>
          <a:xfrm>
            <a:off x="357500" y="889818"/>
            <a:ext cx="8428998" cy="4122307"/>
          </a:xfrm>
          <a:prstGeom prst="rect">
            <a:avLst/>
          </a:prstGeom>
          <a:noFill/>
          <a:ln>
            <a:noFill/>
          </a:ln>
        </p:spPr>
      </p:pic>
      <p:sp>
        <p:nvSpPr>
          <p:cNvPr id="308" name="Google Shape;308;p35"/>
          <p:cNvSpPr txBox="1"/>
          <p:nvPr/>
        </p:nvSpPr>
        <p:spPr>
          <a:xfrm>
            <a:off x="712150" y="6402225"/>
            <a:ext cx="766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Century Schoolbook"/>
                <a:ea typeface="Century Schoolbook"/>
                <a:cs typeface="Century Schoolbook"/>
                <a:sym typeface="Century Schoolbook"/>
              </a:rPr>
              <a:t>https://www.google.com/url?sa=i&amp;url=https%3A%2F%2Fwww.mischianti.org%2F2021%2F02%2F17%2Fdoit-esp32-dev-kit-v1-high-resolution-pinout-and-specs%2F&amp;psig=AOvVaw0kgOxE_ok1JnqDfWyI6itI&amp;ust=1683783898834000&amp;source=images&amp;cd=vfe&amp;ved=0CBEQjRxqFwoTCNi4zPqF6v4CFQAAAAAdAAAAABAH[10].</a:t>
            </a:r>
            <a:endParaRPr sz="800">
              <a:latin typeface="Century Schoolbook"/>
              <a:ea typeface="Century Schoolbook"/>
              <a:cs typeface="Century Schoolbook"/>
              <a:sym typeface="Century Schoolboo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457200" y="274638"/>
            <a:ext cx="74676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Circuit design for battery monitoring</a:t>
            </a:r>
            <a:endParaRPr/>
          </a:p>
        </p:txBody>
      </p:sp>
      <p:pic>
        <p:nvPicPr>
          <p:cNvPr id="315" name="Google Shape;315;p36"/>
          <p:cNvPicPr preferRelativeResize="0"/>
          <p:nvPr/>
        </p:nvPicPr>
        <p:blipFill>
          <a:blip r:embed="rId3">
            <a:alphaModFix/>
          </a:blip>
          <a:stretch>
            <a:fillRect/>
          </a:stretch>
        </p:blipFill>
        <p:spPr>
          <a:xfrm>
            <a:off x="76200" y="1970963"/>
            <a:ext cx="8839200" cy="3631190"/>
          </a:xfrm>
          <a:prstGeom prst="rect">
            <a:avLst/>
          </a:prstGeom>
          <a:noFill/>
          <a:ln>
            <a:noFill/>
          </a:ln>
        </p:spPr>
      </p:pic>
      <p:sp>
        <p:nvSpPr>
          <p:cNvPr id="316" name="Google Shape;316;p36"/>
          <p:cNvSpPr txBox="1"/>
          <p:nvPr/>
        </p:nvSpPr>
        <p:spPr>
          <a:xfrm>
            <a:off x="152400" y="6134700"/>
            <a:ext cx="8340000" cy="661800"/>
          </a:xfrm>
          <a:prstGeom prst="rect">
            <a:avLst/>
          </a:prstGeom>
          <a:noFill/>
          <a:ln>
            <a:noFill/>
          </a:ln>
        </p:spPr>
        <p:txBody>
          <a:bodyPr anchorCtr="0" anchor="t" bIns="91425" lIns="91425" spcFirstLastPara="1" rIns="91425" wrap="square" tIns="91425">
            <a:spAutoFit/>
          </a:bodyPr>
          <a:lstStyle/>
          <a:p>
            <a:pPr indent="-457200" lvl="0" marL="457200" rtl="0" algn="just">
              <a:spcBef>
                <a:spcPts val="600"/>
              </a:spcBef>
              <a:spcAft>
                <a:spcPts val="0"/>
              </a:spcAft>
              <a:buNone/>
            </a:pPr>
            <a:r>
              <a:rPr lang="en-US" sz="1300">
                <a:solidFill>
                  <a:schemeClr val="dk1"/>
                </a:solidFill>
                <a:latin typeface="Century Schoolbook"/>
                <a:ea typeface="Century Schoolbook"/>
                <a:cs typeface="Century Schoolbook"/>
                <a:sym typeface="Century Schoolbook"/>
              </a:rPr>
              <a:t>[8] “Battery monitoring system.” [Online]. Available: https://how2electronics.com/</a:t>
            </a:r>
            <a:endParaRPr sz="1300">
              <a:solidFill>
                <a:schemeClr val="dk1"/>
              </a:solidFill>
              <a:latin typeface="Century Schoolbook"/>
              <a:ea typeface="Century Schoolbook"/>
              <a:cs typeface="Century Schoolbook"/>
              <a:sym typeface="Century Schoolbook"/>
            </a:endParaRPr>
          </a:p>
          <a:p>
            <a:pPr indent="-457200" lvl="0" marL="457200" rtl="0" algn="just">
              <a:spcBef>
                <a:spcPts val="600"/>
              </a:spcBef>
              <a:spcAft>
                <a:spcPts val="0"/>
              </a:spcAft>
              <a:buNone/>
            </a:pPr>
            <a:r>
              <a:rPr lang="en-US" sz="1300">
                <a:solidFill>
                  <a:schemeClr val="dk1"/>
                </a:solidFill>
                <a:latin typeface="Century Schoolbook"/>
                <a:ea typeface="Century Schoolbook"/>
                <a:cs typeface="Century Schoolbook"/>
                <a:sym typeface="Century Schoolbook"/>
              </a:rPr>
              <a:t>iot-based-battery-status-monitoring-system-using-esp8266/</a:t>
            </a:r>
            <a:endParaRPr sz="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ph type="title"/>
          </p:nvPr>
        </p:nvSpPr>
        <p:spPr>
          <a:xfrm>
            <a:off x="457200" y="274638"/>
            <a:ext cx="74676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Metamask</a:t>
            </a:r>
            <a:endParaRPr/>
          </a:p>
        </p:txBody>
      </p:sp>
      <p:sp>
        <p:nvSpPr>
          <p:cNvPr id="323" name="Google Shape;323;p37"/>
          <p:cNvSpPr txBox="1"/>
          <p:nvPr>
            <p:ph idx="1" type="body"/>
          </p:nvPr>
        </p:nvSpPr>
        <p:spPr>
          <a:xfrm>
            <a:off x="457200" y="1862925"/>
            <a:ext cx="4619700" cy="4611000"/>
          </a:xfrm>
          <a:prstGeom prst="rect">
            <a:avLst/>
          </a:prstGeom>
        </p:spPr>
        <p:txBody>
          <a:bodyPr anchorCtr="0" anchor="t" bIns="45700" lIns="91425" spcFirstLastPara="1" rIns="91425" wrap="square" tIns="45700">
            <a:normAutofit lnSpcReduction="20000"/>
          </a:bodyPr>
          <a:lstStyle/>
          <a:p>
            <a:pPr indent="0" lvl="0" marL="0" rtl="0" algn="l">
              <a:spcBef>
                <a:spcPts val="600"/>
              </a:spcBef>
              <a:spcAft>
                <a:spcPts val="0"/>
              </a:spcAft>
              <a:buNone/>
            </a:pPr>
            <a:r>
              <a:rPr lang="en-US"/>
              <a:t>Users can use MetaMask to store and manage account keys, broadcast transactions, send and receive Ethereum-based coins and tokens, and securely connect to decentralised applications using a suitable web browser or the built-in browser of the mobile app. Websites or other decentralized applications can connect, authenticate, and/or integrate other smart contract functionality with a user’s MetaMask wallet.</a:t>
            </a:r>
            <a:endParaRPr/>
          </a:p>
        </p:txBody>
      </p:sp>
      <p:pic>
        <p:nvPicPr>
          <p:cNvPr id="324" name="Google Shape;324;p37"/>
          <p:cNvPicPr preferRelativeResize="0"/>
          <p:nvPr/>
        </p:nvPicPr>
        <p:blipFill rotWithShape="1">
          <a:blip r:embed="rId3">
            <a:alphaModFix/>
          </a:blip>
          <a:srcRect b="0" l="29741" r="31160" t="0"/>
          <a:stretch/>
        </p:blipFill>
        <p:spPr>
          <a:xfrm>
            <a:off x="5588750" y="1329163"/>
            <a:ext cx="3099974" cy="5415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8"/>
          <p:cNvSpPr txBox="1"/>
          <p:nvPr>
            <p:ph type="title"/>
          </p:nvPr>
        </p:nvSpPr>
        <p:spPr>
          <a:xfrm>
            <a:off x="457200" y="274638"/>
            <a:ext cx="74676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Blynk Iot Platform</a:t>
            </a:r>
            <a:endParaRPr/>
          </a:p>
        </p:txBody>
      </p:sp>
      <p:sp>
        <p:nvSpPr>
          <p:cNvPr id="331" name="Google Shape;331;p38"/>
          <p:cNvSpPr txBox="1"/>
          <p:nvPr>
            <p:ph idx="1" type="body"/>
          </p:nvPr>
        </p:nvSpPr>
        <p:spPr>
          <a:xfrm>
            <a:off x="457200" y="1600200"/>
            <a:ext cx="3888600" cy="48738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rPr lang="en-US"/>
              <a:t>Blynk is a low-code IoT software platform for managing thousands of users and deployed products, connecting devices to the cloud, and creating mobile apps to remotely control and monitor them. </a:t>
            </a:r>
            <a:endParaRPr/>
          </a:p>
        </p:txBody>
      </p:sp>
      <p:pic>
        <p:nvPicPr>
          <p:cNvPr id="332" name="Google Shape;332;p38"/>
          <p:cNvPicPr preferRelativeResize="0"/>
          <p:nvPr/>
        </p:nvPicPr>
        <p:blipFill>
          <a:blip r:embed="rId3">
            <a:alphaModFix/>
          </a:blip>
          <a:stretch>
            <a:fillRect/>
          </a:stretch>
        </p:blipFill>
        <p:spPr>
          <a:xfrm>
            <a:off x="4155725" y="2023775"/>
            <a:ext cx="4664625" cy="43432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522375" y="2457463"/>
            <a:ext cx="74676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WORKING</a:t>
            </a:r>
            <a:endParaRPr sz="4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40"/>
          <p:cNvPicPr preferRelativeResize="0"/>
          <p:nvPr/>
        </p:nvPicPr>
        <p:blipFill>
          <a:blip r:embed="rId3">
            <a:alphaModFix/>
          </a:blip>
          <a:stretch>
            <a:fillRect/>
          </a:stretch>
        </p:blipFill>
        <p:spPr>
          <a:xfrm>
            <a:off x="86875" y="589000"/>
            <a:ext cx="8823750" cy="5395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41"/>
          <p:cNvPicPr preferRelativeResize="0"/>
          <p:nvPr/>
        </p:nvPicPr>
        <p:blipFill>
          <a:blip r:embed="rId3">
            <a:alphaModFix/>
          </a:blip>
          <a:stretch>
            <a:fillRect/>
          </a:stretch>
        </p:blipFill>
        <p:spPr>
          <a:xfrm>
            <a:off x="23800" y="695025"/>
            <a:ext cx="8887375" cy="5286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457200" y="442118"/>
            <a:ext cx="7467600"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Calibri"/>
              <a:buNone/>
            </a:pPr>
            <a:r>
              <a:rPr b="1" lang="en-US">
                <a:solidFill>
                  <a:srgbClr val="FF0000"/>
                </a:solidFill>
                <a:latin typeface="Calibri"/>
                <a:ea typeface="Calibri"/>
                <a:cs typeface="Calibri"/>
                <a:sym typeface="Calibri"/>
              </a:rPr>
              <a:t>INTRODUCTION</a:t>
            </a:r>
            <a:endParaRPr/>
          </a:p>
        </p:txBody>
      </p:sp>
      <p:sp>
        <p:nvSpPr>
          <p:cNvPr id="157" name="Google Shape;157;p15"/>
          <p:cNvSpPr txBox="1"/>
          <p:nvPr>
            <p:ph idx="1" type="body"/>
          </p:nvPr>
        </p:nvSpPr>
        <p:spPr>
          <a:xfrm>
            <a:off x="609600" y="1143000"/>
            <a:ext cx="7772400" cy="487375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a:p>
            <a:pPr indent="-300990" lvl="0" marL="274320" rtl="0" algn="l">
              <a:spcBef>
                <a:spcPts val="600"/>
              </a:spcBef>
              <a:spcAft>
                <a:spcPts val="0"/>
              </a:spcAft>
              <a:buSzPts val="1680"/>
              <a:buChar char="🞆"/>
            </a:pPr>
            <a:r>
              <a:rPr lang="en-US"/>
              <a:t>What happens in case of a power failure in a society/campus? </a:t>
            </a:r>
            <a:endParaRPr/>
          </a:p>
          <a:p>
            <a:pPr indent="-300990" lvl="0" marL="274320" rtl="0" algn="l">
              <a:spcBef>
                <a:spcPts val="600"/>
              </a:spcBef>
              <a:spcAft>
                <a:spcPts val="0"/>
              </a:spcAft>
              <a:buSzPts val="1680"/>
              <a:buChar char="🞆"/>
            </a:pPr>
            <a:r>
              <a:rPr lang="en-US"/>
              <a:t>What about the street lights, elevators, water pumps and other important services? </a:t>
            </a:r>
            <a:endParaRPr/>
          </a:p>
          <a:p>
            <a:pPr indent="-300990" lvl="0" marL="274320" rtl="0" algn="l">
              <a:spcBef>
                <a:spcPts val="600"/>
              </a:spcBef>
              <a:spcAft>
                <a:spcPts val="0"/>
              </a:spcAft>
              <a:buSzPts val="1680"/>
              <a:buChar char="🞆"/>
            </a:pPr>
            <a:r>
              <a:rPr lang="en-US"/>
              <a:t>Should individuals be allowed to ask for power in an instant prepaid way?</a:t>
            </a:r>
            <a:endParaRPr/>
          </a:p>
          <a:p>
            <a:pPr indent="-300990" lvl="0" marL="274320" rtl="0" algn="l">
              <a:spcBef>
                <a:spcPts val="600"/>
              </a:spcBef>
              <a:spcAft>
                <a:spcPts val="0"/>
              </a:spcAft>
              <a:buSzPts val="1680"/>
              <a:buChar char="🞆"/>
            </a:pPr>
            <a:r>
              <a:rPr lang="en-US"/>
              <a:t>Can this distribution be thought of on a large scale?</a:t>
            </a:r>
            <a:endParaRPr/>
          </a:p>
          <a:p>
            <a:pPr indent="-300990" lvl="0" marL="274320" rtl="0" algn="l">
              <a:spcBef>
                <a:spcPts val="600"/>
              </a:spcBef>
              <a:spcAft>
                <a:spcPts val="0"/>
              </a:spcAft>
              <a:buSzPts val="1680"/>
              <a:buChar char="🞆"/>
            </a:pPr>
            <a:r>
              <a:rPr lang="en-US"/>
              <a:t>Can IoT be of help? If customers are able to communicate with the grid?</a:t>
            </a:r>
            <a:endParaRPr/>
          </a:p>
          <a:p>
            <a:pPr indent="-167640" lvl="0" marL="274320" rtl="0" algn="l">
              <a:spcBef>
                <a:spcPts val="600"/>
              </a:spcBef>
              <a:spcAft>
                <a:spcPts val="0"/>
              </a:spcAft>
              <a:buSzPts val="168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2"/>
          <p:cNvSpPr txBox="1"/>
          <p:nvPr>
            <p:ph type="title"/>
          </p:nvPr>
        </p:nvSpPr>
        <p:spPr>
          <a:xfrm>
            <a:off x="457200" y="466970"/>
            <a:ext cx="7467600" cy="706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3600"/>
              <a:t>Part(i): priority based model</a:t>
            </a:r>
            <a:r>
              <a:rPr lang="en-US" sz="3600"/>
              <a:t> </a:t>
            </a:r>
            <a:endParaRPr sz="3600"/>
          </a:p>
        </p:txBody>
      </p:sp>
      <p:pic>
        <p:nvPicPr>
          <p:cNvPr id="357" name="Google Shape;357;p42"/>
          <p:cNvPicPr preferRelativeResize="0"/>
          <p:nvPr/>
        </p:nvPicPr>
        <p:blipFill rotWithShape="1">
          <a:blip r:embed="rId3">
            <a:alphaModFix/>
          </a:blip>
          <a:srcRect b="0" l="0" r="-1091" t="-1750"/>
          <a:stretch/>
        </p:blipFill>
        <p:spPr>
          <a:xfrm>
            <a:off x="1171800" y="1965650"/>
            <a:ext cx="6800399" cy="3795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txBox="1"/>
          <p:nvPr>
            <p:ph type="title"/>
          </p:nvPr>
        </p:nvSpPr>
        <p:spPr>
          <a:xfrm>
            <a:off x="457200" y="-214062"/>
            <a:ext cx="74676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To update the priority order:</a:t>
            </a:r>
            <a:endParaRPr/>
          </a:p>
        </p:txBody>
      </p:sp>
      <p:sp>
        <p:nvSpPr>
          <p:cNvPr id="364" name="Google Shape;364;p43"/>
          <p:cNvSpPr txBox="1"/>
          <p:nvPr>
            <p:ph idx="1" type="body"/>
          </p:nvPr>
        </p:nvSpPr>
        <p:spPr>
          <a:xfrm>
            <a:off x="375750" y="1155000"/>
            <a:ext cx="7467600" cy="1836900"/>
          </a:xfrm>
          <a:prstGeom prst="rect">
            <a:avLst/>
          </a:prstGeom>
        </p:spPr>
        <p:txBody>
          <a:bodyPr anchorCtr="0" anchor="t" bIns="45700" lIns="91425" spcFirstLastPara="1" rIns="91425" wrap="square" tIns="45700">
            <a:normAutofit/>
          </a:bodyPr>
          <a:lstStyle/>
          <a:p>
            <a:pPr indent="-308610" lvl="0" marL="457200" rtl="0" algn="l">
              <a:spcBef>
                <a:spcPts val="600"/>
              </a:spcBef>
              <a:spcAft>
                <a:spcPts val="0"/>
              </a:spcAft>
              <a:buSzPts val="1260"/>
              <a:buChar char="❏"/>
            </a:pPr>
            <a:r>
              <a:rPr lang="en-US"/>
              <a:t>Transaction needs to be done via Metamask, that will be recorded on ethereum blockchain.</a:t>
            </a:r>
            <a:endParaRPr/>
          </a:p>
          <a:p>
            <a:pPr indent="-308610" lvl="0" marL="457200" rtl="0" algn="l">
              <a:spcBef>
                <a:spcPts val="0"/>
              </a:spcBef>
              <a:spcAft>
                <a:spcPts val="0"/>
              </a:spcAft>
              <a:buSzPts val="1260"/>
              <a:buChar char="❏"/>
            </a:pPr>
            <a:r>
              <a:rPr lang="en-US"/>
              <a:t>Improved security.</a:t>
            </a:r>
            <a:endParaRPr/>
          </a:p>
          <a:p>
            <a:pPr indent="-308610" lvl="0" marL="457200" rtl="0" algn="l">
              <a:spcBef>
                <a:spcPts val="0"/>
              </a:spcBef>
              <a:spcAft>
                <a:spcPts val="0"/>
              </a:spcAft>
              <a:buSzPts val="1260"/>
              <a:buChar char="❏"/>
            </a:pPr>
            <a:r>
              <a:rPr lang="en-US"/>
              <a:t>Improved authenticity.</a:t>
            </a:r>
            <a:endParaRPr/>
          </a:p>
        </p:txBody>
      </p:sp>
      <p:pic>
        <p:nvPicPr>
          <p:cNvPr id="365" name="Google Shape;365;p43"/>
          <p:cNvPicPr preferRelativeResize="0"/>
          <p:nvPr/>
        </p:nvPicPr>
        <p:blipFill rotWithShape="1">
          <a:blip r:embed="rId3">
            <a:alphaModFix/>
          </a:blip>
          <a:srcRect b="0" l="0" r="0" t="38717"/>
          <a:stretch/>
        </p:blipFill>
        <p:spPr>
          <a:xfrm>
            <a:off x="1289775" y="2763550"/>
            <a:ext cx="6434100" cy="36814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4"/>
          <p:cNvSpPr txBox="1"/>
          <p:nvPr>
            <p:ph type="title"/>
          </p:nvPr>
        </p:nvSpPr>
        <p:spPr>
          <a:xfrm>
            <a:off x="457200" y="336645"/>
            <a:ext cx="7467600" cy="673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Part (II): user based model</a:t>
            </a:r>
            <a:endParaRPr/>
          </a:p>
        </p:txBody>
      </p:sp>
      <p:pic>
        <p:nvPicPr>
          <p:cNvPr id="372" name="Google Shape;372;p44"/>
          <p:cNvPicPr preferRelativeResize="0"/>
          <p:nvPr/>
        </p:nvPicPr>
        <p:blipFill>
          <a:blip r:embed="rId3">
            <a:alphaModFix/>
          </a:blip>
          <a:stretch>
            <a:fillRect/>
          </a:stretch>
        </p:blipFill>
        <p:spPr>
          <a:xfrm>
            <a:off x="457200" y="2426005"/>
            <a:ext cx="3736975" cy="1785321"/>
          </a:xfrm>
          <a:prstGeom prst="rect">
            <a:avLst/>
          </a:prstGeom>
          <a:noFill/>
          <a:ln>
            <a:noFill/>
          </a:ln>
        </p:spPr>
      </p:pic>
      <p:pic>
        <p:nvPicPr>
          <p:cNvPr id="373" name="Google Shape;373;p44"/>
          <p:cNvPicPr preferRelativeResize="0"/>
          <p:nvPr/>
        </p:nvPicPr>
        <p:blipFill>
          <a:blip r:embed="rId4">
            <a:alphaModFix/>
          </a:blip>
          <a:stretch>
            <a:fillRect/>
          </a:stretch>
        </p:blipFill>
        <p:spPr>
          <a:xfrm>
            <a:off x="4101150" y="1228020"/>
            <a:ext cx="3028950" cy="4867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A Transaction Block</a:t>
            </a:r>
            <a:endParaRPr/>
          </a:p>
        </p:txBody>
      </p:sp>
      <p:pic>
        <p:nvPicPr>
          <p:cNvPr id="379" name="Google Shape;379;p45"/>
          <p:cNvPicPr preferRelativeResize="0"/>
          <p:nvPr/>
        </p:nvPicPr>
        <p:blipFill>
          <a:blip r:embed="rId3">
            <a:alphaModFix/>
          </a:blip>
          <a:stretch>
            <a:fillRect/>
          </a:stretch>
        </p:blipFill>
        <p:spPr>
          <a:xfrm>
            <a:off x="152400" y="1960988"/>
            <a:ext cx="8839202" cy="427121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6"/>
          <p:cNvSpPr txBox="1"/>
          <p:nvPr>
            <p:ph type="title"/>
          </p:nvPr>
        </p:nvSpPr>
        <p:spPr>
          <a:xfrm>
            <a:off x="457200" y="274649"/>
            <a:ext cx="7467600" cy="1042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Calibri"/>
              <a:buNone/>
            </a:pPr>
            <a:r>
              <a:rPr b="1" lang="en-US" sz="4400">
                <a:solidFill>
                  <a:srgbClr val="FF0000"/>
                </a:solidFill>
                <a:latin typeface="Calibri"/>
                <a:ea typeface="Calibri"/>
                <a:cs typeface="Calibri"/>
                <a:sym typeface="Calibri"/>
              </a:rPr>
              <a:t>Conclusion</a:t>
            </a:r>
            <a:endParaRPr sz="4400"/>
          </a:p>
        </p:txBody>
      </p:sp>
      <p:sp>
        <p:nvSpPr>
          <p:cNvPr id="385" name="Google Shape;385;p46"/>
          <p:cNvSpPr txBox="1"/>
          <p:nvPr>
            <p:ph idx="1" type="body"/>
          </p:nvPr>
        </p:nvSpPr>
        <p:spPr>
          <a:xfrm>
            <a:off x="306225" y="1509750"/>
            <a:ext cx="8380500" cy="5148900"/>
          </a:xfrm>
          <a:prstGeom prst="rect">
            <a:avLst/>
          </a:prstGeom>
          <a:noFill/>
          <a:ln>
            <a:noFill/>
          </a:ln>
        </p:spPr>
        <p:txBody>
          <a:bodyPr anchorCtr="0" anchor="t" bIns="45700" lIns="91425" spcFirstLastPara="1" rIns="91425" wrap="square" tIns="45700">
            <a:normAutofit/>
          </a:bodyPr>
          <a:lstStyle/>
          <a:p>
            <a:pPr indent="-368300" lvl="0" marL="457200" rtl="0" algn="just">
              <a:spcBef>
                <a:spcPts val="600"/>
              </a:spcBef>
              <a:spcAft>
                <a:spcPts val="0"/>
              </a:spcAft>
              <a:buSzPts val="2200"/>
              <a:buChar char="●"/>
            </a:pPr>
            <a:r>
              <a:rPr lang="en-US" sz="2200"/>
              <a:t>The research provided us with a very excellent grasp of both the Internet of Things (IoT) and Blockchain, as well as how we may proceed to create a model that is based on these technologies to make a solution for smart power distribution.</a:t>
            </a:r>
            <a:endParaRPr sz="2200"/>
          </a:p>
          <a:p>
            <a:pPr indent="-368300" lvl="0" marL="457200" rtl="0" algn="just">
              <a:spcBef>
                <a:spcPts val="0"/>
              </a:spcBef>
              <a:spcAft>
                <a:spcPts val="0"/>
              </a:spcAft>
              <a:buSzPts val="2200"/>
              <a:buChar char="●"/>
            </a:pPr>
            <a:r>
              <a:rPr lang="en-US" sz="2200"/>
              <a:t>We implemented power distribution system by two methods </a:t>
            </a:r>
            <a:endParaRPr sz="2200"/>
          </a:p>
          <a:p>
            <a:pPr indent="-368300" lvl="1" marL="914400" rtl="0" algn="just">
              <a:spcBef>
                <a:spcPts val="0"/>
              </a:spcBef>
              <a:spcAft>
                <a:spcPts val="0"/>
              </a:spcAft>
              <a:buSzPts val="2200"/>
              <a:buChar char="○"/>
            </a:pPr>
            <a:r>
              <a:rPr lang="en-US" sz="2200"/>
              <a:t>One through power distribution based on prioritizing the defined appliances and distributing according to the power remaining in the battery, and keeping a track on how battery level is gradually decreasing. </a:t>
            </a:r>
            <a:endParaRPr sz="2200"/>
          </a:p>
          <a:p>
            <a:pPr indent="-368300" lvl="1" marL="914400" rtl="0" algn="just">
              <a:spcBef>
                <a:spcPts val="0"/>
              </a:spcBef>
              <a:spcAft>
                <a:spcPts val="0"/>
              </a:spcAft>
              <a:buSzPts val="2200"/>
              <a:buChar char="○"/>
            </a:pPr>
            <a:r>
              <a:rPr lang="en-US" sz="2200"/>
              <a:t>The second model focused more on a commercial level, when a user or industry can ask for power in exchange of power coins.</a:t>
            </a:r>
            <a:endParaRPr sz="2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457200" y="274638"/>
            <a:ext cx="74676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Future Scope</a:t>
            </a:r>
            <a:endParaRPr/>
          </a:p>
        </p:txBody>
      </p:sp>
      <p:sp>
        <p:nvSpPr>
          <p:cNvPr id="392" name="Google Shape;392;p47"/>
          <p:cNvSpPr txBox="1"/>
          <p:nvPr>
            <p:ph idx="1" type="body"/>
          </p:nvPr>
        </p:nvSpPr>
        <p:spPr>
          <a:xfrm>
            <a:off x="457200" y="1787500"/>
            <a:ext cx="7924800" cy="4977900"/>
          </a:xfrm>
          <a:prstGeom prst="rect">
            <a:avLst/>
          </a:prstGeom>
        </p:spPr>
        <p:txBody>
          <a:bodyPr anchorCtr="0" anchor="t" bIns="45700" lIns="91425" spcFirstLastPara="1" rIns="91425" wrap="square" tIns="45700">
            <a:normAutofit/>
          </a:bodyPr>
          <a:lstStyle/>
          <a:p>
            <a:pPr indent="-384810" lvl="0" marL="457200" rtl="0" algn="just">
              <a:spcBef>
                <a:spcPts val="600"/>
              </a:spcBef>
              <a:spcAft>
                <a:spcPts val="0"/>
              </a:spcAft>
              <a:buSzPts val="2460"/>
              <a:buChar char="●"/>
            </a:pPr>
            <a:r>
              <a:rPr lang="en-US"/>
              <a:t>W</a:t>
            </a:r>
            <a:r>
              <a:rPr lang="en-US"/>
              <a:t>e can automate the prioritisation of devices as well as the battery power check.</a:t>
            </a:r>
            <a:endParaRPr/>
          </a:p>
          <a:p>
            <a:pPr indent="-384810" lvl="0" marL="457200" rtl="0" algn="just">
              <a:spcBef>
                <a:spcPts val="0"/>
              </a:spcBef>
              <a:spcAft>
                <a:spcPts val="0"/>
              </a:spcAft>
              <a:buSzPts val="2460"/>
              <a:buChar char="●"/>
            </a:pPr>
            <a:r>
              <a:rPr lang="en-US"/>
              <a:t>For power loss, we can also include the actual exponential function.</a:t>
            </a:r>
            <a:endParaRPr/>
          </a:p>
          <a:p>
            <a:pPr indent="-384810" lvl="0" marL="457200" rtl="0" algn="just">
              <a:spcBef>
                <a:spcPts val="0"/>
              </a:spcBef>
              <a:spcAft>
                <a:spcPts val="0"/>
              </a:spcAft>
              <a:buSzPts val="2460"/>
              <a:buChar char="●"/>
            </a:pPr>
            <a:r>
              <a:rPr lang="en-US"/>
              <a:t>It maybe hard to accurately measure the battery power levels in case of large societies having multiple set of inverter batteries thus this can also be a task for improvement in future.</a:t>
            </a:r>
            <a:endParaRPr/>
          </a:p>
          <a:p>
            <a:pPr indent="-384810" lvl="0" marL="457200" rtl="0" algn="just">
              <a:spcBef>
                <a:spcPts val="0"/>
              </a:spcBef>
              <a:spcAft>
                <a:spcPts val="0"/>
              </a:spcAft>
              <a:buSzPts val="2460"/>
              <a:buChar char="●"/>
            </a:pPr>
            <a:r>
              <a:rPr lang="en-US"/>
              <a:t>These simplifications allowed us to show a working model for our objectives, however, there are many unrecognised issues that may arise while scaling this project.</a:t>
            </a:r>
            <a:endParaRPr/>
          </a:p>
          <a:p>
            <a:pPr indent="0" lvl="0" marL="457200" rtl="0" algn="l">
              <a:spcBef>
                <a:spcPts val="6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descr="The paradigm of IoT in smart electrical grids" id="398" name="Google Shape;398;p48"/>
          <p:cNvPicPr preferRelativeResize="0"/>
          <p:nvPr/>
        </p:nvPicPr>
        <p:blipFill rotWithShape="1">
          <a:blip r:embed="rId3">
            <a:alphaModFix/>
          </a:blip>
          <a:srcRect b="0" l="0" r="0" t="0"/>
          <a:stretch/>
        </p:blipFill>
        <p:spPr>
          <a:xfrm>
            <a:off x="457200" y="152400"/>
            <a:ext cx="8096250" cy="4695825"/>
          </a:xfrm>
          <a:prstGeom prst="rect">
            <a:avLst/>
          </a:prstGeom>
          <a:noFill/>
          <a:ln>
            <a:noFill/>
          </a:ln>
        </p:spPr>
      </p:pic>
      <p:sp>
        <p:nvSpPr>
          <p:cNvPr id="399" name="Google Shape;399;p48"/>
          <p:cNvSpPr txBox="1"/>
          <p:nvPr/>
        </p:nvSpPr>
        <p:spPr>
          <a:xfrm>
            <a:off x="6324600" y="5079733"/>
            <a:ext cx="25338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entury Schoolbook"/>
              <a:buNone/>
            </a:pPr>
            <a:r>
              <a:rPr lang="en-US" sz="1600">
                <a:solidFill>
                  <a:schemeClr val="dk1"/>
                </a:solidFill>
                <a:latin typeface="Century Schoolbook"/>
                <a:ea typeface="Century Schoolbook"/>
                <a:cs typeface="Century Schoolbook"/>
                <a:sym typeface="Century Schoolbook"/>
              </a:rPr>
              <a:t>Smart appliances, able to ask for power in case of outage </a:t>
            </a:r>
            <a:endParaRPr/>
          </a:p>
        </p:txBody>
      </p:sp>
      <p:sp>
        <p:nvSpPr>
          <p:cNvPr id="400" name="Google Shape;400;p48"/>
          <p:cNvSpPr txBox="1"/>
          <p:nvPr/>
        </p:nvSpPr>
        <p:spPr>
          <a:xfrm>
            <a:off x="2600325" y="4902654"/>
            <a:ext cx="3810000" cy="13236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Arial"/>
              <a:buChar char="•"/>
            </a:pPr>
            <a:r>
              <a:rPr lang="en-US" sz="1600">
                <a:solidFill>
                  <a:schemeClr val="dk1"/>
                </a:solidFill>
                <a:latin typeface="Century Schoolbook"/>
                <a:ea typeface="Century Schoolbook"/>
                <a:cs typeface="Century Schoolbook"/>
                <a:sym typeface="Century Schoolbook"/>
              </a:rPr>
              <a:t>Grid smart enough to provide only what’s essential</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entury Schoolbook"/>
                <a:ea typeface="Century Schoolbook"/>
                <a:cs typeface="Century Schoolbook"/>
                <a:sym typeface="Century Schoolbook"/>
              </a:rPr>
              <a:t>Priority based: street lights, hospitals etc. </a:t>
            </a:r>
            <a:endParaRPr/>
          </a:p>
          <a:p>
            <a:pPr indent="0" lvl="0" marL="0" marR="0" rtl="0" algn="l">
              <a:lnSpc>
                <a:spcPct val="100000"/>
              </a:lnSpc>
              <a:spcBef>
                <a:spcPts val="0"/>
              </a:spcBef>
              <a:spcAft>
                <a:spcPts val="0"/>
              </a:spcAft>
              <a:buClr>
                <a:schemeClr val="dk1"/>
              </a:buClr>
              <a:buSzPts val="1600"/>
              <a:buFont typeface="Century Schoolbook"/>
              <a:buNone/>
            </a:pPr>
            <a:r>
              <a:t/>
            </a:r>
            <a:endParaRPr sz="1600">
              <a:solidFill>
                <a:schemeClr val="dk1"/>
              </a:solidFill>
              <a:latin typeface="Century Schoolbook"/>
              <a:ea typeface="Century Schoolbook"/>
              <a:cs typeface="Century Schoolbook"/>
              <a:sym typeface="Century Schoolbook"/>
            </a:endParaRPr>
          </a:p>
        </p:txBody>
      </p:sp>
      <p:sp>
        <p:nvSpPr>
          <p:cNvPr id="401" name="Google Shape;401;p48"/>
          <p:cNvSpPr txBox="1"/>
          <p:nvPr/>
        </p:nvSpPr>
        <p:spPr>
          <a:xfrm>
            <a:off x="457200" y="5232133"/>
            <a:ext cx="2209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entury Schoolbook"/>
              <a:buNone/>
            </a:pPr>
            <a:r>
              <a:rPr lang="en-US" sz="1600">
                <a:solidFill>
                  <a:schemeClr val="dk1"/>
                </a:solidFill>
                <a:latin typeface="Century Schoolbook"/>
                <a:ea typeface="Century Schoolbook"/>
                <a:cs typeface="Century Schoolbook"/>
                <a:sym typeface="Century Schoolbook"/>
              </a:rPr>
              <a:t>Controlling supply based on demand</a:t>
            </a:r>
            <a:endParaRPr/>
          </a:p>
        </p:txBody>
      </p:sp>
      <p:sp>
        <p:nvSpPr>
          <p:cNvPr id="402" name="Google Shape;402;p48"/>
          <p:cNvSpPr txBox="1"/>
          <p:nvPr/>
        </p:nvSpPr>
        <p:spPr>
          <a:xfrm>
            <a:off x="457200" y="6142225"/>
            <a:ext cx="7399800" cy="600300"/>
          </a:xfrm>
          <a:prstGeom prst="rect">
            <a:avLst/>
          </a:prstGeom>
          <a:noFill/>
          <a:ln>
            <a:noFill/>
          </a:ln>
        </p:spPr>
        <p:txBody>
          <a:bodyPr anchorCtr="0" anchor="t" bIns="91425" lIns="91425" spcFirstLastPara="1" rIns="91425" wrap="square" tIns="91425">
            <a:spAutoFit/>
          </a:bodyPr>
          <a:lstStyle/>
          <a:p>
            <a:pPr indent="-457200" lvl="0" marL="457200" rtl="0" algn="just">
              <a:spcBef>
                <a:spcPts val="600"/>
              </a:spcBef>
              <a:spcAft>
                <a:spcPts val="0"/>
              </a:spcAft>
              <a:buNone/>
            </a:pPr>
            <a:r>
              <a:rPr lang="en-US" sz="1100">
                <a:solidFill>
                  <a:schemeClr val="dk1"/>
                </a:solidFill>
                <a:latin typeface="Century Schoolbook"/>
                <a:ea typeface="Century Schoolbook"/>
                <a:cs typeface="Century Schoolbook"/>
                <a:sym typeface="Century Schoolbook"/>
              </a:rPr>
              <a:t>[9] “Smart grid services conceptual representation highlights,” 2023. [Online]. Available:</a:t>
            </a:r>
            <a:endParaRPr sz="1100">
              <a:solidFill>
                <a:schemeClr val="dk1"/>
              </a:solidFill>
              <a:latin typeface="Century Schoolbook"/>
              <a:ea typeface="Century Schoolbook"/>
              <a:cs typeface="Century Schoolbook"/>
              <a:sym typeface="Century Schoolbook"/>
            </a:endParaRPr>
          </a:p>
          <a:p>
            <a:pPr indent="-457200" lvl="0" marL="457200" rtl="0" algn="just">
              <a:spcBef>
                <a:spcPts val="600"/>
              </a:spcBef>
              <a:spcAft>
                <a:spcPts val="0"/>
              </a:spcAft>
              <a:buNone/>
            </a:pPr>
            <a:r>
              <a:rPr lang="en-US" sz="1100">
                <a:solidFill>
                  <a:schemeClr val="dk1"/>
                </a:solidFill>
                <a:latin typeface="Century Schoolbook"/>
                <a:ea typeface="Century Schoolbook"/>
                <a:cs typeface="Century Schoolbook"/>
                <a:sym typeface="Century Schoolbook"/>
              </a:rPr>
              <a:t>https://www.researchgate.net/figure/Digital-Business-Ecosystem-Example_fig3 339552585</a:t>
            </a:r>
            <a:endParaRPr sz="11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ph type="title"/>
          </p:nvPr>
        </p:nvSpPr>
        <p:spPr>
          <a:xfrm>
            <a:off x="457200" y="274638"/>
            <a:ext cx="7467600" cy="639762"/>
          </a:xfrm>
          <a:prstGeom prst="rect">
            <a:avLst/>
          </a:prstGeom>
          <a:noFill/>
          <a:ln>
            <a:noFill/>
          </a:ln>
        </p:spPr>
        <p:txBody>
          <a:bodyPr anchorCtr="0" anchor="b" bIns="45700" lIns="91425" spcFirstLastPara="1" rIns="91425" wrap="square" tIns="45700">
            <a:normAutofit/>
          </a:bodyPr>
          <a:lstStyle/>
          <a:p>
            <a:pPr indent="0" lvl="0" marL="0" rtl="0" algn="just">
              <a:spcBef>
                <a:spcPts val="0"/>
              </a:spcBef>
              <a:spcAft>
                <a:spcPts val="0"/>
              </a:spcAft>
              <a:buClr>
                <a:srgbClr val="FF0000"/>
              </a:buClr>
              <a:buSzPts val="3000"/>
              <a:buFont typeface="Calibri"/>
              <a:buNone/>
            </a:pPr>
            <a:r>
              <a:rPr b="1" lang="en-US">
                <a:solidFill>
                  <a:srgbClr val="FF0000"/>
                </a:solidFill>
                <a:latin typeface="Calibri"/>
                <a:ea typeface="Calibri"/>
                <a:cs typeface="Calibri"/>
                <a:sym typeface="Calibri"/>
              </a:rPr>
              <a:t>References </a:t>
            </a:r>
            <a:endParaRPr/>
          </a:p>
        </p:txBody>
      </p:sp>
      <p:sp>
        <p:nvSpPr>
          <p:cNvPr id="408" name="Google Shape;408;p49"/>
          <p:cNvSpPr txBox="1"/>
          <p:nvPr>
            <p:ph idx="1" type="body"/>
          </p:nvPr>
        </p:nvSpPr>
        <p:spPr>
          <a:xfrm>
            <a:off x="457200" y="990600"/>
            <a:ext cx="8229600" cy="5867400"/>
          </a:xfrm>
          <a:prstGeom prst="rect">
            <a:avLst/>
          </a:prstGeom>
          <a:noFill/>
          <a:ln>
            <a:noFill/>
          </a:ln>
        </p:spPr>
        <p:txBody>
          <a:bodyPr anchorCtr="0" anchor="t" bIns="45700" lIns="91425" spcFirstLastPara="1" rIns="91425" wrap="square" tIns="45700">
            <a:normAutofit fontScale="77500" lnSpcReduction="20000"/>
          </a:bodyPr>
          <a:lstStyle/>
          <a:p>
            <a:pPr indent="-457200" lvl="0" marL="457200" rtl="0" algn="just">
              <a:spcBef>
                <a:spcPts val="0"/>
              </a:spcBef>
              <a:spcAft>
                <a:spcPts val="0"/>
              </a:spcAft>
              <a:buSzPct val="70000"/>
              <a:buNone/>
            </a:pPr>
            <a:r>
              <a:rPr lang="en-US" sz="2000">
                <a:latin typeface="Calibri"/>
                <a:ea typeface="Calibri"/>
                <a:cs typeface="Calibri"/>
                <a:sym typeface="Calibri"/>
              </a:rPr>
              <a:t>[1] </a:t>
            </a:r>
            <a:r>
              <a:rPr b="1" lang="en-US" sz="2000">
                <a:latin typeface="Calibri"/>
                <a:ea typeface="Calibri"/>
                <a:cs typeface="Calibri"/>
                <a:sym typeface="Calibri"/>
              </a:rPr>
              <a:t>   </a:t>
            </a:r>
            <a:r>
              <a:rPr lang="en-US" sz="2000"/>
              <a:t>https://www.mdpi.com/1996-1073/13/21/5739</a:t>
            </a:r>
            <a:endParaRPr sz="2000">
              <a:latin typeface="Calibri"/>
              <a:ea typeface="Calibri"/>
              <a:cs typeface="Calibri"/>
              <a:sym typeface="Calibri"/>
            </a:endParaRPr>
          </a:p>
          <a:p>
            <a:pPr indent="-457200" lvl="0" marL="457200" rtl="0" algn="just">
              <a:spcBef>
                <a:spcPts val="600"/>
              </a:spcBef>
              <a:spcAft>
                <a:spcPts val="0"/>
              </a:spcAft>
              <a:buSzPct val="70000"/>
              <a:buNone/>
            </a:pPr>
            <a:r>
              <a:rPr lang="en-US" sz="2000">
                <a:latin typeface="Calibri"/>
                <a:ea typeface="Calibri"/>
                <a:cs typeface="Calibri"/>
                <a:sym typeface="Calibri"/>
              </a:rPr>
              <a:t>[2]</a:t>
            </a:r>
            <a:r>
              <a:rPr b="1" lang="en-US" sz="2000">
                <a:latin typeface="Calibri"/>
                <a:ea typeface="Calibri"/>
                <a:cs typeface="Calibri"/>
                <a:sym typeface="Calibri"/>
              </a:rPr>
              <a:t>  </a:t>
            </a:r>
            <a:r>
              <a:rPr lang="en-US" sz="2000"/>
              <a:t>Atalay, M.; Angin, P. A Digital Twins Approach to Smart Grid Security Testing and Standardization. In Proceedings of the 2020 IEEE International Workshop on Metrology for Industry 4.0 &amp; IoT (MetroInd4.0&amp;IoT), Roma, Italy, 3–5 June 2020. </a:t>
            </a:r>
            <a:endParaRPr sz="2000">
              <a:latin typeface="Calibri"/>
              <a:ea typeface="Calibri"/>
              <a:cs typeface="Calibri"/>
              <a:sym typeface="Calibri"/>
            </a:endParaRPr>
          </a:p>
          <a:p>
            <a:pPr indent="-457200" lvl="0" marL="457200" rtl="0" algn="just">
              <a:spcBef>
                <a:spcPts val="600"/>
              </a:spcBef>
              <a:spcAft>
                <a:spcPts val="0"/>
              </a:spcAft>
              <a:buSzPct val="70000"/>
              <a:buNone/>
            </a:pPr>
            <a:r>
              <a:rPr lang="en-US" sz="2000"/>
              <a:t>[3] Atalay, M.; Angin, P. A Digital Twins Approach to Smart Grid Security Testing and Standardization. In Proceedings of the 2020 IEEE International Workshop on Metrology for Industry 4.0 &amp; IoT (MetroInd4.0&amp;IoT), Roma, Italy, 3–5 June 2020.</a:t>
            </a:r>
            <a:endParaRPr/>
          </a:p>
          <a:p>
            <a:pPr indent="-457200" lvl="0" marL="457200" rtl="0" algn="just">
              <a:spcBef>
                <a:spcPts val="600"/>
              </a:spcBef>
              <a:spcAft>
                <a:spcPts val="0"/>
              </a:spcAft>
              <a:buSzPct val="70000"/>
              <a:buNone/>
            </a:pPr>
            <a:r>
              <a:rPr lang="en-US" sz="2000"/>
              <a:t>[4]  Ahl, A.; Yarime, M.; Goto, M.; Chopra, S.S.; Kumar, N.M.; Tanaka, K.; Sagawa, D. Exploring blockchain for the energy transition: Opportunities and challenges based on a case study in Japan. </a:t>
            </a:r>
            <a:r>
              <a:rPr i="1" lang="en-US" sz="2000"/>
              <a:t>Renew. Sustain. Energy Rev.</a:t>
            </a:r>
            <a:r>
              <a:rPr lang="en-US" sz="2000"/>
              <a:t> </a:t>
            </a:r>
            <a:r>
              <a:rPr b="1" lang="en-US" sz="2000"/>
              <a:t>2020</a:t>
            </a:r>
            <a:r>
              <a:rPr lang="en-US" sz="2000"/>
              <a:t>, </a:t>
            </a:r>
            <a:r>
              <a:rPr i="1" lang="en-US" sz="2000"/>
              <a:t>117</a:t>
            </a:r>
            <a:r>
              <a:rPr lang="en-US" sz="2000"/>
              <a:t>, 109488.</a:t>
            </a:r>
            <a:endParaRPr/>
          </a:p>
          <a:p>
            <a:pPr indent="-457200" lvl="0" marL="457200" rtl="0" algn="just">
              <a:spcBef>
                <a:spcPts val="600"/>
              </a:spcBef>
              <a:spcAft>
                <a:spcPts val="0"/>
              </a:spcAft>
              <a:buSzPct val="70000"/>
              <a:buNone/>
            </a:pPr>
            <a:r>
              <a:rPr lang="en-US" sz="2000"/>
              <a:t>[5]  Ahl, A.; Yarime, M.; Tanaka, K.; Sagawa, D. Review of blockchain-based distributed energy: Implications for institutional development. </a:t>
            </a:r>
            <a:r>
              <a:rPr i="1" lang="en-US" sz="2000"/>
              <a:t>Renew. Sustain. Energy Rev.</a:t>
            </a:r>
            <a:r>
              <a:rPr lang="en-US" sz="2000"/>
              <a:t> </a:t>
            </a:r>
            <a:r>
              <a:rPr b="1" lang="en-US" sz="2000"/>
              <a:t>2019</a:t>
            </a:r>
            <a:r>
              <a:rPr lang="en-US" sz="2000"/>
              <a:t>, </a:t>
            </a:r>
            <a:r>
              <a:rPr i="1" lang="en-US" sz="2000"/>
              <a:t>107</a:t>
            </a:r>
            <a:r>
              <a:rPr lang="en-US" sz="2000"/>
              <a:t>, 200–211.</a:t>
            </a:r>
            <a:endParaRPr sz="2000"/>
          </a:p>
          <a:p>
            <a:pPr indent="-457200" lvl="0" marL="457200" rtl="0" algn="just">
              <a:spcBef>
                <a:spcPts val="600"/>
              </a:spcBef>
              <a:spcAft>
                <a:spcPts val="0"/>
              </a:spcAft>
              <a:buClr>
                <a:schemeClr val="dk1"/>
              </a:buClr>
              <a:buSzPct val="55000"/>
              <a:buFont typeface="Arial"/>
              <a:buNone/>
            </a:pPr>
            <a:r>
              <a:rPr lang="en-US" sz="2000"/>
              <a:t>[6]   </a:t>
            </a:r>
            <a:r>
              <a:rPr lang="en-US" sz="2000"/>
              <a:t>P. Kasireddy, “How does ethereum work anyway?” 2017. [Online]. Available:</a:t>
            </a:r>
            <a:endParaRPr sz="2000"/>
          </a:p>
          <a:p>
            <a:pPr indent="-457200" lvl="0" marL="457200" rtl="0" algn="just">
              <a:spcBef>
                <a:spcPts val="600"/>
              </a:spcBef>
              <a:spcAft>
                <a:spcPts val="0"/>
              </a:spcAft>
              <a:buClr>
                <a:schemeClr val="dk1"/>
              </a:buClr>
              <a:buSzPct val="55000"/>
              <a:buFont typeface="Arial"/>
              <a:buNone/>
            </a:pPr>
            <a:r>
              <a:rPr lang="en-US" sz="2000"/>
              <a:t>        https://www.preethikasireddy.com/post/how-does-ethereum-work-anyway</a:t>
            </a:r>
            <a:endParaRPr sz="2000"/>
          </a:p>
          <a:p>
            <a:pPr indent="-457200" lvl="0" marL="457200" rtl="0" algn="just">
              <a:spcBef>
                <a:spcPts val="600"/>
              </a:spcBef>
              <a:spcAft>
                <a:spcPts val="0"/>
              </a:spcAft>
              <a:buSzPct val="70000"/>
              <a:buNone/>
            </a:pPr>
            <a:r>
              <a:rPr lang="en-US" sz="2000"/>
              <a:t>[7]  2023. [Online]. Available: </a:t>
            </a:r>
            <a:r>
              <a:rPr lang="en-US" sz="2000" u="sng">
                <a:solidFill>
                  <a:schemeClr val="hlink"/>
                </a:solidFill>
                <a:hlinkClick r:id="rId3"/>
              </a:rPr>
              <a:t>https://ieeexplore.ieee.org/abstract/document/8728311</a:t>
            </a:r>
            <a:endParaRPr sz="2000"/>
          </a:p>
          <a:p>
            <a:pPr indent="-457200" lvl="0" marL="457200" rtl="0" algn="just">
              <a:spcBef>
                <a:spcPts val="600"/>
              </a:spcBef>
              <a:spcAft>
                <a:spcPts val="0"/>
              </a:spcAft>
              <a:buClr>
                <a:schemeClr val="dk1"/>
              </a:buClr>
              <a:buSzPct val="55000"/>
              <a:buFont typeface="Arial"/>
              <a:buNone/>
            </a:pPr>
            <a:r>
              <a:rPr lang="en-US" sz="2000"/>
              <a:t>[8] “Battery monitoring system.” [Online]. Available: https://how2electronics.com/</a:t>
            </a:r>
            <a:endParaRPr sz="2000"/>
          </a:p>
          <a:p>
            <a:pPr indent="-457200" lvl="0" marL="457200" rtl="0" algn="just">
              <a:spcBef>
                <a:spcPts val="600"/>
              </a:spcBef>
              <a:spcAft>
                <a:spcPts val="0"/>
              </a:spcAft>
              <a:buSzPct val="55000"/>
              <a:buNone/>
            </a:pPr>
            <a:r>
              <a:rPr lang="en-US" sz="2000"/>
              <a:t>       iot-based-battery-status-monitoring-system-using-esp8266/</a:t>
            </a:r>
            <a:endParaRPr sz="2000"/>
          </a:p>
          <a:p>
            <a:pPr indent="-457200" lvl="0" marL="457200" rtl="0" algn="just">
              <a:spcBef>
                <a:spcPts val="600"/>
              </a:spcBef>
              <a:spcAft>
                <a:spcPts val="0"/>
              </a:spcAft>
              <a:buSzPct val="55000"/>
              <a:buNone/>
            </a:pPr>
            <a:r>
              <a:rPr lang="en-US" sz="2000"/>
              <a:t>[9] “Smart grid services conceptual representation highlights,” 2023. [Online]. Available:</a:t>
            </a:r>
            <a:endParaRPr sz="2000"/>
          </a:p>
          <a:p>
            <a:pPr indent="-457200" lvl="0" marL="457200" rtl="0" algn="just">
              <a:spcBef>
                <a:spcPts val="600"/>
              </a:spcBef>
              <a:spcAft>
                <a:spcPts val="0"/>
              </a:spcAft>
              <a:buSzPct val="55000"/>
              <a:buNone/>
            </a:pPr>
            <a:r>
              <a:rPr lang="en-US" sz="2000"/>
              <a:t>https://www.researchgate.net/figure/Digital-Business-Ecosystem-Example_fig3 339552585</a:t>
            </a:r>
            <a:endParaRPr sz="2000"/>
          </a:p>
          <a:p>
            <a:pPr indent="-457200" lvl="0" marL="457200" rtl="0" algn="just">
              <a:spcBef>
                <a:spcPts val="600"/>
              </a:spcBef>
              <a:spcAft>
                <a:spcPts val="0"/>
              </a:spcAft>
              <a:buSzPct val="55000"/>
              <a:buNone/>
            </a:pPr>
            <a:r>
              <a:rPr lang="en-US" sz="2000"/>
              <a:t>[10]https://www.google.com/url?sa=i&amp;url=https%3A%2F%2Fwww.mischianti.org%2F2021%2F02%2F17%2Fdoit-esp32-dev-kit-v1-high-resolution-pinout-and-specs%2F&amp;psig=AOvVaw0kgOxE_ok1JnqDfWyI6itI&amp;ust=1683783898834000&amp;source=images&amp;cd=vfe&amp;ved=0CBEQjRxqFwoTCNi4zPqF6v4CFQAAAAAdAAAAABAH</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457200" y="304800"/>
            <a:ext cx="7391400" cy="65563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BLockchain + IoT System</a:t>
            </a:r>
            <a:endParaRPr/>
          </a:p>
        </p:txBody>
      </p:sp>
      <p:pic>
        <p:nvPicPr>
          <p:cNvPr descr="PDF] Blockchain Meets IoT: An Architecture for Scalable Access Management  in IoT | Semantic Scholar" id="164" name="Google Shape;164;p16"/>
          <p:cNvPicPr preferRelativeResize="0"/>
          <p:nvPr/>
        </p:nvPicPr>
        <p:blipFill rotWithShape="1">
          <a:blip r:embed="rId3">
            <a:alphaModFix/>
          </a:blip>
          <a:srcRect b="0" l="0" r="0" t="0"/>
          <a:stretch/>
        </p:blipFill>
        <p:spPr>
          <a:xfrm>
            <a:off x="685800" y="1295400"/>
            <a:ext cx="4876800" cy="3251200"/>
          </a:xfrm>
          <a:prstGeom prst="rect">
            <a:avLst/>
          </a:prstGeom>
          <a:noFill/>
          <a:ln>
            <a:noFill/>
          </a:ln>
        </p:spPr>
      </p:pic>
      <p:sp>
        <p:nvSpPr>
          <p:cNvPr id="165" name="Google Shape;165;p16"/>
          <p:cNvSpPr txBox="1"/>
          <p:nvPr/>
        </p:nvSpPr>
        <p:spPr>
          <a:xfrm>
            <a:off x="5943600" y="2133600"/>
            <a:ext cx="228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Algorithm for distribution to be written in the smart contract. </a:t>
            </a:r>
            <a:endParaRPr/>
          </a:p>
        </p:txBody>
      </p:sp>
      <p:sp>
        <p:nvSpPr>
          <p:cNvPr id="166" name="Google Shape;166;p16"/>
          <p:cNvSpPr txBox="1"/>
          <p:nvPr/>
        </p:nvSpPr>
        <p:spPr>
          <a:xfrm>
            <a:off x="838200" y="4881562"/>
            <a:ext cx="685800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entury Schoolbook"/>
                <a:ea typeface="Century Schoolbook"/>
                <a:cs typeface="Century Schoolbook"/>
                <a:sym typeface="Century Schoolbook"/>
              </a:rPr>
              <a:t>Transactive energy – real time power requests and payments, eliminate the need of two –way meter reading and human involvement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entury Schoolbook"/>
                <a:ea typeface="Century Schoolbook"/>
                <a:cs typeface="Century Schoolbook"/>
                <a:sym typeface="Century Schoolbook"/>
              </a:rPr>
              <a:t>Residents can request more power in case of emergency.</a:t>
            </a:r>
            <a:endParaRPr/>
          </a:p>
        </p:txBody>
      </p:sp>
      <p:sp>
        <p:nvSpPr>
          <p:cNvPr id="167" name="Google Shape;167;p16"/>
          <p:cNvSpPr txBox="1"/>
          <p:nvPr/>
        </p:nvSpPr>
        <p:spPr>
          <a:xfrm>
            <a:off x="4650" y="6242400"/>
            <a:ext cx="8525100" cy="615600"/>
          </a:xfrm>
          <a:prstGeom prst="rect">
            <a:avLst/>
          </a:prstGeom>
          <a:noFill/>
          <a:ln>
            <a:noFill/>
          </a:ln>
        </p:spPr>
        <p:txBody>
          <a:bodyPr anchorCtr="0" anchor="t" bIns="91425" lIns="91425" spcFirstLastPara="1" rIns="91425" wrap="square" tIns="91425">
            <a:spAutoFit/>
          </a:bodyPr>
          <a:lstStyle/>
          <a:p>
            <a:pPr indent="-457200" lvl="0" marL="457200" rtl="0" algn="just">
              <a:spcBef>
                <a:spcPts val="0"/>
              </a:spcBef>
              <a:spcAft>
                <a:spcPts val="0"/>
              </a:spcAft>
              <a:buNone/>
            </a:pPr>
            <a:r>
              <a:rPr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[1] </a:t>
            </a:r>
            <a:r>
              <a:rPr b="1"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Distributed Energy Resources and the Application of</a:t>
            </a:r>
            <a:r>
              <a:rPr b="1"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AI, IoT, and Blockchain in Smart Grids”, 2020, </a:t>
            </a:r>
            <a:r>
              <a:rPr lang="en-US">
                <a:solidFill>
                  <a:schemeClr val="dk1"/>
                </a:solidFill>
                <a:latin typeface="Calibri"/>
                <a:ea typeface="Calibri"/>
                <a:cs typeface="Calibri"/>
                <a:sym typeface="Calibri"/>
              </a:rPr>
              <a:t>[Online] Available: A</a:t>
            </a:r>
            <a:r>
              <a:rPr b="1" lang="en-US">
                <a:solidFill>
                  <a:schemeClr val="dk1"/>
                </a:solidFill>
                <a:latin typeface="Calibri"/>
                <a:ea typeface="Calibri"/>
                <a:cs typeface="Calibri"/>
                <a:sym typeface="Calibri"/>
              </a:rPr>
              <a:t> </a:t>
            </a:r>
            <a:r>
              <a:rPr lang="en-US">
                <a:solidFill>
                  <a:schemeClr val="dk1"/>
                </a:solidFill>
                <a:latin typeface="Century Schoolbook"/>
                <a:ea typeface="Century Schoolbook"/>
                <a:cs typeface="Century Schoolbook"/>
                <a:sym typeface="Century Schoolbook"/>
              </a:rPr>
              <a:t>https://www.mdpi.com/1996-1073/13/21/5739</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457200" y="274638"/>
            <a:ext cx="7467600"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3000"/>
              <a:buFont typeface="Calibri"/>
              <a:buNone/>
            </a:pPr>
            <a:r>
              <a:rPr b="1" lang="en-US">
                <a:solidFill>
                  <a:srgbClr val="FF0000"/>
                </a:solidFill>
                <a:latin typeface="Calibri"/>
                <a:ea typeface="Calibri"/>
                <a:cs typeface="Calibri"/>
                <a:sym typeface="Calibri"/>
              </a:rPr>
              <a:t>Motivation</a:t>
            </a:r>
            <a:endParaRPr b="1">
              <a:solidFill>
                <a:srgbClr val="FF0000"/>
              </a:solidFill>
              <a:latin typeface="Calibri"/>
              <a:ea typeface="Calibri"/>
              <a:cs typeface="Calibri"/>
              <a:sym typeface="Calibri"/>
            </a:endParaRPr>
          </a:p>
        </p:txBody>
      </p:sp>
      <p:sp>
        <p:nvSpPr>
          <p:cNvPr id="173" name="Google Shape;173;p17"/>
          <p:cNvSpPr txBox="1"/>
          <p:nvPr>
            <p:ph idx="1" type="body"/>
          </p:nvPr>
        </p:nvSpPr>
        <p:spPr>
          <a:xfrm>
            <a:off x="457200" y="1219200"/>
            <a:ext cx="7467600" cy="4873752"/>
          </a:xfrm>
          <a:prstGeom prst="rect">
            <a:avLst/>
          </a:prstGeom>
          <a:noFill/>
          <a:ln>
            <a:noFill/>
          </a:ln>
        </p:spPr>
        <p:txBody>
          <a:bodyPr anchorCtr="0" anchor="t" bIns="45700" lIns="91425" spcFirstLastPara="1" rIns="91425" wrap="square" tIns="45700">
            <a:normAutofit/>
          </a:bodyPr>
          <a:lstStyle/>
          <a:p>
            <a:pPr indent="-185420" lvl="0" marL="274320" rtl="0" algn="just">
              <a:spcBef>
                <a:spcPts val="0"/>
              </a:spcBef>
              <a:spcAft>
                <a:spcPts val="0"/>
              </a:spcAft>
              <a:buSzPts val="1400"/>
              <a:buFont typeface="Noto Sans Symbols"/>
              <a:buNone/>
            </a:pPr>
            <a:r>
              <a:t/>
            </a:r>
            <a:endParaRPr sz="2000">
              <a:latin typeface="Calibri"/>
              <a:ea typeface="Calibri"/>
              <a:cs typeface="Calibri"/>
              <a:sym typeface="Calibri"/>
            </a:endParaRPr>
          </a:p>
          <a:p>
            <a:pPr indent="-185420" lvl="0" marL="274320" rtl="0" algn="just">
              <a:spcBef>
                <a:spcPts val="600"/>
              </a:spcBef>
              <a:spcAft>
                <a:spcPts val="0"/>
              </a:spcAft>
              <a:buSzPts val="1400"/>
              <a:buFont typeface="Noto Sans Symbols"/>
              <a:buNone/>
            </a:pPr>
            <a:r>
              <a:t/>
            </a:r>
            <a:endParaRPr sz="2000">
              <a:latin typeface="Calibri"/>
              <a:ea typeface="Calibri"/>
              <a:cs typeface="Calibri"/>
              <a:sym typeface="Calibri"/>
            </a:endParaRPr>
          </a:p>
          <a:p>
            <a:pPr indent="-185420" lvl="0" marL="274320" rtl="0" algn="just">
              <a:spcBef>
                <a:spcPts val="600"/>
              </a:spcBef>
              <a:spcAft>
                <a:spcPts val="0"/>
              </a:spcAft>
              <a:buSzPts val="1400"/>
              <a:buFont typeface="Noto Sans Symbols"/>
              <a:buNone/>
            </a:pPr>
            <a:r>
              <a:t/>
            </a:r>
            <a:endParaRPr sz="2000">
              <a:latin typeface="Calibri"/>
              <a:ea typeface="Calibri"/>
              <a:cs typeface="Calibri"/>
              <a:sym typeface="Calibri"/>
            </a:endParaRPr>
          </a:p>
          <a:p>
            <a:pPr indent="-185420" lvl="0" marL="274320" rtl="0" algn="just">
              <a:spcBef>
                <a:spcPts val="600"/>
              </a:spcBef>
              <a:spcAft>
                <a:spcPts val="0"/>
              </a:spcAft>
              <a:buSzPts val="1400"/>
              <a:buFont typeface="Noto Sans Symbols"/>
              <a:buNone/>
            </a:pPr>
            <a:r>
              <a:t/>
            </a:r>
            <a:endParaRPr sz="2000">
              <a:latin typeface="Calibri"/>
              <a:ea typeface="Calibri"/>
              <a:cs typeface="Calibri"/>
              <a:sym typeface="Calibri"/>
            </a:endParaRPr>
          </a:p>
          <a:p>
            <a:pPr indent="-185420" lvl="0" marL="274320" rtl="0" algn="just">
              <a:spcBef>
                <a:spcPts val="600"/>
              </a:spcBef>
              <a:spcAft>
                <a:spcPts val="0"/>
              </a:spcAft>
              <a:buSzPts val="1400"/>
              <a:buFont typeface="Noto Sans Symbols"/>
              <a:buNone/>
            </a:pPr>
            <a:r>
              <a:t/>
            </a:r>
            <a:endParaRPr sz="2000">
              <a:latin typeface="Calibri"/>
              <a:ea typeface="Calibri"/>
              <a:cs typeface="Calibri"/>
              <a:sym typeface="Calibri"/>
            </a:endParaRPr>
          </a:p>
          <a:p>
            <a:pPr indent="-185420" lvl="0" marL="274320" rtl="0" algn="just">
              <a:spcBef>
                <a:spcPts val="600"/>
              </a:spcBef>
              <a:spcAft>
                <a:spcPts val="0"/>
              </a:spcAft>
              <a:buSzPts val="1400"/>
              <a:buFont typeface="Noto Sans Symbols"/>
              <a:buNone/>
            </a:pPr>
            <a:r>
              <a:t/>
            </a:r>
            <a:endParaRPr sz="2000">
              <a:latin typeface="Calibri"/>
              <a:ea typeface="Calibri"/>
              <a:cs typeface="Calibri"/>
              <a:sym typeface="Calibri"/>
            </a:endParaRPr>
          </a:p>
          <a:p>
            <a:pPr indent="-274320" lvl="0" marL="274320" rtl="0" algn="just">
              <a:spcBef>
                <a:spcPts val="600"/>
              </a:spcBef>
              <a:spcAft>
                <a:spcPts val="0"/>
              </a:spcAft>
              <a:buSzPts val="1400"/>
              <a:buNone/>
            </a:pPr>
            <a:r>
              <a:t/>
            </a:r>
            <a:endParaRPr sz="2000">
              <a:latin typeface="Calibri"/>
              <a:ea typeface="Calibri"/>
              <a:cs typeface="Calibri"/>
              <a:sym typeface="Calibri"/>
            </a:endParaRPr>
          </a:p>
          <a:p>
            <a:pPr indent="-167640" lvl="0" marL="274320" rtl="0" algn="l">
              <a:spcBef>
                <a:spcPts val="600"/>
              </a:spcBef>
              <a:spcAft>
                <a:spcPts val="0"/>
              </a:spcAft>
              <a:buSzPts val="1680"/>
              <a:buNone/>
            </a:pPr>
            <a:r>
              <a:t/>
            </a:r>
            <a:endParaRPr/>
          </a:p>
        </p:txBody>
      </p:sp>
      <p:sp>
        <p:nvSpPr>
          <p:cNvPr id="174" name="Google Shape;174;p17"/>
          <p:cNvSpPr txBox="1"/>
          <p:nvPr/>
        </p:nvSpPr>
        <p:spPr>
          <a:xfrm>
            <a:off x="599661" y="946666"/>
            <a:ext cx="7543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75" name="Google Shape;175;p17"/>
          <p:cNvSpPr txBox="1"/>
          <p:nvPr/>
        </p:nvSpPr>
        <p:spPr>
          <a:xfrm>
            <a:off x="157369" y="1081965"/>
            <a:ext cx="8067262" cy="5324535"/>
          </a:xfrm>
          <a:prstGeom prst="rect">
            <a:avLst/>
          </a:prstGeom>
          <a:noFill/>
          <a:ln>
            <a:noFill/>
          </a:ln>
        </p:spPr>
        <p:txBody>
          <a:bodyPr anchorCtr="0" anchor="t" bIns="45700" lIns="91425" spcFirstLastPara="1" rIns="91425" wrap="square" tIns="45700">
            <a:spAutoFit/>
          </a:bodyPr>
          <a:lstStyle/>
          <a:p>
            <a:pPr indent="-457200" lvl="1" marL="914400" marR="0" rtl="0" algn="l">
              <a:spcBef>
                <a:spcPts val="0"/>
              </a:spcBef>
              <a:spcAft>
                <a:spcPts val="0"/>
              </a:spcAft>
              <a:buClr>
                <a:schemeClr val="dk1"/>
              </a:buClr>
              <a:buSzPts val="2000"/>
              <a:buFont typeface="Century Schoolbook"/>
              <a:buAutoNum type="arabicPeriod"/>
            </a:pPr>
            <a:r>
              <a:rPr b="1" i="0" lang="en-US" sz="2000" u="none" cap="none" strike="noStrike">
                <a:solidFill>
                  <a:schemeClr val="dk1"/>
                </a:solidFill>
                <a:latin typeface="Century Schoolbook"/>
                <a:ea typeface="Century Schoolbook"/>
                <a:cs typeface="Century Schoolbook"/>
                <a:sym typeface="Century Schoolbook"/>
              </a:rPr>
              <a:t>IoT is an evolving domain, that helps machines speak and communicate smartly. It offers a wide area of future opportunities and possibilities to develop some really smart systems. </a:t>
            </a:r>
            <a:endParaRPr/>
          </a:p>
          <a:p>
            <a:pPr indent="-330200" lvl="1" marL="914400" marR="0" rtl="0" algn="l">
              <a:spcBef>
                <a:spcPts val="0"/>
              </a:spcBef>
              <a:spcAft>
                <a:spcPts val="0"/>
              </a:spcAft>
              <a:buClr>
                <a:schemeClr val="dk1"/>
              </a:buClr>
              <a:buSzPts val="2000"/>
              <a:buFont typeface="Century Schoolbook"/>
              <a:buNone/>
            </a:pPr>
            <a:r>
              <a:t/>
            </a:r>
            <a:endParaRPr b="1" i="0" sz="2000" u="none" cap="none" strike="noStrike">
              <a:solidFill>
                <a:schemeClr val="dk1"/>
              </a:solidFill>
              <a:latin typeface="Century Schoolbook"/>
              <a:ea typeface="Century Schoolbook"/>
              <a:cs typeface="Century Schoolbook"/>
              <a:sym typeface="Century Schoolbook"/>
            </a:endParaRPr>
          </a:p>
          <a:p>
            <a:pPr indent="-457200" lvl="1" marL="914400" marR="0" rtl="0" algn="l">
              <a:spcBef>
                <a:spcPts val="0"/>
              </a:spcBef>
              <a:spcAft>
                <a:spcPts val="0"/>
              </a:spcAft>
              <a:buClr>
                <a:schemeClr val="dk1"/>
              </a:buClr>
              <a:buSzPts val="2000"/>
              <a:buFont typeface="Century Schoolbook"/>
              <a:buAutoNum type="arabicPeriod"/>
            </a:pPr>
            <a:r>
              <a:rPr b="1" i="0" lang="en-US" sz="2000" u="none" cap="none" strike="noStrike">
                <a:solidFill>
                  <a:schemeClr val="dk1"/>
                </a:solidFill>
                <a:latin typeface="Century Schoolbook"/>
                <a:ea typeface="Century Schoolbook"/>
                <a:cs typeface="Century Schoolbook"/>
                <a:sym typeface="Century Schoolbook"/>
              </a:rPr>
              <a:t>Blockchain is another evolving and trending field, whose most attractive offering is cryptocurrency or ‘coded money’, eliminating the need of manual billing and money management.</a:t>
            </a:r>
            <a:endParaRPr/>
          </a:p>
          <a:p>
            <a:pPr indent="-330200" lvl="1" marL="914400" marR="0" rtl="0" algn="l">
              <a:spcBef>
                <a:spcPts val="0"/>
              </a:spcBef>
              <a:spcAft>
                <a:spcPts val="0"/>
              </a:spcAft>
              <a:buClr>
                <a:schemeClr val="dk1"/>
              </a:buClr>
              <a:buSzPts val="2000"/>
              <a:buFont typeface="Century Schoolbook"/>
              <a:buNone/>
            </a:pPr>
            <a:r>
              <a:t/>
            </a:r>
            <a:endParaRPr b="1" i="0" sz="2000" u="none" cap="none" strike="noStrike">
              <a:solidFill>
                <a:schemeClr val="dk1"/>
              </a:solidFill>
              <a:latin typeface="Century Schoolbook"/>
              <a:ea typeface="Century Schoolbook"/>
              <a:cs typeface="Century Schoolbook"/>
              <a:sym typeface="Century Schoolbook"/>
            </a:endParaRPr>
          </a:p>
          <a:p>
            <a:pPr indent="-457200" lvl="1" marL="914400" marR="0" rtl="0" algn="l">
              <a:spcBef>
                <a:spcPts val="0"/>
              </a:spcBef>
              <a:spcAft>
                <a:spcPts val="0"/>
              </a:spcAft>
              <a:buClr>
                <a:schemeClr val="dk1"/>
              </a:buClr>
              <a:buSzPts val="2000"/>
              <a:buFont typeface="Century Schoolbook"/>
              <a:buAutoNum type="arabicPeriod"/>
            </a:pPr>
            <a:r>
              <a:rPr b="1" i="0" lang="en-US" sz="2000" u="none" cap="none" strike="noStrike">
                <a:solidFill>
                  <a:schemeClr val="dk1"/>
                </a:solidFill>
                <a:latin typeface="Century Schoolbook"/>
                <a:ea typeface="Century Schoolbook"/>
                <a:cs typeface="Century Schoolbook"/>
                <a:sym typeface="Century Schoolbook"/>
              </a:rPr>
              <a:t> There was an urge to develop some complex systems from these simple technologies to solve real life problems, as the possibilities are endless. </a:t>
            </a:r>
            <a:endParaRPr/>
          </a:p>
          <a:p>
            <a:pPr indent="-330200" lvl="1" marL="914400" marR="0" rtl="0" algn="l">
              <a:spcBef>
                <a:spcPts val="0"/>
              </a:spcBef>
              <a:spcAft>
                <a:spcPts val="0"/>
              </a:spcAft>
              <a:buClr>
                <a:schemeClr val="dk1"/>
              </a:buClr>
              <a:buSzPts val="2000"/>
              <a:buFont typeface="Century Schoolbook"/>
              <a:buNone/>
            </a:pPr>
            <a:r>
              <a:t/>
            </a:r>
            <a:endParaRPr b="1" i="0" sz="2000" u="none" cap="none" strike="noStrike">
              <a:solidFill>
                <a:schemeClr val="dk1"/>
              </a:solidFill>
              <a:latin typeface="Century Schoolbook"/>
              <a:ea typeface="Century Schoolbook"/>
              <a:cs typeface="Century Schoolbook"/>
              <a:sym typeface="Century Schoolbook"/>
            </a:endParaRPr>
          </a:p>
          <a:p>
            <a:pPr indent="-457200" lvl="1" marL="914400" marR="0" rtl="0" algn="l">
              <a:spcBef>
                <a:spcPts val="0"/>
              </a:spcBef>
              <a:spcAft>
                <a:spcPts val="0"/>
              </a:spcAft>
              <a:buClr>
                <a:schemeClr val="dk1"/>
              </a:buClr>
              <a:buSzPts val="2000"/>
              <a:buFont typeface="Century Schoolbook"/>
              <a:buAutoNum type="arabicPeriod"/>
            </a:pPr>
            <a:r>
              <a:rPr b="1" i="0" lang="en-US" sz="2000" u="none" cap="none" strike="noStrike">
                <a:solidFill>
                  <a:schemeClr val="dk1"/>
                </a:solidFill>
                <a:latin typeface="Century Schoolbook"/>
                <a:ea typeface="Century Schoolbook"/>
                <a:cs typeface="Century Schoolbook"/>
                <a:sym typeface="Century Schoolbook"/>
              </a:rPr>
              <a:t>Tumbled upon the concept of Smart Grids, which can serve as one of the biggest application of a Blockchain + IoT System.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457200" y="1290638"/>
            <a:ext cx="7467600" cy="5635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0000"/>
              </a:buClr>
              <a:buSzPts val="3600"/>
              <a:buFont typeface="Calibri"/>
              <a:buNone/>
            </a:pPr>
            <a:r>
              <a:rPr b="1" lang="en-US" sz="3600">
                <a:solidFill>
                  <a:srgbClr val="FF0000"/>
                </a:solidFill>
                <a:latin typeface="Calibri"/>
                <a:ea typeface="Calibri"/>
                <a:cs typeface="Calibri"/>
                <a:sym typeface="Calibri"/>
              </a:rPr>
              <a:t>Literature Survey</a:t>
            </a:r>
            <a:endParaRPr/>
          </a:p>
        </p:txBody>
      </p:sp>
      <p:sp>
        <p:nvSpPr>
          <p:cNvPr id="181" name="Google Shape;181;p18"/>
          <p:cNvSpPr txBox="1"/>
          <p:nvPr/>
        </p:nvSpPr>
        <p:spPr>
          <a:xfrm>
            <a:off x="586618" y="2818190"/>
            <a:ext cx="7607904" cy="30469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entury Schoolbook"/>
                <a:ea typeface="Century Schoolbook"/>
                <a:cs typeface="Century Schoolbook"/>
                <a:sym typeface="Century Schoolbook"/>
              </a:rPr>
              <a:t>Distributed Energy Resources and the Application</a:t>
            </a:r>
            <a:br>
              <a:rPr lang="en-US" sz="2400">
                <a:solidFill>
                  <a:schemeClr val="dk1"/>
                </a:solidFill>
                <a:latin typeface="Century Schoolbook"/>
                <a:ea typeface="Century Schoolbook"/>
                <a:cs typeface="Century Schoolbook"/>
                <a:sym typeface="Century Schoolbook"/>
              </a:rPr>
            </a:br>
            <a:r>
              <a:rPr lang="en-US" sz="2400">
                <a:solidFill>
                  <a:schemeClr val="dk1"/>
                </a:solidFill>
                <a:latin typeface="Century Schoolbook"/>
                <a:ea typeface="Century Schoolbook"/>
                <a:cs typeface="Century Schoolbook"/>
                <a:sym typeface="Century Schoolbook"/>
              </a:rPr>
              <a:t>of AI, IoT, and Blockchain in Smart Grid.</a:t>
            </a:r>
            <a:endParaRPr/>
          </a:p>
          <a:p>
            <a:pPr indent="0" lvl="0" marL="0" marR="0" rtl="0" algn="l">
              <a:spcBef>
                <a:spcPts val="0"/>
              </a:spcBef>
              <a:spcAft>
                <a:spcPts val="0"/>
              </a:spcAft>
              <a:buNone/>
            </a:pPr>
            <a:r>
              <a:t/>
            </a:r>
            <a:endParaRPr sz="2400">
              <a:solidFill>
                <a:schemeClr val="dk1"/>
              </a:solidFill>
              <a:latin typeface="Century Schoolbook"/>
              <a:ea typeface="Century Schoolbook"/>
              <a:cs typeface="Century Schoolbook"/>
              <a:sym typeface="Century Schoolbook"/>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entury Schoolbook"/>
                <a:ea typeface="Century Schoolbook"/>
                <a:cs typeface="Century Schoolbook"/>
                <a:sym typeface="Century Schoolbook"/>
              </a:rPr>
              <a:t>Blockchain Based Metering and Billing System Proposal with Privacy Protection for the Electric Network.</a:t>
            </a:r>
            <a:endParaRPr/>
          </a:p>
          <a:p>
            <a:pPr indent="0" lvl="0" marL="0" marR="0" rtl="0" algn="l">
              <a:spcBef>
                <a:spcPts val="0"/>
              </a:spcBef>
              <a:spcAft>
                <a:spcPts val="0"/>
              </a:spcAft>
              <a:buNone/>
            </a:pPr>
            <a:r>
              <a:t/>
            </a:r>
            <a:endParaRPr sz="2400">
              <a:solidFill>
                <a:schemeClr val="dk1"/>
              </a:solidFill>
              <a:latin typeface="Century Schoolbook"/>
              <a:ea typeface="Century Schoolbook"/>
              <a:cs typeface="Century Schoolbook"/>
              <a:sym typeface="Century Schoolbook"/>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entury Schoolbook"/>
                <a:ea typeface="Century Schoolbook"/>
                <a:cs typeface="Century Schoolbook"/>
                <a:sym typeface="Century Schoolbook"/>
              </a:rPr>
              <a:t>Integration of IoT With Smart Grid.</a:t>
            </a:r>
            <a:endParaRPr sz="24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457200" y="274638"/>
            <a:ext cx="7467600" cy="76804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Smart Grid</a:t>
            </a:r>
            <a:endParaRPr/>
          </a:p>
        </p:txBody>
      </p:sp>
      <p:sp>
        <p:nvSpPr>
          <p:cNvPr id="187" name="Google Shape;187;p19"/>
          <p:cNvSpPr txBox="1"/>
          <p:nvPr>
            <p:ph idx="1" type="body"/>
          </p:nvPr>
        </p:nvSpPr>
        <p:spPr>
          <a:xfrm>
            <a:off x="457200" y="1245300"/>
            <a:ext cx="7467600" cy="4873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en-US"/>
              <a:t>Smart Grid incorporates technology, structures, and protocols to make the electricity system networks more intelligent and efficient. It is merely a radical modification of the existing electricity system networks. In general, the smart grid is intended to substitute the fossil fuel-rich conventional electricity grid. With the smart grid will be able to “detect, react, and pro-act” to disparities in usage and manifold issues and enhances the reliability, availability, resilience, stability, security, and, at the same time, ensures grid operations sustainably and affordably[2].</a:t>
            </a:r>
            <a:endParaRPr/>
          </a:p>
        </p:txBody>
      </p:sp>
      <p:sp>
        <p:nvSpPr>
          <p:cNvPr id="188" name="Google Shape;188;p19"/>
          <p:cNvSpPr txBox="1"/>
          <p:nvPr/>
        </p:nvSpPr>
        <p:spPr>
          <a:xfrm>
            <a:off x="91350" y="6119100"/>
            <a:ext cx="8199300" cy="738900"/>
          </a:xfrm>
          <a:prstGeom prst="rect">
            <a:avLst/>
          </a:prstGeom>
          <a:noFill/>
          <a:ln>
            <a:noFill/>
          </a:ln>
        </p:spPr>
        <p:txBody>
          <a:bodyPr anchorCtr="0" anchor="t" bIns="91425" lIns="91425" spcFirstLastPara="1" rIns="91425" wrap="square" tIns="91425">
            <a:spAutoFit/>
          </a:bodyPr>
          <a:lstStyle/>
          <a:p>
            <a:pPr indent="-457200" lvl="0" marL="457200" rtl="0" algn="just">
              <a:spcBef>
                <a:spcPts val="600"/>
              </a:spcBef>
              <a:spcAft>
                <a:spcPts val="0"/>
              </a:spcAft>
              <a:buNone/>
            </a:pPr>
            <a:r>
              <a:rPr lang="en-US" sz="1200">
                <a:solidFill>
                  <a:schemeClr val="dk1"/>
                </a:solidFill>
                <a:latin typeface="Century Schoolbook"/>
                <a:ea typeface="Century Schoolbook"/>
                <a:cs typeface="Century Schoolbook"/>
                <a:sym typeface="Century Schoolbook"/>
              </a:rPr>
              <a:t> [2]   </a:t>
            </a:r>
            <a:r>
              <a:rPr lang="en-US" sz="1200">
                <a:solidFill>
                  <a:schemeClr val="dk1"/>
                </a:solidFill>
                <a:latin typeface="Century Schoolbook"/>
                <a:ea typeface="Century Schoolbook"/>
                <a:cs typeface="Century Schoolbook"/>
                <a:sym typeface="Century Schoolbook"/>
              </a:rPr>
              <a:t>Atalay, M.; Angin, P. A Digital Twins Approach to Smart Grid Security Testing and Standardization. In Proceedings of the 2020 IEEE International Workshop on Metrology for Industry 4.0 &amp; IoT (MetroInd4.0&amp;IoT), Roma, Italy, 3–5 June 2020. </a:t>
            </a:r>
            <a:endParaRPr sz="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457200" y="577019"/>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IoT Components in the Context of Smart Grids</a:t>
            </a:r>
            <a:endParaRPr/>
          </a:p>
        </p:txBody>
      </p:sp>
      <p:sp>
        <p:nvSpPr>
          <p:cNvPr id="194" name="Google Shape;194;p20"/>
          <p:cNvSpPr txBox="1"/>
          <p:nvPr>
            <p:ph idx="1" type="body"/>
          </p:nvPr>
        </p:nvSpPr>
        <p:spPr>
          <a:xfrm>
            <a:off x="457200" y="2089479"/>
            <a:ext cx="7854600" cy="3785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en-US"/>
              <a:t>The communication and transmission of data from the smart grids are divided into information and operation data. The information comprises meter readings, utility bills, power rates, marking and patterns, and customers’ geographic position in smart grids. The operational data includes a network’s real-time current and voltage levels, condenser banks, fault positions, and energy storage values[3]. The central and peripheral technologies make SGs consist of different intelligent devices as specified : </a:t>
            </a:r>
            <a:endParaRPr/>
          </a:p>
        </p:txBody>
      </p:sp>
      <p:sp>
        <p:nvSpPr>
          <p:cNvPr id="195" name="Google Shape;195;p20"/>
          <p:cNvSpPr txBox="1"/>
          <p:nvPr/>
        </p:nvSpPr>
        <p:spPr>
          <a:xfrm>
            <a:off x="-55200" y="6146300"/>
            <a:ext cx="8492400" cy="523200"/>
          </a:xfrm>
          <a:prstGeom prst="rect">
            <a:avLst/>
          </a:prstGeom>
          <a:noFill/>
          <a:ln>
            <a:noFill/>
          </a:ln>
        </p:spPr>
        <p:txBody>
          <a:bodyPr anchorCtr="0" anchor="t" bIns="91425" lIns="91425" spcFirstLastPara="1" rIns="91425" wrap="square" tIns="91425">
            <a:spAutoFit/>
          </a:bodyPr>
          <a:lstStyle/>
          <a:p>
            <a:pPr indent="-457200" lvl="0" marL="457200" rtl="0" algn="just">
              <a:spcBef>
                <a:spcPts val="600"/>
              </a:spcBef>
              <a:spcAft>
                <a:spcPts val="0"/>
              </a:spcAft>
              <a:buNone/>
            </a:pPr>
            <a:r>
              <a:rPr lang="en-US" sz="1100">
                <a:solidFill>
                  <a:schemeClr val="dk1"/>
                </a:solidFill>
                <a:latin typeface="Century Schoolbook"/>
                <a:ea typeface="Century Schoolbook"/>
                <a:cs typeface="Century Schoolbook"/>
                <a:sym typeface="Century Schoolbook"/>
              </a:rPr>
              <a:t>    </a:t>
            </a:r>
            <a:r>
              <a:rPr lang="en-US" sz="1100">
                <a:solidFill>
                  <a:schemeClr val="dk1"/>
                </a:solidFill>
                <a:latin typeface="Century Schoolbook"/>
                <a:ea typeface="Century Schoolbook"/>
                <a:cs typeface="Century Schoolbook"/>
                <a:sym typeface="Century Schoolbook"/>
              </a:rPr>
              <a:t>[3] Atalay, M.; Angin, P. A Digital Twins Approach to Smart Grid Security Testing and Standardization. In Proceedings of the 2020 IEEE International Workshop on Metrology for Industry 4.0 &amp; IoT (MetroInd4.0&amp;IoT), Roma, Italy, 3–5 June 2020.</a:t>
            </a:r>
            <a:endParaRPr sz="15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IoT Components in the Context of Smart Grids</a:t>
            </a:r>
            <a:endParaRPr/>
          </a:p>
        </p:txBody>
      </p:sp>
      <p:sp>
        <p:nvSpPr>
          <p:cNvPr id="201" name="Google Shape;201;p21"/>
          <p:cNvSpPr txBox="1"/>
          <p:nvPr>
            <p:ph idx="1" type="body"/>
          </p:nvPr>
        </p:nvSpPr>
        <p:spPr>
          <a:xfrm>
            <a:off x="457200" y="1600200"/>
            <a:ext cx="7854647" cy="4873752"/>
          </a:xfrm>
          <a:prstGeom prst="rect">
            <a:avLst/>
          </a:prstGeom>
          <a:noFill/>
          <a:ln>
            <a:noFill/>
          </a:ln>
        </p:spPr>
        <p:txBody>
          <a:bodyPr anchorCtr="0" anchor="t" bIns="45700" lIns="91425" spcFirstLastPara="1" rIns="91425" wrap="square" tIns="45700">
            <a:normAutofit lnSpcReduction="10000"/>
          </a:bodyPr>
          <a:lstStyle/>
          <a:p>
            <a:pPr indent="-274320" lvl="0" marL="274320" rtl="0" algn="just">
              <a:spcBef>
                <a:spcPts val="0"/>
              </a:spcBef>
              <a:spcAft>
                <a:spcPts val="0"/>
              </a:spcAft>
              <a:buSzPts val="1680"/>
              <a:buChar char="q"/>
            </a:pPr>
            <a:r>
              <a:rPr lang="en-US"/>
              <a:t> </a:t>
            </a:r>
            <a:r>
              <a:rPr b="1" lang="en-US"/>
              <a:t>Advanced Sensing and Measurement</a:t>
            </a:r>
            <a:r>
              <a:rPr lang="en-US"/>
              <a:t> : </a:t>
            </a:r>
            <a:r>
              <a:rPr lang="en-US" sz="2200"/>
              <a:t>Smart Grid incorporates smart metering, which gathers data on electricity prices and usage for customers and utilities, including the time and amount of electricity consumed[1].</a:t>
            </a:r>
            <a:endParaRPr sz="2200"/>
          </a:p>
          <a:p>
            <a:pPr indent="0" lvl="0" marL="0" rtl="0" algn="just">
              <a:spcBef>
                <a:spcPts val="600"/>
              </a:spcBef>
              <a:spcAft>
                <a:spcPts val="0"/>
              </a:spcAft>
              <a:buSzPts val="1540"/>
              <a:buNone/>
            </a:pPr>
            <a:r>
              <a:t/>
            </a:r>
            <a:endParaRPr sz="2200"/>
          </a:p>
          <a:p>
            <a:pPr indent="-274320" lvl="0" marL="274320" rtl="0" algn="just">
              <a:spcBef>
                <a:spcPts val="600"/>
              </a:spcBef>
              <a:spcAft>
                <a:spcPts val="0"/>
              </a:spcAft>
              <a:buSzPts val="1680"/>
              <a:buChar char="q"/>
            </a:pPr>
            <a:r>
              <a:rPr b="1" lang="en-US"/>
              <a:t>Automatic Monitoring and Control : </a:t>
            </a:r>
            <a:r>
              <a:rPr lang="en-US" sz="2200"/>
              <a:t>SG provides real-time tracking and display of energy system device conditions and efficiency through linkages and over large geographic areas, helping device operators and users recognize and optimize power system modules, actions, and output[1] .</a:t>
            </a:r>
            <a:endParaRPr/>
          </a:p>
          <a:p>
            <a:pPr indent="-176530" lvl="0" marL="274320" rtl="0" algn="just">
              <a:spcBef>
                <a:spcPts val="600"/>
              </a:spcBef>
              <a:spcAft>
                <a:spcPts val="0"/>
              </a:spcAft>
              <a:buSzPts val="1540"/>
              <a:buNone/>
            </a:pPr>
            <a:r>
              <a:t/>
            </a:r>
            <a:endParaRPr sz="2200"/>
          </a:p>
          <a:p>
            <a:pPr indent="0" lvl="0" marL="0" rtl="0" algn="l">
              <a:spcBef>
                <a:spcPts val="600"/>
              </a:spcBef>
              <a:spcAft>
                <a:spcPts val="0"/>
              </a:spcAft>
              <a:buSzPts val="1680"/>
              <a:buNone/>
            </a:pPr>
            <a:r>
              <a:t/>
            </a:r>
            <a:endParaRPr/>
          </a:p>
        </p:txBody>
      </p:sp>
      <p:sp>
        <p:nvSpPr>
          <p:cNvPr id="202" name="Google Shape;202;p21"/>
          <p:cNvSpPr txBox="1"/>
          <p:nvPr/>
        </p:nvSpPr>
        <p:spPr>
          <a:xfrm>
            <a:off x="0" y="6046925"/>
            <a:ext cx="8525100" cy="615600"/>
          </a:xfrm>
          <a:prstGeom prst="rect">
            <a:avLst/>
          </a:prstGeom>
          <a:noFill/>
          <a:ln>
            <a:noFill/>
          </a:ln>
        </p:spPr>
        <p:txBody>
          <a:bodyPr anchorCtr="0" anchor="t" bIns="91425" lIns="91425" spcFirstLastPara="1" rIns="91425" wrap="square" tIns="91425">
            <a:spAutoFit/>
          </a:bodyPr>
          <a:lstStyle/>
          <a:p>
            <a:pPr indent="-457200" lvl="0" marL="457200" rtl="0" algn="just">
              <a:spcBef>
                <a:spcPts val="0"/>
              </a:spcBef>
              <a:spcAft>
                <a:spcPts val="0"/>
              </a:spcAft>
              <a:buNone/>
            </a:pPr>
            <a:r>
              <a:rPr lang="en-US">
                <a:solidFill>
                  <a:schemeClr val="dk1"/>
                </a:solidFill>
                <a:latin typeface="Calibri"/>
                <a:ea typeface="Calibri"/>
                <a:cs typeface="Calibri"/>
                <a:sym typeface="Calibri"/>
              </a:rPr>
              <a:t> [1] </a:t>
            </a:r>
            <a:r>
              <a:rPr b="1"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Distributed Energy Resources and the Application of</a:t>
            </a:r>
            <a:r>
              <a:rPr b="1"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AI, IoT, and Blockchain in Smart Grids”, 2020, [Online] Available: A</a:t>
            </a:r>
            <a:r>
              <a:rPr b="1" lang="en-US">
                <a:solidFill>
                  <a:schemeClr val="dk1"/>
                </a:solidFill>
                <a:latin typeface="Calibri"/>
                <a:ea typeface="Calibri"/>
                <a:cs typeface="Calibri"/>
                <a:sym typeface="Calibri"/>
              </a:rPr>
              <a:t> </a:t>
            </a:r>
            <a:r>
              <a:rPr lang="en-US">
                <a:solidFill>
                  <a:schemeClr val="dk1"/>
                </a:solidFill>
                <a:latin typeface="Century Schoolbook"/>
                <a:ea typeface="Century Schoolbook"/>
                <a:cs typeface="Century Schoolbook"/>
                <a:sym typeface="Century Schoolbook"/>
              </a:rPr>
              <a:t>https://www.mdpi.com/1996-1073/13/21/5739</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