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58" r:id="rId5"/>
    <p:sldId id="262" r:id="rId6"/>
    <p:sldId id="259" r:id="rId7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7D6AB-558B-4CA8-8A3A-25BF88B241B2}" type="datetimeFigureOut">
              <a:rPr lang="it-IT" smtClean="0"/>
              <a:t>22/11/2022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4D58EA-68D8-4D85-957E-2BE8E7C3FF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2285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D58EA-68D8-4D85-957E-2BE8E7C3FF58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290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3732-C370-458B-9B15-AC4F5D8B28D7}" type="datetime1">
              <a:rPr lang="it-IT" smtClean="0"/>
              <a:t>22/11/2022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Progetto DHCH realizzato nell'anno accademico 2021-2022 da Maira Martini, Alma Mater Studiorum - Università di Bologna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EB53-F002-49B2-A44E-3C92E309FC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6729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07A04-AEB1-4D86-90D4-8D27E88E7098}" type="datetime1">
              <a:rPr lang="it-IT" smtClean="0"/>
              <a:t>22/11/2022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Progetto DHCH realizzato nell'anno accademico 2021-2022 da Maira Martini, Alma Mater Studiorum - Università di Bologna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EB53-F002-49B2-A44E-3C92E309FC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444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5EF7D-7938-40AB-8603-52572A526B3E}" type="datetime1">
              <a:rPr lang="it-IT" smtClean="0"/>
              <a:t>22/11/2022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Progetto DHCH realizzato nell'anno accademico 2021-2022 da Maira Martini, Alma Mater Studiorum - Università di Bologna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EB53-F002-49B2-A44E-3C92E309FC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6044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20CFF-D098-4379-B790-A96CA052DD7D}" type="datetime1">
              <a:rPr lang="it-IT" smtClean="0"/>
              <a:t>22/11/2022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Progetto DHCH realizzato nell'anno accademico 2021-2022 da Maira Martini, Alma Mater Studiorum - Università di Bologna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EB53-F002-49B2-A44E-3C92E309FC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353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9C2CE-3762-449F-8D11-9871C0696D18}" type="datetime1">
              <a:rPr lang="it-IT" smtClean="0"/>
              <a:t>22/11/2022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Progetto DHCH realizzato nell'anno accademico 2021-2022 da Maira Martini, Alma Mater Studiorum - Università di Bologna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EB53-F002-49B2-A44E-3C92E309FC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505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C635-6342-4C0B-BF1E-F2FA3FB71739}" type="datetime1">
              <a:rPr lang="it-IT" smtClean="0"/>
              <a:t>22/11/2022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Progetto DHCH realizzato nell'anno accademico 2021-2022 da Maira Martini, Alma Mater Studiorum - Università di Bologna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EB53-F002-49B2-A44E-3C92E309FC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9055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95C9-C273-4C96-8ED1-A3708A8E9335}" type="datetime1">
              <a:rPr lang="it-IT" smtClean="0"/>
              <a:t>22/11/2022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Progetto DHCH realizzato nell'anno accademico 2021-2022 da Maira Martini, Alma Mater Studiorum - Università di Bologna</a:t>
            </a: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EB53-F002-49B2-A44E-3C92E309FC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603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E890-AC1C-4815-AC3D-69F7D2CC3242}" type="datetime1">
              <a:rPr lang="it-IT" smtClean="0"/>
              <a:t>22/11/2022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Progetto DHCH realizzato nell'anno accademico 2021-2022 da Maira Martini, Alma Mater Studiorum - Università di Bologna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EB53-F002-49B2-A44E-3C92E309FC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7961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2C1AE-4874-4DDF-B0E0-AC472492EA65}" type="datetime1">
              <a:rPr lang="it-IT" smtClean="0"/>
              <a:t>22/11/2022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Progetto DHCH realizzato nell'anno accademico 2021-2022 da Maira Martini, Alma Mater Studiorum - Università di Bologna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EB53-F002-49B2-A44E-3C92E309FC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6793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1C8D-2CC1-4E9D-BA4F-743DF9CEB08D}" type="datetime1">
              <a:rPr lang="it-IT" smtClean="0"/>
              <a:t>22/11/2022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Progetto DHCH realizzato nell'anno accademico 2021-2022 da Maira Martini, Alma Mater Studiorum - Università di Bologna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EB53-F002-49B2-A44E-3C92E309FC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3688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AEF0F-450D-4950-9390-6929E9584C0B}" type="datetime1">
              <a:rPr lang="it-IT" smtClean="0"/>
              <a:t>22/11/2022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Progetto DHCH realizzato nell'anno accademico 2021-2022 da Maira Martini, Alma Mater Studiorum - Università di Bologna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EB53-F002-49B2-A44E-3C92E309FC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273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A4C11-CB15-4F88-BD6E-2CA6F3B1EC34}" type="datetime1">
              <a:rPr lang="it-IT" smtClean="0"/>
              <a:t>22/11/2022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/>
              <a:t>Progetto DHCH realizzato nell'anno accademico 2021-2022 da Maira Martini, Alma Mater Studiorum - Università di Bologna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8EB53-F002-49B2-A44E-3C92E309FC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1342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-756592" y="-171400"/>
            <a:ext cx="7772400" cy="1470025"/>
          </a:xfrm>
        </p:spPr>
        <p:txBody>
          <a:bodyPr>
            <a:normAutofit/>
          </a:bodyPr>
          <a:lstStyle/>
          <a:p>
            <a:r>
              <a:rPr lang="it-IT" sz="4800" i="1" dirty="0" smtClean="0">
                <a:solidFill>
                  <a:schemeClr val="bg1"/>
                </a:solidFill>
                <a:latin typeface="Garamond" pitchFamily="18" charset="0"/>
              </a:rPr>
              <a:t>Il Mago </a:t>
            </a:r>
            <a:r>
              <a:rPr lang="it-IT" sz="4800" i="1" dirty="0" err="1" smtClean="0">
                <a:solidFill>
                  <a:schemeClr val="bg1"/>
                </a:solidFill>
                <a:latin typeface="Garamond" pitchFamily="18" charset="0"/>
              </a:rPr>
              <a:t>Sabbiolino</a:t>
            </a:r>
            <a:r>
              <a:rPr lang="it-IT" sz="6000" dirty="0" smtClean="0">
                <a:solidFill>
                  <a:schemeClr val="bg1"/>
                </a:solidFill>
                <a:latin typeface="Garamond" pitchFamily="18" charset="0"/>
              </a:rPr>
              <a:t/>
            </a:r>
            <a:br>
              <a:rPr lang="it-IT" sz="6000" dirty="0" smtClean="0">
                <a:solidFill>
                  <a:schemeClr val="bg1"/>
                </a:solidFill>
                <a:latin typeface="Garamond" pitchFamily="18" charset="0"/>
              </a:rPr>
            </a:br>
            <a:r>
              <a:rPr lang="it-IT" sz="2400" dirty="0" smtClean="0">
                <a:solidFill>
                  <a:schemeClr val="bg1"/>
                </a:solidFill>
                <a:latin typeface="Garamond" pitchFamily="18" charset="0"/>
              </a:rPr>
              <a:t>- Il progetto -</a:t>
            </a:r>
            <a:endParaRPr lang="it-IT" sz="6000" dirty="0">
              <a:solidFill>
                <a:schemeClr val="bg1"/>
              </a:solidFill>
              <a:latin typeface="Garamond" pitchFamily="18" charset="0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323528" y="1700808"/>
            <a:ext cx="4032448" cy="4536504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it-IT" sz="2400" dirty="0" smtClean="0">
                <a:solidFill>
                  <a:schemeClr val="bg1"/>
                </a:solidFill>
                <a:latin typeface="Bahnschrift SemiLight" pitchFamily="34" charset="0"/>
              </a:rPr>
              <a:t>Obiettivo: catalogare, </a:t>
            </a:r>
            <a:r>
              <a:rPr lang="it-IT" sz="2400" dirty="0" err="1" smtClean="0">
                <a:solidFill>
                  <a:schemeClr val="bg1"/>
                </a:solidFill>
                <a:latin typeface="Bahnschrift SemiLight" pitchFamily="34" charset="0"/>
              </a:rPr>
              <a:t>metadatare</a:t>
            </a:r>
            <a:r>
              <a:rPr lang="it-IT" sz="2400" dirty="0" smtClean="0">
                <a:solidFill>
                  <a:schemeClr val="bg1"/>
                </a:solidFill>
                <a:latin typeface="Bahnschrift SemiLight" pitchFamily="34" charset="0"/>
              </a:rPr>
              <a:t> e valorizzare item multimediali relativi all'Omino del sonno.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it-IT" sz="2400" dirty="0" err="1" smtClean="0">
                <a:solidFill>
                  <a:schemeClr val="bg1"/>
                </a:solidFill>
                <a:latin typeface="Bahnschrift SemiLight" pitchFamily="34" charset="0"/>
              </a:rPr>
              <a:t>Hoffmann</a:t>
            </a:r>
            <a:r>
              <a:rPr lang="it-IT" sz="2400" dirty="0" smtClean="0">
                <a:solidFill>
                  <a:schemeClr val="bg1"/>
                </a:solidFill>
                <a:latin typeface="Bahnschrift SemiLight" pitchFamily="34" charset="0"/>
              </a:rPr>
              <a:t> </a:t>
            </a:r>
            <a:r>
              <a:rPr lang="it-IT" sz="2400" i="1" dirty="0" smtClean="0">
                <a:solidFill>
                  <a:schemeClr val="bg1"/>
                </a:solidFill>
                <a:latin typeface="Bahnschrift SemiLight" pitchFamily="34" charset="0"/>
              </a:rPr>
              <a:t>vs</a:t>
            </a:r>
            <a:r>
              <a:rPr lang="it-IT" sz="2400" dirty="0" smtClean="0">
                <a:solidFill>
                  <a:schemeClr val="bg1"/>
                </a:solidFill>
                <a:latin typeface="Bahnschrift SemiLight" pitchFamily="34" charset="0"/>
              </a:rPr>
              <a:t> Andersen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it-IT" sz="2400" dirty="0">
              <a:solidFill>
                <a:schemeClr val="bg1"/>
              </a:solidFill>
              <a:latin typeface="Bahnschrift SemiLight" pitchFamily="34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it-IT" sz="2400" dirty="0" smtClean="0">
              <a:solidFill>
                <a:schemeClr val="bg1"/>
              </a:solidFill>
              <a:latin typeface="Bahnschrift SemiLight" pitchFamily="34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it-IT" sz="2400" dirty="0" smtClean="0">
                <a:solidFill>
                  <a:schemeClr val="bg1"/>
                </a:solidFill>
                <a:latin typeface="Bahnschrift SemiLight" pitchFamily="34" charset="0"/>
              </a:rPr>
              <a:t>L’Omino del sonno nel contemporaneo (fumetti, serie TV, film…)</a:t>
            </a:r>
            <a:endParaRPr lang="it-IT" dirty="0">
              <a:solidFill>
                <a:schemeClr val="bg1"/>
              </a:solidFill>
              <a:latin typeface="Bahnschrift SemiLight" pitchFamily="34" charset="0"/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179512" y="6492875"/>
            <a:ext cx="8784976" cy="365125"/>
          </a:xfrm>
        </p:spPr>
        <p:txBody>
          <a:bodyPr/>
          <a:lstStyle/>
          <a:p>
            <a:r>
              <a:rPr lang="it-IT" dirty="0" smtClean="0">
                <a:latin typeface="Bahnschrift SemiLight" pitchFamily="34" charset="0"/>
              </a:rPr>
              <a:t>Progetto DHCH realizzato per l'anno accademico 2021-2022 da Maira Martini, Alma Mater </a:t>
            </a:r>
            <a:r>
              <a:rPr lang="it-IT" dirty="0" err="1" smtClean="0">
                <a:latin typeface="Bahnschrift SemiLight" pitchFamily="34" charset="0"/>
              </a:rPr>
              <a:t>Studiorum</a:t>
            </a:r>
            <a:r>
              <a:rPr lang="it-IT" dirty="0" smtClean="0">
                <a:latin typeface="Bahnschrift SemiLight" pitchFamily="34" charset="0"/>
              </a:rPr>
              <a:t> - Università di Bologna</a:t>
            </a:r>
            <a:endParaRPr lang="it-IT" dirty="0">
              <a:latin typeface="Bahnschrift SemiLight" pitchFamily="34" charset="0"/>
            </a:endParaRPr>
          </a:p>
        </p:txBody>
      </p:sp>
      <p:sp>
        <p:nvSpPr>
          <p:cNvPr id="6" name="Croce 5"/>
          <p:cNvSpPr/>
          <p:nvPr/>
        </p:nvSpPr>
        <p:spPr>
          <a:xfrm>
            <a:off x="1967770" y="4365104"/>
            <a:ext cx="360040" cy="360040"/>
          </a:xfrm>
          <a:prstGeom prst="mathPl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667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-828600" y="-99392"/>
            <a:ext cx="8229600" cy="1143000"/>
          </a:xfrm>
        </p:spPr>
        <p:txBody>
          <a:bodyPr>
            <a:normAutofit/>
          </a:bodyPr>
          <a:lstStyle/>
          <a:p>
            <a:r>
              <a:rPr lang="it-IT" sz="3200" dirty="0" smtClean="0">
                <a:solidFill>
                  <a:schemeClr val="bg1"/>
                </a:solidFill>
                <a:latin typeface="Bahnschrift SemiLight" pitchFamily="34" charset="0"/>
              </a:rPr>
              <a:t>Componenti logiche di interfaccia:</a:t>
            </a:r>
            <a:endParaRPr lang="it-IT" sz="3200" dirty="0">
              <a:solidFill>
                <a:schemeClr val="bg1"/>
              </a:solidFill>
              <a:latin typeface="Bahnschrift SemiLight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980728"/>
            <a:ext cx="4474840" cy="568863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Comuni: </a:t>
            </a:r>
          </a:p>
          <a:p>
            <a:r>
              <a:rPr lang="it-IT" sz="2200" dirty="0" err="1" smtClean="0">
                <a:solidFill>
                  <a:schemeClr val="bg1"/>
                </a:solidFill>
                <a:latin typeface="Bahnschrift SemiLight" pitchFamily="34" charset="0"/>
              </a:rPr>
              <a:t>Navbar</a:t>
            </a:r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 </a:t>
            </a:r>
            <a:r>
              <a:rPr lang="it-IT" sz="2200" dirty="0" err="1" smtClean="0">
                <a:solidFill>
                  <a:schemeClr val="bg1"/>
                </a:solidFill>
                <a:latin typeface="Bahnschrift SemiLight" pitchFamily="34" charset="0"/>
              </a:rPr>
              <a:t>Offcanvas</a:t>
            </a:r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 con trasparenza e </a:t>
            </a:r>
            <a:r>
              <a:rPr lang="it-IT" sz="2200" dirty="0" err="1" smtClean="0">
                <a:solidFill>
                  <a:schemeClr val="bg1"/>
                </a:solidFill>
                <a:latin typeface="Bahnschrift SemiLight" pitchFamily="34" charset="0"/>
              </a:rPr>
              <a:t>searchbar</a:t>
            </a:r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, </a:t>
            </a:r>
            <a:r>
              <a:rPr lang="it-IT" sz="2200" dirty="0" err="1" smtClean="0">
                <a:solidFill>
                  <a:schemeClr val="bg1"/>
                </a:solidFill>
                <a:latin typeface="Bahnschrift SemiLight" pitchFamily="34" charset="0"/>
              </a:rPr>
              <a:t>Footer</a:t>
            </a:r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 con logo </a:t>
            </a:r>
            <a:r>
              <a:rPr lang="it-IT" sz="2200" dirty="0" err="1" smtClean="0">
                <a:solidFill>
                  <a:schemeClr val="bg1"/>
                </a:solidFill>
                <a:latin typeface="Bahnschrift SemiLight" pitchFamily="34" charset="0"/>
              </a:rPr>
              <a:t>Unibo</a:t>
            </a:r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 e link attivi, Bottone ‘Torna su’, icone Bootstrap</a:t>
            </a:r>
          </a:p>
          <a:p>
            <a:endParaRPr lang="it-IT" sz="2200" dirty="0" smtClean="0">
              <a:solidFill>
                <a:schemeClr val="bg1"/>
              </a:solidFill>
              <a:latin typeface="Bahnschrift SemiLight" pitchFamily="34" charset="0"/>
            </a:endParaRPr>
          </a:p>
          <a:p>
            <a:pPr marL="0" indent="0">
              <a:buNone/>
            </a:pPr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Home: </a:t>
            </a:r>
          </a:p>
          <a:p>
            <a:r>
              <a:rPr lang="it-IT" sz="2200" dirty="0" err="1" smtClean="0">
                <a:solidFill>
                  <a:schemeClr val="bg1"/>
                </a:solidFill>
                <a:latin typeface="Bahnschrift SemiLight" pitchFamily="34" charset="0"/>
              </a:rPr>
              <a:t>About</a:t>
            </a:r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, Bottone</a:t>
            </a:r>
          </a:p>
          <a:p>
            <a:pPr marL="0" indent="0">
              <a:buNone/>
            </a:pPr>
            <a:endParaRPr lang="it-IT" sz="2200" dirty="0" smtClean="0">
              <a:solidFill>
                <a:schemeClr val="bg1"/>
              </a:solidFill>
              <a:latin typeface="Bahnschrift SemiLight" pitchFamily="34" charset="0"/>
            </a:endParaRPr>
          </a:p>
          <a:p>
            <a:pPr marL="0" indent="0">
              <a:buNone/>
            </a:pPr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Catalogo/Item/Lista/Persona - </a:t>
            </a:r>
            <a:r>
              <a:rPr lang="it-IT" sz="2200" dirty="0" err="1" smtClean="0">
                <a:solidFill>
                  <a:schemeClr val="bg1"/>
                </a:solidFill>
                <a:latin typeface="Bahnschrift SemiLight" pitchFamily="34" charset="0"/>
              </a:rPr>
              <a:t>Main</a:t>
            </a:r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:</a:t>
            </a:r>
          </a:p>
          <a:p>
            <a:r>
              <a:rPr lang="it-IT" sz="2200" dirty="0" err="1">
                <a:solidFill>
                  <a:schemeClr val="bg1"/>
                </a:solidFill>
                <a:latin typeface="Bahnschrift SemiLight" pitchFamily="34" charset="0"/>
              </a:rPr>
              <a:t>B</a:t>
            </a:r>
            <a:r>
              <a:rPr lang="it-IT" sz="2200" dirty="0" err="1" smtClean="0">
                <a:solidFill>
                  <a:schemeClr val="bg1"/>
                </a:solidFill>
                <a:latin typeface="Bahnschrift SemiLight" pitchFamily="34" charset="0"/>
              </a:rPr>
              <a:t>readcrumbs</a:t>
            </a:r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 in </a:t>
            </a:r>
            <a:r>
              <a:rPr lang="it-IT" sz="2200" dirty="0" err="1" smtClean="0">
                <a:solidFill>
                  <a:schemeClr val="bg1"/>
                </a:solidFill>
                <a:latin typeface="Bahnschrift SemiLight" pitchFamily="34" charset="0"/>
              </a:rPr>
              <a:t>navbar</a:t>
            </a:r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, card con </a:t>
            </a:r>
            <a:r>
              <a:rPr lang="it-IT" sz="2200" dirty="0" err="1" smtClean="0">
                <a:solidFill>
                  <a:schemeClr val="bg1"/>
                </a:solidFill>
                <a:latin typeface="Bahnschrift SemiLight" pitchFamily="34" charset="0"/>
              </a:rPr>
              <a:t>hover</a:t>
            </a:r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 e metadati, </a:t>
            </a:r>
            <a:r>
              <a:rPr lang="it-IT" sz="2200" dirty="0" err="1" smtClean="0">
                <a:solidFill>
                  <a:schemeClr val="bg1"/>
                </a:solidFill>
                <a:latin typeface="Bahnschrift SemiLight" pitchFamily="34" charset="0"/>
              </a:rPr>
              <a:t>carousel</a:t>
            </a:r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, bottoni/link attivi a siti web esterni, </a:t>
            </a:r>
            <a:r>
              <a:rPr lang="it-IT" sz="2200" dirty="0" err="1" smtClean="0">
                <a:solidFill>
                  <a:schemeClr val="bg1"/>
                </a:solidFill>
                <a:latin typeface="Bahnschrift SemiLight" pitchFamily="34" charset="0"/>
              </a:rPr>
              <a:t>pagination</a:t>
            </a:r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, tabelle Bootstrap, </a:t>
            </a:r>
            <a:r>
              <a:rPr lang="it-IT" sz="2200" dirty="0" err="1" smtClean="0">
                <a:solidFill>
                  <a:schemeClr val="bg1"/>
                </a:solidFill>
                <a:latin typeface="Bahnschrift SemiLight" pitchFamily="34" charset="0"/>
              </a:rPr>
              <a:t>Voyant</a:t>
            </a:r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 </a:t>
            </a:r>
            <a:r>
              <a:rPr lang="it-IT" sz="2200" dirty="0" err="1" smtClean="0">
                <a:solidFill>
                  <a:schemeClr val="bg1"/>
                </a:solidFill>
                <a:latin typeface="Bahnschrift SemiLight" pitchFamily="34" charset="0"/>
              </a:rPr>
              <a:t>tools</a:t>
            </a:r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, xml/dc e xml/</a:t>
            </a:r>
            <a:r>
              <a:rPr lang="it-IT" sz="2200" dirty="0" err="1" smtClean="0">
                <a:solidFill>
                  <a:schemeClr val="bg1"/>
                </a:solidFill>
                <a:latin typeface="Bahnschrift SemiLight" pitchFamily="34" charset="0"/>
              </a:rPr>
              <a:t>tei</a:t>
            </a:r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, </a:t>
            </a:r>
            <a:r>
              <a:rPr lang="it-IT" sz="2200" dirty="0" err="1" smtClean="0">
                <a:solidFill>
                  <a:schemeClr val="bg1"/>
                </a:solidFill>
                <a:latin typeface="Bahnschrift SemiLight" pitchFamily="34" charset="0"/>
              </a:rPr>
              <a:t>tag</a:t>
            </a:r>
            <a:endParaRPr lang="it-IT" sz="2200" dirty="0" smtClean="0">
              <a:solidFill>
                <a:schemeClr val="bg1"/>
              </a:solidFill>
              <a:latin typeface="Bahnschrift SemiLight" pitchFamily="34" charset="0"/>
            </a:endParaRPr>
          </a:p>
          <a:p>
            <a:endParaRPr lang="it-IT" sz="2400" dirty="0">
              <a:solidFill>
                <a:schemeClr val="bg1"/>
              </a:solidFill>
              <a:latin typeface="Bahnschrift SemiLight" pitchFamily="34" charset="0"/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179512" y="6488944"/>
            <a:ext cx="8784976" cy="365125"/>
          </a:xfrm>
        </p:spPr>
        <p:txBody>
          <a:bodyPr/>
          <a:lstStyle/>
          <a:p>
            <a:r>
              <a:rPr lang="it-IT" dirty="0" smtClean="0">
                <a:latin typeface="Bahnschrift SemiLight" pitchFamily="34" charset="0"/>
              </a:rPr>
              <a:t>Progetto DHCH realizzato per l'anno accademico 2021-2022 da Maira Martini, Alma Mater </a:t>
            </a:r>
            <a:r>
              <a:rPr lang="it-IT" dirty="0" err="1" smtClean="0">
                <a:latin typeface="Bahnschrift SemiLight" pitchFamily="34" charset="0"/>
              </a:rPr>
              <a:t>Studiorum</a:t>
            </a:r>
            <a:r>
              <a:rPr lang="it-IT" dirty="0" smtClean="0">
                <a:latin typeface="Bahnschrift SemiLight" pitchFamily="34" charset="0"/>
              </a:rPr>
              <a:t> - Università di Bologna</a:t>
            </a:r>
            <a:endParaRPr lang="it-IT" dirty="0">
              <a:latin typeface="Bahnschrift Semi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56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-828600" y="-99392"/>
            <a:ext cx="8229600" cy="1143000"/>
          </a:xfrm>
        </p:spPr>
        <p:txBody>
          <a:bodyPr>
            <a:normAutofit/>
          </a:bodyPr>
          <a:lstStyle/>
          <a:p>
            <a:r>
              <a:rPr lang="it-IT" sz="3200" dirty="0" smtClean="0">
                <a:solidFill>
                  <a:schemeClr val="bg1"/>
                </a:solidFill>
                <a:latin typeface="Bahnschrift SemiLight" pitchFamily="34" charset="0"/>
              </a:rPr>
              <a:t>Componenti logiche di interfaccia:</a:t>
            </a:r>
            <a:endParaRPr lang="it-IT" sz="3200" dirty="0">
              <a:solidFill>
                <a:schemeClr val="bg1"/>
              </a:solidFill>
              <a:latin typeface="Bahnschrift SemiLight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67544" y="1052736"/>
            <a:ext cx="4536504" cy="561662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Catalogo/Item/Lista/Persona - </a:t>
            </a:r>
            <a:r>
              <a:rPr lang="it-IT" sz="2200" dirty="0" err="1" smtClean="0">
                <a:solidFill>
                  <a:schemeClr val="bg1"/>
                </a:solidFill>
                <a:latin typeface="Bahnschrift SemiLight" pitchFamily="34" charset="0"/>
              </a:rPr>
              <a:t>Aside</a:t>
            </a:r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:</a:t>
            </a:r>
          </a:p>
          <a:p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Possibilità di filtrare/ordinare la collezione (bottoni), navigazione contestuale, item correlati/suggerimenti con link a risorse esterne, Guida, link utili, </a:t>
            </a:r>
            <a:r>
              <a:rPr lang="it-IT" sz="2200" dirty="0" err="1" smtClean="0">
                <a:solidFill>
                  <a:schemeClr val="bg1"/>
                </a:solidFill>
                <a:latin typeface="Bahnschrift SemiLight" pitchFamily="34" charset="0"/>
              </a:rPr>
              <a:t>iframe</a:t>
            </a:r>
            <a:endParaRPr lang="it-IT" sz="2200" dirty="0" smtClean="0">
              <a:solidFill>
                <a:schemeClr val="bg1"/>
              </a:solidFill>
              <a:latin typeface="Bahnschrift SemiLight" pitchFamily="34" charset="0"/>
            </a:endParaRPr>
          </a:p>
          <a:p>
            <a:pPr marL="0" indent="0">
              <a:buNone/>
            </a:pPr>
            <a:endParaRPr lang="it-IT" sz="2400" dirty="0" smtClean="0">
              <a:solidFill>
                <a:schemeClr val="bg1"/>
              </a:solidFill>
              <a:latin typeface="Bahnschrift SemiLight" pitchFamily="34" charset="0"/>
            </a:endParaRPr>
          </a:p>
          <a:p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Sviluppare le altre pagine (item/guida/pagina persona…)</a:t>
            </a:r>
          </a:p>
          <a:p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Creare una linea del tempo interattiva </a:t>
            </a:r>
          </a:p>
          <a:p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Rendere attivi i filtri</a:t>
            </a:r>
          </a:p>
          <a:p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Inserire altri </a:t>
            </a:r>
            <a:r>
              <a:rPr lang="it-IT" sz="2200" dirty="0" err="1" smtClean="0">
                <a:solidFill>
                  <a:schemeClr val="bg1"/>
                </a:solidFill>
                <a:latin typeface="Bahnschrift SemiLight" pitchFamily="34" charset="0"/>
              </a:rPr>
              <a:t>components</a:t>
            </a:r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 per lato-utente: </a:t>
            </a:r>
            <a:r>
              <a:rPr lang="it-IT" sz="2200" dirty="0" err="1" smtClean="0">
                <a:solidFill>
                  <a:schemeClr val="bg1"/>
                </a:solidFill>
                <a:latin typeface="Bahnschrift SemiLight" pitchFamily="34" charset="0"/>
              </a:rPr>
              <a:t>modal</a:t>
            </a:r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, </a:t>
            </a:r>
            <a:r>
              <a:rPr lang="it-IT" sz="2200" dirty="0" err="1" smtClean="0">
                <a:solidFill>
                  <a:schemeClr val="bg1"/>
                </a:solidFill>
                <a:latin typeface="Bahnschrift SemiLight" pitchFamily="34" charset="0"/>
              </a:rPr>
              <a:t>spinner</a:t>
            </a:r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, toast, </a:t>
            </a:r>
            <a:r>
              <a:rPr lang="it-IT" sz="2200" dirty="0" err="1" smtClean="0">
                <a:solidFill>
                  <a:schemeClr val="bg1"/>
                </a:solidFill>
                <a:latin typeface="Bahnschrift SemiLight" pitchFamily="34" charset="0"/>
              </a:rPr>
              <a:t>tooltips</a:t>
            </a:r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 + zoom sui manoscritti</a:t>
            </a:r>
          </a:p>
          <a:p>
            <a:endParaRPr lang="it-IT" sz="2400" dirty="0">
              <a:solidFill>
                <a:schemeClr val="bg1"/>
              </a:solidFill>
              <a:latin typeface="Bahnschrift SemiLight" pitchFamily="34" charset="0"/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179512" y="6488944"/>
            <a:ext cx="8784976" cy="365125"/>
          </a:xfrm>
        </p:spPr>
        <p:txBody>
          <a:bodyPr/>
          <a:lstStyle/>
          <a:p>
            <a:r>
              <a:rPr lang="it-IT" dirty="0" smtClean="0">
                <a:latin typeface="Bahnschrift SemiLight" pitchFamily="34" charset="0"/>
              </a:rPr>
              <a:t>Progetto DHCH realizzato per l'anno accademico 2021-2022 da Maira Martini, Alma Mater </a:t>
            </a:r>
            <a:r>
              <a:rPr lang="it-IT" dirty="0" err="1" smtClean="0">
                <a:latin typeface="Bahnschrift SemiLight" pitchFamily="34" charset="0"/>
              </a:rPr>
              <a:t>Studiorum</a:t>
            </a:r>
            <a:r>
              <a:rPr lang="it-IT" dirty="0" smtClean="0">
                <a:latin typeface="Bahnschrift SemiLight" pitchFamily="34" charset="0"/>
              </a:rPr>
              <a:t> - Università di Bologna</a:t>
            </a:r>
            <a:endParaRPr lang="it-IT" dirty="0">
              <a:latin typeface="Bahnschrift SemiLight" pitchFamily="34" charset="0"/>
            </a:endParaRPr>
          </a:p>
        </p:txBody>
      </p:sp>
      <p:sp>
        <p:nvSpPr>
          <p:cNvPr id="5" name="Croce 4"/>
          <p:cNvSpPr/>
          <p:nvPr/>
        </p:nvSpPr>
        <p:spPr>
          <a:xfrm>
            <a:off x="2213861" y="3284984"/>
            <a:ext cx="360040" cy="360040"/>
          </a:xfrm>
          <a:prstGeom prst="mathPl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496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-171400"/>
            <a:ext cx="6120680" cy="1143000"/>
          </a:xfrm>
        </p:spPr>
        <p:txBody>
          <a:bodyPr>
            <a:normAutofit/>
          </a:bodyPr>
          <a:lstStyle/>
          <a:p>
            <a:r>
              <a:rPr lang="it-IT" sz="3200" dirty="0" smtClean="0">
                <a:solidFill>
                  <a:schemeClr val="bg1"/>
                </a:solidFill>
                <a:latin typeface="Bahnschrift SemiLight" pitchFamily="34" charset="0"/>
              </a:rPr>
              <a:t>Tipologie di item individuati (12)</a:t>
            </a: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1052736"/>
            <a:ext cx="4968552" cy="54726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Eterogenei per tipologia e data di creazione:</a:t>
            </a:r>
          </a:p>
          <a:p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Libri</a:t>
            </a:r>
          </a:p>
          <a:p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Testi digitali</a:t>
            </a:r>
          </a:p>
          <a:p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Audiolibri</a:t>
            </a:r>
          </a:p>
          <a:p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Illustrazioni</a:t>
            </a:r>
          </a:p>
          <a:p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Cortometraggi</a:t>
            </a:r>
          </a:p>
          <a:p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Serie TV</a:t>
            </a:r>
          </a:p>
          <a:p>
            <a:pPr marL="0" indent="0">
              <a:buNone/>
            </a:pPr>
            <a:endParaRPr lang="it-IT" sz="2200" dirty="0" smtClean="0">
              <a:solidFill>
                <a:schemeClr val="bg1"/>
              </a:solidFill>
              <a:latin typeface="Bahnschrift SemiLight" pitchFamily="34" charset="0"/>
            </a:endParaRPr>
          </a:p>
          <a:p>
            <a:pPr marL="0" indent="0">
              <a:buNone/>
            </a:pPr>
            <a:endParaRPr lang="it-IT" sz="2200" dirty="0" smtClean="0">
              <a:solidFill>
                <a:schemeClr val="bg1"/>
              </a:solidFill>
              <a:latin typeface="Bahnschrift SemiLight" pitchFamily="34" charset="0"/>
            </a:endParaRPr>
          </a:p>
          <a:p>
            <a:pPr marL="0" indent="0">
              <a:buNone/>
            </a:pPr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Ampliare il catalogo con gli item relativi alla ricezione contemporanea</a:t>
            </a:r>
          </a:p>
          <a:p>
            <a:pPr marL="0" indent="0">
              <a:buNone/>
            </a:pPr>
            <a:endParaRPr lang="it-IT" sz="2200" dirty="0">
              <a:solidFill>
                <a:schemeClr val="bg1"/>
              </a:solidFill>
              <a:latin typeface="Bahnschrift SemiLight" pitchFamily="34" charset="0"/>
            </a:endParaRPr>
          </a:p>
          <a:p>
            <a:pPr marL="0" indent="0">
              <a:buNone/>
            </a:pPr>
            <a:r>
              <a:rPr lang="it-IT" sz="2200" dirty="0" err="1" smtClean="0">
                <a:solidFill>
                  <a:schemeClr val="bg1"/>
                </a:solidFill>
                <a:latin typeface="Bahnschrift SemiLight" pitchFamily="34" charset="0"/>
              </a:rPr>
              <a:t>Transmedialità</a:t>
            </a:r>
            <a:endParaRPr lang="it-IT" sz="2200" dirty="0">
              <a:solidFill>
                <a:schemeClr val="bg1"/>
              </a:solidFill>
              <a:latin typeface="Bahnschrift SemiLight" pitchFamily="34" charset="0"/>
            </a:endParaRPr>
          </a:p>
          <a:p>
            <a:pPr marL="0" indent="0">
              <a:buNone/>
            </a:pPr>
            <a:endParaRPr lang="it-IT" sz="2200" dirty="0" smtClean="0">
              <a:solidFill>
                <a:schemeClr val="bg1"/>
              </a:solidFill>
            </a:endParaRPr>
          </a:p>
          <a:p>
            <a:endParaRPr lang="it-IT" sz="2200" dirty="0">
              <a:solidFill>
                <a:schemeClr val="bg1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251520" y="6492875"/>
            <a:ext cx="8640960" cy="365125"/>
          </a:xfrm>
        </p:spPr>
        <p:txBody>
          <a:bodyPr/>
          <a:lstStyle/>
          <a:p>
            <a:r>
              <a:rPr lang="it-IT" dirty="0" smtClean="0"/>
              <a:t>Progetto DHCH realizzato per l'anno accademico 2021-2022 da Maira Martini, Alma Mater </a:t>
            </a:r>
            <a:r>
              <a:rPr lang="it-IT" dirty="0" err="1" smtClean="0"/>
              <a:t>Studiorum</a:t>
            </a:r>
            <a:r>
              <a:rPr lang="it-IT" dirty="0" smtClean="0"/>
              <a:t> - Università di Bologna</a:t>
            </a:r>
            <a:endParaRPr lang="it-IT" dirty="0"/>
          </a:p>
        </p:txBody>
      </p:sp>
      <p:sp>
        <p:nvSpPr>
          <p:cNvPr id="6" name="Croce 5"/>
          <p:cNvSpPr/>
          <p:nvPr/>
        </p:nvSpPr>
        <p:spPr>
          <a:xfrm>
            <a:off x="2045982" y="4185084"/>
            <a:ext cx="360040" cy="360040"/>
          </a:xfrm>
          <a:prstGeom prst="mathPl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407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-1080628" y="-99392"/>
            <a:ext cx="6120680" cy="1143000"/>
          </a:xfrm>
        </p:spPr>
        <p:txBody>
          <a:bodyPr>
            <a:normAutofit/>
          </a:bodyPr>
          <a:lstStyle/>
          <a:p>
            <a:r>
              <a:rPr lang="it-IT" sz="3200" dirty="0" smtClean="0">
                <a:solidFill>
                  <a:schemeClr val="bg1"/>
                </a:solidFill>
                <a:latin typeface="Bahnschrift SemiLight" pitchFamily="34" charset="0"/>
              </a:rPr>
              <a:t>Standard utilizzati </a:t>
            </a: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7167" y="908720"/>
            <a:ext cx="5328592" cy="56886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Item:</a:t>
            </a:r>
          </a:p>
          <a:p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Metadati descrittivi</a:t>
            </a:r>
          </a:p>
          <a:p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XML/DC (</a:t>
            </a:r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  <a:sym typeface="Wingdings" pitchFamily="2" charset="2"/>
              </a:rPr>
              <a:t> Andersen)</a:t>
            </a:r>
            <a:endParaRPr lang="it-IT" sz="2200" dirty="0" smtClean="0">
              <a:solidFill>
                <a:schemeClr val="bg1"/>
              </a:solidFill>
              <a:latin typeface="Bahnschrift SemiLight" pitchFamily="34" charset="0"/>
            </a:endParaRPr>
          </a:p>
          <a:p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XML/TEI (</a:t>
            </a:r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  <a:sym typeface="Wingdings" pitchFamily="2" charset="2"/>
              </a:rPr>
              <a:t> </a:t>
            </a:r>
            <a:r>
              <a:rPr lang="it-IT" sz="2200" dirty="0" err="1" smtClean="0">
                <a:solidFill>
                  <a:schemeClr val="bg1"/>
                </a:solidFill>
                <a:latin typeface="Bahnschrift SemiLight" pitchFamily="34" charset="0"/>
                <a:sym typeface="Wingdings" pitchFamily="2" charset="2"/>
              </a:rPr>
              <a:t>Hoffmann</a:t>
            </a:r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  <a:sym typeface="Wingdings" pitchFamily="2" charset="2"/>
              </a:rPr>
              <a:t>)</a:t>
            </a:r>
            <a:endParaRPr lang="it-IT" sz="1800" dirty="0" smtClean="0">
              <a:solidFill>
                <a:schemeClr val="bg1"/>
              </a:solidFill>
              <a:latin typeface="Bahnschrift SemiLight" pitchFamily="34" charset="0"/>
            </a:endParaRPr>
          </a:p>
          <a:p>
            <a:pPr marL="0" indent="0">
              <a:buNone/>
            </a:pPr>
            <a:endParaRPr lang="it-IT" sz="2200" dirty="0" smtClean="0">
              <a:solidFill>
                <a:schemeClr val="bg1"/>
              </a:solidFill>
              <a:latin typeface="Bahnschrift SemiLight" pitchFamily="34" charset="0"/>
            </a:endParaRPr>
          </a:p>
          <a:p>
            <a:pPr marL="0" indent="0">
              <a:buNone/>
            </a:pPr>
            <a:endParaRPr lang="it-IT" sz="2200" dirty="0">
              <a:solidFill>
                <a:schemeClr val="bg1"/>
              </a:solidFill>
              <a:latin typeface="Bahnschrift SemiLight" pitchFamily="34" charset="0"/>
            </a:endParaRPr>
          </a:p>
          <a:p>
            <a:pPr marL="0" indent="0">
              <a:buNone/>
            </a:pPr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Completare </a:t>
            </a:r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XML/DC, XML/TEI, XML/RDF</a:t>
            </a:r>
            <a:endParaRPr lang="it-IT" sz="2200" dirty="0" smtClean="0">
              <a:solidFill>
                <a:schemeClr val="bg1"/>
              </a:solidFill>
              <a:latin typeface="Bahnschrift SemiLight" pitchFamily="34" charset="0"/>
            </a:endParaRPr>
          </a:p>
          <a:p>
            <a:pPr marL="0" indent="0">
              <a:buNone/>
            </a:pPr>
            <a:endParaRPr lang="it-IT" sz="2200" dirty="0" smtClean="0">
              <a:solidFill>
                <a:schemeClr val="bg1"/>
              </a:solidFill>
              <a:latin typeface="Bahnschrift SemiLight" pitchFamily="34" charset="0"/>
            </a:endParaRPr>
          </a:p>
          <a:p>
            <a:pPr marL="0" indent="0">
              <a:buNone/>
            </a:pPr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Ipotizzare una marcatura TEI dei due testi completi (ed. or. + ed. </a:t>
            </a:r>
            <a:r>
              <a:rPr lang="it-IT" sz="2200" dirty="0" err="1" smtClean="0">
                <a:solidFill>
                  <a:schemeClr val="bg1"/>
                </a:solidFill>
                <a:latin typeface="Bahnschrift SemiLight" pitchFamily="34" charset="0"/>
              </a:rPr>
              <a:t>it</a:t>
            </a:r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.) + Marcare </a:t>
            </a:r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la descrizione del Mago nei fumetti (item aggiunti</a:t>
            </a:r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)</a:t>
            </a:r>
          </a:p>
          <a:p>
            <a:pPr marL="0" indent="0">
              <a:buNone/>
            </a:pPr>
            <a:endParaRPr lang="it-IT" sz="2200" dirty="0">
              <a:solidFill>
                <a:schemeClr val="bg1"/>
              </a:solidFill>
              <a:latin typeface="Bahnschrift SemiLight" pitchFamily="34" charset="0"/>
            </a:endParaRPr>
          </a:p>
          <a:p>
            <a:pPr marL="0" indent="0">
              <a:buNone/>
            </a:pPr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Marcare foto Pagina persona con scheda F ICCD</a:t>
            </a:r>
            <a:endParaRPr lang="it-IT" sz="2200" dirty="0">
              <a:solidFill>
                <a:schemeClr val="bg1"/>
              </a:solidFill>
              <a:latin typeface="Bahnschrift SemiLight" pitchFamily="34" charset="0"/>
            </a:endParaRPr>
          </a:p>
          <a:p>
            <a:pPr marL="0" indent="0">
              <a:buNone/>
            </a:pPr>
            <a:endParaRPr lang="it-IT" sz="22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it-IT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it-IT" sz="2200" dirty="0" smtClean="0">
              <a:solidFill>
                <a:schemeClr val="bg1"/>
              </a:solidFill>
            </a:endParaRPr>
          </a:p>
          <a:p>
            <a:endParaRPr lang="it-IT" sz="2200" dirty="0">
              <a:solidFill>
                <a:schemeClr val="bg1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251520" y="6492875"/>
            <a:ext cx="8640960" cy="365125"/>
          </a:xfrm>
        </p:spPr>
        <p:txBody>
          <a:bodyPr/>
          <a:lstStyle/>
          <a:p>
            <a:r>
              <a:rPr lang="it-IT" dirty="0" smtClean="0"/>
              <a:t>Progetto DHCH realizzato per l'anno accademico 2021-2022 da Maira Martini, Alma Mater </a:t>
            </a:r>
            <a:r>
              <a:rPr lang="it-IT" dirty="0" err="1" smtClean="0"/>
              <a:t>Studiorum</a:t>
            </a:r>
            <a:r>
              <a:rPr lang="it-IT" dirty="0" smtClean="0"/>
              <a:t> - Università di Bologna</a:t>
            </a:r>
            <a:endParaRPr lang="it-IT" dirty="0"/>
          </a:p>
        </p:txBody>
      </p:sp>
      <p:sp>
        <p:nvSpPr>
          <p:cNvPr id="6" name="Croce 5"/>
          <p:cNvSpPr/>
          <p:nvPr/>
        </p:nvSpPr>
        <p:spPr>
          <a:xfrm>
            <a:off x="1979712" y="2561590"/>
            <a:ext cx="360040" cy="360040"/>
          </a:xfrm>
          <a:prstGeom prst="mathPl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687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1520" y="-9939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it-IT" sz="3200" dirty="0" smtClean="0">
                <a:solidFill>
                  <a:schemeClr val="bg1"/>
                </a:solidFill>
                <a:latin typeface="Bahnschrift SemiLight" pitchFamily="34" charset="0"/>
              </a:rPr>
              <a:t>Metodi di accesso al sito</a:t>
            </a:r>
            <a:endParaRPr lang="it-IT" sz="3200" dirty="0">
              <a:solidFill>
                <a:schemeClr val="bg1"/>
              </a:solidFill>
              <a:latin typeface="Bahnschrift SemiLight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74074" y="1082752"/>
            <a:ext cx="4680520" cy="5472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200" dirty="0">
                <a:solidFill>
                  <a:schemeClr val="bg1"/>
                </a:solidFill>
                <a:latin typeface="Bahnschrift SemiLight" pitchFamily="34" charset="0"/>
              </a:rPr>
              <a:t>S</a:t>
            </a:r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ono stati individuati quattro metodi di accesso, per navigare gli item:</a:t>
            </a:r>
          </a:p>
          <a:p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Collezione completa</a:t>
            </a:r>
          </a:p>
          <a:p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Tempo </a:t>
            </a:r>
          </a:p>
          <a:p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Persone </a:t>
            </a:r>
          </a:p>
          <a:p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Tipologia </a:t>
            </a:r>
          </a:p>
          <a:p>
            <a:endParaRPr lang="it-IT" sz="2200" dirty="0" smtClean="0">
              <a:solidFill>
                <a:schemeClr val="bg1"/>
              </a:solidFill>
              <a:latin typeface="Bahnschrift SemiLight" pitchFamily="34" charset="0"/>
            </a:endParaRPr>
          </a:p>
          <a:p>
            <a:endParaRPr lang="it-IT" sz="2200" dirty="0" smtClean="0">
              <a:solidFill>
                <a:schemeClr val="bg1"/>
              </a:solidFill>
              <a:latin typeface="Bahnschrift SemiLight" pitchFamily="34" charset="0"/>
            </a:endParaRPr>
          </a:p>
          <a:p>
            <a:pPr marL="0" indent="0">
              <a:buNone/>
            </a:pPr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Sviluppare linea del tempo interattiva e navigazione per Tipologia e Persone</a:t>
            </a:r>
          </a:p>
          <a:p>
            <a:pPr marL="0" indent="0">
              <a:buNone/>
            </a:pPr>
            <a:endParaRPr lang="it-IT" sz="2200" dirty="0">
              <a:solidFill>
                <a:schemeClr val="bg1"/>
              </a:solidFill>
              <a:latin typeface="Bahnschrift SemiLight" pitchFamily="34" charset="0"/>
            </a:endParaRPr>
          </a:p>
          <a:p>
            <a:pPr marL="0" indent="0">
              <a:buNone/>
            </a:pPr>
            <a:endParaRPr lang="it-IT" sz="2200" dirty="0" smtClean="0">
              <a:solidFill>
                <a:schemeClr val="bg1"/>
              </a:solidFill>
              <a:latin typeface="Bahnschrift SemiLight" pitchFamily="34" charset="0"/>
            </a:endParaRPr>
          </a:p>
          <a:p>
            <a:endParaRPr lang="it-IT" sz="2200" dirty="0">
              <a:solidFill>
                <a:schemeClr val="bg1"/>
              </a:solidFill>
              <a:latin typeface="Bahnschrift SemiLight" pitchFamily="34" charset="0"/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179512" y="6492875"/>
            <a:ext cx="8712968" cy="365125"/>
          </a:xfrm>
        </p:spPr>
        <p:txBody>
          <a:bodyPr/>
          <a:lstStyle/>
          <a:p>
            <a:r>
              <a:rPr lang="it-IT" dirty="0" smtClean="0"/>
              <a:t>Progetto DHCH realizzato per l'anno accademico 2021-2022 da Maira Martini, Alma Mater </a:t>
            </a:r>
            <a:r>
              <a:rPr lang="it-IT" dirty="0" err="1" smtClean="0"/>
              <a:t>Studiorum</a:t>
            </a:r>
            <a:r>
              <a:rPr lang="it-IT" dirty="0" smtClean="0"/>
              <a:t> - Università di Bologna</a:t>
            </a:r>
            <a:endParaRPr lang="it-IT" dirty="0"/>
          </a:p>
        </p:txBody>
      </p:sp>
      <p:sp>
        <p:nvSpPr>
          <p:cNvPr id="5" name="Croce 4"/>
          <p:cNvSpPr/>
          <p:nvPr/>
        </p:nvSpPr>
        <p:spPr>
          <a:xfrm>
            <a:off x="2059932" y="4005064"/>
            <a:ext cx="360040" cy="360040"/>
          </a:xfrm>
          <a:prstGeom prst="mathPl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276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409</Words>
  <Application>Microsoft Office PowerPoint</Application>
  <PresentationFormat>Presentazione su schermo (4:3)</PresentationFormat>
  <Paragraphs>67</Paragraphs>
  <Slides>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7" baseType="lpstr">
      <vt:lpstr>Tema di Office</vt:lpstr>
      <vt:lpstr>Il Mago Sabbiolino - Il progetto -</vt:lpstr>
      <vt:lpstr>Componenti logiche di interfaccia:</vt:lpstr>
      <vt:lpstr>Componenti logiche di interfaccia:</vt:lpstr>
      <vt:lpstr>Tipologie di item individuati (12)</vt:lpstr>
      <vt:lpstr>Standard utilizzati </vt:lpstr>
      <vt:lpstr>Metodi di accesso al sito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Maira Martini</dc:creator>
  <cp:lastModifiedBy>Maira Martini</cp:lastModifiedBy>
  <cp:revision>14</cp:revision>
  <dcterms:created xsi:type="dcterms:W3CDTF">2022-11-22T09:23:45Z</dcterms:created>
  <dcterms:modified xsi:type="dcterms:W3CDTF">2022-11-22T15:10:31Z</dcterms:modified>
</cp:coreProperties>
</file>