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3" r:id="rId19"/>
    <p:sldId id="300" r:id="rId20"/>
    <p:sldId id="309" r:id="rId21"/>
    <p:sldId id="310" r:id="rId22"/>
    <p:sldId id="311" r:id="rId23"/>
    <p:sldId id="301" r:id="rId24"/>
    <p:sldId id="302" r:id="rId25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2"/>
  </p:normalViewPr>
  <p:slideViewPr>
    <p:cSldViewPr snapToGrid="0">
      <p:cViewPr varScale="1">
        <p:scale>
          <a:sx n="122" d="100"/>
          <a:sy n="122" d="100"/>
        </p:scale>
        <p:origin x="160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74290DC-920F-4F4F-928D-D9E78B96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14E8C-AAE0-5645-8347-9C02EFD9C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Commenti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see </a:t>
            </a:r>
            <a:r>
              <a:rPr lang="en-IE" dirty="0">
                <a:hlinkClick r:id="rId3"/>
              </a:rPr>
              <a:t>https://wiki.haskell.org/Commenting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14E8C-AAE0-5645-8347-9C02EFD9C0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0C35-3D7C-B541-A38B-FDC2B086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FEFC-E74C-F640-BE0B-37559422D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5543-1E1F-F043-9EBC-BC37C93D4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770D-4187-B643-B651-7C2396F2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454-4803-BE4E-A4C9-D0AB6CC2A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25D7-0927-D54A-8169-F3C5D05E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FD39C-9ADB-C245-9503-846EF8BEF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1AF7-5567-D741-8F34-DE634B40B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41E4-FAB9-C646-A3CA-EB59A4BA2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0A2D-3EAF-8C40-9E51-E3D1278D1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FC444-A655-D742-8217-1C95AF70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Commen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003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  <a:r>
              <a:rPr lang="en-US" u="sng" dirty="0" err="1">
                <a:latin typeface="Tahoma" charset="0"/>
                <a:ea typeface="ＭＳ Ｐゴシック" charset="0"/>
                <a:cs typeface="ＭＳ Ｐゴシック" charset="0"/>
              </a:rPr>
              <a:t>hs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148166" y="4634646"/>
            <a:ext cx="5949064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double x = x + x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quadruple x = double (double x)</a:t>
            </a:r>
          </a:p>
          <a:p>
            <a:endParaRPr lang="en-US" sz="2400" dirty="0">
              <a:latin typeface="Lucida Sans Typewriter" charset="0"/>
            </a:endParaRP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factorial n = product [1..n]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div is enclosed in </a:t>
            </a:r>
            <a:r>
              <a:rPr kumimoji="1" lang="en-US" u="sng" dirty="0"/>
              <a:t>back</a:t>
            </a:r>
            <a:r>
              <a:rPr kumimoji="1" lang="en-US" dirty="0"/>
              <a:t> quotes, not forward;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x `f` y is just </a:t>
            </a:r>
            <a:r>
              <a:rPr kumimoji="1" lang="en-US" u="sng" dirty="0"/>
              <a:t>syntactic sugar</a:t>
            </a:r>
            <a:r>
              <a:rPr kumimoji="1" lang="en-US" dirty="0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&gt; :reload</a:t>
            </a:r>
          </a:p>
          <a:p>
            <a:r>
              <a:rPr lang="en-US" sz="2400" dirty="0">
                <a:latin typeface="Lucida Sans Typewriter" charset="0"/>
              </a:rPr>
              <a:t>Reading file "</a:t>
            </a:r>
            <a:r>
              <a:rPr lang="en-US" sz="2400" dirty="0" err="1">
                <a:latin typeface="Lucida Sans Typewriter" charset="0"/>
              </a:rPr>
              <a:t>test.hs</a:t>
            </a:r>
            <a:r>
              <a:rPr lang="en-US" sz="2400" dirty="0">
                <a:latin typeface="Lucida Sans Typewriter" charset="0"/>
              </a:rPr>
              <a:t>"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factorial 10</a:t>
            </a:r>
          </a:p>
          <a:p>
            <a:r>
              <a:rPr lang="en-US" sz="2400" dirty="0">
                <a:latin typeface="Lucida Sans Typewriter" charset="0"/>
              </a:rPr>
              <a:t>3628800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average [1,2,3,4,5]</a:t>
            </a:r>
          </a:p>
          <a:p>
            <a:r>
              <a:rPr lang="en-US" sz="2400" dirty="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244432"/>
            <a:ext cx="6613525" cy="526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 dirty="0"/>
              <a:t>Command</a:t>
            </a:r>
            <a:r>
              <a:rPr lang="en-US" dirty="0"/>
              <a:t>		  </a:t>
            </a:r>
            <a:r>
              <a:rPr lang="en-US" u="sng" dirty="0"/>
              <a:t>Meaning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:load </a:t>
            </a:r>
            <a:r>
              <a:rPr lang="en-US" i="1" dirty="0"/>
              <a:t>name</a:t>
            </a:r>
            <a:r>
              <a:rPr lang="en-US" dirty="0"/>
              <a:t>		  load script </a:t>
            </a:r>
            <a:r>
              <a:rPr lang="en-US" i="1" dirty="0"/>
              <a:t>name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 dirty="0"/>
              <a:t>:set editor </a:t>
            </a:r>
            <a:r>
              <a:rPr lang="en-US" i="1" dirty="0"/>
              <a:t>name</a:t>
            </a:r>
            <a:r>
              <a:rPr lang="en-US" dirty="0"/>
              <a:t>	  set editor to </a:t>
            </a:r>
            <a:r>
              <a:rPr lang="en-US" i="1" dirty="0"/>
              <a:t>name</a:t>
            </a:r>
          </a:p>
          <a:p>
            <a:pPr>
              <a:lnSpc>
                <a:spcPct val="110000"/>
              </a:lnSpc>
            </a:pPr>
            <a:r>
              <a:rPr lang="en-US" dirty="0"/>
              <a:t>:edit </a:t>
            </a:r>
            <a:r>
              <a:rPr lang="en-US" i="1" dirty="0"/>
              <a:t>name</a:t>
            </a:r>
            <a:r>
              <a:rPr lang="en-US" dirty="0"/>
              <a:t>		  edit script </a:t>
            </a:r>
            <a:r>
              <a:rPr lang="en-US" i="1" dirty="0"/>
              <a:t>name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 dirty="0"/>
              <a:t>:type </a:t>
            </a:r>
            <a:r>
              <a:rPr lang="en-US" i="1" dirty="0"/>
              <a:t>expr</a:t>
            </a:r>
            <a:r>
              <a:rPr lang="en-US" dirty="0"/>
              <a:t>		  show type of </a:t>
            </a:r>
            <a:r>
              <a:rPr lang="en-US" i="1" dirty="0"/>
              <a:t>expr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 dirty="0"/>
              <a:t>:quit			  quit </a:t>
            </a:r>
            <a:r>
              <a:rPr lang="en-US" dirty="0" err="1"/>
              <a:t>GHCi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:! ‘</a:t>
            </a:r>
            <a:r>
              <a:rPr lang="en-US" dirty="0" err="1"/>
              <a:t>cmd</a:t>
            </a:r>
            <a:r>
              <a:rPr lang="en-US" dirty="0"/>
              <a:t> line </a:t>
            </a:r>
            <a:r>
              <a:rPr lang="en-US" dirty="0" err="1"/>
              <a:t>cmd</a:t>
            </a:r>
            <a:r>
              <a:rPr lang="en-US" dirty="0"/>
              <a:t>’	  runs the </a:t>
            </a:r>
            <a:r>
              <a:rPr lang="en-US" dirty="0" err="1"/>
              <a:t>cmd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By convention, list arguments usually have an </a:t>
            </a:r>
            <a:r>
              <a:rPr kumimoji="1" lang="en-US" u="sng" dirty="0"/>
              <a:t>s</a:t>
            </a:r>
            <a:r>
              <a:rPr kumimoji="1" lang="en-US" dirty="0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Comments in Haskell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78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E" dirty="0"/>
              <a:t>In Haskell, we strive to write programs clear enough to be understandable without comments</a:t>
            </a:r>
            <a:r>
              <a:rPr lang="en-IE" sz="2000" dirty="0"/>
              <a:t>.  (see </a:t>
            </a:r>
            <a:r>
              <a:rPr lang="en-IE" sz="2000" dirty="0">
                <a:hlinkClick r:id="rId3"/>
              </a:rPr>
              <a:t>https://wiki.haskell.org/Commenting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>
              <a:buFont typeface="Wingdings" panose="05000000000000000000" pitchFamily="2" charset="2"/>
              <a:buChar char="q"/>
            </a:pPr>
            <a:r>
              <a:rPr lang="en-IE" dirty="0"/>
              <a:t>Is it a comment that documents unexpected behaviour? Then avoid unexpected behaviour!</a:t>
            </a:r>
          </a:p>
          <a:p>
            <a:pPr>
              <a:buFont typeface="Wingdings" panose="05000000000000000000" pitchFamily="2" charset="2"/>
              <a:buChar char="q"/>
            </a:pPr>
            <a:endParaRPr lang="en-IE" dirty="0"/>
          </a:p>
          <a:p>
            <a:pPr>
              <a:buFont typeface="Wingdings" panose="05000000000000000000" pitchFamily="2" charset="2"/>
              <a:buChar char="q"/>
            </a:pPr>
            <a:r>
              <a:rPr lang="en-IE" dirty="0"/>
              <a:t> Is it an obvious comment? Then leave it out!</a:t>
            </a:r>
          </a:p>
          <a:p>
            <a:pPr marL="457200" lvl="1" indent="0">
              <a:buNone/>
            </a:pPr>
            <a:endParaRPr lang="en-IE" dirty="0"/>
          </a:p>
          <a:p>
            <a:pPr>
              <a:buFont typeface="Wingdings" panose="05000000000000000000" pitchFamily="2" charset="2"/>
              <a:buChar char="q"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At least describe the intention of your code.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CA5543-1E1F-F043-9EBC-BC37C93D49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38934" y="5360455"/>
            <a:ext cx="6767732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z"/>
              <a:defRPr kumimoji="1" sz="280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y"/>
              <a:defRPr kumimoji="1" sz="2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x"/>
              <a:defRPr kumimoji="1"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latin typeface="Lucida Sans Typewriter" charset="0"/>
              </a:rPr>
              <a:t>-- swap the elements of a pair</a:t>
            </a:r>
          </a:p>
          <a:p>
            <a:pPr marL="0" indent="0">
              <a:buNone/>
            </a:pPr>
            <a:r>
              <a:rPr lang="en-US" sz="2400" kern="0" dirty="0">
                <a:latin typeface="Lucida Sans Typewriter" charset="0"/>
              </a:rPr>
              <a:t>swap :: (</a:t>
            </a:r>
            <a:r>
              <a:rPr lang="en-US" sz="2400" kern="0" dirty="0" err="1">
                <a:latin typeface="Lucida Sans Typewriter" charset="0"/>
              </a:rPr>
              <a:t>a,b</a:t>
            </a:r>
            <a:r>
              <a:rPr lang="en-US" sz="2400" kern="0" dirty="0">
                <a:latin typeface="Lucida Sans Typewriter" charset="0"/>
              </a:rPr>
              <a:t>) -&gt; (</a:t>
            </a:r>
            <a:r>
              <a:rPr lang="en-US" sz="2400" kern="0" dirty="0" err="1">
                <a:latin typeface="Lucida Sans Typewriter" charset="0"/>
              </a:rPr>
              <a:t>b,a</a:t>
            </a:r>
            <a:r>
              <a:rPr lang="en-US" sz="2400" kern="0" dirty="0">
                <a:latin typeface="Lucida Sans Typewrit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36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Comments in Haskell (2)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CA5543-1E1F-F043-9EBC-BC37C93D49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78597" y="1066800"/>
            <a:ext cx="8178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z"/>
              <a:defRPr kumimoji="1" sz="280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y"/>
              <a:defRPr kumimoji="1" sz="2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x"/>
              <a:defRPr kumimoji="1"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E" dirty="0"/>
              <a:t>Does the comment duplicate the Haskell report?</a:t>
            </a:r>
          </a:p>
          <a:p>
            <a:pPr>
              <a:buFont typeface="Wingdings" panose="05000000000000000000" pitchFamily="2" charset="2"/>
              <a:buChar char="q"/>
            </a:pPr>
            <a:endParaRPr lang="en-IE" kern="0" dirty="0"/>
          </a:p>
          <a:p>
            <a:pPr marL="0" indent="0">
              <a:buNone/>
            </a:pPr>
            <a:r>
              <a:rPr lang="en-IE" kern="0" dirty="0"/>
              <a:t>At least describe the intention of your code. </a:t>
            </a:r>
          </a:p>
          <a:p>
            <a:pPr marL="0" indent="0">
              <a:buNone/>
            </a:pPr>
            <a:endParaRPr lang="en-IE" kern="0" dirty="0"/>
          </a:p>
          <a:p>
            <a:pPr marL="0" indent="0">
              <a:buNone/>
            </a:pPr>
            <a:endParaRPr lang="en-IE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IE" kern="0" dirty="0"/>
              <a:t> </a:t>
            </a:r>
            <a:r>
              <a:rPr lang="en-IE" dirty="0"/>
              <a:t>Writing programs that do not require comments is the better choice</a:t>
            </a:r>
            <a:endParaRPr lang="en-IE" kern="0" dirty="0"/>
          </a:p>
          <a:p>
            <a:pPr>
              <a:buFont typeface="Wingdings" panose="05000000000000000000" pitchFamily="2" charset="2"/>
              <a:buChar char="q"/>
            </a:pPr>
            <a:endParaRPr lang="en-IE" kern="0" dirty="0"/>
          </a:p>
          <a:p>
            <a:pPr>
              <a:buFont typeface="Wingdings" panose="05000000000000000000" pitchFamily="2" charset="2"/>
              <a:buChar char="q"/>
            </a:pPr>
            <a:endParaRPr lang="en-IE" kern="0" dirty="0"/>
          </a:p>
          <a:p>
            <a:pPr>
              <a:buFont typeface="Wingdings" panose="05000000000000000000" pitchFamily="2" charset="2"/>
              <a:buChar char="q"/>
            </a:pPr>
            <a:endParaRPr lang="en-IE" kern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71590" y="1682308"/>
            <a:ext cx="557716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let b = a+1 -- add one to ‘a’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11155" y="2878247"/>
            <a:ext cx="818044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let b = a+1 –- increase the loop </a:t>
            </a:r>
            <a:r>
              <a:rPr lang="en-US" sz="2400" dirty="0" err="1">
                <a:latin typeface="Lucida Sans Typewriter" charset="0"/>
              </a:rPr>
              <a:t>counter‘a</a:t>
            </a:r>
            <a:r>
              <a:rPr lang="en-US" sz="2400" dirty="0">
                <a:latin typeface="Lucida Sans Typewriter" charset="0"/>
              </a:rPr>
              <a:t>’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300909" y="4920526"/>
            <a:ext cx="5949064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let </a:t>
            </a:r>
            <a:r>
              <a:rPr lang="en-US" sz="2400" dirty="0" err="1">
                <a:latin typeface="Lucida Sans Typewriter" charset="0"/>
              </a:rPr>
              <a:t>newCounter</a:t>
            </a:r>
            <a:r>
              <a:rPr lang="en-US" sz="2400" dirty="0">
                <a:latin typeface="Lucida Sans Typewriter" charset="0"/>
              </a:rPr>
              <a:t> = </a:t>
            </a:r>
            <a:r>
              <a:rPr lang="en-US" sz="2400" dirty="0" err="1">
                <a:latin typeface="Lucida Sans Typewriter" charset="0"/>
              </a:rPr>
              <a:t>oldCounter</a:t>
            </a:r>
            <a:r>
              <a:rPr lang="en-US" sz="2400" dirty="0">
                <a:latin typeface="Lucida Sans Typewriter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7676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Comments in Haskell (3)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8178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E" dirty="0"/>
              <a:t> But when you write comments …</a:t>
            </a:r>
          </a:p>
          <a:p>
            <a:pPr>
              <a:buFont typeface="Wingdings" panose="05000000000000000000" pitchFamily="2" charset="2"/>
              <a:buChar char="q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CA5543-1E1F-F043-9EBC-BC37C93D49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7401" y="2506771"/>
            <a:ext cx="706475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-- A one-line comment looks like this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7401" y="4216958"/>
            <a:ext cx="7616188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{- A multiline</a:t>
            </a:r>
          </a:p>
          <a:p>
            <a:r>
              <a:rPr lang="en-US" sz="2400" dirty="0">
                <a:latin typeface="Lucida Sans Typewriter" charset="0"/>
              </a:rPr>
              <a:t>	comment can continue for many lines</a:t>
            </a:r>
          </a:p>
          <a:p>
            <a:r>
              <a:rPr lang="en-US" sz="2400" dirty="0">
                <a:latin typeface="Lucida Sans Typewriter" charset="0"/>
              </a:rPr>
              <a:t>-}</a:t>
            </a:r>
          </a:p>
        </p:txBody>
      </p:sp>
    </p:spTree>
    <p:extLst>
      <p:ext uri="{BB962C8B-B14F-4D97-AF65-F5344CB8AC3E}">
        <p14:creationId xmlns:p14="http://schemas.microsoft.com/office/powerpoint/2010/main" val="56143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{b = 1;</a:t>
            </a:r>
          </a:p>
          <a:p>
            <a:r>
              <a:rPr lang="en-US" sz="240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 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242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example, it can be used as a desktop calculator to evaluate simple numeric expresions: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1544</TotalTime>
  <Words>1275</Words>
  <Application>Microsoft Macintosh PowerPoint</Application>
  <PresentationFormat>On-screen Show (4:3)</PresentationFormat>
  <Paragraphs>228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Comments in Haskell (1) </vt:lpstr>
      <vt:lpstr>Comments in Haskell (2)  </vt:lpstr>
      <vt:lpstr>Comments in Haskell (3) </vt:lpstr>
      <vt:lpstr>The Layout Rule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203</cp:revision>
  <cp:lastPrinted>2001-01-05T12:55:38Z</cp:lastPrinted>
  <dcterms:created xsi:type="dcterms:W3CDTF">2016-01-07T10:43:40Z</dcterms:created>
  <dcterms:modified xsi:type="dcterms:W3CDTF">2024-01-14T20:37:58Z</dcterms:modified>
</cp:coreProperties>
</file>