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30"/>
  </p:notesMasterIdLst>
  <p:handoutMasterIdLst>
    <p:handoutMasterId r:id="rId31"/>
  </p:handoutMasterIdLst>
  <p:sldIdLst>
    <p:sldId id="328" r:id="rId2"/>
    <p:sldId id="347" r:id="rId3"/>
    <p:sldId id="348" r:id="rId4"/>
    <p:sldId id="290" r:id="rId5"/>
    <p:sldId id="346" r:id="rId6"/>
    <p:sldId id="349" r:id="rId7"/>
    <p:sldId id="350" r:id="rId8"/>
    <p:sldId id="351" r:id="rId9"/>
    <p:sldId id="352" r:id="rId10"/>
    <p:sldId id="356" r:id="rId11"/>
    <p:sldId id="353" r:id="rId12"/>
    <p:sldId id="354" r:id="rId13"/>
    <p:sldId id="355" r:id="rId14"/>
    <p:sldId id="338" r:id="rId15"/>
    <p:sldId id="357" r:id="rId16"/>
    <p:sldId id="339" r:id="rId17"/>
    <p:sldId id="358" r:id="rId18"/>
    <p:sldId id="359" r:id="rId19"/>
    <p:sldId id="360" r:id="rId20"/>
    <p:sldId id="340" r:id="rId21"/>
    <p:sldId id="361" r:id="rId22"/>
    <p:sldId id="341" r:id="rId23"/>
    <p:sldId id="342" r:id="rId24"/>
    <p:sldId id="362" r:id="rId25"/>
    <p:sldId id="363" r:id="rId26"/>
    <p:sldId id="364" r:id="rId27"/>
    <p:sldId id="365" r:id="rId28"/>
    <p:sldId id="343" r:id="rId29"/>
  </p:sldIdLst>
  <p:sldSz cx="12192000" cy="6858000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8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4"/>
    <p:restoredTop sz="94421"/>
  </p:normalViewPr>
  <p:slideViewPr>
    <p:cSldViewPr snapToGrid="0">
      <p:cViewPr varScale="1">
        <p:scale>
          <a:sx n="92" d="100"/>
          <a:sy n="92" d="100"/>
        </p:scale>
        <p:origin x="200" y="6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05CEB389-31E8-AB46-A69E-5E6395AF6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5263" y="762000"/>
            <a:ext cx="6772275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C613AF-66BC-8C45-8FFC-81938FBA4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6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954618" y="1039813"/>
            <a:ext cx="10458449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749300" y="5087938"/>
            <a:ext cx="1087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5 - Defining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67" y="2266950"/>
            <a:ext cx="3132667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41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14927-CF9F-8643-99B0-6F2BBAFF8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81000"/>
            <a:ext cx="2777067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81000"/>
            <a:ext cx="8128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4DFA3-B759-4941-9F09-7CA811EFF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5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906A9-ADC8-F342-81A7-F9FDA948E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BF70C-D155-7D48-91BD-16746CB44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524000"/>
            <a:ext cx="535093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334" y="1524000"/>
            <a:ext cx="535093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B149C-5A7C-8A40-8B3B-ABD9D8FE0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3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415B7-371A-3840-81B1-0A9B9BCF3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C1FA8-E849-9047-9722-D34601CB0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5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67834-1F6B-D04F-9A28-C67EB7881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D4E9F-BF2E-394F-AFB8-DD3D501C2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AC4A9-8955-664E-BB4E-51394A339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1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810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524000"/>
            <a:ext cx="1090506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6400800"/>
            <a:ext cx="812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43456DB-3654-384B-BBA9-4F0AD13B4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E7B5135-177D-EE42-9C5F-82759AF30F9B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291842" name="Text Box 2"/>
          <p:cNvSpPr txBox="1">
            <a:spLocks noChangeArrowheads="1"/>
          </p:cNvSpPr>
          <p:nvPr/>
        </p:nvSpPr>
        <p:spPr bwMode="auto">
          <a:xfrm>
            <a:off x="1639889" y="1001713"/>
            <a:ext cx="891063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700214" y="5164138"/>
            <a:ext cx="8791575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200" dirty="0">
                <a:cs typeface="+mn-cs"/>
              </a:rPr>
              <a:t>Chapter 4.3 – First Class Functions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9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First Class  Functions. Introduce a function as an argument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9</a:t>
            </a:fld>
            <a:endParaRPr lang="en-US" sz="140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F8FC234-C1D6-514A-9C93-F078D599C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322" y="1576840"/>
            <a:ext cx="3778786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dirty="0">
                <a:latin typeface="Lucida Sans Typewriter" panose="020B0509030504030204" pitchFamily="49" charset="77"/>
              </a:rPr>
              <a:t>inc :: Num a =&gt; a -&gt; a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inc n = n + 1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C3291ED-39B4-F048-944F-B6E4CE61D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115" y="1635094"/>
            <a:ext cx="4441633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dirty="0">
                <a:latin typeface="Lucida Sans Typewriter" panose="020B0509030504030204" pitchFamily="49" charset="77"/>
              </a:rPr>
              <a:t>double :: Num a =&gt; a -&gt; a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double n = n * 2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12ACBD0-8E06-E649-9BE8-A2863F822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538" y="2820599"/>
            <a:ext cx="4177229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dirty="0">
                <a:latin typeface="Lucida Sans Typewriter" panose="020B0509030504030204" pitchFamily="49" charset="77"/>
              </a:rPr>
              <a:t>square :: Num a =&gt; a -&gt; a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square n = n ^ 2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CC7148B4-ADFE-AE4F-B916-8D5190D2A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098" y="3976335"/>
            <a:ext cx="7131586" cy="16312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dirty="0">
                <a:latin typeface="Lucida Sans Typewriter" panose="020B0509030504030204" pitchFamily="49" charset="77"/>
              </a:rPr>
              <a:t>ifEven :: Integral a =&gt; (a-&gt;a) -&gt; a -&gt; a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ifEven f n =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if even n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then f n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else 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EF7B65-25D2-AD45-8039-B9C66DD0FDB7}"/>
              </a:ext>
            </a:extLst>
          </p:cNvPr>
          <p:cNvCxnSpPr/>
          <p:nvPr/>
        </p:nvCxnSpPr>
        <p:spPr bwMode="auto">
          <a:xfrm flipH="1">
            <a:off x="3859577" y="4274546"/>
            <a:ext cx="980501" cy="495759"/>
          </a:xfrm>
          <a:prstGeom prst="straightConnector1">
            <a:avLst/>
          </a:prstGeom>
          <a:noFill/>
          <a:ln w="31750" cap="sq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892D764C-B9A7-9547-A442-E775588B7D5D}"/>
              </a:ext>
            </a:extLst>
          </p:cNvPr>
          <p:cNvSpPr/>
          <p:nvPr/>
        </p:nvSpPr>
        <p:spPr bwMode="auto">
          <a:xfrm>
            <a:off x="5919730" y="5779093"/>
            <a:ext cx="2985571" cy="995422"/>
          </a:xfrm>
          <a:prstGeom prst="wedgeEllipseCallout">
            <a:avLst>
              <a:gd name="adj1" fmla="val -83195"/>
              <a:gd name="adj2" fmla="val -196480"/>
            </a:avLst>
          </a:prstGeom>
          <a:solidFill>
            <a:schemeClr val="tx2"/>
          </a:solidFill>
          <a:ln w="12700" cap="sq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even only works on integers</a:t>
            </a:r>
          </a:p>
        </p:txBody>
      </p:sp>
    </p:spTree>
    <p:extLst>
      <p:ext uri="{BB962C8B-B14F-4D97-AF65-F5344CB8AC3E}">
        <p14:creationId xmlns:p14="http://schemas.microsoft.com/office/powerpoint/2010/main" val="292442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4151" y="226764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First Class  Functions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10</a:t>
            </a:fld>
            <a:endParaRPr 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62DEA8-0829-7C45-AFA4-13DD674D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935" y="1890000"/>
            <a:ext cx="5415248" cy="38598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2B58F6-0579-2D47-BAFA-E7C58617856D}"/>
              </a:ext>
            </a:extLst>
          </p:cNvPr>
          <p:cNvSpPr txBox="1"/>
          <p:nvPr/>
        </p:nvSpPr>
        <p:spPr>
          <a:xfrm>
            <a:off x="2857040" y="892367"/>
            <a:ext cx="587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call these functions thus:</a:t>
            </a:r>
          </a:p>
        </p:txBody>
      </p:sp>
    </p:spTree>
    <p:extLst>
      <p:ext uri="{BB962C8B-B14F-4D97-AF65-F5344CB8AC3E}">
        <p14:creationId xmlns:p14="http://schemas.microsoft.com/office/powerpoint/2010/main" val="54485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Using lambdas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11</a:t>
            </a:fld>
            <a:endParaRPr 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53C3DF-7C99-9E43-8978-2A527B01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59" y="1905382"/>
            <a:ext cx="8594387" cy="28755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9FB05B-08AA-8F42-BC06-C50189F44108}"/>
              </a:ext>
            </a:extLst>
          </p:cNvPr>
          <p:cNvSpPr txBox="1"/>
          <p:nvPr/>
        </p:nvSpPr>
        <p:spPr>
          <a:xfrm>
            <a:off x="2956193" y="5563518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155347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Example – sorting 1/3</a:t>
            </a:r>
            <a:endParaRPr kumimoji="1" lang="en-US" dirty="0">
              <a:latin typeface="+mj-lt"/>
              <a:ea typeface="+mj-ea"/>
              <a:cs typeface="ＭＳ Ｐゴシック" pitchFamily="-1" charset="-128"/>
            </a:endParaRP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12</a:t>
            </a:fld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D933D-FCA9-F24D-B189-487D89336AD2}"/>
              </a:ext>
            </a:extLst>
          </p:cNvPr>
          <p:cNvSpPr txBox="1"/>
          <p:nvPr/>
        </p:nvSpPr>
        <p:spPr>
          <a:xfrm>
            <a:off x="2052811" y="1299990"/>
            <a:ext cx="7667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Sorting is an example where we use: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built in functions and also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pass functions into other (sortBy)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788EF-DC34-5F4F-B73F-6A85294739DE}"/>
              </a:ext>
            </a:extLst>
          </p:cNvPr>
          <p:cNvSpPr txBox="1"/>
          <p:nvPr/>
        </p:nvSpPr>
        <p:spPr>
          <a:xfrm>
            <a:off x="2085861" y="3756753"/>
            <a:ext cx="64669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Pairs/Tuples (fst and snd return the first and second element of the tuples respectively)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Form (“firstname”, “lastname”)</a:t>
            </a:r>
          </a:p>
        </p:txBody>
      </p:sp>
    </p:spTree>
    <p:extLst>
      <p:ext uri="{BB962C8B-B14F-4D97-AF65-F5344CB8AC3E}">
        <p14:creationId xmlns:p14="http://schemas.microsoft.com/office/powerpoint/2010/main" val="167539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898520C-9879-8D44-8165-9038E99B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78" y="5743077"/>
            <a:ext cx="8150811" cy="514503"/>
          </a:xfrm>
          <a:prstGeom prst="rect">
            <a:avLst/>
          </a:prstGeom>
        </p:spPr>
      </p:pic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13</a:t>
            </a:fld>
            <a:endParaRPr lang="en-US" sz="14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444153-9164-AB4A-B01A-E796514A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384" y="92725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/>
              <a:t>Example – sorting 2/3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8A86399-6C75-CF4A-9B78-67ED835DF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27" y="1662400"/>
            <a:ext cx="8240617" cy="23083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dirty="0">
                <a:latin typeface="Lucida Sans Typewriter" panose="020B0509030504030204" pitchFamily="49" charset="77"/>
              </a:rPr>
              <a:t>import </a:t>
            </a:r>
            <a:r>
              <a:rPr lang="en-IE" sz="2000" b="1" dirty="0">
                <a:latin typeface="Lucida Sans Typewriter" panose="020B0509030504030204" pitchFamily="49" charset="77"/>
              </a:rPr>
              <a:t>Data.List</a:t>
            </a:r>
            <a:r>
              <a:rPr lang="en-IE" sz="2000" dirty="0">
                <a:latin typeface="Lucida Sans Typewriter" panose="020B0509030504030204" pitchFamily="49" charset="77"/>
              </a:rPr>
              <a:t> ( </a:t>
            </a:r>
            <a:r>
              <a:rPr lang="en-IE" sz="2000" b="1" dirty="0">
                <a:latin typeface="Lucida Sans Typewriter" panose="020B0509030504030204" pitchFamily="49" charset="77"/>
              </a:rPr>
              <a:t>sort</a:t>
            </a:r>
            <a:r>
              <a:rPr lang="en-IE" sz="2000" dirty="0">
                <a:latin typeface="Lucida Sans Typewriter" panose="020B0509030504030204" pitchFamily="49" charset="77"/>
              </a:rPr>
              <a:t> )</a:t>
            </a:r>
          </a:p>
          <a:p>
            <a:br>
              <a:rPr lang="en-IE" sz="2000" dirty="0">
                <a:latin typeface="Lucida Sans Typewriter" panose="020B0509030504030204" pitchFamily="49" charset="77"/>
              </a:rPr>
            </a:br>
            <a:r>
              <a:rPr lang="en-IE" sz="2000" b="1" dirty="0">
                <a:latin typeface="Lucida Sans Typewriter" panose="020B0509030504030204" pitchFamily="49" charset="77"/>
              </a:rPr>
              <a:t>names</a:t>
            </a:r>
            <a:r>
              <a:rPr lang="en-IE" sz="2000" dirty="0">
                <a:latin typeface="Lucida Sans Typewriter" panose="020B0509030504030204" pitchFamily="49" charset="77"/>
              </a:rPr>
              <a:t> :: [(String, String)]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names = [("Angela", "Merkel"), ("Joe", "Biden"),              ("Michael D", "Higgins"), ("Boris", "Johnson")]</a:t>
            </a:r>
          </a:p>
          <a:p>
            <a:br>
              <a:rPr lang="en-IE" sz="2000" dirty="0">
                <a:latin typeface="Lucida Sans Typewriter" panose="020B0509030504030204" pitchFamily="49" charset="77"/>
              </a:rPr>
            </a:br>
            <a:endParaRPr lang="en-I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7622E4-7E79-9E4F-8774-4790969EB92E}"/>
              </a:ext>
            </a:extLst>
          </p:cNvPr>
          <p:cNvSpPr txBox="1"/>
          <p:nvPr/>
        </p:nvSpPr>
        <p:spPr>
          <a:xfrm>
            <a:off x="2471451" y="4616068"/>
            <a:ext cx="2423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as </a:t>
            </a: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12FCD44A-58C3-EE49-8172-74E42FB40438}"/>
              </a:ext>
            </a:extLst>
          </p:cNvPr>
          <p:cNvSpPr/>
          <p:nvPr/>
        </p:nvSpPr>
        <p:spPr bwMode="auto">
          <a:xfrm>
            <a:off x="8156154" y="3603670"/>
            <a:ext cx="1972019" cy="1861006"/>
          </a:xfrm>
          <a:prstGeom prst="wedgeEllipseCallout">
            <a:avLst>
              <a:gd name="adj1" fmla="val -310218"/>
              <a:gd name="adj2" fmla="val 77300"/>
            </a:avLst>
          </a:prstGeom>
          <a:solidFill>
            <a:schemeClr val="tx2"/>
          </a:solidFill>
          <a:ln w="1270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Default sort is on first element</a:t>
            </a:r>
          </a:p>
        </p:txBody>
      </p:sp>
    </p:spTree>
    <p:extLst>
      <p:ext uri="{BB962C8B-B14F-4D97-AF65-F5344CB8AC3E}">
        <p14:creationId xmlns:p14="http://schemas.microsoft.com/office/powerpoint/2010/main" val="200476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14</a:t>
            </a:fld>
            <a:endParaRPr lang="en-US" sz="14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444153-9164-AB4A-B01A-E796514A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384" y="92725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/>
              <a:t>Example – sorting 3/3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8A86399-6C75-CF4A-9B78-67ED835DF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657" y="805108"/>
            <a:ext cx="9185397" cy="46120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dirty="0">
                <a:latin typeface="Lucida Sans Typewriter" panose="020B0509030504030204" pitchFamily="49" charset="77"/>
              </a:rPr>
              <a:t>import </a:t>
            </a:r>
            <a:r>
              <a:rPr lang="en-IE" sz="2000" b="1" dirty="0">
                <a:latin typeface="Lucida Sans Typewriter" panose="020B0509030504030204" pitchFamily="49" charset="77"/>
              </a:rPr>
              <a:t>Data.List</a:t>
            </a:r>
            <a:r>
              <a:rPr lang="en-IE" sz="2000" dirty="0">
                <a:latin typeface="Lucida Sans Typewriter" panose="020B0509030504030204" pitchFamily="49" charset="77"/>
              </a:rPr>
              <a:t> ( </a:t>
            </a:r>
            <a:r>
              <a:rPr lang="en-IE" sz="2000" b="1" dirty="0">
                <a:latin typeface="Lucida Sans Typewriter" panose="020B0509030504030204" pitchFamily="49" charset="77"/>
              </a:rPr>
              <a:t>sort, sortBy</a:t>
            </a:r>
            <a:r>
              <a:rPr lang="en-IE" sz="2000" dirty="0">
                <a:latin typeface="Lucida Sans Typewriter" panose="020B0509030504030204" pitchFamily="49" charset="77"/>
              </a:rPr>
              <a:t> )</a:t>
            </a:r>
          </a:p>
          <a:p>
            <a:br>
              <a:rPr lang="en-IE" sz="2000" dirty="0">
                <a:latin typeface="Lucida Sans Typewriter" panose="020B0509030504030204" pitchFamily="49" charset="77"/>
              </a:rPr>
            </a:br>
            <a:r>
              <a:rPr lang="en-IE" sz="2000" b="1" dirty="0">
                <a:latin typeface="Lucida Sans Typewriter" panose="020B0509030504030204" pitchFamily="49" charset="77"/>
              </a:rPr>
              <a:t>names</a:t>
            </a:r>
            <a:r>
              <a:rPr lang="en-IE" sz="2000" dirty="0">
                <a:latin typeface="Lucida Sans Typewriter" panose="020B0509030504030204" pitchFamily="49" charset="77"/>
              </a:rPr>
              <a:t> :: [(String, String)]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names = [("Angela", "Merkel"), ("Joe", "Biden"),              ("Michael D", "Higgins"), ("Boris", "Johnson")]</a:t>
            </a:r>
          </a:p>
          <a:p>
            <a:endParaRPr lang="en-IE" sz="2000" dirty="0">
              <a:latin typeface="Lucida Sans Typewriter" panose="020B0509030504030204" pitchFamily="49" charset="77"/>
            </a:endParaRPr>
          </a:p>
          <a:p>
            <a:r>
              <a:rPr lang="en-IE" sz="2000" dirty="0">
                <a:latin typeface="Lucida Sans Typewriter" panose="020B0509030504030204" pitchFamily="49" charset="77"/>
              </a:rPr>
              <a:t>compareLastNames :: Ord a =&gt; (a, a) -&gt; (a, a) -&gt; Ordering</a:t>
            </a:r>
            <a:br>
              <a:rPr lang="en-IE" sz="2000" dirty="0">
                <a:latin typeface="Lucida Sans Typewriter" panose="020B0509030504030204" pitchFamily="49" charset="77"/>
              </a:rPr>
            </a:br>
            <a:r>
              <a:rPr lang="en-IE" sz="2000" dirty="0">
                <a:latin typeface="Lucida Sans Typewriter" panose="020B0509030504030204" pitchFamily="49" charset="77"/>
              </a:rPr>
              <a:t>compareLastNames name1 name2 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 | lastName1 &gt; lastName2 = GT 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 | lastName1 &lt; lastName2 = LT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 | otherwise = EQ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where lastName1 = snd name1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     lastName2 = snd name2</a:t>
            </a:r>
          </a:p>
          <a:p>
            <a:endParaRPr lang="en-I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7622E4-7E79-9E4F-8774-4790969EB92E}"/>
              </a:ext>
            </a:extLst>
          </p:cNvPr>
          <p:cNvSpPr txBox="1"/>
          <p:nvPr/>
        </p:nvSpPr>
        <p:spPr>
          <a:xfrm>
            <a:off x="3606188" y="5431316"/>
            <a:ext cx="2423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0D25AC-06DF-6B4A-825D-3C2F6AD5B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213" y="6153687"/>
            <a:ext cx="7445185" cy="5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0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27414" cy="610518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Example – structuring a solution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15</a:t>
            </a:fld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B18FF-A2D2-164B-AA1D-379ED9A726CA}"/>
              </a:ext>
            </a:extLst>
          </p:cNvPr>
          <p:cNvSpPr txBox="1"/>
          <p:nvPr/>
        </p:nvSpPr>
        <p:spPr>
          <a:xfrm>
            <a:off x="2052810" y="1244906"/>
            <a:ext cx="81524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</a:t>
            </a:r>
            <a:r>
              <a:rPr lang="en-US" dirty="0"/>
              <a:t>: We want to write an address generating function. </a:t>
            </a:r>
          </a:p>
          <a:p>
            <a:r>
              <a:rPr lang="en-US" dirty="0"/>
              <a:t>This function is to take names and addresses from academic colleges(wit, itc, oth), with slightly different rules for different colleges.</a:t>
            </a:r>
          </a:p>
          <a:p>
            <a:endParaRPr lang="en-US" dirty="0"/>
          </a:p>
          <a:p>
            <a:r>
              <a:rPr lang="en-US" dirty="0"/>
              <a:t>We wish to structure a solution that generalises as much as possible, but also allows for differences. </a:t>
            </a:r>
          </a:p>
          <a:p>
            <a:endParaRPr lang="en-US" dirty="0"/>
          </a:p>
          <a:p>
            <a:r>
              <a:rPr lang="en-US" dirty="0"/>
              <a:t>We will pass functions into other functions to help!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5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27414" cy="610518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Example – structuring a solution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16</a:t>
            </a:fld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2EF2E-598D-F141-AAEB-286DCB22A59D}"/>
              </a:ext>
            </a:extLst>
          </p:cNvPr>
          <p:cNvSpPr txBox="1"/>
          <p:nvPr/>
        </p:nvSpPr>
        <p:spPr>
          <a:xfrm>
            <a:off x="1777389" y="1123721"/>
            <a:ext cx="9015417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Waterford Institute of Technology(wit):</a:t>
            </a:r>
          </a:p>
          <a:p>
            <a:endParaRPr lang="en-US" sz="2400" dirty="0"/>
          </a:p>
          <a:p>
            <a:r>
              <a:rPr lang="en-US" sz="2000" dirty="0"/>
              <a:t>Staff are allocated offices based (only) on their last </a:t>
            </a:r>
          </a:p>
          <a:p>
            <a:r>
              <a:rPr lang="en-US" sz="2000" dirty="0"/>
              <a:t>name, i.e.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&lt; “L” – they are in the “Lower Floor, Main Building”,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otherwise, they are in the “Middle Floor, Science Building”.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remaining part of the address is </a:t>
            </a:r>
          </a:p>
          <a:p>
            <a:r>
              <a:rPr lang="en-IE" sz="2000" dirty="0"/>
              <a:t>"Waterford institute of Technology, Cork Road, Waterford, Ireland, X91 K0EK."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8A5F4-EA86-E64A-8190-A283A54AC25A}"/>
              </a:ext>
            </a:extLst>
          </p:cNvPr>
          <p:cNvSpPr txBox="1"/>
          <p:nvPr/>
        </p:nvSpPr>
        <p:spPr>
          <a:xfrm>
            <a:off x="1788407" y="4638103"/>
            <a:ext cx="7910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e.g. “Adam Able” from wit would be given the address : </a:t>
            </a:r>
          </a:p>
          <a:p>
            <a:r>
              <a:rPr lang="en-US" sz="2000" dirty="0"/>
              <a:t>“Adam Able , Lower Floor, Main Building,</a:t>
            </a:r>
            <a:r>
              <a:rPr lang="en-IE" sz="2000" dirty="0"/>
              <a:t> Waterford institute of Technology, Cork Road, Waterford, Ireland, X91 K0EK."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B28FD-334A-4C43-B04E-F8D072C6E3DB}"/>
              </a:ext>
            </a:extLst>
          </p:cNvPr>
          <p:cNvSpPr txBox="1"/>
          <p:nvPr/>
        </p:nvSpPr>
        <p:spPr>
          <a:xfrm>
            <a:off x="1819622" y="5671852"/>
            <a:ext cx="7910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e.g. “Sean Stack” from wit would be given the address : </a:t>
            </a:r>
          </a:p>
          <a:p>
            <a:r>
              <a:rPr lang="en-US" sz="2000" dirty="0"/>
              <a:t>“Sean Stack , Middle Floor, Science Building,</a:t>
            </a:r>
            <a:r>
              <a:rPr lang="en-IE" sz="2000" dirty="0"/>
              <a:t> Waterford institute of Technology, Cork Road, Waterford, Ireland, X91 K0EK."</a:t>
            </a:r>
          </a:p>
        </p:txBody>
      </p:sp>
    </p:spTree>
    <p:extLst>
      <p:ext uri="{BB962C8B-B14F-4D97-AF65-F5344CB8AC3E}">
        <p14:creationId xmlns:p14="http://schemas.microsoft.com/office/powerpoint/2010/main" val="154664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27414" cy="610518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Example – structuring a solution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17</a:t>
            </a:fld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2EF2E-598D-F141-AAEB-286DCB22A59D}"/>
              </a:ext>
            </a:extLst>
          </p:cNvPr>
          <p:cNvSpPr txBox="1"/>
          <p:nvPr/>
        </p:nvSpPr>
        <p:spPr>
          <a:xfrm>
            <a:off x="1777389" y="936433"/>
            <a:ext cx="830765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Carlow Institute of Technology(itc):</a:t>
            </a:r>
          </a:p>
          <a:p>
            <a:endParaRPr lang="en-US" dirty="0"/>
          </a:p>
          <a:p>
            <a:r>
              <a:rPr lang="en-US" dirty="0"/>
              <a:t>All staff in Carlow Institute of Technology have the </a:t>
            </a:r>
          </a:p>
          <a:p>
            <a:r>
              <a:rPr lang="en-US" dirty="0"/>
              <a:t>same address:</a:t>
            </a:r>
          </a:p>
          <a:p>
            <a:endParaRPr lang="en-US" dirty="0"/>
          </a:p>
          <a:p>
            <a:r>
              <a:rPr lang="en-IE" dirty="0"/>
              <a:t>"Carlow Institute of Technology, Dublin Road, </a:t>
            </a:r>
          </a:p>
          <a:p>
            <a:r>
              <a:rPr lang="en-IE" dirty="0"/>
              <a:t> Carlow, Ireland, R93 V960."</a:t>
            </a:r>
          </a:p>
          <a:p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8A5F4-EA86-E64A-8190-A283A54AC25A}"/>
              </a:ext>
            </a:extLst>
          </p:cNvPr>
          <p:cNvSpPr txBox="1"/>
          <p:nvPr/>
        </p:nvSpPr>
        <p:spPr>
          <a:xfrm>
            <a:off x="1821458" y="4979625"/>
            <a:ext cx="791011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e.g. “Adam Able” from itc would be given the address : </a:t>
            </a:r>
          </a:p>
          <a:p>
            <a:r>
              <a:rPr lang="en-US" sz="2400" dirty="0"/>
              <a:t>“Adam Able , </a:t>
            </a:r>
            <a:r>
              <a:rPr lang="en-IE" sz="2400" dirty="0"/>
              <a:t>Carlow Institute of Technology, Dublin Road, Carlow, Ireland, R93 V960."</a:t>
            </a:r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25683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27414" cy="610518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Example – structuring a solution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18</a:t>
            </a:fld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2EF2E-598D-F141-AAEB-286DCB22A59D}"/>
              </a:ext>
            </a:extLst>
          </p:cNvPr>
          <p:cNvSpPr txBox="1"/>
          <p:nvPr/>
        </p:nvSpPr>
        <p:spPr>
          <a:xfrm>
            <a:off x="1777388" y="936433"/>
            <a:ext cx="85821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OTH Regensburg(oth):</a:t>
            </a:r>
          </a:p>
          <a:p>
            <a:endParaRPr lang="en-US" dirty="0"/>
          </a:p>
          <a:p>
            <a:r>
              <a:rPr lang="en-US" dirty="0"/>
              <a:t>All staff in OTH Regensburg have the same address:</a:t>
            </a:r>
          </a:p>
          <a:p>
            <a:endParaRPr lang="en-US" dirty="0"/>
          </a:p>
          <a:p>
            <a:r>
              <a:rPr lang="en-IE" dirty="0"/>
              <a:t>"OTH Regensburg, Seybothstraße 2, </a:t>
            </a:r>
          </a:p>
          <a:p>
            <a:r>
              <a:rPr lang="en-IE" dirty="0"/>
              <a:t>93053 Regensburg, Germany”.</a:t>
            </a:r>
          </a:p>
          <a:p>
            <a:endParaRPr lang="en-IE" dirty="0"/>
          </a:p>
          <a:p>
            <a:r>
              <a:rPr lang="en-IE" dirty="0"/>
              <a:t>In the address, however, the last name is before the first name.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8A5F4-EA86-E64A-8190-A283A54AC25A}"/>
              </a:ext>
            </a:extLst>
          </p:cNvPr>
          <p:cNvSpPr txBox="1"/>
          <p:nvPr/>
        </p:nvSpPr>
        <p:spPr>
          <a:xfrm>
            <a:off x="1821458" y="4979625"/>
            <a:ext cx="791011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e.g. “Adam Able” from oth would be given the address : </a:t>
            </a:r>
          </a:p>
          <a:p>
            <a:r>
              <a:rPr lang="en-US" sz="2400" dirty="0"/>
              <a:t>“Able, Adam, </a:t>
            </a:r>
            <a:r>
              <a:rPr lang="en-IE" sz="2400" dirty="0"/>
              <a:t>OTH Regensburg, Seybothstraße 2, </a:t>
            </a:r>
          </a:p>
          <a:p>
            <a:r>
              <a:rPr lang="en-IE" sz="2400" dirty="0"/>
              <a:t>93053 Regensburg, Germany”.</a:t>
            </a:r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43441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Lambdas, let and </a:t>
            </a:r>
            <a:r>
              <a:rPr lang="en-US" dirty="0"/>
              <a:t>w</a:t>
            </a:r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here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</a:t>
            </a:fld>
            <a:endParaRPr 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4B965-065C-1F4A-8EF5-C8F085988394}"/>
              </a:ext>
            </a:extLst>
          </p:cNvPr>
          <p:cNvSpPr txBox="1"/>
          <p:nvPr/>
        </p:nvSpPr>
        <p:spPr>
          <a:xfrm>
            <a:off x="2151962" y="1399142"/>
            <a:ext cx="8042313" cy="468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wish to write a function that takes two numbers, and returns the greater of the sum of the squares of the numbers  (x</a:t>
            </a:r>
            <a:r>
              <a:rPr lang="en-US" baseline="30000" dirty="0"/>
              <a:t>2</a:t>
            </a:r>
            <a:r>
              <a:rPr lang="en-US" dirty="0"/>
              <a:t> + y</a:t>
            </a:r>
            <a:r>
              <a:rPr lang="en-US" baseline="30000" dirty="0"/>
              <a:t>2</a:t>
            </a:r>
            <a:r>
              <a:rPr lang="en-US" dirty="0"/>
              <a:t>) or the square of the sums of the numbers (</a:t>
            </a:r>
            <a:r>
              <a:rPr lang="en-US" dirty="0" err="1"/>
              <a:t>x+y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endParaRPr lang="en-US" baseline="30000" dirty="0"/>
          </a:p>
          <a:p>
            <a:r>
              <a:rPr lang="en-US" dirty="0"/>
              <a:t>We will call it </a:t>
            </a:r>
            <a:r>
              <a:rPr lang="en-IE" b="1" dirty="0"/>
              <a:t>sumSquareOrSquareSum </a:t>
            </a:r>
            <a:r>
              <a:rPr lang="en-IE" dirty="0"/>
              <a:t>we will write this using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lambda functions, and finally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let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4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19</a:t>
            </a:fld>
            <a:endParaRPr lang="en-US" sz="140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6F0988-5661-924F-AE61-BF33457C6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215" y="3499550"/>
            <a:ext cx="5023691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type Name = (String, String)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DC471-68F6-AA48-BC03-410C3B4E6CF2}"/>
              </a:ext>
            </a:extLst>
          </p:cNvPr>
          <p:cNvSpPr txBox="1"/>
          <p:nvPr/>
        </p:nvSpPr>
        <p:spPr>
          <a:xfrm>
            <a:off x="2295181" y="958468"/>
            <a:ext cx="76787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few notes: </a:t>
            </a:r>
          </a:p>
          <a:p>
            <a:endParaRPr lang="en-US" dirty="0"/>
          </a:p>
          <a:p>
            <a:r>
              <a:rPr lang="en-US" dirty="0"/>
              <a:t>We use the (“Tom”, “Hanks”) structure to model a name  and use a type synonym Name to encapsulate this structure.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27671-5756-5F47-BCD1-4B40C8780618}"/>
              </a:ext>
            </a:extLst>
          </p:cNvPr>
          <p:cNvSpPr txBox="1"/>
          <p:nvPr/>
        </p:nvSpPr>
        <p:spPr>
          <a:xfrm>
            <a:off x="2175473" y="4839130"/>
            <a:ext cx="78420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write a function, we write the arguments in the order (left to right) from most general to least general. This allows maximum reuse of these functions.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0160D67-4ADB-4A40-9486-A20885D9B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266" y="160867"/>
            <a:ext cx="7727414" cy="61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/>
              <a:t>Example – structuring a solution</a:t>
            </a:r>
          </a:p>
        </p:txBody>
      </p:sp>
    </p:spTree>
    <p:extLst>
      <p:ext uri="{BB962C8B-B14F-4D97-AF65-F5344CB8AC3E}">
        <p14:creationId xmlns:p14="http://schemas.microsoft.com/office/powerpoint/2010/main" val="144345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1"/>
            <a:ext cx="7892667" cy="500349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/>
              <a:t>Example – structuring a solution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20</a:t>
            </a:fld>
            <a:endParaRPr 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DC471-68F6-AA48-BC03-410C3B4E6CF2}"/>
              </a:ext>
            </a:extLst>
          </p:cNvPr>
          <p:cNvSpPr txBox="1"/>
          <p:nvPr/>
        </p:nvSpPr>
        <p:spPr>
          <a:xfrm>
            <a:off x="1854914" y="1331001"/>
            <a:ext cx="84405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location needs a different address structure. To calculate the full (String) address we need </a:t>
            </a:r>
          </a:p>
          <a:p>
            <a:r>
              <a:rPr lang="en-US" dirty="0"/>
              <a:t>	- location</a:t>
            </a:r>
          </a:p>
          <a:p>
            <a:r>
              <a:rPr lang="en-US" dirty="0"/>
              <a:t>	- name (not so obvious but in case of wit, the address depends also on name)</a:t>
            </a:r>
          </a:p>
          <a:p>
            <a:endParaRPr lang="en-US" dirty="0"/>
          </a:p>
          <a:p>
            <a:r>
              <a:rPr lang="en-US" dirty="0"/>
              <a:t>We will use ‘key’s (”wit”, “itc”, “oth”) to indicate the locations. </a:t>
            </a:r>
          </a:p>
          <a:p>
            <a:endParaRPr lang="en-US" dirty="0"/>
          </a:p>
          <a:p>
            <a:r>
              <a:rPr lang="en-US" dirty="0"/>
              <a:t>(depending on the key, we will call a different function)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23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999" y="381000"/>
            <a:ext cx="7916333" cy="668867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/>
              <a:t>Example – structuring a solution</a:t>
            </a:r>
            <a:endParaRPr kumimoji="1" lang="en-US" dirty="0">
              <a:latin typeface="+mj-lt"/>
              <a:ea typeface="+mj-ea"/>
              <a:cs typeface="ＭＳ Ｐゴシック" pitchFamily="-1" charset="-128"/>
            </a:endParaRP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21</a:t>
            </a:fld>
            <a:endParaRPr lang="en-US" sz="140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6F0988-5661-924F-AE61-BF33457C6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867" y="2137219"/>
            <a:ext cx="10549465" cy="9541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b="1" dirty="0"/>
              <a:t>addressLetter</a:t>
            </a:r>
            <a:r>
              <a:rPr lang="en-IE" dirty="0"/>
              <a:t> :: Name -&gt; String -&gt; String</a:t>
            </a:r>
          </a:p>
          <a:p>
            <a:r>
              <a:rPr lang="en-IE" dirty="0"/>
              <a:t>addressLetter name location = getLocation location name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3197C-03A4-1842-B108-FA95B27076DC}"/>
              </a:ext>
            </a:extLst>
          </p:cNvPr>
          <p:cNvSpPr txBox="1"/>
          <p:nvPr/>
        </p:nvSpPr>
        <p:spPr>
          <a:xfrm>
            <a:off x="1540933" y="1083733"/>
            <a:ext cx="4013200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Top-down approach: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C0CB9-C74A-DF45-92D6-65B0D06C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7983"/>
            <a:ext cx="12289545" cy="1725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63AD42-EC51-1345-863F-776068BCEE98}"/>
              </a:ext>
            </a:extLst>
          </p:cNvPr>
          <p:cNvSpPr txBox="1"/>
          <p:nvPr/>
        </p:nvSpPr>
        <p:spPr>
          <a:xfrm>
            <a:off x="626533" y="3454401"/>
            <a:ext cx="5063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of running addressLetter: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999" y="381000"/>
            <a:ext cx="8407401" cy="651934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Example – structuring a solution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22</a:t>
            </a:fld>
            <a:endParaRPr lang="en-US" sz="140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6F0988-5661-924F-AE61-BF33457C6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54670"/>
            <a:ext cx="12310533" cy="31085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b="1" dirty="0"/>
              <a:t>getLocation</a:t>
            </a:r>
            <a:r>
              <a:rPr lang="en-IE" dirty="0"/>
              <a:t> :: String -&gt; (Name -&gt; String)</a:t>
            </a:r>
          </a:p>
          <a:p>
            <a:r>
              <a:rPr lang="en-IE" dirty="0"/>
              <a:t>getLocation location = case location of </a:t>
            </a:r>
          </a:p>
          <a:p>
            <a:r>
              <a:rPr lang="en-IE" dirty="0"/>
              <a:t>	"wit" -&gt; witOffice </a:t>
            </a:r>
          </a:p>
          <a:p>
            <a:r>
              <a:rPr lang="en-IE" dirty="0"/>
              <a:t>	"itc" -&gt; itcOffice </a:t>
            </a:r>
          </a:p>
          <a:p>
            <a:r>
              <a:rPr lang="en-IE" dirty="0"/>
              <a:t>	"oth" -&gt; othOffice </a:t>
            </a:r>
          </a:p>
          <a:p>
            <a:r>
              <a:rPr lang="en-IE" dirty="0"/>
              <a:t>	_ -&gt; (\name -&gt; fst name ++ " " ++ snd name 						++ ": Address unknown" ) </a:t>
            </a:r>
          </a:p>
        </p:txBody>
      </p:sp>
      <p:sp>
        <p:nvSpPr>
          <p:cNvPr id="2" name="Oval Callout 1">
            <a:extLst>
              <a:ext uri="{FF2B5EF4-FFF2-40B4-BE49-F238E27FC236}">
                <a16:creationId xmlns:a16="http://schemas.microsoft.com/office/drawing/2014/main" id="{D743BF5C-DA38-0647-9D05-1E89E5BEA474}"/>
              </a:ext>
            </a:extLst>
          </p:cNvPr>
          <p:cNvSpPr/>
          <p:nvPr/>
        </p:nvSpPr>
        <p:spPr bwMode="auto">
          <a:xfrm>
            <a:off x="8703733" y="1491420"/>
            <a:ext cx="3488267" cy="2207240"/>
          </a:xfrm>
          <a:prstGeom prst="wedgeEllipseCallout">
            <a:avLst>
              <a:gd name="adj1" fmla="val -102534"/>
              <a:gd name="adj2" fmla="val 2787"/>
            </a:avLst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2"/>
                </a:solidFill>
              </a:rPr>
              <a:t>Returns the appropriate String producing function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F525B222-40A4-4242-82B2-6B758A723F8A}"/>
              </a:ext>
            </a:extLst>
          </p:cNvPr>
          <p:cNvSpPr/>
          <p:nvPr/>
        </p:nvSpPr>
        <p:spPr bwMode="auto">
          <a:xfrm>
            <a:off x="7298268" y="5170110"/>
            <a:ext cx="5029200" cy="1687890"/>
          </a:xfrm>
          <a:prstGeom prst="wedgeEllipseCallout">
            <a:avLst>
              <a:gd name="adj1" fmla="val -140321"/>
              <a:gd name="adj2" fmla="val -59031"/>
            </a:avLst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2"/>
                </a:solidFill>
              </a:rPr>
              <a:t>Uses lambda function, expecting another argument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6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999" y="381000"/>
            <a:ext cx="8407401" cy="651934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Example – structuring a solution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23</a:t>
            </a:fld>
            <a:endParaRPr lang="en-US" sz="140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6F0988-5661-924F-AE61-BF33457C6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39226"/>
            <a:ext cx="12310533" cy="35394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b="1" dirty="0"/>
              <a:t>witOffice</a:t>
            </a:r>
            <a:r>
              <a:rPr lang="en-IE" dirty="0"/>
              <a:t> :: Name -&gt; String</a:t>
            </a:r>
          </a:p>
          <a:p>
            <a:r>
              <a:rPr lang="en-IE" dirty="0"/>
              <a:t>witOffice name =</a:t>
            </a:r>
          </a:p>
          <a:p>
            <a:r>
              <a:rPr lang="en-IE" dirty="0"/>
              <a:t>	if lastName &lt; "L"</a:t>
            </a:r>
          </a:p>
          <a:p>
            <a:r>
              <a:rPr lang="en-IE" dirty="0"/>
              <a:t>		then nametext ++ ", Lower Floor, Main Building " ++ office Wit</a:t>
            </a:r>
          </a:p>
          <a:p>
            <a:r>
              <a:rPr lang="en-IE" dirty="0"/>
              <a:t>		else nametext ++ ", Top Floor, Main Building " ++ office Wit</a:t>
            </a:r>
          </a:p>
          <a:p>
            <a:r>
              <a:rPr lang="en-IE" dirty="0"/>
              <a:t>	where</a:t>
            </a:r>
          </a:p>
          <a:p>
            <a:r>
              <a:rPr lang="en-IE" dirty="0"/>
              <a:t>		nametext = fst name ++ " " ++ snd name</a:t>
            </a:r>
          </a:p>
          <a:p>
            <a:r>
              <a:rPr lang="en-IE" dirty="0"/>
              <a:t>		lastName = snd name</a:t>
            </a:r>
          </a:p>
        </p:txBody>
      </p:sp>
    </p:spTree>
    <p:extLst>
      <p:ext uri="{BB962C8B-B14F-4D97-AF65-F5344CB8AC3E}">
        <p14:creationId xmlns:p14="http://schemas.microsoft.com/office/powerpoint/2010/main" val="3974140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999" y="381000"/>
            <a:ext cx="8407401" cy="651934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Example – structuring a solution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24</a:t>
            </a:fld>
            <a:endParaRPr lang="en-US" sz="140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6F0988-5661-924F-AE61-BF33457C6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134" y="4394091"/>
            <a:ext cx="8415867" cy="1815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b="1" dirty="0"/>
              <a:t>othOffice</a:t>
            </a:r>
            <a:r>
              <a:rPr lang="en-IE" dirty="0"/>
              <a:t> :: Name -&gt; String</a:t>
            </a:r>
          </a:p>
          <a:p>
            <a:r>
              <a:rPr lang="en-IE" dirty="0"/>
              <a:t>othOffice name = nametext ++ ", " ++ office Oth</a:t>
            </a:r>
          </a:p>
          <a:p>
            <a:r>
              <a:rPr lang="en-IE" dirty="0"/>
              <a:t>   where</a:t>
            </a:r>
          </a:p>
          <a:p>
            <a:r>
              <a:rPr lang="en-IE" dirty="0"/>
              <a:t>        nametext = snd name ++ ", " ++ fst name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A17250F-3C45-F040-9DA4-3EA553135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815665"/>
            <a:ext cx="8415867" cy="18588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b="1" dirty="0"/>
              <a:t>itcOffice</a:t>
            </a:r>
            <a:r>
              <a:rPr lang="en-IE" dirty="0"/>
              <a:t> :: Name -&gt; String</a:t>
            </a:r>
          </a:p>
          <a:p>
            <a:r>
              <a:rPr lang="en-IE" dirty="0"/>
              <a:t>itcOffice name = nametext ++ ", " ++ office Itc</a:t>
            </a:r>
          </a:p>
          <a:p>
            <a:r>
              <a:rPr lang="en-IE" dirty="0"/>
              <a:t>    where</a:t>
            </a:r>
          </a:p>
          <a:p>
            <a:r>
              <a:rPr lang="en-IE" dirty="0"/>
              <a:t>        nametext = fst name ++ " " ++ snd name</a:t>
            </a:r>
          </a:p>
        </p:txBody>
      </p:sp>
    </p:spTree>
    <p:extLst>
      <p:ext uri="{BB962C8B-B14F-4D97-AF65-F5344CB8AC3E}">
        <p14:creationId xmlns:p14="http://schemas.microsoft.com/office/powerpoint/2010/main" val="1119828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999" y="381000"/>
            <a:ext cx="8407401" cy="651934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Example – structuring a solution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25</a:t>
            </a:fld>
            <a:endParaRPr lang="en-US" sz="140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A17250F-3C45-F040-9DA4-3EA553135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52878"/>
            <a:ext cx="11548533" cy="44012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data Location = Wit | Itc | Oth</a:t>
            </a:r>
          </a:p>
          <a:p>
            <a:r>
              <a:rPr lang="en-IE" b="1" dirty="0"/>
              <a:t>:</a:t>
            </a:r>
          </a:p>
          <a:p>
            <a:r>
              <a:rPr lang="en-IE" b="1" dirty="0"/>
              <a:t>:</a:t>
            </a:r>
          </a:p>
          <a:p>
            <a:r>
              <a:rPr lang="en-IE" b="1" dirty="0"/>
              <a:t>office</a:t>
            </a:r>
            <a:r>
              <a:rPr lang="en-IE" dirty="0"/>
              <a:t> :: Location -&gt; String</a:t>
            </a:r>
          </a:p>
          <a:p>
            <a:r>
              <a:rPr lang="en-IE" dirty="0"/>
              <a:t>office Wit = "Waterford institute of Technology, Cork Road, Waterford, Ireland, X91 K0EK."</a:t>
            </a:r>
          </a:p>
          <a:p>
            <a:r>
              <a:rPr lang="en-IE" dirty="0"/>
              <a:t>office Itc = "Carlow Institute of Technology, Dublin Road, Carlow, Ireland, R93 V960."</a:t>
            </a:r>
          </a:p>
          <a:p>
            <a:r>
              <a:rPr lang="en-IE" dirty="0"/>
              <a:t>office Oth = "OTH Regensburg, Seybothstraße 2, 93053 Regensburg, Germany."</a:t>
            </a:r>
          </a:p>
        </p:txBody>
      </p:sp>
    </p:spTree>
    <p:extLst>
      <p:ext uri="{BB962C8B-B14F-4D97-AF65-F5344CB8AC3E}">
        <p14:creationId xmlns:p14="http://schemas.microsoft.com/office/powerpoint/2010/main" val="2692138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999" y="381000"/>
            <a:ext cx="8407401" cy="651934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Example – Overall solution 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26</a:t>
            </a:fld>
            <a:endParaRPr 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15BB9E-00B9-1741-A1EB-E5BCAFA85D89}"/>
              </a:ext>
            </a:extLst>
          </p:cNvPr>
          <p:cNvSpPr txBox="1"/>
          <p:nvPr/>
        </p:nvSpPr>
        <p:spPr>
          <a:xfrm>
            <a:off x="1219200" y="1862667"/>
            <a:ext cx="7653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full text of the solution is available in the associated lab</a:t>
            </a:r>
          </a:p>
        </p:txBody>
      </p:sp>
    </p:spTree>
    <p:extLst>
      <p:ext uri="{BB962C8B-B14F-4D97-AF65-F5344CB8AC3E}">
        <p14:creationId xmlns:p14="http://schemas.microsoft.com/office/powerpoint/2010/main" val="3380562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2C6DED11-E24C-1747-9B8B-24AF63DE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60" y="813995"/>
            <a:ext cx="6517105" cy="4953000"/>
          </a:xfrm>
          <a:prstGeom prst="rect">
            <a:avLst/>
          </a:prstGeom>
          <a:noFill/>
        </p:spPr>
      </p:pic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fld id="{CC73A6B6-49ED-C641-8D95-0A84FA800C15}" type="slidenum">
              <a:rPr lang="en-US" sz="1400"/>
              <a:pPr>
                <a:spcAft>
                  <a:spcPts val="600"/>
                </a:spcAft>
              </a:pPr>
              <a:t>27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0514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Starting point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2</a:t>
            </a:fld>
            <a:endParaRPr lang="en-US" sz="140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EB8C70CD-83E8-FA40-933B-BC0602D0B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490" y="2462967"/>
            <a:ext cx="8317735" cy="193899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400" b="1" dirty="0">
                <a:latin typeface="Lucida Sans Typewriter" panose="020B0509030504030204" pitchFamily="49" charset="77"/>
              </a:rPr>
              <a:t>sumSquareOrSquareSum</a:t>
            </a:r>
            <a:r>
              <a:rPr lang="en-IE" sz="2400" dirty="0">
                <a:latin typeface="Lucida Sans Typewriter" panose="020B0509030504030204" pitchFamily="49" charset="77"/>
              </a:rPr>
              <a:t> :: Int -&gt; Int -&gt; Int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sumSquareOrSquareSum x y =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if x^2 + y^2 &gt; (x + y)^2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then x^2 + y^2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else (x + y)^2 </a:t>
            </a:r>
          </a:p>
        </p:txBody>
      </p:sp>
      <p:sp>
        <p:nvSpPr>
          <p:cNvPr id="2" name="Oval Callout 1">
            <a:extLst>
              <a:ext uri="{FF2B5EF4-FFF2-40B4-BE49-F238E27FC236}">
                <a16:creationId xmlns:a16="http://schemas.microsoft.com/office/drawing/2014/main" id="{FF090E0A-9E1B-9544-832F-80F198FC0124}"/>
              </a:ext>
            </a:extLst>
          </p:cNvPr>
          <p:cNvSpPr/>
          <p:nvPr/>
        </p:nvSpPr>
        <p:spPr bwMode="auto">
          <a:xfrm>
            <a:off x="7616329" y="197360"/>
            <a:ext cx="3128791" cy="1341656"/>
          </a:xfrm>
          <a:prstGeom prst="wedgeEllipseCallout">
            <a:avLst>
              <a:gd name="adj1" fmla="val -98845"/>
              <a:gd name="adj2" fmla="val 186747"/>
            </a:avLst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Repetition of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02F0D-8D80-7C4A-94F3-5FC390EFB945}"/>
              </a:ext>
            </a:extLst>
          </p:cNvPr>
          <p:cNvSpPr txBox="1"/>
          <p:nvPr/>
        </p:nvSpPr>
        <p:spPr>
          <a:xfrm>
            <a:off x="4311268" y="5541485"/>
            <a:ext cx="3260993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can do better…. </a:t>
            </a:r>
          </a:p>
        </p:txBody>
      </p:sp>
    </p:spTree>
    <p:extLst>
      <p:ext uri="{BB962C8B-B14F-4D97-AF65-F5344CB8AC3E}">
        <p14:creationId xmlns:p14="http://schemas.microsoft.com/office/powerpoint/2010/main" val="42229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Using </a:t>
            </a:r>
            <a:r>
              <a:rPr lang="en-US" dirty="0"/>
              <a:t>w</a:t>
            </a:r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here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3</a:t>
            </a:fld>
            <a:endParaRPr lang="en-US" sz="140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EB8C70CD-83E8-FA40-933B-BC0602D0B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472" y="1681224"/>
            <a:ext cx="8372820" cy="26776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400" b="1" dirty="0">
                <a:latin typeface="Lucida Sans Typewriter" panose="020B0509030504030204" pitchFamily="49" charset="77"/>
              </a:rPr>
              <a:t>sumSquareOrSquareSum’</a:t>
            </a:r>
            <a:r>
              <a:rPr lang="en-IE" sz="2400" dirty="0">
                <a:latin typeface="Lucida Sans Typewriter" panose="020B0509030504030204" pitchFamily="49" charset="77"/>
              </a:rPr>
              <a:t> :: Int -&gt; Int -&gt; Int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sumSquareOrSquareSum’ x y =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if sumSquare &gt; squareSum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then sumSquare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else squareSum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where 	sumSquare = x^2 + y^2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squareSum = (x + y)^2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3F85D-9296-8049-A84A-BE78CB45E45E}"/>
              </a:ext>
            </a:extLst>
          </p:cNvPr>
          <p:cNvSpPr txBox="1"/>
          <p:nvPr/>
        </p:nvSpPr>
        <p:spPr>
          <a:xfrm>
            <a:off x="3947712" y="5133861"/>
            <a:ext cx="3459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Cleaner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Easier to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Towards lambda functions</a:t>
            </a:r>
            <a:endParaRPr kumimoji="1" lang="en-US" dirty="0">
              <a:latin typeface="+mj-lt"/>
              <a:ea typeface="+mj-ea"/>
              <a:cs typeface="ＭＳ Ｐゴシック" pitchFamily="-1" charset="-128"/>
            </a:endParaRP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4</a:t>
            </a:fld>
            <a:endParaRPr lang="en-US" sz="140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BAC6E61-63C2-F344-90C4-802D3CA43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607" y="1719516"/>
            <a:ext cx="8372820" cy="3416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400" b="1" dirty="0">
                <a:latin typeface="Lucida Sans Typewriter" panose="020B0509030504030204" pitchFamily="49" charset="77"/>
              </a:rPr>
              <a:t>body</a:t>
            </a:r>
            <a:r>
              <a:rPr lang="en-IE" sz="2400" dirty="0">
                <a:latin typeface="Lucida Sans Typewriter" panose="020B0509030504030204" pitchFamily="49" charset="77"/>
              </a:rPr>
              <a:t> :: Int -&gt; Int -&gt; Int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body sumSquare squareSum =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if sumSquare &gt; squareSum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then sumSquare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else squareSum</a:t>
            </a:r>
          </a:p>
          <a:p>
            <a:br>
              <a:rPr lang="en-IE" sz="2400" dirty="0">
                <a:latin typeface="Lucida Sans Typewriter" panose="020B0509030504030204" pitchFamily="49" charset="77"/>
              </a:rPr>
            </a:br>
            <a:r>
              <a:rPr lang="en-IE" sz="2400" b="1" dirty="0">
                <a:latin typeface="Lucida Sans Typewriter" panose="020B0509030504030204" pitchFamily="49" charset="77"/>
              </a:rPr>
              <a:t>sumSquareOrSquareSum''</a:t>
            </a:r>
            <a:r>
              <a:rPr lang="en-IE" sz="2400" dirty="0">
                <a:latin typeface="Lucida Sans Typewriter" panose="020B0509030504030204" pitchFamily="49" charset="77"/>
              </a:rPr>
              <a:t> :: Int -&gt; Int -&gt; Int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sumSquareOrSquareSum'' x y =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body (x^2 + y^2) ((x + y)^2)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5BEB15-7C89-8D4A-BD57-738E6938A911}"/>
              </a:ext>
            </a:extLst>
          </p:cNvPr>
          <p:cNvSpPr txBox="1"/>
          <p:nvPr/>
        </p:nvSpPr>
        <p:spPr>
          <a:xfrm>
            <a:off x="2008742" y="5750805"/>
            <a:ext cx="787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Next, we will rewrite body as a lambda function.</a:t>
            </a:r>
          </a:p>
        </p:txBody>
      </p:sp>
    </p:spTree>
    <p:extLst>
      <p:ext uri="{BB962C8B-B14F-4D97-AF65-F5344CB8AC3E}">
        <p14:creationId xmlns:p14="http://schemas.microsoft.com/office/powerpoint/2010/main" val="65747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Using lambda functions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5</a:t>
            </a:fld>
            <a:endParaRPr lang="en-US" sz="140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341CBCD-8ED9-324F-A71D-B3D0A6121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522" y="3080365"/>
            <a:ext cx="8372820" cy="26776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400" b="1" dirty="0">
                <a:latin typeface="Lucida Sans Typewriter" panose="020B0509030504030204" pitchFamily="49" charset="77"/>
              </a:rPr>
              <a:t>sumSquareOrSquareSum'''</a:t>
            </a:r>
            <a:r>
              <a:rPr lang="en-IE" sz="2400" dirty="0">
                <a:latin typeface="Lucida Sans Typewriter" panose="020B0509030504030204" pitchFamily="49" charset="77"/>
              </a:rPr>
              <a:t> :: Int -&gt; Int -&gt; Int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sumSquareOrSquareSum''' x y =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(\sumSquare squareSum -&gt;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if sumSquare &gt; squareSum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then sumSquare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else squareSum )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	(x^2 + y^2) ((x + y)^2)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836182C4-01EB-3C49-94A8-FCAE7165463B}"/>
              </a:ext>
            </a:extLst>
          </p:cNvPr>
          <p:cNvSpPr/>
          <p:nvPr/>
        </p:nvSpPr>
        <p:spPr bwMode="auto">
          <a:xfrm>
            <a:off x="6856164" y="884838"/>
            <a:ext cx="3734719" cy="1341656"/>
          </a:xfrm>
          <a:prstGeom prst="wedgeEllipseCallout">
            <a:avLst>
              <a:gd name="adj1" fmla="val -80556"/>
              <a:gd name="adj2" fmla="val 180178"/>
            </a:avLst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Rewrite ‘body as lambda</a:t>
            </a:r>
          </a:p>
        </p:txBody>
      </p:sp>
    </p:spTree>
    <p:extLst>
      <p:ext uri="{BB962C8B-B14F-4D97-AF65-F5344CB8AC3E}">
        <p14:creationId xmlns:p14="http://schemas.microsoft.com/office/powerpoint/2010/main" val="712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Using let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6</a:t>
            </a:fld>
            <a:endParaRPr lang="en-US" sz="140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5898C76-B5DC-7745-A18D-BB1A86C92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202" y="2432004"/>
            <a:ext cx="9011798" cy="30469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400" b="1" dirty="0">
                <a:latin typeface="Lucida Sans Typewriter" panose="020B0509030504030204" pitchFamily="49" charset="77"/>
              </a:rPr>
              <a:t>sumSquareOrSquareSum''''</a:t>
            </a:r>
            <a:r>
              <a:rPr lang="en-IE" sz="2400" dirty="0">
                <a:latin typeface="Lucida Sans Typewriter" panose="020B0509030504030204" pitchFamily="49" charset="77"/>
              </a:rPr>
              <a:t> :: Int -&gt; Int -&gt; Int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sumSquareOrSquareSum'''' x y =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let 	sumSquare = (x^2 + y^2)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squareSum = (x + y)^2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in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if sumSquare &gt; squareSum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then sumSquare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else squareSum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2F05A6C6-EE15-E04D-9514-EBF61C3BE6A0}"/>
              </a:ext>
            </a:extLst>
          </p:cNvPr>
          <p:cNvSpPr/>
          <p:nvPr/>
        </p:nvSpPr>
        <p:spPr bwMode="auto">
          <a:xfrm>
            <a:off x="6856164" y="1"/>
            <a:ext cx="3734719" cy="1947565"/>
          </a:xfrm>
          <a:prstGeom prst="wedgeEllipseCallout">
            <a:avLst>
              <a:gd name="adj1" fmla="val -120969"/>
              <a:gd name="adj2" fmla="val 127862"/>
            </a:avLst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Readability of the where clause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8EC56994-8695-7E42-89B7-D257F722EC2C}"/>
              </a:ext>
            </a:extLst>
          </p:cNvPr>
          <p:cNvSpPr/>
          <p:nvPr/>
        </p:nvSpPr>
        <p:spPr bwMode="auto">
          <a:xfrm>
            <a:off x="1524000" y="5692592"/>
            <a:ext cx="4450814" cy="1168539"/>
          </a:xfrm>
          <a:prstGeom prst="wedgeEllipseCallout">
            <a:avLst>
              <a:gd name="adj1" fmla="val 15649"/>
              <a:gd name="adj2" fmla="val -144039"/>
            </a:avLst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With the power of the 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40255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First Class  Functions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7</a:t>
            </a:fld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D933D-FCA9-F24D-B189-487D89336AD2}"/>
              </a:ext>
            </a:extLst>
          </p:cNvPr>
          <p:cNvSpPr txBox="1"/>
          <p:nvPr/>
        </p:nvSpPr>
        <p:spPr>
          <a:xfrm>
            <a:off x="2052811" y="1299991"/>
            <a:ext cx="76677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class functions are functions that can be passed around like any other values, including as arguments to functions. </a:t>
            </a:r>
          </a:p>
        </p:txBody>
      </p:sp>
    </p:spTree>
    <p:extLst>
      <p:ext uri="{BB962C8B-B14F-4D97-AF65-F5344CB8AC3E}">
        <p14:creationId xmlns:p14="http://schemas.microsoft.com/office/powerpoint/2010/main" val="233857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First Class  Functions. example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8</a:t>
            </a:fld>
            <a:endParaRPr lang="en-US" sz="140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F8FC234-C1D6-514A-9C93-F078D599C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490" y="1655003"/>
            <a:ext cx="3778786" cy="16312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b="1" dirty="0">
                <a:latin typeface="Lucida Sans Typewriter" panose="020B0509030504030204" pitchFamily="49" charset="77"/>
              </a:rPr>
              <a:t>ifEvenInc</a:t>
            </a:r>
            <a:r>
              <a:rPr lang="en-IE" sz="2000" dirty="0">
                <a:latin typeface="Lucida Sans Typewriter" panose="020B0509030504030204" pitchFamily="49" charset="77"/>
              </a:rPr>
              <a:t> :: Int -&gt; Int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ifEvenInc n =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if even n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then n + 1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else n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C3291ED-39B4-F048-944F-B6E4CE61D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368" y="1658172"/>
            <a:ext cx="4441633" cy="16312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b="1" dirty="0">
                <a:latin typeface="Lucida Sans Typewriter" panose="020B0509030504030204" pitchFamily="49" charset="77"/>
              </a:rPr>
              <a:t>ifEvenDouble</a:t>
            </a:r>
            <a:r>
              <a:rPr lang="en-IE" sz="2000" dirty="0">
                <a:latin typeface="Lucida Sans Typewriter" panose="020B0509030504030204" pitchFamily="49" charset="77"/>
              </a:rPr>
              <a:t> :: Int -&gt; Int</a:t>
            </a:r>
          </a:p>
          <a:p>
            <a:r>
              <a:rPr lang="en-IE" sz="2000" b="1" dirty="0">
                <a:latin typeface="Lucida Sans Typewriter" panose="020B0509030504030204" pitchFamily="49" charset="77"/>
              </a:rPr>
              <a:t>ifEvenDouble</a:t>
            </a:r>
            <a:r>
              <a:rPr lang="en-IE" sz="2000" dirty="0">
                <a:latin typeface="Lucida Sans Typewriter" panose="020B0509030504030204" pitchFamily="49" charset="77"/>
              </a:rPr>
              <a:t> n =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if even n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then n*2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else n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12ACBD0-8E06-E649-9BE8-A2863F822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637" y="4000108"/>
            <a:ext cx="4320447" cy="16184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b="1" dirty="0">
                <a:latin typeface="Lucida Sans Typewriter" panose="020B0509030504030204" pitchFamily="49" charset="77"/>
              </a:rPr>
              <a:t>ifEvenSquare</a:t>
            </a:r>
            <a:r>
              <a:rPr lang="en-IE" sz="2000" dirty="0">
                <a:latin typeface="Lucida Sans Typewriter" panose="020B0509030504030204" pitchFamily="49" charset="77"/>
              </a:rPr>
              <a:t> :: Int -&gt; Int</a:t>
            </a:r>
          </a:p>
          <a:p>
            <a:r>
              <a:rPr lang="en-IE" sz="2000" b="1" dirty="0">
                <a:latin typeface="Lucida Sans Typewriter" panose="020B0509030504030204" pitchFamily="49" charset="77"/>
              </a:rPr>
              <a:t>ifEvenSquare</a:t>
            </a:r>
            <a:r>
              <a:rPr lang="en-IE" sz="2000" dirty="0">
                <a:latin typeface="Lucida Sans Typewriter" panose="020B0509030504030204" pitchFamily="49" charset="77"/>
              </a:rPr>
              <a:t> n =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if even n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then n^2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else 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27A90-69BF-0A44-A058-324534E9EF08}"/>
              </a:ext>
            </a:extLst>
          </p:cNvPr>
          <p:cNvSpPr txBox="1"/>
          <p:nvPr/>
        </p:nvSpPr>
        <p:spPr>
          <a:xfrm>
            <a:off x="8167171" y="4296580"/>
            <a:ext cx="2148289" cy="95410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Only differences</a:t>
            </a:r>
          </a:p>
        </p:txBody>
      </p:sp>
      <p:sp>
        <p:nvSpPr>
          <p:cNvPr id="5" name="Doughnut 4">
            <a:extLst>
              <a:ext uri="{FF2B5EF4-FFF2-40B4-BE49-F238E27FC236}">
                <a16:creationId xmlns:a16="http://schemas.microsoft.com/office/drawing/2014/main" id="{F41F3F83-7DBB-944B-A5F1-DED1D35CC37E}"/>
              </a:ext>
            </a:extLst>
          </p:cNvPr>
          <p:cNvSpPr/>
          <p:nvPr/>
        </p:nvSpPr>
        <p:spPr bwMode="auto">
          <a:xfrm>
            <a:off x="2768907" y="4760480"/>
            <a:ext cx="1575412" cy="735747"/>
          </a:xfrm>
          <a:prstGeom prst="donut">
            <a:avLst/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EAEFDC0B-7BE6-9D40-889B-2A16A900EE92}"/>
              </a:ext>
            </a:extLst>
          </p:cNvPr>
          <p:cNvSpPr/>
          <p:nvPr/>
        </p:nvSpPr>
        <p:spPr bwMode="auto">
          <a:xfrm>
            <a:off x="2877239" y="2423067"/>
            <a:ext cx="1575412" cy="735747"/>
          </a:xfrm>
          <a:prstGeom prst="donut">
            <a:avLst/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Doughnut 11">
            <a:extLst>
              <a:ext uri="{FF2B5EF4-FFF2-40B4-BE49-F238E27FC236}">
                <a16:creationId xmlns:a16="http://schemas.microsoft.com/office/drawing/2014/main" id="{F0A59CDE-96E5-414E-8A18-127DF2CF886D}"/>
              </a:ext>
            </a:extLst>
          </p:cNvPr>
          <p:cNvSpPr/>
          <p:nvPr/>
        </p:nvSpPr>
        <p:spPr bwMode="auto">
          <a:xfrm>
            <a:off x="7205032" y="2421231"/>
            <a:ext cx="1575412" cy="735747"/>
          </a:xfrm>
          <a:prstGeom prst="donut">
            <a:avLst/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638D8-1EFD-B14E-92CD-75D0389B4BC8}"/>
              </a:ext>
            </a:extLst>
          </p:cNvPr>
          <p:cNvCxnSpPr/>
          <p:nvPr/>
        </p:nvCxnSpPr>
        <p:spPr bwMode="auto">
          <a:xfrm flipH="1" flipV="1">
            <a:off x="7968868" y="3117774"/>
            <a:ext cx="187287" cy="1145755"/>
          </a:xfrm>
          <a:prstGeom prst="straightConnector1">
            <a:avLst/>
          </a:prstGeom>
          <a:noFill/>
          <a:ln w="60325" cap="sq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5351F8-5861-0342-BA4C-0D6D4BA48C2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86550" y="2961701"/>
            <a:ext cx="3769604" cy="1345894"/>
          </a:xfrm>
          <a:prstGeom prst="straightConnector1">
            <a:avLst/>
          </a:prstGeom>
          <a:noFill/>
          <a:ln w="60325" cap="sq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1E9BE9-A71D-634B-B5AC-653B0615B7F0}"/>
              </a:ext>
            </a:extLst>
          </p:cNvPr>
          <p:cNvCxnSpPr>
            <a:cxnSpLocks/>
          </p:cNvCxnSpPr>
          <p:nvPr/>
        </p:nvCxnSpPr>
        <p:spPr bwMode="auto">
          <a:xfrm flipH="1">
            <a:off x="4300252" y="4373697"/>
            <a:ext cx="3822852" cy="638979"/>
          </a:xfrm>
          <a:prstGeom prst="straightConnector1">
            <a:avLst/>
          </a:prstGeom>
          <a:noFill/>
          <a:ln w="60325" cap="sq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2908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" grpId="0" animBg="1"/>
      <p:bldP spid="5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10913</TotalTime>
  <Words>1700</Words>
  <Application>Microsoft Macintosh PowerPoint</Application>
  <PresentationFormat>Widescreen</PresentationFormat>
  <Paragraphs>248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Lambdas, let and where</vt:lpstr>
      <vt:lpstr>Starting point</vt:lpstr>
      <vt:lpstr>Using where</vt:lpstr>
      <vt:lpstr>Towards lambda functions</vt:lpstr>
      <vt:lpstr>Using lambda functions</vt:lpstr>
      <vt:lpstr>Using let</vt:lpstr>
      <vt:lpstr>First Class  Functions</vt:lpstr>
      <vt:lpstr>First Class  Functions. example</vt:lpstr>
      <vt:lpstr>First Class  Functions. Introduce a function as an argument</vt:lpstr>
      <vt:lpstr>First Class  Functions</vt:lpstr>
      <vt:lpstr>Using lambdas</vt:lpstr>
      <vt:lpstr>Example – sorting 1/3</vt:lpstr>
      <vt:lpstr>PowerPoint Presentation</vt:lpstr>
      <vt:lpstr>PowerPoint Presentation</vt:lpstr>
      <vt:lpstr>Example – structuring a solution</vt:lpstr>
      <vt:lpstr>Example – structuring a solution</vt:lpstr>
      <vt:lpstr>Example – structuring a solution</vt:lpstr>
      <vt:lpstr>Example – structuring a solution</vt:lpstr>
      <vt:lpstr>PowerPoint Presentation</vt:lpstr>
      <vt:lpstr>Example – structuring a solution</vt:lpstr>
      <vt:lpstr>Example – structuring a solution</vt:lpstr>
      <vt:lpstr>Example – structuring a solution</vt:lpstr>
      <vt:lpstr>Example – structuring a solution</vt:lpstr>
      <vt:lpstr>Example – structuring a solution</vt:lpstr>
      <vt:lpstr>Example – structuring a solution</vt:lpstr>
      <vt:lpstr>Example – Overall solution 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Mairead Meagher</cp:lastModifiedBy>
  <cp:revision>409</cp:revision>
  <cp:lastPrinted>2016-01-08T09:11:08Z</cp:lastPrinted>
  <dcterms:created xsi:type="dcterms:W3CDTF">2000-11-20T11:40:19Z</dcterms:created>
  <dcterms:modified xsi:type="dcterms:W3CDTF">2021-04-14T12:44:06Z</dcterms:modified>
</cp:coreProperties>
</file>