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305" r:id="rId2"/>
    <p:sldId id="278" r:id="rId3"/>
    <p:sldId id="279" r:id="rId4"/>
    <p:sldId id="280" r:id="rId5"/>
    <p:sldId id="283" r:id="rId6"/>
    <p:sldId id="285" r:id="rId7"/>
    <p:sldId id="284" r:id="rId8"/>
    <p:sldId id="300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9" r:id="rId17"/>
    <p:sldId id="306" r:id="rId18"/>
    <p:sldId id="294" r:id="rId19"/>
    <p:sldId id="301" r:id="rId20"/>
    <p:sldId id="302" r:id="rId21"/>
  </p:sldIdLst>
  <p:sldSz cx="12192000" cy="6858000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>
      <p:cViewPr varScale="1">
        <p:scale>
          <a:sx n="87" d="100"/>
          <a:sy n="87" d="100"/>
        </p:scale>
        <p:origin x="90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1813"/>
            <a:ext cx="2938462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9247404D-9D40-CB45-A41E-18DC8C0E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8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39775"/>
            <a:ext cx="6572250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4713" y="4733925"/>
            <a:ext cx="5029200" cy="4437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393238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defTabSz="882650">
              <a:defRPr sz="1200"/>
            </a:lvl1pPr>
          </a:lstStyle>
          <a:p>
            <a:pPr>
              <a:defRPr/>
            </a:pPr>
            <a:fld id="{E4C497B6-B139-5541-8EB5-401872F7C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3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5BA9C81-019E-7E4E-B8E9-C842A2F32222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39775"/>
            <a:ext cx="6572250" cy="3697288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6 - List Comprehensions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37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9394-4345-7848-A8CC-FD34D8A3A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0E-02DA-A947-8476-43050C929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086EE-2306-114E-B592-A20E8DA93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285DE-A95B-594D-B03B-85B0E4A53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68024-3AF8-C842-A3C7-A05010F2C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0CB9C-1E17-524C-8419-9DCEF2E83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4433C-DA95-0442-8811-B3EBF2CF4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5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1807-43C9-FD48-8BD8-9E3656F31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FF4-DE3C-CF42-B10F-3DE819948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71704-EAF2-C54E-9532-E611244D8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4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0854742-D8E1-CD4E-AAF1-C3553525B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98ECB8-1CC1-F547-83B4-7D2DDB6C7AC2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00214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5 - List Comprehensions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8FD34C-E4B7-6F48-B7EA-2EA7458A934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2830514" y="2066925"/>
            <a:ext cx="67452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factors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factors n =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[1..n], n `mod` x == 0]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935163" y="581025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guard we can define a function that maps a positive integer to its list of </a:t>
            </a:r>
            <a:r>
              <a:rPr lang="en-US" u="sng"/>
              <a:t>factors</a:t>
            </a:r>
            <a:r>
              <a:rPr lang="en-US"/>
              <a:t>: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1935163" y="3927476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2830513" y="5005300"/>
            <a:ext cx="2416046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factors 15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[1,3,5,15]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ACFBAA4-6E66-4C44-8D9B-1CF8F307E853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58975" y="511175"/>
            <a:ext cx="8286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positive integer is </a:t>
            </a:r>
            <a:r>
              <a:rPr lang="en-US" u="sng"/>
              <a:t>prime</a:t>
            </a:r>
            <a:r>
              <a:rPr lang="en-US"/>
              <a:t> if its only factors are 1 and itself.  Hence, using factors we can define a function that decides if a number is prime: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851150" y="2259014"/>
            <a:ext cx="53403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 n = factors n == [1,n]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58975" y="3602038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851151" y="4485154"/>
            <a:ext cx="2044149" cy="193899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prime 15</a:t>
            </a:r>
          </a:p>
          <a:p>
            <a:r>
              <a:rPr lang="en-US" sz="2400">
                <a:latin typeface="Lucida Sans Typewriter" charset="0"/>
              </a:rPr>
              <a:t>False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prime 7</a:t>
            </a: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41634B-C318-8A49-A599-896BE9DA6467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47863" y="633413"/>
            <a:ext cx="828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guard we can now define a function that returns the list of all </a:t>
            </a:r>
            <a:r>
              <a:rPr lang="en-US" u="sng"/>
              <a:t>primes</a:t>
            </a:r>
            <a:r>
              <a:rPr lang="en-US"/>
              <a:t> up to a given limit: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851150" y="2236788"/>
            <a:ext cx="69786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primes n =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[2..n], prime x]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47863" y="38592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851151" y="5027525"/>
            <a:ext cx="6320961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primes 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[2,3,5,7,11,13,17,19,23,29,31,37]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CF81B6-1099-5F48-96BC-A0C471B360D5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Zip Function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946276" y="1635125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useful library function is </a:t>
            </a:r>
            <a:r>
              <a:rPr lang="en-US" u="sng"/>
              <a:t>zip</a:t>
            </a:r>
            <a:r>
              <a:rPr lang="en-US"/>
              <a:t>, which maps two lists to a list of pairs of their corresponding elements.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825751" y="3105150"/>
            <a:ext cx="5203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zip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[(a,b)]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946275" y="40878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825751" y="5125950"/>
            <a:ext cx="5384807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zip 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 [1,2,3,4]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,1),(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,2),(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,3)]</a:t>
            </a:r>
            <a:endParaRPr lang="en-US" sz="240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7408B8D-25F2-9A40-B601-A9420BB7ADF0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952626" y="568325"/>
            <a:ext cx="81645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zip we can define a function returns the list of all </a:t>
            </a:r>
            <a:r>
              <a:rPr lang="en-US" u="sng"/>
              <a:t>pairs</a:t>
            </a:r>
            <a:r>
              <a:rPr lang="en-US"/>
              <a:t> of adjacent elements from a list:</a:t>
            </a:r>
          </a:p>
        </p:txBody>
      </p:sp>
      <p:sp>
        <p:nvSpPr>
          <p:cNvPr id="29699" name="Text Box 9"/>
          <p:cNvSpPr txBox="1">
            <a:spLocks noChangeArrowheads="1"/>
          </p:cNvSpPr>
          <p:nvPr/>
        </p:nvSpPr>
        <p:spPr bwMode="auto">
          <a:xfrm>
            <a:off x="1952625" y="3806826"/>
            <a:ext cx="830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2806700" y="2163764"/>
            <a:ext cx="51562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pairs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[(a,a)]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pairs xs = zip xs (tail xs)</a:t>
            </a:r>
          </a:p>
        </p:txBody>
      </p:sp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2806700" y="4970375"/>
            <a:ext cx="3717684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pairs [1,2,3,4]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[(1,2),(2,3),(3,4)]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F4A813-3B5B-1149-838F-01A1F32E5ED0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965325" y="581025"/>
            <a:ext cx="812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pairs we can define a function that decides if the elements in a list are </a:t>
            </a:r>
            <a:r>
              <a:rPr lang="en-US" u="sng"/>
              <a:t>sorted</a:t>
            </a:r>
            <a:r>
              <a:rPr lang="en-US"/>
              <a:t>: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965325" y="3455988"/>
            <a:ext cx="830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217739" y="2041526"/>
            <a:ext cx="8074025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sorted :: Ord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sorted xs = and [x </a:t>
            </a:r>
            <a:r>
              <a:rPr lang="en-US" sz="2400">
                <a:latin typeface="Lucida Sans Typewriter" charset="0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</a:rPr>
              <a:t> y | (x,y)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pairs xs]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233613" y="4428004"/>
            <a:ext cx="3531736" cy="193899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sorted [1,2,3,4]</a:t>
            </a:r>
          </a:p>
          <a:p>
            <a:r>
              <a:rPr lang="en-US" sz="2400">
                <a:latin typeface="Lucida Sans Typewriter" charset="0"/>
              </a:rPr>
              <a:t>True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sorted [1,3,2,4]</a:t>
            </a:r>
          </a:p>
          <a:p>
            <a:r>
              <a:rPr lang="en-US" sz="2400">
                <a:latin typeface="Lucida Sans Typewriter" charset="0"/>
              </a:rPr>
              <a:t>False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D3DC69-F4BF-984B-88E4-C7973DBBFD80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51039" y="566738"/>
            <a:ext cx="8277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zip we can define a function that returns the list of all </a:t>
            </a:r>
            <a:r>
              <a:rPr lang="en-US" u="sng"/>
              <a:t>positions</a:t>
            </a:r>
            <a:r>
              <a:rPr lang="en-US"/>
              <a:t> of a value in a list: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478088" y="2111375"/>
            <a:ext cx="7535862" cy="1562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positions :: Eq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positions x xs =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   [i | (x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,i) </a:t>
            </a:r>
            <a:r>
              <a:rPr lang="en-US" altLang="ja-JP" sz="2400">
                <a:latin typeface="Lucida Sans Typewriter" charset="0"/>
                <a:sym typeface="Symbol" charset="0"/>
              </a:rPr>
              <a:t></a:t>
            </a:r>
            <a:r>
              <a:rPr lang="en-US" altLang="ja-JP" sz="2400">
                <a:latin typeface="Lucida Sans Typewriter" charset="0"/>
              </a:rPr>
              <a:t> zip xs [0..], x ==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51039" y="4056054"/>
            <a:ext cx="83010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For example: where does 0 appear in the following list?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478089" y="5318125"/>
            <a:ext cx="5934075" cy="908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positions 0 [1,0,0,1,0,1,1,0]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[1,2,4,7]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D3DC69-F4BF-984B-88E4-C7973DBBFD80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51039" y="1109355"/>
            <a:ext cx="82772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The library function that calculates the length of a list is defined by replacing each element by 1 and summing the resulting list.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610644" y="3055658"/>
            <a:ext cx="6361112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length :: [a] -&gt; </a:t>
            </a:r>
            <a:r>
              <a:rPr lang="en-IE" dirty="0" err="1"/>
              <a:t>Int</a:t>
            </a:r>
            <a:endParaRPr lang="en-IE" dirty="0"/>
          </a:p>
          <a:p>
            <a:r>
              <a:rPr lang="en-IE" dirty="0"/>
              <a:t>length </a:t>
            </a:r>
            <a:r>
              <a:rPr lang="en-IE" dirty="0" err="1"/>
              <a:t>xs</a:t>
            </a:r>
            <a:r>
              <a:rPr lang="en-IE" dirty="0"/>
              <a:t> = sum [1 | _ &lt;- </a:t>
            </a:r>
            <a:r>
              <a:rPr lang="en-IE" dirty="0" err="1"/>
              <a:t>xs</a:t>
            </a:r>
            <a:r>
              <a:rPr lang="en-IE" dirty="0"/>
              <a:t>]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51039" y="4271496"/>
            <a:ext cx="8301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For example: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478089" y="5318180"/>
            <a:ext cx="3159839" cy="90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&gt; length [1,2,3]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05000" y="381000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length function</a:t>
            </a:r>
          </a:p>
        </p:txBody>
      </p:sp>
    </p:spTree>
    <p:extLst>
      <p:ext uri="{BB962C8B-B14F-4D97-AF65-F5344CB8AC3E}">
        <p14:creationId xmlns:p14="http://schemas.microsoft.com/office/powerpoint/2010/main" val="412033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C6DC88-D0FE-4749-AAC7-B778BC577D57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String Comprehensions</a:t>
            </a:r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1978025" y="1647825"/>
            <a:ext cx="83645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string</a:t>
            </a:r>
            <a:r>
              <a:rPr lang="en-US"/>
              <a:t> is a sequence of characters enclosed in double quotes.  Internally, however, strings are represented as lists of characters.</a:t>
            </a: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3421064" y="3880497"/>
            <a:ext cx="2973891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"abc" :: String</a:t>
            </a:r>
          </a:p>
        </p:txBody>
      </p:sp>
      <p:sp>
        <p:nvSpPr>
          <p:cNvPr id="32773" name="AutoShape 12"/>
          <p:cNvSpPr>
            <a:spLocks noChangeArrowheads="1"/>
          </p:cNvSpPr>
          <p:nvPr/>
        </p:nvSpPr>
        <p:spPr bwMode="auto">
          <a:xfrm>
            <a:off x="2651126" y="5397500"/>
            <a:ext cx="5565775" cy="579438"/>
          </a:xfrm>
          <a:prstGeom prst="wedgeRoundRectCallout">
            <a:avLst>
              <a:gd name="adj1" fmla="val -22759"/>
              <a:gd name="adj2" fmla="val -1476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[</a:t>
            </a:r>
            <a:r>
              <a:rPr lang="ja-JP" altLang="en-US"/>
              <a:t>’</a:t>
            </a:r>
            <a:r>
              <a:rPr lang="en-US" altLang="ja-JP"/>
              <a:t>a</a:t>
            </a:r>
            <a:r>
              <a:rPr lang="ja-JP" altLang="en-US"/>
              <a:t>’</a:t>
            </a:r>
            <a:r>
              <a:rPr lang="en-US" altLang="ja-JP"/>
              <a:t>, </a:t>
            </a:r>
            <a:r>
              <a:rPr lang="ja-JP" altLang="en-US"/>
              <a:t>’</a:t>
            </a:r>
            <a:r>
              <a:rPr lang="en-US" altLang="ja-JP"/>
              <a:t>b</a:t>
            </a:r>
            <a:r>
              <a:rPr lang="ja-JP" altLang="en-US"/>
              <a:t>’</a:t>
            </a:r>
            <a:r>
              <a:rPr lang="en-US" altLang="ja-JP"/>
              <a:t>, </a:t>
            </a:r>
            <a:r>
              <a:rPr lang="ja-JP" altLang="en-US"/>
              <a:t>’</a:t>
            </a:r>
            <a:r>
              <a:rPr lang="en-US" altLang="ja-JP"/>
              <a:t>c</a:t>
            </a:r>
            <a:r>
              <a:rPr lang="ja-JP" altLang="en-US"/>
              <a:t>’</a:t>
            </a:r>
            <a:r>
              <a:rPr lang="en-US" altLang="ja-JP"/>
              <a:t>] :: [Char].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3932369-238F-4245-BADF-FB35BA3094AD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990725" y="609600"/>
            <a:ext cx="8013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Because strings are just special kinds of lists, any </a:t>
            </a:r>
            <a:r>
              <a:rPr lang="en-US" u="sng"/>
              <a:t>polymorphic</a:t>
            </a:r>
            <a:r>
              <a:rPr lang="en-US"/>
              <a:t> function that operates on lists can also be applied to strings.  For example: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889250" y="2578101"/>
            <a:ext cx="4787900" cy="3597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length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take 3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zip "abc" [1,2,3,4]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[(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,1),(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,2),(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,3)]</a:t>
            </a:r>
            <a:endParaRPr lang="en-US" sz="240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1F4343-AE5B-FD4D-A163-10D8D1322E3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Set Comprehensions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51038" y="1353792"/>
            <a:ext cx="81851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mathematics, the </a:t>
            </a:r>
            <a:r>
              <a:rPr lang="en-US" u="sng" dirty="0"/>
              <a:t>comprehension</a:t>
            </a:r>
            <a:r>
              <a:rPr lang="en-US" dirty="0"/>
              <a:t> notation can be used to construct new sets from old sets.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03551" y="3466634"/>
            <a:ext cx="4427687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{</a:t>
            </a:r>
            <a:r>
              <a:rPr lang="en-US" dirty="0" err="1"/>
              <a:t>x:Int</a:t>
            </a:r>
            <a:r>
              <a:rPr lang="en-US" baseline="30000" dirty="0"/>
              <a:t> </a:t>
            </a:r>
            <a:r>
              <a:rPr lang="en-US" dirty="0"/>
              <a:t> |  x </a:t>
            </a:r>
            <a:r>
              <a:rPr lang="en-US" dirty="0">
                <a:sym typeface="Symbol" charset="0"/>
              </a:rPr>
              <a:t> </a:t>
            </a:r>
            <a:r>
              <a:rPr lang="en-US" dirty="0"/>
              <a:t>{1...5} </a:t>
            </a:r>
            <a:r>
              <a:rPr lang="en-US" dirty="0">
                <a:sym typeface="Wingdings" panose="05000000000000000000" pitchFamily="2" charset="2"/>
              </a:rPr>
              <a:t> 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}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209800" y="4914146"/>
            <a:ext cx="7545388" cy="1055608"/>
          </a:xfrm>
          <a:prstGeom prst="wedgeRoundRectCallout">
            <a:avLst>
              <a:gd name="adj1" fmla="val -21384"/>
              <a:gd name="adj2" fmla="val -9354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set {1,4,9,16,25} of all numbers x</a:t>
            </a:r>
            <a:r>
              <a:rPr lang="en-US" baseline="30000"/>
              <a:t>2</a:t>
            </a:r>
            <a:r>
              <a:rPr lang="en-US"/>
              <a:t> such that x is an element of the set {1…5}.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37207A-5C4F-4A46-AC53-26D8AA8FCCA8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963739" y="568325"/>
            <a:ext cx="817403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Similarly, list comprehensions can also be used to define functions on strings, such counting how many times a character occurs in a string: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232025" y="2619217"/>
            <a:ext cx="8201284" cy="93217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count :: Char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String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</a:t>
            </a:r>
            <a:r>
              <a:rPr lang="en-US" sz="2400" dirty="0" err="1">
                <a:latin typeface="Lucida Sans Typewriter" charset="0"/>
              </a:rPr>
              <a:t>Int</a:t>
            </a:r>
            <a:endParaRPr lang="en-US" sz="2400" dirty="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count x </a:t>
            </a:r>
            <a:r>
              <a:rPr lang="en-US" sz="2400" dirty="0" err="1">
                <a:latin typeface="Lucida Sans Typewriter" charset="0"/>
              </a:rPr>
              <a:t>xs</a:t>
            </a:r>
            <a:r>
              <a:rPr lang="en-US" sz="2400" dirty="0">
                <a:latin typeface="Lucida Sans Typewriter" charset="0"/>
              </a:rPr>
              <a:t> = length [x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 | x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 </a:t>
            </a:r>
            <a:r>
              <a:rPr lang="en-US" altLang="ja-JP" sz="2400" dirty="0">
                <a:latin typeface="Lucida Sans Typewriter" charset="0"/>
                <a:sym typeface="Symbol" charset="0"/>
              </a:rPr>
              <a:t></a:t>
            </a:r>
            <a:r>
              <a:rPr lang="en-US" altLang="ja-JP" sz="2400" dirty="0">
                <a:latin typeface="Lucida Sans Typewriter" charset="0"/>
              </a:rPr>
              <a:t> </a:t>
            </a:r>
            <a:r>
              <a:rPr lang="en-US" altLang="ja-JP" sz="2400" dirty="0" err="1">
                <a:latin typeface="Lucida Sans Typewriter" charset="0"/>
              </a:rPr>
              <a:t>xs</a:t>
            </a:r>
            <a:r>
              <a:rPr lang="en-US" altLang="ja-JP" sz="2400" dirty="0">
                <a:latin typeface="Lucida Sans Typewriter" charset="0"/>
              </a:rPr>
              <a:t>, x == x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]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963739" y="4216401"/>
            <a:ext cx="830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249489" y="5375275"/>
            <a:ext cx="4821237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count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s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"Mississippi"</a:t>
            </a:r>
          </a:p>
          <a:p>
            <a:r>
              <a:rPr lang="en-US" sz="2400">
                <a:latin typeface="Lucida Sans Typewriter" charset="0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672337-B0CB-C54C-B317-4A07879599A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Lists Comprehensions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63738" y="1570038"/>
            <a:ext cx="8297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Haskell, a similar comprehension notation can be used to construct new </a:t>
            </a:r>
            <a:r>
              <a:rPr lang="en-US" u="sng"/>
              <a:t>lists</a:t>
            </a:r>
            <a:r>
              <a:rPr lang="en-US"/>
              <a:t> from old lists.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65463" y="3478924"/>
            <a:ext cx="3648756" cy="46371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[x^2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[1..5]]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2246313" y="4917321"/>
            <a:ext cx="7402512" cy="1055608"/>
          </a:xfrm>
          <a:prstGeom prst="wedgeRoundRectCallout">
            <a:avLst>
              <a:gd name="adj1" fmla="val -22144"/>
              <a:gd name="adj2" fmla="val -983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[1,4,9,16,25] of all numbers x^2</a:t>
            </a:r>
            <a:r>
              <a:rPr lang="en-US" baseline="30000"/>
              <a:t> </a:t>
            </a:r>
            <a:r>
              <a:rPr lang="en-US"/>
              <a:t>such that x is an element of the list [1..5].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909AA4-27DB-B14F-ADD9-C96E58A869C3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76425" y="409576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962150" y="1450975"/>
            <a:ext cx="8178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The expression x </a:t>
            </a:r>
            <a:r>
              <a:rPr kumimoji="1" lang="en-US" dirty="0">
                <a:latin typeface="Lucida Sans Typewriter" charset="0"/>
                <a:sym typeface="Symbol" charset="0"/>
              </a:rPr>
              <a:t></a:t>
            </a:r>
            <a:r>
              <a:rPr kumimoji="1" lang="en-US" dirty="0"/>
              <a:t> [1..5] is called a </a:t>
            </a:r>
            <a:r>
              <a:rPr kumimoji="1" lang="en-US" u="sng" dirty="0"/>
              <a:t>generator</a:t>
            </a:r>
            <a:r>
              <a:rPr kumimoji="1" lang="en-US" dirty="0"/>
              <a:t>, as it states how to generate values for x.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Comprehensions can have </a:t>
            </a:r>
            <a:r>
              <a:rPr kumimoji="1" lang="en-US" u="sng" dirty="0"/>
              <a:t>multiple</a:t>
            </a:r>
            <a:r>
              <a:rPr kumimoji="1" lang="en-US" dirty="0"/>
              <a:t> generators, separated by commas.  For example: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17801" y="4521112"/>
            <a:ext cx="7064755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[1,2,3],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[(1,4),(1,5),(2,4),(2,5),(3,4),(3,5)]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BDEFCF-0FB4-D544-86FA-341B0086AC91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54213" y="603251"/>
            <a:ext cx="8178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Changing the </a:t>
            </a:r>
            <a:r>
              <a:rPr kumimoji="1" lang="en-US" u="sng" dirty="0"/>
              <a:t>order</a:t>
            </a:r>
            <a:r>
              <a:rPr kumimoji="1" lang="en-US" dirty="0"/>
              <a:t> of the generators changes the order of the elements in the final list: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741614" y="2422437"/>
            <a:ext cx="7064755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954214" y="4384676"/>
            <a:ext cx="82645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Multiple generators are like </a:t>
            </a:r>
            <a:r>
              <a:rPr kumimoji="1" lang="en-US" u="sng" dirty="0"/>
              <a:t>nested loops</a:t>
            </a:r>
            <a:r>
              <a:rPr kumimoji="1" lang="en-US" dirty="0"/>
              <a:t>, with later generators as more deeply nested loops whose variables change value more frequently.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211E36E-CFD2-8E42-8274-BC738F456C36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Text Box 12"/>
          <p:cNvSpPr txBox="1">
            <a:spLocks noChangeArrowheads="1"/>
          </p:cNvSpPr>
          <p:nvPr/>
        </p:nvSpPr>
        <p:spPr bwMode="auto">
          <a:xfrm>
            <a:off x="2743201" y="1741400"/>
            <a:ext cx="7064755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1979613" y="571500"/>
            <a:ext cx="2844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For example:</a:t>
            </a:r>
          </a:p>
        </p:txBody>
      </p:sp>
      <p:sp>
        <p:nvSpPr>
          <p:cNvPr id="20484" name="AutoShape 44"/>
          <p:cNvSpPr>
            <a:spLocks noChangeArrowheads="1"/>
          </p:cNvSpPr>
          <p:nvPr/>
        </p:nvSpPr>
        <p:spPr bwMode="auto">
          <a:xfrm>
            <a:off x="3060700" y="4595615"/>
            <a:ext cx="6426200" cy="1532334"/>
          </a:xfrm>
          <a:prstGeom prst="wedgeRoundRectCallout">
            <a:avLst>
              <a:gd name="adj1" fmla="val -21986"/>
              <a:gd name="adj2" fmla="val -401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/>
              <a:t> [1,2,3] is the last generator, so the value of the x component of each pair changes most frequently.</a:t>
            </a:r>
          </a:p>
        </p:txBody>
      </p:sp>
      <p:sp>
        <p:nvSpPr>
          <p:cNvPr id="20485" name="Line 65"/>
          <p:cNvSpPr>
            <a:spLocks noChangeShapeType="1"/>
          </p:cNvSpPr>
          <p:nvPr/>
        </p:nvSpPr>
        <p:spPr bwMode="auto">
          <a:xfrm flipV="1">
            <a:off x="32924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Line 66"/>
          <p:cNvSpPr>
            <a:spLocks noChangeShapeType="1"/>
          </p:cNvSpPr>
          <p:nvPr/>
        </p:nvSpPr>
        <p:spPr bwMode="auto">
          <a:xfrm flipV="1">
            <a:off x="43846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7" name="Line 67"/>
          <p:cNvSpPr>
            <a:spLocks noChangeShapeType="1"/>
          </p:cNvSpPr>
          <p:nvPr/>
        </p:nvSpPr>
        <p:spPr bwMode="auto">
          <a:xfrm flipV="1">
            <a:off x="54895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8" name="Line 68"/>
          <p:cNvSpPr>
            <a:spLocks noChangeShapeType="1"/>
          </p:cNvSpPr>
          <p:nvPr/>
        </p:nvSpPr>
        <p:spPr bwMode="auto">
          <a:xfrm flipV="1">
            <a:off x="66198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Line 69"/>
          <p:cNvSpPr>
            <a:spLocks noChangeShapeType="1"/>
          </p:cNvSpPr>
          <p:nvPr/>
        </p:nvSpPr>
        <p:spPr bwMode="auto">
          <a:xfrm flipV="1">
            <a:off x="76993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0" name="Line 70"/>
          <p:cNvSpPr>
            <a:spLocks noChangeShapeType="1"/>
          </p:cNvSpPr>
          <p:nvPr/>
        </p:nvSpPr>
        <p:spPr bwMode="auto">
          <a:xfrm flipV="1">
            <a:off x="8805863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Line 71"/>
          <p:cNvSpPr>
            <a:spLocks noChangeShapeType="1"/>
          </p:cNvSpPr>
          <p:nvPr/>
        </p:nvSpPr>
        <p:spPr bwMode="auto">
          <a:xfrm flipH="1" flipV="1">
            <a:off x="3292475" y="3575051"/>
            <a:ext cx="2846388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2" name="Line 72"/>
          <p:cNvSpPr>
            <a:spLocks noChangeShapeType="1"/>
          </p:cNvSpPr>
          <p:nvPr/>
        </p:nvSpPr>
        <p:spPr bwMode="auto">
          <a:xfrm>
            <a:off x="4381501" y="3575051"/>
            <a:ext cx="1744663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3" name="Line 73"/>
          <p:cNvSpPr>
            <a:spLocks noChangeShapeType="1"/>
          </p:cNvSpPr>
          <p:nvPr/>
        </p:nvSpPr>
        <p:spPr bwMode="auto">
          <a:xfrm>
            <a:off x="5494339" y="3587751"/>
            <a:ext cx="631825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Line 74"/>
          <p:cNvSpPr>
            <a:spLocks noChangeShapeType="1"/>
          </p:cNvSpPr>
          <p:nvPr/>
        </p:nvSpPr>
        <p:spPr bwMode="auto">
          <a:xfrm flipH="1">
            <a:off x="6126163" y="3575051"/>
            <a:ext cx="495300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Line 75"/>
          <p:cNvSpPr>
            <a:spLocks noChangeShapeType="1"/>
          </p:cNvSpPr>
          <p:nvPr/>
        </p:nvSpPr>
        <p:spPr bwMode="auto">
          <a:xfrm flipV="1">
            <a:off x="6126164" y="3575051"/>
            <a:ext cx="1570037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Line 76"/>
          <p:cNvSpPr>
            <a:spLocks noChangeShapeType="1"/>
          </p:cNvSpPr>
          <p:nvPr/>
        </p:nvSpPr>
        <p:spPr bwMode="auto">
          <a:xfrm flipV="1">
            <a:off x="6126163" y="3587751"/>
            <a:ext cx="2684462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6998535-2959-8D44-855C-3289E6072AA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Dependant Generators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939926" y="1619250"/>
            <a:ext cx="8099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Later generators can </a:t>
            </a:r>
            <a:r>
              <a:rPr lang="en-US" u="sng"/>
              <a:t>depend</a:t>
            </a:r>
            <a:r>
              <a:rPr lang="en-US"/>
              <a:t> on the variables that are introduced by earlier generators.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24189" y="3358274"/>
            <a:ext cx="6369051" cy="46371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[(x,y)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[1..3],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[x..3]]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298701" y="4713090"/>
            <a:ext cx="7516813" cy="1532334"/>
          </a:xfrm>
          <a:prstGeom prst="wedgeRoundRectCallout">
            <a:avLst>
              <a:gd name="adj1" fmla="val -21088"/>
              <a:gd name="adj2" fmla="val -8319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[(1,1),(1,2),(1,3),(2,2),(2,3),(3,3)]</a:t>
            </a:r>
          </a:p>
          <a:p>
            <a:pPr algn="ctr"/>
            <a:r>
              <a:rPr lang="en-US"/>
              <a:t>of all pairs of numbers (x,y) such that x,y are elements of the list [1..3] and y </a:t>
            </a:r>
            <a:r>
              <a:rPr lang="en-US">
                <a:sym typeface="Symbol" charset="0"/>
              </a:rPr>
              <a:t></a:t>
            </a:r>
            <a:r>
              <a:rPr lang="en-US"/>
              <a:t> 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557355-0C94-1544-BE4A-0F3FFA21DC25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914526" y="519113"/>
            <a:ext cx="8099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dependant generator we can define the library function that </a:t>
            </a:r>
            <a:r>
              <a:rPr lang="en-US" u="sng"/>
              <a:t>concatenates</a:t>
            </a:r>
            <a:r>
              <a:rPr lang="en-US"/>
              <a:t> a list of lists: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641601" y="2136776"/>
            <a:ext cx="6861175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concat :: [[a]]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concat xss = [x |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xss,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914525" y="377666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2641601" y="4998950"/>
            <a:ext cx="5391219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concat [[1,2,3],[4,5],[6]]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[1,2,3,4,5,6]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8429BB-C141-CC4E-AF2C-1B777CB4FE98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Guards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974851" y="1631950"/>
            <a:ext cx="8208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List comprehensions can use </a:t>
            </a:r>
            <a:r>
              <a:rPr lang="en-US" u="sng"/>
              <a:t>guards</a:t>
            </a:r>
            <a:r>
              <a:rPr lang="en-US"/>
              <a:t> to restrict the values produced by earlier generators.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2763" y="3380499"/>
            <a:ext cx="4950394" cy="46371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[1..10], even x]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2481264" y="4718050"/>
            <a:ext cx="6010275" cy="1531938"/>
          </a:xfrm>
          <a:prstGeom prst="wedgeRoundRectCallout">
            <a:avLst>
              <a:gd name="adj1" fmla="val -22162"/>
              <a:gd name="adj2" fmla="val -781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[2,4,6,8,10] of all numbers x such that x is an element of the list [1..10] and x is even.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6795</TotalTime>
  <Words>1194</Words>
  <Application>Microsoft Macintosh PowerPoint</Application>
  <PresentationFormat>Widescreen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Lucida Sans Typewriter</vt:lpstr>
      <vt:lpstr>Monotype Sorts</vt:lpstr>
      <vt:lpstr>Tahoma</vt:lpstr>
      <vt:lpstr>Times New Roman</vt:lpstr>
      <vt:lpstr>Wingdings</vt:lpstr>
      <vt:lpstr>FUN Template</vt:lpstr>
      <vt:lpstr>PowerPoint Presentation</vt:lpstr>
      <vt:lpstr>Set Comprehensions</vt:lpstr>
      <vt:lpstr>Lists Comprehensions</vt:lpstr>
      <vt:lpstr>PowerPoint Presentation</vt:lpstr>
      <vt:lpstr>PowerPoint Presentation</vt:lpstr>
      <vt:lpstr>PowerPoint Presentation</vt:lpstr>
      <vt:lpstr>Dependant Generators</vt:lpstr>
      <vt:lpstr>PowerPoint Presentation</vt:lpstr>
      <vt:lpstr>Guards</vt:lpstr>
      <vt:lpstr>PowerPoint Presentation</vt:lpstr>
      <vt:lpstr>PowerPoint Presentation</vt:lpstr>
      <vt:lpstr>PowerPoint Presentation</vt:lpstr>
      <vt:lpstr>The Zip Function</vt:lpstr>
      <vt:lpstr>PowerPoint Presentation</vt:lpstr>
      <vt:lpstr>PowerPoint Presentation</vt:lpstr>
      <vt:lpstr>PowerPoint Presentation</vt:lpstr>
      <vt:lpstr>PowerPoint Presentation</vt:lpstr>
      <vt:lpstr>String Comprehensions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435</cp:revision>
  <cp:lastPrinted>2001-02-01T08:59:46Z</cp:lastPrinted>
  <dcterms:created xsi:type="dcterms:W3CDTF">2000-11-20T11:40:19Z</dcterms:created>
  <dcterms:modified xsi:type="dcterms:W3CDTF">2023-02-09T12:40:41Z</dcterms:modified>
</cp:coreProperties>
</file>