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9"/>
  </p:notesMasterIdLst>
  <p:handoutMasterIdLst>
    <p:handoutMasterId r:id="rId20"/>
  </p:handoutMasterIdLst>
  <p:sldIdLst>
    <p:sldId id="356" r:id="rId2"/>
    <p:sldId id="377" r:id="rId3"/>
    <p:sldId id="389" r:id="rId4"/>
    <p:sldId id="378" r:id="rId5"/>
    <p:sldId id="379" r:id="rId6"/>
    <p:sldId id="380" r:id="rId7"/>
    <p:sldId id="381" r:id="rId8"/>
    <p:sldId id="382" r:id="rId9"/>
    <p:sldId id="387" r:id="rId10"/>
    <p:sldId id="391" r:id="rId11"/>
    <p:sldId id="392" r:id="rId12"/>
    <p:sldId id="386" r:id="rId13"/>
    <p:sldId id="393" r:id="rId14"/>
    <p:sldId id="394" r:id="rId15"/>
    <p:sldId id="351" r:id="rId16"/>
    <p:sldId id="395" r:id="rId17"/>
    <p:sldId id="343" r:id="rId18"/>
  </p:sldIdLst>
  <p:sldSz cx="12192000" cy="6858000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35"/>
    <p:restoredTop sz="92381"/>
  </p:normalViewPr>
  <p:slideViewPr>
    <p:cSldViewPr snapToGrid="0">
      <p:cViewPr varScale="1">
        <p:scale>
          <a:sx n="82" d="100"/>
          <a:sy n="82" d="100"/>
        </p:scale>
        <p:origin x="168" y="8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90" y="-96"/>
      </p:cViewPr>
      <p:guideLst>
        <p:guide orient="horz" pos="3123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3400"/>
            <a:ext cx="29432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99D39CF-52F9-4346-9FE1-C943FC43D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5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>
            <a:lvl1pPr algn="r"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7638" y="739775"/>
            <a:ext cx="6570662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300" y="4732338"/>
            <a:ext cx="5038725" cy="443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defTabSz="860425">
              <a:defRPr sz="11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393238"/>
            <a:ext cx="292100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5990" tIns="42995" rIns="85990" bIns="42995" numCol="1" anchor="b" anchorCtr="0" compatLnSpc="1">
            <a:prstTxWarp prst="textNoShape">
              <a:avLst/>
            </a:prstTxWarp>
          </a:bodyPr>
          <a:lstStyle>
            <a:lvl1pPr algn="r" defTabSz="860425">
              <a:defRPr sz="1100"/>
            </a:lvl1pPr>
          </a:lstStyle>
          <a:p>
            <a:pPr>
              <a:defRPr/>
            </a:pPr>
            <a:fld id="{1ECE8E26-272F-7449-95A5-E00843D88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954618" y="1039813"/>
            <a:ext cx="10458449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2"/>
          <p:cNvSpPr>
            <a:spLocks noGrp="1" noChangeArrowheads="1"/>
          </p:cNvSpPr>
          <p:nvPr userDrawn="1"/>
        </p:nvSpPr>
        <p:spPr bwMode="auto">
          <a:xfrm>
            <a:off x="749300" y="5087938"/>
            <a:ext cx="1087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11 - Declaring Types and Classes</a:t>
            </a:r>
          </a:p>
        </p:txBody>
      </p:sp>
      <p:pic>
        <p:nvPicPr>
          <p:cNvPr id="4" name="Picture 13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67" y="2266950"/>
            <a:ext cx="3132667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6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69B6E-F9F1-7548-BD0A-5B3C06893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8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77067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81000"/>
            <a:ext cx="8128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F307-2DFD-1744-819C-E39F11E12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37066-0571-0447-8D03-53F13454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A6ABC-C2F2-6A41-A47C-E005777CF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334" y="1524000"/>
            <a:ext cx="5350933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D8437-CEAD-3B48-8F49-76FEB0075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C47B1-762D-9845-9A2A-BEBF4BB1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839C-9BB7-BB4D-96E1-589D0E7BC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C36D0-0ED6-684D-8A07-95B77A62C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5779D-38C7-9346-8D49-DBC00D12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E89CE-8BCC-3F47-AE37-99D728153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3810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4000"/>
            <a:ext cx="10905067" cy="495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400800"/>
            <a:ext cx="812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400F20-5860-D94E-940C-99F6A6B2B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C1B8B5-F999-0749-AE86-1FB479D6F14F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1639889" y="1001713"/>
            <a:ext cx="891063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727043" name="Rectangle 3"/>
          <p:cNvSpPr>
            <a:spLocks noChangeArrowheads="1"/>
          </p:cNvSpPr>
          <p:nvPr/>
        </p:nvSpPr>
        <p:spPr bwMode="auto">
          <a:xfrm>
            <a:off x="1700214" y="5164138"/>
            <a:ext cx="87915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200" dirty="0">
                <a:cs typeface="+mn-cs"/>
              </a:rPr>
              <a:t>Chapter 8.3 </a:t>
            </a:r>
          </a:p>
          <a:p>
            <a:pPr algn="ctr">
              <a:defRPr/>
            </a:pPr>
            <a:r>
              <a:rPr kumimoji="1" lang="en-US" sz="3200" dirty="0">
                <a:cs typeface="+mn-cs"/>
              </a:rPr>
              <a:t>Function Composition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47001" cy="6572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Aside on zipWith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CA9D28F-EF1C-2540-92A9-8F2745D5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1368755"/>
            <a:ext cx="7903104" cy="496751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lang="en-IE" sz="2400" dirty="0"/>
              <a:t>ghci&gt; zipWith (+) [4,2,5,6] [2,6,2,3]  </a:t>
            </a:r>
          </a:p>
          <a:p>
            <a:pPr>
              <a:buNone/>
            </a:pPr>
            <a:r>
              <a:rPr lang="en-IE" sz="2400" dirty="0"/>
              <a:t>	= [6,8,7,9]  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ghci&gt; zipWith max [6,3,2,1] [7,3,1,5]  </a:t>
            </a:r>
          </a:p>
          <a:p>
            <a:pPr>
              <a:buNone/>
            </a:pPr>
            <a:r>
              <a:rPr lang="en-IE" sz="2400" dirty="0"/>
              <a:t>	= [7,3,2,5]  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ghci&gt; zipWith (++) ["foo ", "bar ", "buzz "] </a:t>
            </a:r>
          </a:p>
          <a:p>
            <a:pPr>
              <a:buNone/>
            </a:pPr>
            <a:r>
              <a:rPr lang="en-IE" sz="2400" dirty="0"/>
              <a:t>                             ["fighters", "hoppers", "aldrin"]  </a:t>
            </a:r>
          </a:p>
          <a:p>
            <a:pPr>
              <a:buNone/>
            </a:pPr>
            <a:r>
              <a:rPr lang="en-IE" sz="2400" dirty="0"/>
              <a:t>	= ["foo fighters", "bar hoppers"," buzz  aldrin"]  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7231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47001" cy="6572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Aside on zipWith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CA9D28F-EF1C-2540-92A9-8F2745D5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986" y="1699066"/>
            <a:ext cx="8128881" cy="408111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lang="en-IE" sz="2400" dirty="0"/>
              <a:t>ghci&gt; zipWith (*) 	(replicate 5 2) [1..]  </a:t>
            </a:r>
          </a:p>
          <a:p>
            <a:pPr>
              <a:buNone/>
            </a:pPr>
            <a:r>
              <a:rPr lang="en-IE" sz="2400" dirty="0"/>
              <a:t>		[2,4,6,8,10]  </a:t>
            </a:r>
          </a:p>
          <a:p>
            <a:pPr>
              <a:buNone/>
            </a:pPr>
            <a:endParaRPr lang="en-IE" sz="2400" dirty="0"/>
          </a:p>
          <a:p>
            <a:pPr>
              <a:buNone/>
            </a:pPr>
            <a:r>
              <a:rPr lang="en-IE" sz="2400" dirty="0"/>
              <a:t>ghci&gt; zipWith (zipWith (*)) </a:t>
            </a:r>
          </a:p>
          <a:p>
            <a:pPr>
              <a:buNone/>
            </a:pPr>
            <a:r>
              <a:rPr lang="en-IE" sz="2400" dirty="0"/>
              <a:t>              		[[1,2,3],[3,5,6],[2,3,4]] </a:t>
            </a:r>
          </a:p>
          <a:p>
            <a:pPr>
              <a:buNone/>
            </a:pPr>
            <a:r>
              <a:rPr lang="en-IE" sz="2400" dirty="0"/>
              <a:t>			[[3,2,2],[3,4,5],[5,4,3]] </a:t>
            </a:r>
          </a:p>
          <a:p>
            <a:pPr>
              <a:buNone/>
            </a:pPr>
            <a:r>
              <a:rPr lang="en-IE" sz="2400" dirty="0"/>
              <a:t> </a:t>
            </a:r>
          </a:p>
          <a:p>
            <a:pPr>
              <a:buNone/>
            </a:pPr>
            <a:r>
              <a:rPr lang="en-IE" sz="2400" dirty="0"/>
              <a:t>		[[3,4,6],[9,20,30],[10,12,12]]  </a:t>
            </a:r>
          </a:p>
          <a:p>
            <a:pPr>
              <a:buNone/>
            </a:pPr>
            <a:r>
              <a:rPr lang="en-IE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5667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A8B89-54D8-4C41-8761-693EE3798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AC36D0-0ED6-684D-8A07-95B77A62CED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B8B9A-5231-FD41-939B-E9D90360C09F}"/>
              </a:ext>
            </a:extLst>
          </p:cNvPr>
          <p:cNvSpPr txBox="1"/>
          <p:nvPr/>
        </p:nvSpPr>
        <p:spPr>
          <a:xfrm>
            <a:off x="1756476" y="1518836"/>
            <a:ext cx="8195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you can use function application  as the </a:t>
            </a:r>
          </a:p>
          <a:p>
            <a:r>
              <a:rPr lang="en-US" dirty="0"/>
              <a:t>function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A8908E1-E898-414E-BEAB-EDBB3213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885" y="3292258"/>
            <a:ext cx="7564437" cy="310854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lang="en-IE" dirty="0"/>
              <a:t>zipWith ($) funcList valueList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/>
              <a:t>zipWith ($) [(+ 5),(* 3)] [1,5]</a:t>
            </a:r>
          </a:p>
          <a:p>
            <a:pPr>
              <a:buNone/>
            </a:pPr>
            <a:r>
              <a:rPr lang="en-IE" dirty="0"/>
              <a:t>	= [6,15]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dirty="0"/>
              <a:t> 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9E1FFD-983A-9D48-BF8F-2C2AF70A1399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47001" cy="6572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Aside on zipWith</a:t>
            </a:r>
          </a:p>
        </p:txBody>
      </p:sp>
    </p:spTree>
    <p:extLst>
      <p:ext uri="{BB962C8B-B14F-4D97-AF65-F5344CB8AC3E}">
        <p14:creationId xmlns:p14="http://schemas.microsoft.com/office/powerpoint/2010/main" val="29642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39914" y="320587"/>
            <a:ext cx="83089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kumimoji="1" lang="en-IE" sz="3600" dirty="0">
                <a:solidFill>
                  <a:schemeClr val="tx2"/>
                </a:solidFill>
                <a:latin typeface="+mj-lt"/>
              </a:rPr>
              <a:t>Eta conversion with </a:t>
            </a:r>
            <a:r>
              <a:rPr kumimoji="1" lang="en-IE" sz="3600" dirty="0" err="1">
                <a:solidFill>
                  <a:schemeClr val="tx2"/>
                </a:solidFill>
                <a:latin typeface="+mj-lt"/>
              </a:rPr>
              <a:t>Funtion</a:t>
            </a:r>
            <a:r>
              <a:rPr kumimoji="1" lang="en-IE" sz="3600" dirty="0">
                <a:solidFill>
                  <a:schemeClr val="tx2"/>
                </a:solidFill>
                <a:latin typeface="+mj-lt"/>
              </a:rPr>
              <a:t> Co</a:t>
            </a:r>
            <a:r>
              <a:rPr kumimoji="1" lang="en-US" sz="3600" dirty="0" err="1">
                <a:solidFill>
                  <a:schemeClr val="tx2"/>
                </a:solidFill>
                <a:latin typeface="+mj-lt"/>
              </a:rPr>
              <a:t>mposition</a:t>
            </a:r>
            <a:endParaRPr kumimoji="1" 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155950" y="1525300"/>
            <a:ext cx="4718050" cy="46128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mr-IN" sz="2400" dirty="0" err="1"/>
              <a:t>f</a:t>
            </a:r>
            <a:r>
              <a:rPr lang="mr-IN" sz="2400" dirty="0"/>
              <a:t> (</a:t>
            </a:r>
            <a:r>
              <a:rPr lang="en-IE" sz="2400" dirty="0"/>
              <a:t> </a:t>
            </a:r>
            <a:r>
              <a:rPr lang="mr-IN" sz="2400" dirty="0" err="1"/>
              <a:t>g</a:t>
            </a:r>
            <a:r>
              <a:rPr lang="mr-IN" sz="2400" dirty="0"/>
              <a:t> ( </a:t>
            </a:r>
            <a:r>
              <a:rPr lang="mr-IN" sz="2400" dirty="0" err="1"/>
              <a:t>h</a:t>
            </a:r>
            <a:r>
              <a:rPr lang="mr-IN" sz="2400" dirty="0"/>
              <a:t> (</a:t>
            </a:r>
            <a:r>
              <a:rPr lang="mr-IN" sz="2400" dirty="0" err="1"/>
              <a:t>i</a:t>
            </a:r>
            <a:r>
              <a:rPr lang="mr-IN" sz="2400" dirty="0"/>
              <a:t> (</a:t>
            </a:r>
            <a:r>
              <a:rPr lang="mr-IN" sz="2400" dirty="0" err="1"/>
              <a:t>j</a:t>
            </a:r>
            <a:r>
              <a:rPr lang="mr-IN" sz="2400" dirty="0"/>
              <a:t> (</a:t>
            </a:r>
            <a:r>
              <a:rPr lang="mr-IN" sz="2400" dirty="0" err="1"/>
              <a:t>k</a:t>
            </a:r>
            <a:r>
              <a:rPr lang="mr-IN" sz="2400" dirty="0"/>
              <a:t> </a:t>
            </a:r>
            <a:r>
              <a:rPr lang="mr-IN" sz="2400" dirty="0" err="1"/>
              <a:t>x</a:t>
            </a:r>
            <a:r>
              <a:rPr lang="mr-IN" sz="2400" dirty="0"/>
              <a:t>)</a:t>
            </a:r>
            <a:r>
              <a:rPr lang="en-IE" sz="2400" dirty="0"/>
              <a:t> </a:t>
            </a:r>
            <a:r>
              <a:rPr lang="mr-IN" sz="2400" dirty="0"/>
              <a:t>)</a:t>
            </a:r>
            <a:r>
              <a:rPr lang="en-IE" sz="2400" dirty="0"/>
              <a:t> </a:t>
            </a:r>
            <a:r>
              <a:rPr lang="mr-IN" sz="2400" dirty="0"/>
              <a:t>)</a:t>
            </a:r>
            <a:r>
              <a:rPr lang="en-IE" sz="2400" dirty="0"/>
              <a:t> </a:t>
            </a:r>
            <a:r>
              <a:rPr lang="mr-IN" sz="2400" dirty="0"/>
              <a:t>)</a:t>
            </a:r>
            <a:r>
              <a:rPr lang="en-IE" sz="2400" dirty="0"/>
              <a:t> </a:t>
            </a:r>
            <a:r>
              <a:rPr lang="mr-IN" sz="2400" dirty="0"/>
              <a:t>)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19362" y="4072644"/>
            <a:ext cx="6419850" cy="86946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cs-CZ" sz="2400" dirty="0" err="1"/>
              <a:t>myfunc</a:t>
            </a:r>
            <a:r>
              <a:rPr lang="cs-CZ" sz="2400" dirty="0"/>
              <a:t> :: a -&gt; b</a:t>
            </a:r>
          </a:p>
          <a:p>
            <a:pPr>
              <a:lnSpc>
                <a:spcPct val="110000"/>
              </a:lnSpc>
            </a:pPr>
            <a:r>
              <a:rPr lang="cs-CZ" sz="2400" dirty="0" err="1"/>
              <a:t>myfunc</a:t>
            </a:r>
            <a:r>
              <a:rPr lang="cs-CZ" sz="2400" dirty="0"/>
              <a:t> </a:t>
            </a:r>
            <a:r>
              <a:rPr lang="cs-CZ" sz="2400" dirty="0" err="1"/>
              <a:t>x</a:t>
            </a:r>
            <a:r>
              <a:rPr lang="cs-CZ" sz="2400" dirty="0"/>
              <a:t> = (f . g . h . i . j . k )   </a:t>
            </a:r>
            <a:r>
              <a:rPr lang="cs-CZ" sz="2400" dirty="0" err="1"/>
              <a:t>x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55950" y="2942210"/>
            <a:ext cx="4718050" cy="46320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cs-CZ" sz="2400" dirty="0"/>
              <a:t>(f . g . h . i . j . k )   </a:t>
            </a:r>
            <a:r>
              <a:rPr lang="cs-CZ" sz="2400" dirty="0" err="1"/>
              <a:t>x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9212" y="2268057"/>
            <a:ext cx="401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rewritten as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9362" y="5649366"/>
            <a:ext cx="6419850" cy="86946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cs-CZ" sz="2400" dirty="0" err="1"/>
              <a:t>myfunc</a:t>
            </a:r>
            <a:r>
              <a:rPr lang="cs-CZ" sz="2400" dirty="0"/>
              <a:t> :: a -&gt; b</a:t>
            </a:r>
          </a:p>
          <a:p>
            <a:pPr>
              <a:lnSpc>
                <a:spcPct val="110000"/>
              </a:lnSpc>
            </a:pPr>
            <a:r>
              <a:rPr lang="cs-CZ" sz="2400" dirty="0" err="1"/>
              <a:t>myfunc</a:t>
            </a:r>
            <a:r>
              <a:rPr lang="cs-CZ" sz="2400" dirty="0"/>
              <a:t> = (f . g . h . i . j . k )   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1893" y="4946504"/>
            <a:ext cx="401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rewritten as </a:t>
            </a:r>
          </a:p>
        </p:txBody>
      </p:sp>
    </p:spTree>
    <p:extLst>
      <p:ext uri="{BB962C8B-B14F-4D97-AF65-F5344CB8AC3E}">
        <p14:creationId xmlns:p14="http://schemas.microsoft.com/office/powerpoint/2010/main" val="28169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7" grpId="0" animBg="1"/>
      <p:bldP spid="8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839914" y="597586"/>
            <a:ext cx="8308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kumimoji="1" lang="en-US" sz="3600" dirty="0">
                <a:solidFill>
                  <a:schemeClr val="tx2"/>
                </a:solidFill>
                <a:latin typeface="+mj-lt"/>
              </a:rPr>
              <a:t>Eta Conversion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588419" y="1570617"/>
            <a:ext cx="6811962" cy="33424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answer :: [</a:t>
            </a:r>
            <a:r>
              <a:rPr lang="en-US" sz="2400" dirty="0" err="1"/>
              <a:t>Int</a:t>
            </a:r>
            <a:r>
              <a:rPr lang="en-US" sz="2400" dirty="0"/>
              <a:t>] -&gt;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answer </a:t>
            </a:r>
            <a:r>
              <a:rPr lang="en-US" sz="2400" dirty="0" err="1"/>
              <a:t>xs</a:t>
            </a:r>
            <a:r>
              <a:rPr lang="en-US" sz="2400" dirty="0"/>
              <a:t> = sum (map cube (filter by7 </a:t>
            </a:r>
            <a:r>
              <a:rPr lang="en-US" sz="2400" dirty="0" err="1"/>
              <a:t>xs</a:t>
            </a:r>
            <a:r>
              <a:rPr lang="en-US" sz="2400" dirty="0"/>
              <a:t>)) 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cube :: </a:t>
            </a:r>
            <a:r>
              <a:rPr lang="en-US" sz="2400" dirty="0" err="1"/>
              <a:t>Int</a:t>
            </a:r>
            <a:r>
              <a:rPr lang="en-US" sz="2400" dirty="0"/>
              <a:t> -&gt;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cube x = x * x * x 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by7 :: </a:t>
            </a:r>
            <a:r>
              <a:rPr lang="en-US" sz="2400" dirty="0" err="1"/>
              <a:t>Int</a:t>
            </a:r>
            <a:r>
              <a:rPr lang="en-US" sz="2400" dirty="0"/>
              <a:t> -&gt; </a:t>
            </a:r>
            <a:r>
              <a:rPr lang="en-US" sz="2400" dirty="0" err="1"/>
              <a:t>Bool</a:t>
            </a:r>
            <a:r>
              <a:rPr lang="en-US" sz="2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by7 x = x `mod` 7 == 0</a:t>
            </a:r>
            <a:endParaRPr lang="en-US" sz="2400" dirty="0">
              <a:latin typeface="Lucida Sans Typewriter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9914" y="5446693"/>
            <a:ext cx="806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rewritten using the eta reduction</a:t>
            </a:r>
          </a:p>
        </p:txBody>
      </p:sp>
    </p:spTree>
    <p:extLst>
      <p:ext uri="{BB962C8B-B14F-4D97-AF65-F5344CB8AC3E}">
        <p14:creationId xmlns:p14="http://schemas.microsoft.com/office/powerpoint/2010/main" val="20793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961358" y="517782"/>
            <a:ext cx="8308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kumimoji="1" lang="en-US" sz="3600" dirty="0">
                <a:solidFill>
                  <a:schemeClr val="tx2"/>
                </a:solidFill>
                <a:latin typeface="+mj-lt"/>
              </a:rPr>
              <a:t>More on Composition Operator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97509" y="1417393"/>
            <a:ext cx="6027342" cy="8664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answer :: [Int] -&gt; Int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answer xs = sum . map cube . filter by7 xs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2633" y="2960334"/>
            <a:ext cx="8066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rewritten , by removing xs when it is the rightmost term on each side of =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462762" y="4767962"/>
            <a:ext cx="5327254" cy="8664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answer :: [Int] -&gt; Int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answer = sum . map cube . filter by7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24926" y="4417336"/>
            <a:ext cx="1743075" cy="13849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alpha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Function-level definition</a:t>
            </a:r>
          </a:p>
        </p:txBody>
      </p:sp>
      <p:cxnSp>
        <p:nvCxnSpPr>
          <p:cNvPr id="14" name="Straight Connector 13"/>
          <p:cNvCxnSpPr>
            <a:stCxn id="4" idx="1"/>
          </p:cNvCxnSpPr>
          <p:nvPr/>
        </p:nvCxnSpPr>
        <p:spPr bwMode="auto">
          <a:xfrm flipH="1">
            <a:off x="7624763" y="5109834"/>
            <a:ext cx="1300162" cy="52775"/>
          </a:xfrm>
          <a:prstGeom prst="lin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924926" y="1164113"/>
            <a:ext cx="1743075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Object-level definition </a:t>
            </a:r>
          </a:p>
        </p:txBody>
      </p:sp>
      <p:cxnSp>
        <p:nvCxnSpPr>
          <p:cNvPr id="19" name="Straight Connector 18"/>
          <p:cNvCxnSpPr>
            <a:stCxn id="15" idx="1"/>
            <a:endCxn id="38915" idx="3"/>
          </p:cNvCxnSpPr>
          <p:nvPr/>
        </p:nvCxnSpPr>
        <p:spPr bwMode="auto">
          <a:xfrm flipH="1" flipV="1">
            <a:off x="8324851" y="1850622"/>
            <a:ext cx="600074" cy="5989"/>
          </a:xfrm>
          <a:prstGeom prst="lin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6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12" grpId="0"/>
      <p:bldP spid="11" grpId="0" animBg="1"/>
      <p:bldP spid="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961358" y="517782"/>
            <a:ext cx="83089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kumimoji="1" lang="en-US" sz="3600" dirty="0">
                <a:solidFill>
                  <a:schemeClr val="tx2"/>
                </a:solidFill>
                <a:latin typeface="+mj-lt"/>
              </a:rPr>
              <a:t>More on Composition Operator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92285" y="2008415"/>
            <a:ext cx="5227242" cy="46019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dirty="0"/>
              <a:t>fun xs = (filter odd . map square) xs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92693" y="4476359"/>
            <a:ext cx="4284267" cy="46019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800" kern="12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dirty="0"/>
              <a:t>fun = filter odd . map square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0529" y="3354091"/>
            <a:ext cx="4534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similarly can be rewritten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BBDB0B5A-EDDF-8149-BBA5-BB32FDF691A7}"/>
              </a:ext>
            </a:extLst>
          </p:cNvPr>
          <p:cNvSpPr/>
          <p:nvPr/>
        </p:nvSpPr>
        <p:spPr bwMode="auto">
          <a:xfrm rot="679231">
            <a:off x="8376492" y="3307856"/>
            <a:ext cx="1652530" cy="523220"/>
          </a:xfrm>
          <a:prstGeom prst="curvedLeftArrow">
            <a:avLst/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ahoma" pitchFamily="-1" charset="0"/>
            </a:endParaRP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B89118A5-742C-D74E-95C2-56A366CEE45C}"/>
              </a:ext>
            </a:extLst>
          </p:cNvPr>
          <p:cNvSpPr/>
          <p:nvPr/>
        </p:nvSpPr>
        <p:spPr bwMode="auto">
          <a:xfrm rot="10206845">
            <a:off x="1693080" y="3261952"/>
            <a:ext cx="1652530" cy="523220"/>
          </a:xfrm>
          <a:prstGeom prst="curvedLeftArrow">
            <a:avLst/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ahoma" pitchFamily="-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2E102-A64F-AD46-9B60-312DF1D7BFBB}"/>
              </a:ext>
            </a:extLst>
          </p:cNvPr>
          <p:cNvSpPr txBox="1"/>
          <p:nvPr/>
        </p:nvSpPr>
        <p:spPr>
          <a:xfrm>
            <a:off x="8927336" y="4527934"/>
            <a:ext cx="1740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 reduction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3316A-DED4-CB44-8DA4-23C4F44AFD5B}"/>
              </a:ext>
            </a:extLst>
          </p:cNvPr>
          <p:cNvSpPr txBox="1"/>
          <p:nvPr/>
        </p:nvSpPr>
        <p:spPr>
          <a:xfrm>
            <a:off x="1753519" y="4669318"/>
            <a:ext cx="2017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213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/>
      <p:bldP spid="2" grpId="0" animBg="1"/>
      <p:bldP spid="16" grpId="0" animBg="1"/>
      <p:bldP spid="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1" descr="Text&#10;&#10;Description automatically generated">
            <a:extLst>
              <a:ext uri="{FF2B5EF4-FFF2-40B4-BE49-F238E27FC236}">
                <a16:creationId xmlns:a16="http://schemas.microsoft.com/office/drawing/2014/main" id="{141DDF3B-FD32-7F4E-952D-A3750E17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67" y="1468041"/>
            <a:ext cx="4888706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Slide Number Placeholder 2">
            <a:extLst>
              <a:ext uri="{FF2B5EF4-FFF2-40B4-BE49-F238E27FC236}">
                <a16:creationId xmlns:a16="http://schemas.microsoft.com/office/drawing/2014/main" id="{DB04C08F-80B4-4D43-87D0-CE4F7D455D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1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1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15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450"/>
              </a:spcAft>
              <a:buClrTx/>
              <a:buNone/>
            </a:pPr>
            <a:fld id="{350E24D9-8BBE-D14C-8545-85663EDC0EE7}" type="slidenum">
              <a:rPr kumimoji="0" lang="en-US" altLang="en-US" sz="1050"/>
              <a:pPr>
                <a:spcBef>
                  <a:spcPct val="0"/>
                </a:spcBef>
                <a:spcAft>
                  <a:spcPts val="450"/>
                </a:spcAft>
                <a:buClrTx/>
                <a:buNone/>
              </a:pPr>
              <a:t>16</a:t>
            </a:fld>
            <a:endParaRPr kumimoji="0" lang="en-US" altLang="en-US" sz="1050"/>
          </a:p>
        </p:txBody>
      </p:sp>
    </p:spTree>
    <p:extLst>
      <p:ext uri="{BB962C8B-B14F-4D97-AF65-F5344CB8AC3E}">
        <p14:creationId xmlns:p14="http://schemas.microsoft.com/office/powerpoint/2010/main" val="6766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90" y="1088670"/>
            <a:ext cx="8337550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IE" dirty="0"/>
              <a:t>We sometimes use one function after another and we can see these functions as one, composed together: </a:t>
            </a:r>
          </a:p>
          <a:p>
            <a:endParaRPr lang="en-IE" dirty="0"/>
          </a:p>
          <a:p>
            <a:r>
              <a:rPr lang="en-IE" dirty="0"/>
              <a:t>(f .  g) (x) = f (g (x) )</a:t>
            </a:r>
          </a:p>
          <a:p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Function Composition</a:t>
            </a:r>
            <a:endParaRPr lang="en-US" kern="0" dirty="0">
              <a:latin typeface="Arial Black" charset="0"/>
              <a:ea typeface="ＭＳ Ｐゴシック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9E4715C-BA5E-F243-A6D8-80BA3257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84" y="4100688"/>
            <a:ext cx="4577858" cy="1363134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5B2FD5E-543F-9840-84C9-5A33A27C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38" y="2359378"/>
            <a:ext cx="3248895" cy="39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5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62490"/>
            <a:ext cx="833755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endParaRPr lang="en-IE" dirty="0"/>
          </a:p>
          <a:p>
            <a:r>
              <a:rPr lang="en-IE" dirty="0"/>
              <a:t>Call g with some value, call f with the result</a:t>
            </a:r>
          </a:p>
          <a:p>
            <a:endParaRPr lang="en-IE" dirty="0"/>
          </a:p>
          <a:p>
            <a:r>
              <a:rPr lang="en-IE" dirty="0"/>
              <a:t>(.) :: (b -&gt; c) -&gt; (a -&gt; b) -&gt; a -&gt; c</a:t>
            </a:r>
          </a:p>
          <a:p>
            <a:r>
              <a:rPr lang="en-IE" dirty="0"/>
              <a:t>f . g = \x -&gt; f (g x)</a:t>
            </a:r>
          </a:p>
          <a:p>
            <a:endParaRPr lang="en-IE" dirty="0"/>
          </a:p>
          <a:p>
            <a:r>
              <a:rPr lang="en-IE" dirty="0"/>
              <a:t>Input parameter of f </a:t>
            </a:r>
            <a:r>
              <a:rPr lang="en-IE" b="1" dirty="0"/>
              <a:t>must</a:t>
            </a:r>
            <a:r>
              <a:rPr lang="en-IE" dirty="0"/>
              <a:t> be the same as the return type of 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Function Composition</a:t>
            </a:r>
            <a:endParaRPr lang="en-US" kern="0" dirty="0">
              <a:latin typeface="Arial Black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266" y="1595022"/>
            <a:ext cx="833755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r>
              <a:rPr lang="en-IE" dirty="0"/>
              <a:t>Often convenient to create functions on the fly</a:t>
            </a:r>
          </a:p>
          <a:p>
            <a:r>
              <a:rPr lang="en-IE" dirty="0"/>
              <a:t>Could use lambda, but composition may be more concise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[-5,-3,-2,-7]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[-5,-3,-2,-7]</a:t>
            </a:r>
          </a:p>
          <a:p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Function Composition – why </a:t>
            </a:r>
            <a:endParaRPr lang="en-US" kern="0" dirty="0">
              <a:latin typeface="Arial Black" charset="0"/>
              <a:ea typeface="ＭＳ Ｐゴシック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849E8FD-33D0-8E45-A568-3C5036D6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917" y="3121043"/>
            <a:ext cx="7805342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map (\x -&gt; negate (abs x)) [5,-3, -2, 7]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D8CF9A7-68F2-2E49-A515-2EFC100D9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561" y="4966776"/>
            <a:ext cx="6641562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map (negate . abs) [5, -3, -2, 7]</a:t>
            </a:r>
          </a:p>
        </p:txBody>
      </p:sp>
    </p:spTree>
    <p:extLst>
      <p:ext uri="{BB962C8B-B14F-4D97-AF65-F5344CB8AC3E}">
        <p14:creationId xmlns:p14="http://schemas.microsoft.com/office/powerpoint/2010/main" val="32564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761" y="1623764"/>
            <a:ext cx="8337550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endParaRPr lang="en-IE" dirty="0"/>
          </a:p>
          <a:p>
            <a:endParaRPr lang="en-IE" dirty="0"/>
          </a:p>
          <a:p>
            <a:r>
              <a:rPr lang="en-IE" dirty="0"/>
              <a:t>[[1..5],[3..6],[1..7]]</a:t>
            </a:r>
          </a:p>
          <a:p>
            <a:endParaRPr lang="en-IE" dirty="0"/>
          </a:p>
          <a:p>
            <a:r>
              <a:rPr lang="en-IE" dirty="0"/>
              <a:t>     [-14,-15,-27]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[[1..5],[3..6],[1..7]]</a:t>
            </a:r>
          </a:p>
          <a:p>
            <a:endParaRPr lang="en-IE" dirty="0"/>
          </a:p>
          <a:p>
            <a:r>
              <a:rPr lang="en-IE" dirty="0"/>
              <a:t>     [-14,-15,-27]</a:t>
            </a:r>
          </a:p>
          <a:p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Function Composition – why </a:t>
            </a:r>
            <a:endParaRPr lang="en-US" kern="0" dirty="0">
              <a:latin typeface="Arial Black" charset="0"/>
              <a:ea typeface="ＭＳ Ｐゴシック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6223407-E5E0-6045-A8C9-392ECC21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273" y="1789978"/>
            <a:ext cx="715048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map (\xs -&gt; negate (sum (tail xs)))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540651B-C426-3B42-8DF0-BE7B2999D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73" y="3951800"/>
            <a:ext cx="715048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map (negate . sum . tail)</a:t>
            </a:r>
          </a:p>
        </p:txBody>
      </p:sp>
    </p:spTree>
    <p:extLst>
      <p:ext uri="{BB962C8B-B14F-4D97-AF65-F5344CB8AC3E}">
        <p14:creationId xmlns:p14="http://schemas.microsoft.com/office/powerpoint/2010/main" val="3546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978" y="1866293"/>
            <a:ext cx="8255001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If a function takes multiple parameters, we must partially apply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45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45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45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76029" cy="1252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Function Composition with multiple parameters</a:t>
            </a:r>
            <a:endParaRPr lang="en-US" kern="0" dirty="0">
              <a:latin typeface="Arial Black" charset="0"/>
              <a:ea typeface="ＭＳ Ｐゴシック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C093923-7FB8-2C47-8B49-1A9E1C62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762" y="3099489"/>
            <a:ext cx="715048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sum (replicate 5 (max 6 9))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576455-78DB-EA44-BE2F-5289074D1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696" y="4188866"/>
            <a:ext cx="715048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(sum . replicate 5) (max 6 9)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69B83A9-CC15-B341-9958-C006A7963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208" y="5504022"/>
            <a:ext cx="7150483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*Main&gt; sum . replicate 5 $ max 6 9</a:t>
            </a:r>
          </a:p>
        </p:txBody>
      </p:sp>
    </p:spTree>
    <p:extLst>
      <p:ext uri="{BB962C8B-B14F-4D97-AF65-F5344CB8AC3E}">
        <p14:creationId xmlns:p14="http://schemas.microsoft.com/office/powerpoint/2010/main" val="38723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38218"/>
            <a:ext cx="8255001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To rewrite a function with lots of parentheses using function composition</a:t>
            </a:r>
          </a:p>
          <a:p>
            <a:endParaRPr lang="en-I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first write out the innermost function and its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then put a $ before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dirty="0"/>
              <a:t>compose all prior functions by omitting their last parameter (but not other parameters) and putting . between them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47001" cy="6572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18981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822" y="2784707"/>
            <a:ext cx="8255001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dirty="0"/>
              <a:t>[180,180]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[180,180]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47001" cy="6572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The process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2DC80C9-2601-4043-9CE1-B647AD70A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317" y="1665800"/>
            <a:ext cx="8031017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dirty="0"/>
              <a:t>*</a:t>
            </a:r>
            <a:r>
              <a:rPr lang="en-IE" sz="2000" dirty="0"/>
              <a:t>Main</a:t>
            </a:r>
            <a:r>
              <a:rPr lang="en-IE" sz="2000"/>
              <a:t>&gt; replicate 2 </a:t>
            </a:r>
            <a:r>
              <a:rPr lang="en-IE" sz="2000" dirty="0"/>
              <a:t>(product (map(*3) (zipWith max [1,2] [4,5])))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1B70A97-2F22-BC45-A27E-CF88BEFBE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40" y="3979487"/>
            <a:ext cx="8031017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IE" sz="2000" dirty="0"/>
              <a:t>*Main&gt; replicate 2 . product . map (*3) $ zipWith max [1,2] [4,5]</a:t>
            </a:r>
          </a:p>
        </p:txBody>
      </p:sp>
    </p:spTree>
    <p:extLst>
      <p:ext uri="{BB962C8B-B14F-4D97-AF65-F5344CB8AC3E}">
        <p14:creationId xmlns:p14="http://schemas.microsoft.com/office/powerpoint/2010/main" val="38502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1B33B99-B41A-9444-99A2-3C524186CF5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ECEF5D-C4EE-8047-BDEB-7A6507D0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1555171"/>
            <a:ext cx="8255001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r>
              <a:rPr lang="en-IE" b="1" dirty="0"/>
              <a:t>zipWith </a:t>
            </a:r>
            <a:r>
              <a:rPr lang="en-IE" dirty="0"/>
              <a:t>takes a function and two lists as parameters and then joins the two lists by applying the function between corresponding elements. Here's how we'll implement it*: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72AE65-C1C2-C54C-98E3-0973874A5B16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373287"/>
            <a:ext cx="7747001" cy="65722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ＭＳ Ｐゴシック" pitchFamily="-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  <a:cs typeface="ＭＳ Ｐゴシック" pitchFamily="-1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kern="0" dirty="0">
                <a:latin typeface="Arial Black" charset="0"/>
                <a:ea typeface="ＭＳ Ｐゴシック" charset="0"/>
                <a:cs typeface="ＭＳ Ｐゴシック" charset="0"/>
              </a:rPr>
              <a:t>Aside on zipWith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CA9D28F-EF1C-2540-92A9-8F2745D5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740998"/>
            <a:ext cx="7564437" cy="250530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lang="en-IE" dirty="0"/>
              <a:t>zipWith' :: (a -&gt; b -&gt; c) -&gt; [a] -&gt; [b] -&gt; [c]  </a:t>
            </a:r>
          </a:p>
          <a:p>
            <a:pPr>
              <a:buNone/>
            </a:pPr>
            <a:r>
              <a:rPr lang="en-IE" dirty="0"/>
              <a:t>zipWith' _ [] _ = []  </a:t>
            </a:r>
          </a:p>
          <a:p>
            <a:pPr>
              <a:buNone/>
            </a:pPr>
            <a:r>
              <a:rPr lang="en-IE" dirty="0"/>
              <a:t>zipWith' _ _ [] = []  </a:t>
            </a:r>
          </a:p>
          <a:p>
            <a:pPr>
              <a:buNone/>
            </a:pPr>
            <a:r>
              <a:rPr lang="en-IE" dirty="0"/>
              <a:t>zipWith' f (x:xs) (y:ys) = f x y : zipWith' f xs ys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C0EF6-E8E1-554D-883A-D13EB61B081D}"/>
              </a:ext>
            </a:extLst>
          </p:cNvPr>
          <p:cNvSpPr txBox="1"/>
          <p:nvPr/>
        </p:nvSpPr>
        <p:spPr>
          <a:xfrm>
            <a:off x="10882490" y="3115733"/>
            <a:ext cx="1196622" cy="2800767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bg1"/>
                </a:solidFill>
              </a:rPr>
              <a:t>*Note we use zipWith’ so that you can check this and not cause a conflict with Prelude’s version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12571</TotalTime>
  <Words>929</Words>
  <Application>Microsoft Macintosh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Mairead Meagher</cp:lastModifiedBy>
  <cp:revision>916</cp:revision>
  <cp:lastPrinted>2019-03-05T06:58:17Z</cp:lastPrinted>
  <dcterms:created xsi:type="dcterms:W3CDTF">2000-11-20T11:40:19Z</dcterms:created>
  <dcterms:modified xsi:type="dcterms:W3CDTF">2022-03-07T07:25:41Z</dcterms:modified>
</cp:coreProperties>
</file>