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18"/>
  </p:notesMasterIdLst>
  <p:handoutMasterIdLst>
    <p:handoutMasterId r:id="rId19"/>
  </p:handoutMasterIdLst>
  <p:sldIdLst>
    <p:sldId id="287" r:id="rId2"/>
    <p:sldId id="291" r:id="rId3"/>
    <p:sldId id="282" r:id="rId4"/>
    <p:sldId id="262" r:id="rId5"/>
    <p:sldId id="28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90" r:id="rId14"/>
    <p:sldId id="271" r:id="rId15"/>
    <p:sldId id="289" r:id="rId16"/>
    <p:sldId id="286" r:id="rId17"/>
  </p:sldIdLst>
  <p:sldSz cx="12192000" cy="6858000"/>
  <p:notesSz cx="7089775" cy="10218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8">
          <p15:clr>
            <a:srgbClr val="A4A3A4"/>
          </p15:clr>
        </p15:guide>
        <p15:guide id="2" pos="22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77777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36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3DCDA175-3554-3F4C-9443-93856A438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3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512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5123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512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5263" y="762000"/>
            <a:ext cx="6772275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65" name="Rectangle 512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512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512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A89AEC4-1F65-064C-AF2C-4089AC7AF0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1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0E6C3-5788-5747-80C1-1E0F4B57D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0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8AED3-1B5A-1649-B4C1-BDFD751ED8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6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DA659-8695-C542-9492-76F85B932C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6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3810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524000"/>
            <a:ext cx="1090506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6000" y="6400800"/>
            <a:ext cx="8128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7EB5333-9618-9C48-8339-599EF05934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6394C08-858D-E041-8935-A2F6BB4489B2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641475" y="1001713"/>
            <a:ext cx="8910638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chemeClr val="tx2"/>
                </a:solidFill>
                <a:latin typeface="Arial Black" charset="0"/>
                <a:cs typeface="+mn-cs"/>
              </a:rPr>
              <a:t>PROGRAMMING IN HASKELL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700214" y="5164138"/>
            <a:ext cx="8791575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kumimoji="1" lang="en-US" sz="3200">
                <a:cs typeface="+mn-cs"/>
              </a:rPr>
              <a:t>Chapter 1 - Introduction</a:t>
            </a:r>
          </a:p>
        </p:txBody>
      </p:sp>
      <p:pic>
        <p:nvPicPr>
          <p:cNvPr id="7172" name="Picture 5" descr="2000px-Haskell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9" y="2400300"/>
            <a:ext cx="2841625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1941513" y="1716088"/>
            <a:ext cx="12430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1970s:</a:t>
            </a:r>
            <a:endParaRPr lang="en-US" sz="3200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320925" y="4894264"/>
            <a:ext cx="7729538" cy="13731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Robin Milner and others develop </a:t>
            </a:r>
            <a:r>
              <a:rPr lang="en-US" u="sng">
                <a:cs typeface="+mn-cs"/>
              </a:rPr>
              <a:t>ML</a:t>
            </a:r>
            <a:r>
              <a:rPr lang="en-US">
                <a:cs typeface="+mn-cs"/>
              </a:rPr>
              <a:t>, the first modern functional language, which introduced </a:t>
            </a:r>
            <a:r>
              <a:rPr lang="en-US" i="1">
                <a:cs typeface="+mn-cs"/>
              </a:rPr>
              <a:t>type inference</a:t>
            </a:r>
            <a:r>
              <a:rPr lang="en-US">
                <a:cs typeface="+mn-cs"/>
              </a:rPr>
              <a:t> and </a:t>
            </a:r>
            <a:r>
              <a:rPr lang="en-US" i="1">
                <a:cs typeface="+mn-cs"/>
              </a:rPr>
              <a:t>polymorphic types</a:t>
            </a:r>
            <a:r>
              <a:rPr lang="en-US">
                <a:cs typeface="+mn-cs"/>
              </a:rPr>
              <a:t>.</a:t>
            </a:r>
          </a:p>
        </p:txBody>
      </p:sp>
      <p:sp>
        <p:nvSpPr>
          <p:cNvPr id="19460" name="Rectangle 8"/>
          <p:cNvSpPr>
            <a:spLocks noChangeArrowheads="1"/>
          </p:cNvSpPr>
          <p:nvPr/>
        </p:nvSpPr>
        <p:spPr bwMode="auto">
          <a:xfrm>
            <a:off x="9906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D77BF5E2-81FA-F447-A376-C5493A3A7628}" type="slidenum">
              <a:rPr lang="en-US" sz="1400"/>
              <a:pPr algn="r"/>
              <a:t>9</a:t>
            </a:fld>
            <a:endParaRPr lang="en-US" sz="1400"/>
          </a:p>
        </p:txBody>
      </p:sp>
      <p:pic>
        <p:nvPicPr>
          <p:cNvPr id="19461" name="Picture 1" descr="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788" y="2362200"/>
            <a:ext cx="1409700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1990725" y="1592263"/>
            <a:ext cx="2527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1970s - 1980s:</a:t>
            </a:r>
            <a:endParaRPr lang="en-US" sz="3200"/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2019300" y="5127625"/>
            <a:ext cx="81359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David Turner develops a number of </a:t>
            </a:r>
            <a:r>
              <a:rPr lang="en-US" i="1"/>
              <a:t>lazy</a:t>
            </a:r>
            <a:r>
              <a:rPr lang="en-US"/>
              <a:t> functional languages, culminating in the </a:t>
            </a:r>
            <a:r>
              <a:rPr lang="en-US" u="sng"/>
              <a:t>Miranda</a:t>
            </a:r>
            <a:r>
              <a:rPr lang="en-US"/>
              <a:t> system.</a:t>
            </a:r>
            <a:endParaRPr lang="en-US" sz="3200"/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9906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6E677E70-C765-6C43-B8B5-13F6C303CEC3}" type="slidenum">
              <a:rPr lang="en-US" sz="1400"/>
              <a:pPr algn="r"/>
              <a:t>10</a:t>
            </a:fld>
            <a:endParaRPr lang="en-US" sz="1400"/>
          </a:p>
        </p:txBody>
      </p:sp>
      <p:pic>
        <p:nvPicPr>
          <p:cNvPr id="20485" name="Picture 1" descr="turn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0" y="2538414"/>
            <a:ext cx="1404938" cy="195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1965326" y="1677988"/>
            <a:ext cx="1084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1987:</a:t>
            </a:r>
            <a:endParaRPr lang="en-US" sz="3200"/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2032000" y="5132392"/>
            <a:ext cx="8483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An international committee starts the development of </a:t>
            </a:r>
            <a:r>
              <a:rPr lang="en-US" u="sng"/>
              <a:t>Haskell</a:t>
            </a:r>
            <a:r>
              <a:rPr lang="en-US"/>
              <a:t>, a standard lazy functional language.</a:t>
            </a:r>
            <a:endParaRPr lang="en-US" sz="3200"/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>
            <a:off x="9906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CE985307-C3FD-9248-B2C1-95055E326CA4}" type="slidenum">
              <a:rPr lang="en-US" sz="1400"/>
              <a:pPr algn="r"/>
              <a:t>11</a:t>
            </a:fld>
            <a:endParaRPr lang="en-US" sz="1400"/>
          </a:p>
        </p:txBody>
      </p:sp>
      <p:pic>
        <p:nvPicPr>
          <p:cNvPr id="21509" name="Picture 1" descr="Screen Shot 2016-06-21 at 09.26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339" y="2845865"/>
            <a:ext cx="5749925" cy="15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1965326" y="1677989"/>
            <a:ext cx="1255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1990s:</a:t>
            </a:r>
            <a:endParaRPr lang="en-US" sz="3200"/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2217738" y="5149850"/>
            <a:ext cx="7899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Phil Wadler and others develop </a:t>
            </a:r>
            <a:r>
              <a:rPr lang="en-US" i="1"/>
              <a:t>type classes</a:t>
            </a:r>
            <a:r>
              <a:rPr lang="en-US"/>
              <a:t> and </a:t>
            </a:r>
            <a:r>
              <a:rPr lang="en-US" i="1"/>
              <a:t>monads</a:t>
            </a:r>
            <a:r>
              <a:rPr lang="en-US"/>
              <a:t>, two of the main innovations of Haskell.</a:t>
            </a:r>
            <a:endParaRPr lang="en-US" sz="3200"/>
          </a:p>
        </p:txBody>
      </p:sp>
      <p:sp>
        <p:nvSpPr>
          <p:cNvPr id="22532" name="Rectangle 7"/>
          <p:cNvSpPr>
            <a:spLocks noChangeArrowheads="1"/>
          </p:cNvSpPr>
          <p:nvPr/>
        </p:nvSpPr>
        <p:spPr bwMode="auto">
          <a:xfrm>
            <a:off x="9906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0BBAC8C3-910B-5E43-9619-EADAE457526C}" type="slidenum">
              <a:rPr lang="en-US" sz="1400"/>
              <a:pPr algn="r"/>
              <a:t>12</a:t>
            </a:fld>
            <a:endParaRPr lang="en-US" sz="1400"/>
          </a:p>
        </p:txBody>
      </p:sp>
      <p:pic>
        <p:nvPicPr>
          <p:cNvPr id="22533" name="Picture 6" descr="wadl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38" y="2608263"/>
            <a:ext cx="147955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1952626" y="1725613"/>
            <a:ext cx="1084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2003:</a:t>
            </a:r>
            <a:endParaRPr lang="en-US" sz="3200"/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2324101" y="4843463"/>
            <a:ext cx="77263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committee publishes the </a:t>
            </a:r>
            <a:r>
              <a:rPr lang="en-US" u="sng"/>
              <a:t>Haskell Report</a:t>
            </a:r>
            <a:r>
              <a:rPr lang="en-US"/>
              <a:t>, defining a stable version of the language; an updated version was published in 2010.</a:t>
            </a:r>
            <a:endParaRPr lang="en-US" sz="3200"/>
          </a:p>
        </p:txBody>
      </p:sp>
      <p:sp>
        <p:nvSpPr>
          <p:cNvPr id="23556" name="Rectangle 8"/>
          <p:cNvSpPr>
            <a:spLocks noChangeArrowheads="1"/>
          </p:cNvSpPr>
          <p:nvPr/>
        </p:nvSpPr>
        <p:spPr bwMode="auto">
          <a:xfrm>
            <a:off x="9906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80D739F5-2D3A-1349-A815-2FEC9FFB9362}" type="slidenum">
              <a:rPr lang="en-US" sz="1400"/>
              <a:pPr algn="r"/>
              <a:t>13</a:t>
            </a:fld>
            <a:endParaRPr lang="en-US" sz="1400"/>
          </a:p>
        </p:txBody>
      </p:sp>
      <p:pic>
        <p:nvPicPr>
          <p:cNvPr id="23557" name="Picture 1" descr="Screen Shot 2016-06-21 at 09.28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26" y="2268538"/>
            <a:ext cx="1400175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1952626" y="1725614"/>
            <a:ext cx="1922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2010-date:</a:t>
            </a:r>
            <a:endParaRPr lang="en-US" sz="3200"/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2397125" y="4873625"/>
            <a:ext cx="73977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Standard distribution, library support, new language features, development tools, use in industry, influence on other languages, etc.</a:t>
            </a:r>
            <a:endParaRPr lang="en-US" sz="3200"/>
          </a:p>
        </p:txBody>
      </p:sp>
      <p:sp>
        <p:nvSpPr>
          <p:cNvPr id="24580" name="Rectangle 8"/>
          <p:cNvSpPr>
            <a:spLocks noChangeArrowheads="1"/>
          </p:cNvSpPr>
          <p:nvPr/>
        </p:nvSpPr>
        <p:spPr bwMode="auto">
          <a:xfrm>
            <a:off x="9906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9376A1EB-D7A4-C242-9278-E6540453E219}" type="slidenum">
              <a:rPr lang="en-US" sz="1400"/>
              <a:pPr algn="r"/>
              <a:t>14</a:t>
            </a:fld>
            <a:endParaRPr lang="en-US" sz="1400"/>
          </a:p>
        </p:txBody>
      </p:sp>
      <p:pic>
        <p:nvPicPr>
          <p:cNvPr id="24581" name="Picture 4" descr="Screen Shot 2016-06-21 at 09.31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64" y="2608263"/>
            <a:ext cx="29114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A Taste of Haskell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2427288" y="1774826"/>
            <a:ext cx="7339012" cy="2830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 []     = []</a:t>
            </a:r>
          </a:p>
          <a:p>
            <a:pPr>
              <a:lnSpc>
                <a:spcPct val="15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 (x:xs) = f ys ++ [x] ++ f zs</a:t>
            </a:r>
          </a:p>
          <a:p>
            <a:pPr>
              <a:lnSpc>
                <a:spcPct val="15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        where</a:t>
            </a:r>
          </a:p>
          <a:p>
            <a:pPr>
              <a:lnSpc>
                <a:spcPct val="15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           ys = [a | a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  <a:cs typeface="+mn-cs"/>
              </a:rPr>
              <a:t> xs, a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</a:t>
            </a:r>
            <a:r>
              <a:rPr lang="en-US" sz="2400">
                <a:latin typeface="Lucida Sans Typewriter" charset="0"/>
                <a:cs typeface="+mn-cs"/>
              </a:rPr>
              <a:t> x]</a:t>
            </a:r>
          </a:p>
          <a:p>
            <a:pPr>
              <a:lnSpc>
                <a:spcPct val="15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           zs = [b | b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  <a:cs typeface="+mn-cs"/>
              </a:rPr>
              <a:t> xs, b &gt; x]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5715000" y="4948238"/>
            <a:ext cx="762000" cy="15557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600">
                <a:cs typeface="+mn-cs"/>
              </a:rPr>
              <a:t>?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9906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758F248A-3C19-B143-AB74-716CFA3E8BDE}" type="slidenum">
              <a:rPr lang="en-US" sz="1400"/>
              <a:pPr algn="r"/>
              <a:t>15</a:t>
            </a:fld>
            <a:endParaRPr 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Book Title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This course(including slides) is largely based on the book: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Programming in Haskell, </a:t>
            </a:r>
          </a:p>
          <a:p>
            <a:pPr marL="0" indent="0">
              <a:buNone/>
            </a:pPr>
            <a:r>
              <a:rPr lang="en-IE" dirty="0"/>
              <a:t>Graham Hutton, 2</a:t>
            </a:r>
            <a:r>
              <a:rPr lang="en-IE" baseline="30000" dirty="0"/>
              <a:t>nd</a:t>
            </a:r>
            <a:r>
              <a:rPr lang="en-IE" dirty="0"/>
              <a:t> Ed, </a:t>
            </a:r>
          </a:p>
          <a:p>
            <a:pPr marL="0" indent="0">
              <a:buNone/>
            </a:pPr>
            <a:r>
              <a:rPr lang="en-IE" dirty="0"/>
              <a:t>Cambridge University Press, </a:t>
            </a:r>
          </a:p>
          <a:p>
            <a:pPr marL="0" indent="0">
              <a:buNone/>
            </a:pPr>
            <a:r>
              <a:rPr lang="en-IE" dirty="0"/>
              <a:t>ISBN 978-1-316-62622-1.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369" y="2547582"/>
            <a:ext cx="26765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5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18D116F-ECDA-134D-AEF5-EEF075D37234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8517467" cy="685800"/>
          </a:xfrm>
        </p:spPr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What is a Functional Language?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5813" y="3305175"/>
            <a:ext cx="8178800" cy="3022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ahoma" charset="0"/>
                <a:ea typeface="ＭＳ Ｐゴシック" charset="0"/>
              </a:rPr>
              <a:t>Functional programming is </a:t>
            </a:r>
            <a:r>
              <a:rPr lang="en-US" u="sng" dirty="0">
                <a:latin typeface="Tahoma" charset="0"/>
                <a:ea typeface="ＭＳ Ｐゴシック" charset="0"/>
              </a:rPr>
              <a:t>style</a:t>
            </a:r>
            <a:r>
              <a:rPr lang="en-US" dirty="0">
                <a:latin typeface="Tahoma" charset="0"/>
                <a:ea typeface="ＭＳ Ｐゴシック" charset="0"/>
              </a:rPr>
              <a:t> of programming in which the basic method of computation is the application of functions to arguments;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Tahoma" charset="0"/>
              <a:ea typeface="ＭＳ Ｐゴシック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ahoma" charset="0"/>
                <a:ea typeface="ＭＳ Ｐゴシック" charset="0"/>
              </a:rPr>
              <a:t>A functional language is one that </a:t>
            </a:r>
            <a:r>
              <a:rPr lang="en-US" u="sng" dirty="0">
                <a:latin typeface="Tahoma" charset="0"/>
                <a:ea typeface="ＭＳ Ｐゴシック" charset="0"/>
              </a:rPr>
              <a:t>supports</a:t>
            </a:r>
            <a:r>
              <a:rPr lang="en-US" dirty="0">
                <a:latin typeface="Tahoma" charset="0"/>
                <a:ea typeface="ＭＳ Ｐゴシック" charset="0"/>
              </a:rPr>
              <a:t> and </a:t>
            </a:r>
            <a:r>
              <a:rPr lang="en-US" u="sng" dirty="0">
                <a:latin typeface="Tahoma" charset="0"/>
                <a:ea typeface="ＭＳ Ｐゴシック" charset="0"/>
              </a:rPr>
              <a:t>encourages</a:t>
            </a:r>
            <a:r>
              <a:rPr lang="en-US" dirty="0">
                <a:latin typeface="Tahoma" charset="0"/>
                <a:ea typeface="ＭＳ Ｐゴシック" charset="0"/>
              </a:rPr>
              <a:t> the functional style.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976438" y="1716088"/>
            <a:ext cx="8031162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Opinions differ, and it is difficult to give a precise definition, but generally speaking: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Example</a:t>
            </a:r>
          </a:p>
        </p:txBody>
      </p:sp>
      <p:sp>
        <p:nvSpPr>
          <p:cNvPr id="13314" name="Text Box 3"/>
          <p:cNvSpPr txBox="1">
            <a:spLocks noChangeArrowheads="1"/>
          </p:cNvSpPr>
          <p:nvPr/>
        </p:nvSpPr>
        <p:spPr bwMode="auto">
          <a:xfrm>
            <a:off x="1976439" y="1628776"/>
            <a:ext cx="6192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Summing the integers 1 to 10 in Java:</a:t>
            </a:r>
            <a:endParaRPr lang="en-US" sz="3200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186114" y="2984500"/>
            <a:ext cx="5360987" cy="1619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int total = 0;</a:t>
            </a:r>
          </a:p>
          <a:p>
            <a:pPr>
              <a:lnSpc>
                <a:spcPct val="14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for (int i = 1; i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</a:t>
            </a:r>
            <a:r>
              <a:rPr lang="en-US" sz="2400">
                <a:latin typeface="Lucida Sans Typewriter" charset="0"/>
                <a:cs typeface="+mn-cs"/>
              </a:rPr>
              <a:t> 10; i++)</a:t>
            </a:r>
          </a:p>
          <a:p>
            <a:pPr>
              <a:lnSpc>
                <a:spcPct val="14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total = total + i;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2051051" y="5327651"/>
            <a:ext cx="794702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The computation method is </a:t>
            </a:r>
            <a:r>
              <a:rPr lang="en-US" u="sng">
                <a:cs typeface="+mn-cs"/>
              </a:rPr>
              <a:t>variable assignment</a:t>
            </a:r>
            <a:r>
              <a:rPr lang="en-US">
                <a:cs typeface="+mn-cs"/>
              </a:rPr>
              <a:t>. </a:t>
            </a:r>
          </a:p>
        </p:txBody>
      </p:sp>
      <p:sp>
        <p:nvSpPr>
          <p:cNvPr id="13317" name="Rectangle 14"/>
          <p:cNvSpPr>
            <a:spLocks noChangeArrowheads="1"/>
          </p:cNvSpPr>
          <p:nvPr/>
        </p:nvSpPr>
        <p:spPr bwMode="auto">
          <a:xfrm>
            <a:off x="9906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DC77BFD8-BD49-8346-957F-B986C4376BA8}" type="slidenum">
              <a:rPr lang="en-US" sz="1400"/>
              <a:pPr algn="r"/>
              <a:t>3</a:t>
            </a:fld>
            <a:endParaRPr lang="en-US" sz="140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Example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2036764" y="1652588"/>
            <a:ext cx="6605587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Summing the integers 1 to 10 in Haskell: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3138488" y="3103563"/>
            <a:ext cx="22098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Lucida Sans Typewriter" charset="0"/>
                <a:cs typeface="+mn-cs"/>
              </a:rPr>
              <a:t>sum [1..10]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2025651" y="4400551"/>
            <a:ext cx="777557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The computation method is </a:t>
            </a:r>
            <a:r>
              <a:rPr lang="en-US" u="sng">
                <a:cs typeface="+mn-cs"/>
              </a:rPr>
              <a:t>function application</a:t>
            </a:r>
            <a:r>
              <a:rPr lang="en-US">
                <a:cs typeface="+mn-cs"/>
              </a:rPr>
              <a:t>.</a:t>
            </a:r>
          </a:p>
        </p:txBody>
      </p:sp>
      <p:sp>
        <p:nvSpPr>
          <p:cNvPr id="14341" name="Rectangle 10"/>
          <p:cNvSpPr>
            <a:spLocks noChangeArrowheads="1"/>
          </p:cNvSpPr>
          <p:nvPr/>
        </p:nvSpPr>
        <p:spPr bwMode="auto">
          <a:xfrm>
            <a:off x="9906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3332589D-D7A3-AF49-BF0C-D03C234B2526}" type="slidenum">
              <a:rPr lang="en-US" sz="1400"/>
              <a:pPr algn="r"/>
              <a:t>4</a:t>
            </a:fld>
            <a:endParaRPr lang="en-US" sz="140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1978026" y="1690688"/>
            <a:ext cx="1243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1930s:</a:t>
            </a:r>
            <a:endParaRPr lang="en-US" sz="3200"/>
          </a:p>
        </p:txBody>
      </p:sp>
      <p:sp>
        <p:nvSpPr>
          <p:cNvPr id="15363" name="Text Box 4" descr="White marble"/>
          <p:cNvSpPr txBox="1">
            <a:spLocks noChangeArrowheads="1"/>
          </p:cNvSpPr>
          <p:nvPr/>
        </p:nvSpPr>
        <p:spPr bwMode="auto">
          <a:xfrm>
            <a:off x="2417764" y="5010150"/>
            <a:ext cx="74374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Alonzo Church develops the </a:t>
            </a:r>
            <a:r>
              <a:rPr lang="en-US" u="sng"/>
              <a:t>lambda calculus</a:t>
            </a:r>
            <a:r>
              <a:rPr lang="en-US"/>
              <a:t>, a simple but powerful theory of functions.</a:t>
            </a:r>
            <a:endParaRPr lang="en-US" sz="3200"/>
          </a:p>
        </p:txBody>
      </p:sp>
      <p:sp>
        <p:nvSpPr>
          <p:cNvPr id="15364" name="Rectangle 7"/>
          <p:cNvSpPr>
            <a:spLocks noChangeArrowheads="1"/>
          </p:cNvSpPr>
          <p:nvPr/>
        </p:nvSpPr>
        <p:spPr bwMode="auto">
          <a:xfrm>
            <a:off x="9906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0F26D0CC-0801-E148-878D-0EA3D6D8FC15}" type="slidenum">
              <a:rPr lang="en-US" sz="1400"/>
              <a:pPr algn="r"/>
              <a:t>5</a:t>
            </a:fld>
            <a:endParaRPr lang="en-US" sz="1400"/>
          </a:p>
        </p:txBody>
      </p:sp>
      <p:pic>
        <p:nvPicPr>
          <p:cNvPr id="15365" name="Picture 8" descr="C:\Documents and Settings\gmh.POLIHALE\Desktop\chur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64"/>
          <a:stretch>
            <a:fillRect/>
          </a:stretch>
        </p:blipFill>
        <p:spPr bwMode="auto">
          <a:xfrm>
            <a:off x="5275264" y="2617789"/>
            <a:ext cx="149542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16386" name="Text Box 3"/>
          <p:cNvSpPr txBox="1">
            <a:spLocks noChangeArrowheads="1"/>
          </p:cNvSpPr>
          <p:nvPr/>
        </p:nvSpPr>
        <p:spPr bwMode="auto">
          <a:xfrm>
            <a:off x="1917701" y="1690688"/>
            <a:ext cx="1243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1950s:</a:t>
            </a:r>
            <a:endParaRPr lang="en-US" sz="3200"/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2128838" y="4797425"/>
            <a:ext cx="7942262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John McCarthy develops </a:t>
            </a:r>
            <a:r>
              <a:rPr lang="en-US" u="sng"/>
              <a:t>Lisp</a:t>
            </a:r>
            <a:r>
              <a:rPr lang="en-US"/>
              <a:t>, the first functional language, with some influences from the lambda calculus, but retaining variable assignments.</a:t>
            </a:r>
            <a:endParaRPr lang="en-US" sz="3200"/>
          </a:p>
        </p:txBody>
      </p:sp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9906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47E635E4-4778-3447-8881-18D4DDCAC112}" type="slidenum">
              <a:rPr lang="en-US" sz="1400"/>
              <a:pPr algn="r"/>
              <a:t>6</a:t>
            </a:fld>
            <a:endParaRPr lang="en-US" sz="1400"/>
          </a:p>
        </p:txBody>
      </p:sp>
      <p:pic>
        <p:nvPicPr>
          <p:cNvPr id="16389" name="Picture 3" descr="ESSA-1-articleInli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264" y="2403476"/>
            <a:ext cx="1328737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001838" y="1801813"/>
            <a:ext cx="1243012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1960s: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425700" y="4819650"/>
            <a:ext cx="7227888" cy="13731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Peter Landin develops </a:t>
            </a:r>
            <a:r>
              <a:rPr lang="en-US" u="sng">
                <a:cs typeface="+mn-cs"/>
              </a:rPr>
              <a:t>ISWIM</a:t>
            </a:r>
            <a:r>
              <a:rPr lang="en-US">
                <a:cs typeface="+mn-cs"/>
              </a:rPr>
              <a:t>, the first </a:t>
            </a:r>
            <a:r>
              <a:rPr lang="en-US" i="1">
                <a:cs typeface="+mn-cs"/>
              </a:rPr>
              <a:t>pure</a:t>
            </a:r>
            <a:r>
              <a:rPr lang="en-US">
                <a:cs typeface="+mn-cs"/>
              </a:rPr>
              <a:t> functional language, based strongly on the lambda calculus, with no assignments.</a:t>
            </a:r>
          </a:p>
        </p:txBody>
      </p:sp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9906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BAF9F374-4577-F94B-8F08-331BD918C01D}" type="slidenum">
              <a:rPr lang="en-US" sz="1400"/>
              <a:pPr algn="r"/>
              <a:t>7</a:t>
            </a:fld>
            <a:endParaRPr lang="en-US" sz="1400"/>
          </a:p>
        </p:txBody>
      </p:sp>
      <p:pic>
        <p:nvPicPr>
          <p:cNvPr id="17413" name="Picture 1" descr="220px-Peter_Land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38" y="2482850"/>
            <a:ext cx="13779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1978026" y="1774826"/>
            <a:ext cx="1243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1970s:</a:t>
            </a:r>
            <a:endParaRPr lang="en-US" sz="3200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752725" y="4797425"/>
            <a:ext cx="6705600" cy="13731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John Backus develops </a:t>
            </a:r>
            <a:r>
              <a:rPr lang="en-US" u="sng">
                <a:cs typeface="+mn-cs"/>
              </a:rPr>
              <a:t>FP</a:t>
            </a:r>
            <a:r>
              <a:rPr lang="en-US">
                <a:cs typeface="+mn-cs"/>
              </a:rPr>
              <a:t>, a functional language that emphasizes </a:t>
            </a:r>
            <a:r>
              <a:rPr lang="en-US" i="1">
                <a:cs typeface="+mn-cs"/>
              </a:rPr>
              <a:t>higher-order functions</a:t>
            </a:r>
            <a:r>
              <a:rPr lang="en-US">
                <a:cs typeface="+mn-cs"/>
              </a:rPr>
              <a:t> and </a:t>
            </a:r>
            <a:r>
              <a:rPr lang="en-US" i="1">
                <a:cs typeface="+mn-cs"/>
              </a:rPr>
              <a:t>reasoning about programs</a:t>
            </a:r>
            <a:r>
              <a:rPr lang="en-US">
                <a:cs typeface="+mn-cs"/>
              </a:rPr>
              <a:t>.</a:t>
            </a:r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9906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AC39AAF8-45D7-ED4C-8F35-F0944B4F43C6}" type="slidenum">
              <a:rPr lang="en-US" sz="1400"/>
              <a:pPr algn="r"/>
              <a:t>8</a:t>
            </a:fld>
            <a:endParaRPr lang="en-US" sz="1400"/>
          </a:p>
        </p:txBody>
      </p:sp>
      <p:pic>
        <p:nvPicPr>
          <p:cNvPr id="18437" name="Picture 3" descr="1997_john_backu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713" y="2430464"/>
            <a:ext cx="1433512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1578</TotalTime>
  <Words>468</Words>
  <Application>Microsoft Macintosh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 Black</vt:lpstr>
      <vt:lpstr>Lucida Sans Typewriter</vt:lpstr>
      <vt:lpstr>Monotype Sorts</vt:lpstr>
      <vt:lpstr>Tahoma</vt:lpstr>
      <vt:lpstr>Times New Roman</vt:lpstr>
      <vt:lpstr>Wingdings</vt:lpstr>
      <vt:lpstr>FUN Template</vt:lpstr>
      <vt:lpstr>PowerPoint Presentation</vt:lpstr>
      <vt:lpstr>Book Title </vt:lpstr>
      <vt:lpstr>What is a Functional Language?</vt:lpstr>
      <vt:lpstr>Example</vt:lpstr>
      <vt:lpstr>Example</vt:lpstr>
      <vt:lpstr>Historical Background</vt:lpstr>
      <vt:lpstr>Historical Background</vt:lpstr>
      <vt:lpstr>Historical Background</vt:lpstr>
      <vt:lpstr>Historical Background</vt:lpstr>
      <vt:lpstr>Historical Background</vt:lpstr>
      <vt:lpstr>Historical Background</vt:lpstr>
      <vt:lpstr>Historical Background</vt:lpstr>
      <vt:lpstr>Historical Background</vt:lpstr>
      <vt:lpstr>Historical Background</vt:lpstr>
      <vt:lpstr>Historical Background</vt:lpstr>
      <vt:lpstr>A Taste of Haskell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Mairead Meagher</cp:lastModifiedBy>
  <cp:revision>202</cp:revision>
  <cp:lastPrinted>2017-11-08T23:35:25Z</cp:lastPrinted>
  <dcterms:created xsi:type="dcterms:W3CDTF">2000-11-20T11:40:19Z</dcterms:created>
  <dcterms:modified xsi:type="dcterms:W3CDTF">2021-03-16T15:18:15Z</dcterms:modified>
</cp:coreProperties>
</file>