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319" r:id="rId2"/>
    <p:sldId id="278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35" r:id="rId11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327"/>
  </p:normalViewPr>
  <p:slideViewPr>
    <p:cSldViewPr snapToGrid="0">
      <p:cViewPr varScale="1">
        <p:scale>
          <a:sx n="124" d="100"/>
          <a:sy n="124" d="100"/>
        </p:scale>
        <p:origin x="1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6213" y="5164138"/>
            <a:ext cx="896778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6.2 – Tail Recursion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69" y="887002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69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0999"/>
            <a:ext cx="7870634" cy="1183395"/>
          </a:xfrm>
        </p:spPr>
        <p:txBody>
          <a:bodyPr/>
          <a:lstStyle/>
          <a:p>
            <a:pPr algn="ctr"/>
            <a:r>
              <a:rPr lang="en-US" dirty="0">
                <a:latin typeface="Arial Black" charset="0"/>
                <a:ea typeface="ＭＳ Ｐゴシック" charset="0"/>
              </a:rPr>
              <a:t>Recursion – why we need tail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A1734-B317-8741-A1DA-C100E014BA2E}"/>
              </a:ext>
            </a:extLst>
          </p:cNvPr>
          <p:cNvSpPr txBox="1"/>
          <p:nvPr/>
        </p:nvSpPr>
        <p:spPr>
          <a:xfrm>
            <a:off x="294911" y="5860974"/>
            <a:ext cx="778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expensive and prone to stack overflows..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3EC9319B-C594-4448-8C69-6768202E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375" y="1581311"/>
            <a:ext cx="520527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IE" sz="2400" b="1" dirty="0" err="1">
                <a:latin typeface="Lucida Sans Typewriter" panose="020B0509030504030204" pitchFamily="49" charset="77"/>
              </a:rPr>
              <a:t>factRec</a:t>
            </a:r>
            <a:r>
              <a:rPr lang="en-IE" sz="24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400" dirty="0" err="1">
                <a:latin typeface="Lucida Sans Typewriter" panose="020B0509030504030204" pitchFamily="49" charset="77"/>
              </a:rPr>
              <a:t>factRec</a:t>
            </a:r>
            <a:r>
              <a:rPr lang="en-IE" sz="2400" dirty="0">
                <a:latin typeface="Lucida Sans Typewriter" panose="020B0509030504030204" pitchFamily="49" charset="77"/>
              </a:rPr>
              <a:t> 0 = 1</a:t>
            </a:r>
          </a:p>
          <a:p>
            <a:r>
              <a:rPr lang="en-IE" sz="2400" dirty="0" err="1">
                <a:latin typeface="Lucida Sans Typewriter" panose="020B0509030504030204" pitchFamily="49" charset="77"/>
              </a:rPr>
              <a:t>factRec</a:t>
            </a:r>
            <a:r>
              <a:rPr lang="en-IE" sz="2400" dirty="0">
                <a:latin typeface="Lucida Sans Typewriter" panose="020B0509030504030204" pitchFamily="49" charset="77"/>
              </a:rPr>
              <a:t> n = n*</a:t>
            </a:r>
            <a:r>
              <a:rPr lang="en-IE" sz="2400" dirty="0" err="1">
                <a:latin typeface="Lucida Sans Typewriter" panose="020B0509030504030204" pitchFamily="49" charset="77"/>
              </a:rPr>
              <a:t>factRec</a:t>
            </a:r>
            <a:r>
              <a:rPr lang="en-IE" sz="2400" dirty="0">
                <a:latin typeface="Lucida Sans Typewriter" panose="020B0509030504030204" pitchFamily="49" charset="77"/>
              </a:rPr>
              <a:t> (n-1)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2D49542-463A-994D-967C-9E6F3874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21" y="3299217"/>
            <a:ext cx="3568700" cy="2273300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CB83C1F-5950-8C4D-8409-3AEEF92FCDB1}"/>
              </a:ext>
            </a:extLst>
          </p:cNvPr>
          <p:cNvSpPr/>
          <p:nvPr/>
        </p:nvSpPr>
        <p:spPr bwMode="auto">
          <a:xfrm>
            <a:off x="7161088" y="2942962"/>
            <a:ext cx="1982912" cy="1055608"/>
          </a:xfrm>
          <a:prstGeom prst="wedgeRoundRectCallout">
            <a:avLst>
              <a:gd name="adj1" fmla="val -218242"/>
              <a:gd name="adj2" fmla="val 59580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charset="0"/>
                <a:ea typeface="ＭＳ Ｐゴシック" charset="0"/>
              </a:rPr>
              <a:t>Pending ‘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ahoma" charset="0"/>
                <a:ea typeface="ＭＳ Ｐゴシック" charset="0"/>
              </a:rPr>
              <a:t>multiply’s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0999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Tail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204493" y="1936616"/>
            <a:ext cx="87569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tail recursion, the information that needs to be </a:t>
            </a:r>
          </a:p>
          <a:p>
            <a:r>
              <a:rPr lang="en-US" dirty="0"/>
              <a:t>stored on the call stack is much smaller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use the base case in such a way that once it is </a:t>
            </a:r>
          </a:p>
          <a:p>
            <a:r>
              <a:rPr lang="en-US" dirty="0"/>
              <a:t>called, the work is done (no pending operations)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use a helper function that in turn uses an </a:t>
            </a:r>
          </a:p>
          <a:p>
            <a:r>
              <a:rPr lang="en-US" dirty="0"/>
              <a:t>accumulator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19" y="380999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Example 1 – tail recursion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CA98A1FE-67A8-F846-BE04-FFE30F91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40" y="1304178"/>
            <a:ext cx="7436651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factTailRec</a:t>
            </a:r>
            <a:r>
              <a:rPr lang="en-IE" sz="2400" dirty="0">
                <a:latin typeface="Lucida Sans Typewriter" panose="020B0509030504030204" pitchFamily="49" charset="77"/>
              </a:rPr>
              <a:t> ::Int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factTailRec n = helper n 1 where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    helper 1 acc = acc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    helper x acc = helper (x-1) (acc*x)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E200C01-2140-F84D-BC85-F0C6FC69E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486" y="3238065"/>
            <a:ext cx="2601994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IE" sz="2400" dirty="0">
                <a:latin typeface="Lucida Sans Typewriter" panose="020B0509030504030204" pitchFamily="49" charset="77"/>
              </a:rPr>
              <a:t>factTailRec</a:t>
            </a:r>
            <a:r>
              <a:rPr lang="en-US" sz="2400" dirty="0">
                <a:latin typeface="Lucida Sans Typewriter" charset="0"/>
                <a:cs typeface="+mn-cs"/>
              </a:rPr>
              <a:t> 4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25069843-1880-1042-A487-27F8B88BD2C1}"/>
              </a:ext>
            </a:extLst>
          </p:cNvPr>
          <p:cNvGrpSpPr>
            <a:grpSpLocks/>
          </p:cNvGrpSpPr>
          <p:nvPr/>
        </p:nvGrpSpPr>
        <p:grpSpPr bwMode="auto">
          <a:xfrm>
            <a:off x="1394736" y="3560763"/>
            <a:ext cx="2584452" cy="901700"/>
            <a:chOff x="665" y="1949"/>
            <a:chExt cx="1628" cy="568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3EE4E23E-961B-814C-98F6-61AE0D09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249"/>
              <a:ext cx="1288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4 1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9D34FA6-4B13-EA46-9171-D1991CC2A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3F096310-EF4D-A84F-8101-BD4101E97944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4362450"/>
            <a:ext cx="3327406" cy="900113"/>
            <a:chOff x="665" y="2454"/>
            <a:chExt cx="2096" cy="567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73D3F0D0-B2B1-B942-9463-80D2D5A7C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753"/>
              <a:ext cx="175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3 (4*1)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DAAA674B-21B9-DE49-A7EC-317A8AA18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E3DF193F-DCD0-8749-B5AA-EFE94F4E88D3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5165725"/>
            <a:ext cx="3698882" cy="895350"/>
            <a:chOff x="665" y="2960"/>
            <a:chExt cx="2330" cy="564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6CB68449-21A7-424C-A093-F96277D22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1990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2 (3 * 4)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2110B153-4277-5740-93BC-EC472CA96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EF4B0F-9D79-A04F-910E-5ECC38B87567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5969000"/>
            <a:ext cx="3698882" cy="892175"/>
            <a:chOff x="665" y="3466"/>
            <a:chExt cx="2330" cy="562"/>
          </a:xfrm>
        </p:grpSpPr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C68D8DB6-7340-BF40-A7CB-878F36A2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760"/>
              <a:ext cx="1990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1 (2 *12)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E76C4756-A39C-264E-913C-0FBD25B77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sp>
        <p:nvSpPr>
          <p:cNvPr id="20" name="Text Box 7">
            <a:extLst>
              <a:ext uri="{FF2B5EF4-FFF2-40B4-BE49-F238E27FC236}">
                <a16:creationId xmlns:a16="http://schemas.microsoft.com/office/drawing/2014/main" id="{E74895FB-85CA-0440-AEE8-D993BDC7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14" y="6433268"/>
            <a:ext cx="928459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= 24</a:t>
            </a:r>
          </a:p>
        </p:txBody>
      </p:sp>
    </p:spTree>
    <p:extLst>
      <p:ext uri="{BB962C8B-B14F-4D97-AF65-F5344CB8AC3E}">
        <p14:creationId xmlns:p14="http://schemas.microsoft.com/office/powerpoint/2010/main" val="13267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0999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General template</a:t>
            </a: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BA78A2DA-CD08-3340-B0CC-BE66BAE5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43" y="2866209"/>
            <a:ext cx="7879080" cy="2062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foo</a:t>
            </a:r>
            <a:r>
              <a:rPr lang="en-US" altLang="en-US" sz="2000" b="1" dirty="0">
                <a:latin typeface="Courier New" panose="02070309020205020404" pitchFamily="49" charset="0"/>
              </a:rPr>
              <a:t> :: Int -&gt; Int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foo</a:t>
            </a:r>
            <a:r>
              <a:rPr lang="en-US" altLang="en-US" sz="2000" b="1" dirty="0">
                <a:latin typeface="Courier New" panose="02070309020205020404" pitchFamily="49" charset="0"/>
              </a:rPr>
              <a:t> x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foohelper</a:t>
            </a:r>
            <a:r>
              <a:rPr lang="en-US" altLang="en-US" sz="2000" b="1" dirty="0">
                <a:latin typeface="Courier New" panose="02070309020205020404" pitchFamily="49" charset="0"/>
              </a:rPr>
              <a:t> x initial solution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>
                <a:latin typeface="Courier New" panose="02070309020205020404" pitchFamily="49" charset="0"/>
              </a:rPr>
              <a:t>foohelper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| base case = solution (based on accum)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| otherwise = fooHelper (n-1)(updated accum)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697F25A-F10C-A445-AB14-AC88DB047902}"/>
              </a:ext>
            </a:extLst>
          </p:cNvPr>
          <p:cNvSpPr/>
          <p:nvPr/>
        </p:nvSpPr>
        <p:spPr bwMode="auto">
          <a:xfrm>
            <a:off x="6780943" y="1444992"/>
            <a:ext cx="1489753" cy="578882"/>
          </a:xfrm>
          <a:prstGeom prst="wedgeRoundRectCallout">
            <a:avLst>
              <a:gd name="adj1" fmla="val -109597"/>
              <a:gd name="adj2" fmla="val 423057"/>
              <a:gd name="adj3" fmla="val 1666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charset="0"/>
                <a:ea typeface="ＭＳ Ｐゴシック" charset="0"/>
              </a:rPr>
              <a:t>Some updated value</a:t>
            </a:r>
          </a:p>
        </p:txBody>
      </p:sp>
    </p:spTree>
    <p:extLst>
      <p:ext uri="{BB962C8B-B14F-4D97-AF65-F5344CB8AC3E}">
        <p14:creationId xmlns:p14="http://schemas.microsoft.com/office/powerpoint/2010/main" val="11010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8AEF94-AA4F-744B-BDE4-5EB4737F8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919" y="380999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Example 2 – tail recursion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E306B4BD-0885-664F-9ADE-B9FF523C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03" y="1694640"/>
            <a:ext cx="5949064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sumInts</a:t>
            </a:r>
            <a:r>
              <a:rPr lang="en-IE" sz="2400" dirty="0">
                <a:latin typeface="Lucida Sans Typewriter" panose="020B0509030504030204" pitchFamily="49" charset="77"/>
              </a:rPr>
              <a:t> :: [Int] -&gt; Int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sumInts [] = 0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sumInts (n:ns) = n + sumInts ns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4A04D-3173-0C4F-AA9B-2D8739FDF64E}"/>
              </a:ext>
            </a:extLst>
          </p:cNvPr>
          <p:cNvSpPr txBox="1"/>
          <p:nvPr/>
        </p:nvSpPr>
        <p:spPr>
          <a:xfrm>
            <a:off x="863029" y="3976099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rewrite this using tail recursion.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EEA02-72E3-7C47-B0B0-6ED687896570}"/>
              </a:ext>
            </a:extLst>
          </p:cNvPr>
          <p:cNvSpPr txBox="1"/>
          <p:nvPr/>
        </p:nvSpPr>
        <p:spPr>
          <a:xfrm>
            <a:off x="226032" y="5229546"/>
            <a:ext cx="83693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Exercise</a:t>
            </a:r>
            <a:r>
              <a:rPr lang="en-US" dirty="0"/>
              <a:t>: Convince yourself that it is not currently </a:t>
            </a:r>
          </a:p>
          <a:p>
            <a:r>
              <a:rPr lang="en-US" dirty="0"/>
              <a:t>tail recursive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6FA01-75CE-D840-8DC2-F70C3B98CF50}"/>
              </a:ext>
            </a:extLst>
          </p:cNvPr>
          <p:cNvSpPr txBox="1"/>
          <p:nvPr/>
        </p:nvSpPr>
        <p:spPr>
          <a:xfrm>
            <a:off x="1551397" y="3411020"/>
            <a:ext cx="405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sumInts [1,3,5] = 9</a:t>
            </a:r>
          </a:p>
        </p:txBody>
      </p:sp>
    </p:spTree>
    <p:extLst>
      <p:ext uri="{BB962C8B-B14F-4D97-AF65-F5344CB8AC3E}">
        <p14:creationId xmlns:p14="http://schemas.microsoft.com/office/powerpoint/2010/main" val="5887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EB548FAB-2465-1840-97DE-7AB450E06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3" y="996266"/>
            <a:ext cx="8180445" cy="20005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sumIntsTail</a:t>
            </a:r>
            <a:r>
              <a:rPr lang="en-IE" sz="2400" dirty="0">
                <a:latin typeface="Lucida Sans Typewriter" panose="020B0509030504030204" pitchFamily="49" charset="77"/>
              </a:rPr>
              <a:t> :: [Int] -&gt; Int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sumIntsTail ns = helper ns 0 where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    helper [] acc = acc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    helper (n:ns) acc = helper ns (acc + n)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7D735C-4388-F748-BE55-27FB6E26B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645" y="83049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Example 2 – tail recursion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A85F020-21B7-574A-8997-C1DC67F8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486" y="3238065"/>
            <a:ext cx="3717684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IE" sz="2400" dirty="0">
                <a:latin typeface="Lucida Sans Typewriter" panose="020B0509030504030204" pitchFamily="49" charset="77"/>
              </a:rPr>
              <a:t>sumIntsTail</a:t>
            </a:r>
            <a:r>
              <a:rPr lang="en-US" sz="2400" dirty="0">
                <a:latin typeface="Lucida Sans Typewriter" charset="0"/>
                <a:cs typeface="+mn-cs"/>
              </a:rPr>
              <a:t> [1,3,5]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AFD46781-CF51-9441-9B88-7FB225919F89}"/>
              </a:ext>
            </a:extLst>
          </p:cNvPr>
          <p:cNvGrpSpPr>
            <a:grpSpLocks/>
          </p:cNvGrpSpPr>
          <p:nvPr/>
        </p:nvGrpSpPr>
        <p:grpSpPr bwMode="auto">
          <a:xfrm>
            <a:off x="1394736" y="3560763"/>
            <a:ext cx="3698878" cy="901700"/>
            <a:chOff x="665" y="1949"/>
            <a:chExt cx="2330" cy="568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B108BE99-A1A8-8644-9A0F-35C6C9EB7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249"/>
              <a:ext cx="1990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</a:t>
              </a:r>
              <a:r>
                <a:rPr lang="en-US" sz="2400" dirty="0">
                  <a:latin typeface="Lucida Sans Typewriter" charset="0"/>
                </a:rPr>
                <a:t>[1,3,5]</a:t>
              </a:r>
              <a:r>
                <a:rPr lang="en-US" sz="2400" dirty="0">
                  <a:latin typeface="Lucida Sans Typewriter" charset="0"/>
                  <a:cs typeface="+mn-cs"/>
                </a:rPr>
                <a:t> 0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7A48F25B-44DB-F14F-928F-BF0B13021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88C9208B-7C7C-154B-BF27-4292FF71A40E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4362450"/>
            <a:ext cx="4071945" cy="900113"/>
            <a:chOff x="665" y="2454"/>
            <a:chExt cx="2565" cy="567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17A7EC04-3AD3-574C-908B-87B9F85CA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753"/>
              <a:ext cx="2225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[3,5] (1+0)</a:t>
              </a: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09F8976F-D6BE-764B-9F47-D0A50524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092902-62EB-2547-9224-977B73E73D62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5165725"/>
            <a:ext cx="3698882" cy="895350"/>
            <a:chOff x="665" y="2960"/>
            <a:chExt cx="2330" cy="564"/>
          </a:xfrm>
        </p:grpSpPr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0F2691CC-B17F-804A-86EE-18C8DE6F5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1990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[5] (3+1)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F956F777-ACD4-734A-A478-2BCE30270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3EA1F7-8AE2-2D42-B64D-762CC3D17133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5969000"/>
            <a:ext cx="3513144" cy="892175"/>
            <a:chOff x="665" y="3466"/>
            <a:chExt cx="2213" cy="562"/>
          </a:xfrm>
        </p:grpSpPr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240A4920-58AF-5B45-8CDA-95650714C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760"/>
              <a:ext cx="187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helper [] (5+4)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461508E3-3CBE-E741-878B-0DA28186D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sp>
        <p:nvSpPr>
          <p:cNvPr id="22" name="Text Box 7">
            <a:extLst>
              <a:ext uri="{FF2B5EF4-FFF2-40B4-BE49-F238E27FC236}">
                <a16:creationId xmlns:a16="http://schemas.microsoft.com/office/drawing/2014/main" id="{283B38C2-2825-5B47-91A8-F34F1A78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14" y="6433268"/>
            <a:ext cx="742511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= 9</a:t>
            </a:r>
          </a:p>
        </p:txBody>
      </p:sp>
    </p:spTree>
    <p:extLst>
      <p:ext uri="{BB962C8B-B14F-4D97-AF65-F5344CB8AC3E}">
        <p14:creationId xmlns:p14="http://schemas.microsoft.com/office/powerpoint/2010/main" val="7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E130C1-2E67-EC4F-BC90-CCB6F0F04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84" y="102741"/>
            <a:ext cx="7870634" cy="86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</a:rPr>
              <a:t>Example 3 – tail recursion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6EC1169A-CB33-8D44-A88B-CBCCCD25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62" y="2588761"/>
            <a:ext cx="5641583" cy="20005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/>
              <a:t>myAdd</a:t>
            </a:r>
            <a:r>
              <a:rPr lang="en-IE" sz="2400" dirty="0"/>
              <a:t> :: Int -&gt; Int -&gt; Int</a:t>
            </a:r>
          </a:p>
          <a:p>
            <a:r>
              <a:rPr lang="en-IE" sz="2400" dirty="0"/>
              <a:t>myAdd x 0 = x</a:t>
            </a:r>
          </a:p>
          <a:p>
            <a:r>
              <a:rPr lang="en-IE" sz="2400" dirty="0"/>
              <a:t>myAdd 0 y = y</a:t>
            </a:r>
          </a:p>
          <a:p>
            <a:r>
              <a:rPr lang="en-IE" sz="2400" dirty="0"/>
              <a:t>myAdd x y = myAdd (x-1) (y+1)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E848F-4C75-514C-AEBC-ED3391B8CE93}"/>
              </a:ext>
            </a:extLst>
          </p:cNvPr>
          <p:cNvSpPr txBox="1"/>
          <p:nvPr/>
        </p:nvSpPr>
        <p:spPr>
          <a:xfrm>
            <a:off x="218159" y="1089061"/>
            <a:ext cx="8225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myAdd</a:t>
            </a:r>
            <a:r>
              <a:rPr lang="en-US" dirty="0"/>
              <a:t> takes two integers and returns their sum. </a:t>
            </a:r>
          </a:p>
          <a:p>
            <a:r>
              <a:rPr lang="en-US" dirty="0"/>
              <a:t>Note : we can only use +1 and 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AEC05-820B-7047-9FD3-D977B1EDCC2A}"/>
              </a:ext>
            </a:extLst>
          </p:cNvPr>
          <p:cNvSpPr txBox="1"/>
          <p:nvPr/>
        </p:nvSpPr>
        <p:spPr>
          <a:xfrm>
            <a:off x="698643" y="5291191"/>
            <a:ext cx="355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tail recursive? </a:t>
            </a:r>
          </a:p>
        </p:txBody>
      </p:sp>
    </p:spTree>
    <p:extLst>
      <p:ext uri="{BB962C8B-B14F-4D97-AF65-F5344CB8AC3E}">
        <p14:creationId xmlns:p14="http://schemas.microsoft.com/office/powerpoint/2010/main" val="29744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E130C1-2E67-EC4F-BC90-CCB6F0F04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84" y="102741"/>
            <a:ext cx="7870634" cy="86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</a:rPr>
              <a:t>Example 3 – tail recursion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6EC1169A-CB33-8D44-A88B-CBCCCD25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360" y="1027089"/>
            <a:ext cx="5641583" cy="20005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/>
              <a:t>myAdd</a:t>
            </a:r>
            <a:r>
              <a:rPr lang="en-IE" sz="2400" dirty="0"/>
              <a:t> :: Int -&gt; Int -&gt; Int</a:t>
            </a:r>
          </a:p>
          <a:p>
            <a:r>
              <a:rPr lang="en-IE" sz="2400" dirty="0"/>
              <a:t>myAdd x 0 = x</a:t>
            </a:r>
          </a:p>
          <a:p>
            <a:r>
              <a:rPr lang="en-IE" sz="2400" dirty="0"/>
              <a:t>myAdd 0 y = y</a:t>
            </a:r>
          </a:p>
          <a:p>
            <a:r>
              <a:rPr lang="en-IE" sz="2400" dirty="0"/>
              <a:t>myAdd x y = myAdd (x-1) (y+1)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AEC05-820B-7047-9FD3-D977B1EDCC2A}"/>
              </a:ext>
            </a:extLst>
          </p:cNvPr>
          <p:cNvSpPr txBox="1"/>
          <p:nvPr/>
        </p:nvSpPr>
        <p:spPr>
          <a:xfrm>
            <a:off x="1150706" y="3123344"/>
            <a:ext cx="355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tail recursive? 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6F2F5D8D-3D1B-494E-9363-FA36269F2138}"/>
              </a:ext>
            </a:extLst>
          </p:cNvPr>
          <p:cNvGrpSpPr>
            <a:grpSpLocks/>
          </p:cNvGrpSpPr>
          <p:nvPr/>
        </p:nvGrpSpPr>
        <p:grpSpPr bwMode="auto">
          <a:xfrm>
            <a:off x="1394736" y="3560763"/>
            <a:ext cx="2398716" cy="901700"/>
            <a:chOff x="665" y="1949"/>
            <a:chExt cx="1511" cy="56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FE6B16B-BFBB-D74D-8A1C-4E9224D70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249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myAdd 3 4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2DB2375-60EE-944A-97BC-9A301F2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285191DC-A053-844C-84A7-134247B695AC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4362450"/>
            <a:ext cx="2398716" cy="900113"/>
            <a:chOff x="665" y="2454"/>
            <a:chExt cx="1511" cy="567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C33201-3FF9-E449-8576-93C72F6EB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753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</a:rPr>
                <a:t>myAdd</a:t>
              </a:r>
              <a:r>
                <a:rPr lang="en-US" sz="2400" dirty="0">
                  <a:latin typeface="Lucida Sans Typewriter" charset="0"/>
                  <a:cs typeface="+mn-cs"/>
                </a:rPr>
                <a:t> 2 5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6F13B62A-0C53-C342-9FCD-9287D5380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36C9-2A7C-054F-A6FB-ABB90B0B0DA5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5165725"/>
            <a:ext cx="2398717" cy="895350"/>
            <a:chOff x="665" y="2960"/>
            <a:chExt cx="1511" cy="564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20137344-B114-AA44-B57D-78E01773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</a:rPr>
                <a:t>myAdd</a:t>
              </a:r>
              <a:r>
                <a:rPr lang="en-US" sz="2400" dirty="0">
                  <a:latin typeface="Lucida Sans Typewriter" charset="0"/>
                  <a:cs typeface="+mn-cs"/>
                </a:rPr>
                <a:t> 1 6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5DADFAC8-AFFD-E54D-8446-CE4708C57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6A79A4-D1A7-6F42-8B48-1F1DD7C719EC}"/>
              </a:ext>
            </a:extLst>
          </p:cNvPr>
          <p:cNvGrpSpPr>
            <a:grpSpLocks/>
          </p:cNvGrpSpPr>
          <p:nvPr/>
        </p:nvGrpSpPr>
        <p:grpSpPr bwMode="auto">
          <a:xfrm>
            <a:off x="1394737" y="5969000"/>
            <a:ext cx="2398717" cy="892175"/>
            <a:chOff x="665" y="3466"/>
            <a:chExt cx="1511" cy="562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42770EC8-BDDD-9940-B903-D68B68254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760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</a:rPr>
                <a:t>myAdd</a:t>
              </a:r>
              <a:r>
                <a:rPr lang="en-US" sz="2400" dirty="0">
                  <a:latin typeface="Lucida Sans Typewriter" charset="0"/>
                  <a:cs typeface="+mn-cs"/>
                </a:rPr>
                <a:t> 0 7</a:t>
              </a: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CAD9C8ED-AA76-474A-B171-E2B8DD852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sp>
        <p:nvSpPr>
          <p:cNvPr id="21" name="Text Box 7">
            <a:extLst>
              <a:ext uri="{FF2B5EF4-FFF2-40B4-BE49-F238E27FC236}">
                <a16:creationId xmlns:a16="http://schemas.microsoft.com/office/drawing/2014/main" id="{9701B56A-3BC5-F84A-A886-50DF346F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14" y="6433268"/>
            <a:ext cx="742511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= 7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0387891-8FDB-C443-872C-F2E6CC76133F}"/>
              </a:ext>
            </a:extLst>
          </p:cNvPr>
          <p:cNvSpPr/>
          <p:nvPr/>
        </p:nvSpPr>
        <p:spPr bwMode="auto">
          <a:xfrm>
            <a:off x="5702157" y="2199114"/>
            <a:ext cx="1489753" cy="817245"/>
          </a:xfrm>
          <a:prstGeom prst="wedgeRoundRectCallout">
            <a:avLst>
              <a:gd name="adj1" fmla="val -205459"/>
              <a:gd name="adj2" fmla="val 470829"/>
              <a:gd name="adj3" fmla="val 1666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charset="0"/>
                <a:ea typeface="ＭＳ Ｐゴシック" charset="0"/>
              </a:rPr>
              <a:t>No pending ops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ahoma" charset="0"/>
                <a:ea typeface="ＭＳ Ｐゴシック" charset="0"/>
              </a:rPr>
              <a:t> after base case is called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AE3AE289-DA9C-2B4E-9E6F-A023CE8C5E21}"/>
              </a:ext>
            </a:extLst>
          </p:cNvPr>
          <p:cNvSpPr/>
          <p:nvPr/>
        </p:nvSpPr>
        <p:spPr bwMode="auto">
          <a:xfrm>
            <a:off x="6626831" y="3479276"/>
            <a:ext cx="1489753" cy="578882"/>
          </a:xfrm>
          <a:prstGeom prst="wedgeRoundRectCallout">
            <a:avLst>
              <a:gd name="adj1" fmla="val -336494"/>
              <a:gd name="adj2" fmla="val -411112"/>
              <a:gd name="adj3" fmla="val 1666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charset="0"/>
                <a:ea typeface="ＭＳ Ｐゴシック" charset="0"/>
              </a:rPr>
              <a:t>This is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15705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-recursion" id="{7479C77E-0FF2-C147-9A1B-A2DF805446ED}" vid="{36152DE2-3480-4341-A176-C01FAB08FD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 Template</Template>
  <TotalTime>127</TotalTime>
  <Words>479</Words>
  <Application>Microsoft Macintosh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Courier New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Recursion – why we need tail recursion</vt:lpstr>
      <vt:lpstr>Tail recursion</vt:lpstr>
      <vt:lpstr>Example 1 – tail recursion</vt:lpstr>
      <vt:lpstr>General template</vt:lpstr>
      <vt:lpstr>Example 2 – tail recursion</vt:lpstr>
      <vt:lpstr>Example 2 – tail recursion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Meagher</dc:creator>
  <cp:lastModifiedBy>Mairead Meagher</cp:lastModifiedBy>
  <cp:revision>11</cp:revision>
  <cp:lastPrinted>2001-01-23T09:38:59Z</cp:lastPrinted>
  <dcterms:created xsi:type="dcterms:W3CDTF">2021-02-26T10:55:27Z</dcterms:created>
  <dcterms:modified xsi:type="dcterms:W3CDTF">2021-04-27T16:45:40Z</dcterms:modified>
</cp:coreProperties>
</file>