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42"/>
  </p:notesMasterIdLst>
  <p:handoutMasterIdLst>
    <p:handoutMasterId r:id="rId43"/>
  </p:handoutMasterIdLst>
  <p:sldIdLst>
    <p:sldId id="319" r:id="rId2"/>
    <p:sldId id="278" r:id="rId3"/>
    <p:sldId id="336" r:id="rId4"/>
    <p:sldId id="337" r:id="rId5"/>
    <p:sldId id="338" r:id="rId6"/>
    <p:sldId id="339" r:id="rId7"/>
    <p:sldId id="340" r:id="rId8"/>
    <p:sldId id="341" r:id="rId9"/>
    <p:sldId id="335" r:id="rId10"/>
    <p:sldId id="307" r:id="rId11"/>
    <p:sldId id="281" r:id="rId12"/>
    <p:sldId id="282" r:id="rId13"/>
    <p:sldId id="288" r:id="rId14"/>
    <p:sldId id="297" r:id="rId15"/>
    <p:sldId id="284" r:id="rId16"/>
    <p:sldId id="285" r:id="rId17"/>
    <p:sldId id="298" r:id="rId18"/>
    <p:sldId id="308" r:id="rId19"/>
    <p:sldId id="300" r:id="rId20"/>
    <p:sldId id="309" r:id="rId21"/>
    <p:sldId id="320" r:id="rId22"/>
    <p:sldId id="334" r:id="rId23"/>
    <p:sldId id="321" r:id="rId24"/>
    <p:sldId id="304" r:id="rId25"/>
    <p:sldId id="314" r:id="rId26"/>
    <p:sldId id="302" r:id="rId27"/>
    <p:sldId id="313" r:id="rId28"/>
    <p:sldId id="316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43" r:id="rId41"/>
  </p:sldIdLst>
  <p:sldSz cx="12192000" cy="6858000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5196"/>
  </p:normalViewPr>
  <p:slideViewPr>
    <p:cSldViewPr snapToGrid="0">
      <p:cViewPr varScale="1">
        <p:scale>
          <a:sx n="87" d="100"/>
          <a:sy n="87" d="100"/>
        </p:scale>
        <p:origin x="89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E739CC59-873E-FF43-BEA1-C0C74234B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2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263" y="762000"/>
            <a:ext cx="677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348EA3-C290-8148-9528-44C1485A2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954618" y="1039813"/>
            <a:ext cx="104584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749300" y="5087938"/>
            <a:ext cx="1087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7 - Recursive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67" y="2266950"/>
            <a:ext cx="3132667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BEC0-C82C-5F41-BED6-03FAE84AE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7706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28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279E-AD12-3E4F-89E5-A6CAD2980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2AD6-D65D-AC4E-AA17-D4EE36744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C18D2-0C4F-1048-8791-EAC4D231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334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A77CA-13E0-A143-9FB5-3BE16FE4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068B-B1E1-A342-A203-AB047747F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C639F-D5FD-EE49-99EB-E8AA2038B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C257-A766-F845-8D87-0C6E24FBB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E12D2-2E02-2549-8554-5CB9074C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131DF-2DA6-134A-8D48-D9596DDC1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AFFCA5D-7261-3E46-BCC0-8D44B9A65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84A282C-62D1-674F-A99D-F0AF13D7C534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1639889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700214" y="5164138"/>
            <a:ext cx="8967787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6.1 - Recursive Functions - Introduction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1854201" y="481014"/>
            <a:ext cx="8391525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Expressions are </a:t>
            </a:r>
            <a:r>
              <a:rPr lang="en-US" u="sng" dirty="0">
                <a:cs typeface="+mn-cs"/>
              </a:rPr>
              <a:t>evaluated</a:t>
            </a:r>
            <a:r>
              <a:rPr lang="en-US" dirty="0">
                <a:cs typeface="+mn-cs"/>
              </a:rPr>
              <a:t> by a stepwise process of applying functions to their arguments.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For example: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3119438" y="2768601"/>
            <a:ext cx="1111250" cy="430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4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79688" y="3094039"/>
            <a:ext cx="3302000" cy="898525"/>
            <a:chOff x="665" y="1949"/>
            <a:chExt cx="2080" cy="566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174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product [1..4]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79688" y="3895725"/>
            <a:ext cx="3854450" cy="896938"/>
            <a:chOff x="665" y="2454"/>
            <a:chExt cx="2428" cy="565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5" y="275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product [1,2,3,4]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79688" y="4699001"/>
            <a:ext cx="2012950" cy="892175"/>
            <a:chOff x="665" y="2960"/>
            <a:chExt cx="1268" cy="562"/>
          </a:xfrm>
        </p:grpSpPr>
        <p:sp>
          <p:nvSpPr>
            <p:cNvPr id="322566" name="Text Box 6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1*2*3*4</a:t>
              </a:r>
            </a:p>
          </p:txBody>
        </p:sp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579688" y="5502275"/>
            <a:ext cx="1092200" cy="889000"/>
            <a:chOff x="665" y="3466"/>
            <a:chExt cx="688" cy="560"/>
          </a:xfrm>
        </p:grpSpPr>
        <p:sp>
          <p:nvSpPr>
            <p:cNvPr id="322567" name="Text Box 7"/>
            <p:cNvSpPr txBox="1">
              <a:spLocks noChangeArrowheads="1"/>
            </p:cNvSpPr>
            <p:nvPr/>
          </p:nvSpPr>
          <p:spPr bwMode="auto">
            <a:xfrm>
              <a:off x="1005" y="3761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322571" name="Text Box 11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1207523-48C9-8C42-A928-0D916FBB234B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2216150" y="1423866"/>
            <a:ext cx="845185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Let us look at the factorial function using recursion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620964" y="3109913"/>
            <a:ext cx="4078287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0 = 1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n = n * fac (n-1)</a:t>
            </a:r>
          </a:p>
        </p:txBody>
      </p:sp>
      <p:sp>
        <p:nvSpPr>
          <p:cNvPr id="284677" name="AutoShape 5"/>
          <p:cNvSpPr>
            <a:spLocks noChangeArrowheads="1"/>
          </p:cNvSpPr>
          <p:nvPr/>
        </p:nvSpPr>
        <p:spPr bwMode="auto">
          <a:xfrm>
            <a:off x="2368550" y="4859339"/>
            <a:ext cx="6032500" cy="1531937"/>
          </a:xfrm>
          <a:prstGeom prst="wedgeRoundRectCallout">
            <a:avLst>
              <a:gd name="adj1" fmla="val -23731"/>
              <a:gd name="adj2" fmla="val -7581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fac maps 0 to 1, and any other integer to the product of itself and the factorial of its predecessor.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A8B7CC-2915-4C4D-BEB2-D91E4E367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430" y="24294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</a:rPr>
              <a:t>And now, recursive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/>
      <p:bldP spid="284676" grpId="0" animBg="1"/>
      <p:bldP spid="2846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A7DF93-FD3E-9844-80F9-C96F7CA47FE4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1863725" y="458788"/>
            <a:ext cx="2243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330575" y="1287463"/>
            <a:ext cx="1111250" cy="430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3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760663" y="1562100"/>
            <a:ext cx="2424112" cy="819150"/>
            <a:chOff x="779" y="984"/>
            <a:chExt cx="1527" cy="516"/>
          </a:xfrm>
        </p:grpSpPr>
        <p:sp>
          <p:nvSpPr>
            <p:cNvPr id="285701" name="Text Box 5"/>
            <p:cNvSpPr txBox="1">
              <a:spLocks noChangeArrowheads="1"/>
            </p:cNvSpPr>
            <p:nvPr/>
          </p:nvSpPr>
          <p:spPr bwMode="auto">
            <a:xfrm>
              <a:off x="1138" y="1229"/>
              <a:ext cx="1168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fac 2</a:t>
              </a:r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779" y="9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760663" y="2225675"/>
            <a:ext cx="3536950" cy="820738"/>
            <a:chOff x="779" y="1402"/>
            <a:chExt cx="2228" cy="517"/>
          </a:xfrm>
        </p:grpSpPr>
        <p:sp>
          <p:nvSpPr>
            <p:cNvPr id="285702" name="Text Box 6"/>
            <p:cNvSpPr txBox="1">
              <a:spLocks noChangeArrowheads="1"/>
            </p:cNvSpPr>
            <p:nvPr/>
          </p:nvSpPr>
          <p:spPr bwMode="auto">
            <a:xfrm>
              <a:off x="1138" y="1648"/>
              <a:ext cx="1869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fac 1)</a:t>
              </a:r>
            </a:p>
          </p:txBody>
        </p:sp>
        <p:sp>
          <p:nvSpPr>
            <p:cNvPr id="285706" name="Text Box 10"/>
            <p:cNvSpPr txBox="1">
              <a:spLocks noChangeArrowheads="1"/>
            </p:cNvSpPr>
            <p:nvPr/>
          </p:nvSpPr>
          <p:spPr bwMode="auto">
            <a:xfrm>
              <a:off x="779" y="140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760663" y="2889250"/>
            <a:ext cx="4648200" cy="820738"/>
            <a:chOff x="779" y="1820"/>
            <a:chExt cx="2928" cy="517"/>
          </a:xfrm>
        </p:grpSpPr>
        <p:sp>
          <p:nvSpPr>
            <p:cNvPr id="285703" name="Text Box 7"/>
            <p:cNvSpPr txBox="1">
              <a:spLocks noChangeArrowheads="1"/>
            </p:cNvSpPr>
            <p:nvPr/>
          </p:nvSpPr>
          <p:spPr bwMode="auto">
            <a:xfrm>
              <a:off x="1138" y="2066"/>
              <a:ext cx="2569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(1 * fac 0))</a:t>
              </a:r>
            </a:p>
          </p:txBody>
        </p:sp>
        <p:sp>
          <p:nvSpPr>
            <p:cNvPr id="285707" name="Text Box 11"/>
            <p:cNvSpPr txBox="1">
              <a:spLocks noChangeArrowheads="1"/>
            </p:cNvSpPr>
            <p:nvPr/>
          </p:nvSpPr>
          <p:spPr bwMode="auto">
            <a:xfrm>
              <a:off x="779" y="182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60663" y="3552826"/>
            <a:ext cx="3884612" cy="817563"/>
            <a:chOff x="779" y="2238"/>
            <a:chExt cx="2447" cy="515"/>
          </a:xfrm>
        </p:grpSpPr>
        <p:sp>
          <p:nvSpPr>
            <p:cNvPr id="285704" name="Text Box 8"/>
            <p:cNvSpPr txBox="1">
              <a:spLocks noChangeArrowheads="1"/>
            </p:cNvSpPr>
            <p:nvPr/>
          </p:nvSpPr>
          <p:spPr bwMode="auto">
            <a:xfrm>
              <a:off x="1138" y="2488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(1 * 1))</a:t>
              </a:r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779" y="223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760663" y="4216401"/>
            <a:ext cx="2779712" cy="817563"/>
            <a:chOff x="779" y="2656"/>
            <a:chExt cx="1751" cy="515"/>
          </a:xfrm>
        </p:grpSpPr>
        <p:sp>
          <p:nvSpPr>
            <p:cNvPr id="285709" name="Text Box 13"/>
            <p:cNvSpPr txBox="1">
              <a:spLocks noChangeArrowheads="1"/>
            </p:cNvSpPr>
            <p:nvPr/>
          </p:nvSpPr>
          <p:spPr bwMode="auto">
            <a:xfrm>
              <a:off x="1138" y="2906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1)</a:t>
              </a: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779" y="265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760663" y="5543550"/>
            <a:ext cx="938212" cy="820738"/>
            <a:chOff x="779" y="3492"/>
            <a:chExt cx="591" cy="517"/>
          </a:xfrm>
        </p:grpSpPr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779" y="349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  <p:sp>
          <p:nvSpPr>
            <p:cNvPr id="285713" name="Text Box 17"/>
            <p:cNvSpPr txBox="1">
              <a:spLocks noChangeArrowheads="1"/>
            </p:cNvSpPr>
            <p:nvPr/>
          </p:nvSpPr>
          <p:spPr bwMode="auto">
            <a:xfrm>
              <a:off x="1138" y="3744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6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760663" y="4879975"/>
            <a:ext cx="1674812" cy="819150"/>
            <a:chOff x="779" y="3074"/>
            <a:chExt cx="1055" cy="516"/>
          </a:xfrm>
        </p:grpSpPr>
        <p:sp>
          <p:nvSpPr>
            <p:cNvPr id="285710" name="Text Box 14"/>
            <p:cNvSpPr txBox="1">
              <a:spLocks noChangeArrowheads="1"/>
            </p:cNvSpPr>
            <p:nvPr/>
          </p:nvSpPr>
          <p:spPr bwMode="auto">
            <a:xfrm>
              <a:off x="1138" y="3325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2</a:t>
              </a:r>
            </a:p>
          </p:txBody>
        </p:sp>
        <p:sp>
          <p:nvSpPr>
            <p:cNvPr id="285714" name="Text Box 18"/>
            <p:cNvSpPr txBox="1">
              <a:spLocks noChangeArrowheads="1"/>
            </p:cNvSpPr>
            <p:nvPr/>
          </p:nvSpPr>
          <p:spPr bwMode="auto">
            <a:xfrm>
              <a:off x="779" y="307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AE03FC-75E5-FE41-983A-E09A83040FE7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1838325" y="485776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963738" y="1290639"/>
            <a:ext cx="817880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 err="1"/>
              <a:t>fac</a:t>
            </a:r>
            <a:r>
              <a:rPr kumimoji="1" lang="en-US" dirty="0"/>
              <a:t> 0 = 1 is appropriate because 1 is the identity for multiplication: 1</a:t>
            </a:r>
            <a:r>
              <a:rPr lang="en-US" sz="2400" dirty="0">
                <a:latin typeface="Lucida Sans Typewriter" charset="0"/>
              </a:rPr>
              <a:t>*</a:t>
            </a:r>
            <a:r>
              <a:rPr kumimoji="1" lang="en-US" dirty="0"/>
              <a:t>x = x = x</a:t>
            </a:r>
            <a:r>
              <a:rPr lang="en-US" sz="2400" dirty="0">
                <a:latin typeface="Lucida Sans Typewriter" charset="0"/>
              </a:rPr>
              <a:t>*</a:t>
            </a:r>
            <a:r>
              <a:rPr kumimoji="1" lang="en-US" dirty="0"/>
              <a:t>1.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The recursive definition </a:t>
            </a:r>
            <a:r>
              <a:rPr kumimoji="1" lang="en-US" u="sng" dirty="0"/>
              <a:t>diverges</a:t>
            </a:r>
            <a:r>
              <a:rPr kumimoji="1" lang="en-US" dirty="0"/>
              <a:t> on integers </a:t>
            </a:r>
            <a:r>
              <a:rPr kumimoji="1" lang="en-US" dirty="0">
                <a:sym typeface="Symbol" charset="0"/>
              </a:rPr>
              <a:t></a:t>
            </a:r>
            <a:r>
              <a:rPr kumimoji="1" lang="en-US" dirty="0"/>
              <a:t> 0 because the base case is never reached: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3082925" y="4471988"/>
            <a:ext cx="55626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</a:rPr>
              <a:t>&gt; fac (-1)</a:t>
            </a:r>
          </a:p>
          <a:p>
            <a:pPr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</a:rPr>
              <a:t>*** Exception: stack overflow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F2964F5-1747-7B49-84C4-9E8320BF56B6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Why is Recursion Useful?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1675" y="1609725"/>
            <a:ext cx="8178800" cy="4286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</a:rPr>
              <a:t>Some functions, such as factorial, are </a:t>
            </a:r>
            <a:r>
              <a:rPr lang="en-US" u="sng" dirty="0">
                <a:latin typeface="Tahoma" charset="0"/>
                <a:ea typeface="ＭＳ Ｐゴシック" charset="0"/>
              </a:rPr>
              <a:t>simpler</a:t>
            </a:r>
            <a:r>
              <a:rPr lang="en-US" dirty="0">
                <a:latin typeface="Tahoma" charset="0"/>
                <a:ea typeface="ＭＳ Ｐゴシック" charset="0"/>
              </a:rPr>
              <a:t> to define in terms of other functions.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</a:rPr>
              <a:t>As we shall see, however, many functions can </a:t>
            </a:r>
            <a:r>
              <a:rPr lang="en-US" u="sng" dirty="0">
                <a:latin typeface="Tahoma" charset="0"/>
                <a:ea typeface="ＭＳ Ｐゴシック" charset="0"/>
              </a:rPr>
              <a:t>naturally</a:t>
            </a:r>
            <a:r>
              <a:rPr lang="en-US" dirty="0">
                <a:latin typeface="Tahoma" charset="0"/>
                <a:ea typeface="ＭＳ Ｐゴシック" charset="0"/>
              </a:rPr>
              <a:t> be defined in terms of themselves.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charset="0"/>
                <a:ea typeface="ＭＳ Ｐゴシック" charset="0"/>
              </a:rPr>
              <a:t>Properties of functions defined using recursion can be proved using the simple but powerful mathematical technique of </a:t>
            </a:r>
            <a:r>
              <a:rPr lang="en-US" u="sng" dirty="0">
                <a:latin typeface="Tahoma" charset="0"/>
                <a:ea typeface="ＭＳ Ｐゴシック" charset="0"/>
              </a:rPr>
              <a:t>induction</a:t>
            </a:r>
            <a:r>
              <a:rPr lang="en-US" dirty="0">
                <a:latin typeface="Tahoma" charset="0"/>
                <a:ea typeface="ＭＳ Ｐゴシック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A2EB82-3177-934B-9DBE-0C527C118B18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2530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Recursion on Lists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1944689" y="1624013"/>
            <a:ext cx="829627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Recursion is not restricted to numbers, but can also be used to define functions on </a:t>
            </a:r>
            <a:r>
              <a:rPr lang="en-US" u="sng">
                <a:cs typeface="+mn-cs"/>
              </a:rPr>
              <a:t>lists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2879726" y="3079751"/>
            <a:ext cx="593407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product :: Num a </a:t>
            </a:r>
            <a:r>
              <a:rPr lang="en-US" sz="2400" dirty="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 dirty="0">
                <a:latin typeface="Lucida Sans Typewriter" charset="0"/>
                <a:cs typeface="+mn-cs"/>
              </a:rPr>
              <a:t> [a] </a:t>
            </a:r>
            <a:r>
              <a:rPr lang="en-US" sz="2400" dirty="0">
                <a:latin typeface="Lucida Sans Typewriter" charset="0"/>
                <a:cs typeface="ＭＳ Ｐゴシック" pitchFamily="-1" charset="-128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product []     = 1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product (n:ns) = n * product ns</a:t>
            </a:r>
          </a:p>
        </p:txBody>
      </p:sp>
      <p:sp>
        <p:nvSpPr>
          <p:cNvPr id="287753" name="AutoShape 9"/>
          <p:cNvSpPr>
            <a:spLocks noChangeArrowheads="1"/>
          </p:cNvSpPr>
          <p:nvPr/>
        </p:nvSpPr>
        <p:spPr bwMode="auto">
          <a:xfrm>
            <a:off x="2700338" y="4898827"/>
            <a:ext cx="6210300" cy="1532334"/>
          </a:xfrm>
          <a:prstGeom prst="wedgeRoundRectCallout">
            <a:avLst>
              <a:gd name="adj1" fmla="val -22213"/>
              <a:gd name="adj2" fmla="val -6600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product maps the empty list to 1, and any non-empty list to its head multiplied by the product of its 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2" grpId="0" animBg="1"/>
      <p:bldP spid="2877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54E7AD-6A91-F742-9EB4-37CB2602D64F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1878014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3330575" y="15970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[2,3,4]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786063" y="1916114"/>
            <a:ext cx="3859212" cy="858837"/>
            <a:chOff x="795" y="1054"/>
            <a:chExt cx="2431" cy="541"/>
          </a:xfrm>
        </p:grpSpPr>
        <p:sp>
          <p:nvSpPr>
            <p:cNvPr id="28979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product [3,4]</a:t>
              </a:r>
            </a:p>
          </p:txBody>
        </p:sp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786063" y="2671763"/>
            <a:ext cx="4595812" cy="862012"/>
            <a:chOff x="795" y="1530"/>
            <a:chExt cx="2895" cy="543"/>
          </a:xfrm>
        </p:grpSpPr>
        <p:sp>
          <p:nvSpPr>
            <p:cNvPr id="289798" name="Text Box 6"/>
            <p:cNvSpPr txBox="1">
              <a:spLocks noChangeArrowheads="1"/>
            </p:cNvSpPr>
            <p:nvPr/>
          </p:nvSpPr>
          <p:spPr bwMode="auto">
            <a:xfrm>
              <a:off x="1138" y="1808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product [4])</a:t>
              </a: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786063" y="3427414"/>
            <a:ext cx="5516562" cy="865187"/>
            <a:chOff x="795" y="2006"/>
            <a:chExt cx="3475" cy="545"/>
          </a:xfrm>
        </p:grpSpPr>
        <p:sp>
          <p:nvSpPr>
            <p:cNvPr id="289799" name="Text Box 7"/>
            <p:cNvSpPr txBox="1">
              <a:spLocks noChangeArrowheads="1"/>
            </p:cNvSpPr>
            <p:nvPr/>
          </p:nvSpPr>
          <p:spPr bwMode="auto">
            <a:xfrm>
              <a:off x="1138" y="2286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(4 * product []))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86063" y="4183063"/>
            <a:ext cx="3859212" cy="868362"/>
            <a:chOff x="795" y="2482"/>
            <a:chExt cx="2431" cy="547"/>
          </a:xfrm>
        </p:grpSpPr>
        <p:sp>
          <p:nvSpPr>
            <p:cNvPr id="289800" name="Text Box 8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(4 * 1))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786063" y="4938714"/>
            <a:ext cx="1096962" cy="871537"/>
            <a:chOff x="795" y="2958"/>
            <a:chExt cx="691" cy="549"/>
          </a:xfrm>
        </p:grpSpPr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1138" y="3242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23DAEA1-6567-C046-AFF8-4534355A68A3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1901826" y="569913"/>
            <a:ext cx="82645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the same pattern of recursion as in product we can define the </a:t>
            </a:r>
            <a:r>
              <a:rPr lang="en-US" u="sng">
                <a:cs typeface="+mn-cs"/>
              </a:rPr>
              <a:t>length</a:t>
            </a:r>
            <a:r>
              <a:rPr lang="en-US">
                <a:cs typeface="+mn-cs"/>
              </a:rPr>
              <a:t> function on lists.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2916238" y="2325689"/>
            <a:ext cx="552450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length :: [a]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length []     = 0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length (_:xs) = 1 + length xs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2786064" y="4581327"/>
            <a:ext cx="5900737" cy="1532334"/>
          </a:xfrm>
          <a:prstGeom prst="wedgeRoundRectCallout">
            <a:avLst>
              <a:gd name="adj1" fmla="val -21134"/>
              <a:gd name="adj2" fmla="val -7870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length maps the empty list to 0, and any non-empty list to the successor of the length of its 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animBg="1"/>
      <p:bldP spid="3113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363F264-F105-2F4C-B2ED-5B1AA220363B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878014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3330575" y="1614489"/>
            <a:ext cx="2762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[1,2,3]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86063" y="1933575"/>
            <a:ext cx="3675062" cy="858838"/>
            <a:chOff x="795" y="1054"/>
            <a:chExt cx="2315" cy="541"/>
          </a:xfrm>
        </p:grpSpPr>
        <p:sp>
          <p:nvSpPr>
            <p:cNvPr id="32563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197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length [2,3]</a:t>
              </a:r>
            </a:p>
          </p:txBody>
        </p:sp>
        <p:sp>
          <p:nvSpPr>
            <p:cNvPr id="325638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86063" y="2689226"/>
            <a:ext cx="4411662" cy="862013"/>
            <a:chOff x="795" y="1530"/>
            <a:chExt cx="2779" cy="543"/>
          </a:xfrm>
        </p:grpSpPr>
        <p:sp>
          <p:nvSpPr>
            <p:cNvPr id="325640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length [3])</a:t>
              </a:r>
            </a:p>
          </p:txBody>
        </p:sp>
        <p:sp>
          <p:nvSpPr>
            <p:cNvPr id="325641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86063" y="3444875"/>
            <a:ext cx="5332412" cy="865188"/>
            <a:chOff x="795" y="2006"/>
            <a:chExt cx="3359" cy="545"/>
          </a:xfrm>
        </p:grpSpPr>
        <p:sp>
          <p:nvSpPr>
            <p:cNvPr id="325643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301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length []))</a:t>
              </a:r>
            </a:p>
          </p:txBody>
        </p:sp>
        <p:sp>
          <p:nvSpPr>
            <p:cNvPr id="325644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86063" y="4200526"/>
            <a:ext cx="3859212" cy="868363"/>
            <a:chOff x="795" y="2482"/>
            <a:chExt cx="2431" cy="547"/>
          </a:xfrm>
        </p:grpSpPr>
        <p:sp>
          <p:nvSpPr>
            <p:cNvPr id="325646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+ 0))</a:t>
              </a:r>
            </a:p>
          </p:txBody>
        </p:sp>
        <p:sp>
          <p:nvSpPr>
            <p:cNvPr id="325647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786063" y="4956175"/>
            <a:ext cx="912812" cy="871538"/>
            <a:chOff x="795" y="2958"/>
            <a:chExt cx="575" cy="549"/>
          </a:xfrm>
        </p:grpSpPr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325650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9E55248-4052-004B-9DAD-6EC7B8E5A1B0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1901826" y="571500"/>
            <a:ext cx="82645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a similar pattern of recursion we can define the </a:t>
            </a:r>
            <a:r>
              <a:rPr lang="en-US" u="sng">
                <a:cs typeface="+mn-cs"/>
              </a:rPr>
              <a:t>reverse</a:t>
            </a:r>
            <a:r>
              <a:rPr lang="en-US">
                <a:cs typeface="+mn-cs"/>
              </a:rPr>
              <a:t> function on lists.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952750" y="2370139"/>
            <a:ext cx="644525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reverse :: [a]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reverse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reverse (x:xs) = reverse xs ++ [x]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>
            <a:off x="2551113" y="4706740"/>
            <a:ext cx="7199312" cy="1532334"/>
          </a:xfrm>
          <a:prstGeom prst="wedgeRoundRectCallout">
            <a:avLst>
              <a:gd name="adj1" fmla="val -21708"/>
              <a:gd name="adj2" fmla="val -802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reverse maps the empty list to the empty list, and any non-empty list to the reverse of its tail appended to its head.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nimBg="1"/>
      <p:bldP spid="3143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870634" cy="1183395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What do we mean by recursion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E6BE4D-4373-1D45-B443-8633264E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03" y="2484690"/>
            <a:ext cx="9144000" cy="2703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FA1734-B317-8741-A1DA-C100E014BA2E}"/>
              </a:ext>
            </a:extLst>
          </p:cNvPr>
          <p:cNvSpPr txBox="1"/>
          <p:nvPr/>
        </p:nvSpPr>
        <p:spPr>
          <a:xfrm>
            <a:off x="1818912" y="5860974"/>
            <a:ext cx="884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Something is recursive if it is defined in terms of itself.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40991F-626D-0B4F-B163-6E7F679C8AD5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878014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3330575" y="16478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[1,2,3]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86063" y="1966914"/>
            <a:ext cx="4411662" cy="858837"/>
            <a:chOff x="795" y="1054"/>
            <a:chExt cx="2779" cy="541"/>
          </a:xfrm>
        </p:grpSpPr>
        <p:sp>
          <p:nvSpPr>
            <p:cNvPr id="326661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reverse [2,3] ++ [1]</a:t>
              </a:r>
            </a:p>
          </p:txBody>
        </p:sp>
        <p:sp>
          <p:nvSpPr>
            <p:cNvPr id="326662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86063" y="2722563"/>
            <a:ext cx="5700712" cy="862012"/>
            <a:chOff x="795" y="1530"/>
            <a:chExt cx="3591" cy="543"/>
          </a:xfrm>
        </p:grpSpPr>
        <p:sp>
          <p:nvSpPr>
            <p:cNvPr id="326664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(reverse [3] ++ [2]) ++ [1]</a:t>
              </a:r>
            </a:p>
          </p:txBody>
        </p:sp>
        <p:sp>
          <p:nvSpPr>
            <p:cNvPr id="326665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86063" y="3478214"/>
            <a:ext cx="7173912" cy="865187"/>
            <a:chOff x="795" y="2006"/>
            <a:chExt cx="4519" cy="545"/>
          </a:xfrm>
        </p:grpSpPr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417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((reverse [] ++ [3]) ++ [2]) ++ [1]</a:t>
              </a:r>
            </a:p>
          </p:txBody>
        </p:sp>
        <p:sp>
          <p:nvSpPr>
            <p:cNvPr id="326668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86063" y="4233863"/>
            <a:ext cx="5700712" cy="868362"/>
            <a:chOff x="795" y="2482"/>
            <a:chExt cx="3591" cy="547"/>
          </a:xfrm>
        </p:grpSpPr>
        <p:sp>
          <p:nvSpPr>
            <p:cNvPr id="326670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(([] ++ [3]) ++ [2]) ++ [1]</a:t>
              </a:r>
            </a:p>
          </p:txBody>
        </p:sp>
        <p:sp>
          <p:nvSpPr>
            <p:cNvPr id="326671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786063" y="4989514"/>
            <a:ext cx="2017712" cy="871537"/>
            <a:chOff x="795" y="2958"/>
            <a:chExt cx="1271" cy="549"/>
          </a:xfrm>
        </p:grpSpPr>
        <p:sp>
          <p:nvSpPr>
            <p:cNvPr id="326673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[3,2,1]</a:t>
              </a:r>
            </a:p>
          </p:txBody>
        </p:sp>
        <p:sp>
          <p:nvSpPr>
            <p:cNvPr id="326674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9E55248-4052-004B-9DAD-6EC7B8E5A1B0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1845666" y="2706877"/>
            <a:ext cx="8514319" cy="2929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IE" sz="2400" dirty="0"/>
          </a:p>
          <a:p>
            <a:pPr>
              <a:lnSpc>
                <a:spcPct val="120000"/>
              </a:lnSpc>
              <a:defRPr/>
            </a:pPr>
            <a:r>
              <a:rPr lang="en-IE" sz="2400" dirty="0"/>
              <a:t>recursiveFunction [] </a:t>
            </a:r>
            <a:r>
              <a:rPr lang="en-IE" dirty="0"/>
              <a:t>=</a:t>
            </a:r>
            <a:r>
              <a:rPr lang="en-IE" sz="2400" dirty="0"/>
              <a:t> [] </a:t>
            </a:r>
          </a:p>
          <a:p>
            <a:pPr>
              <a:lnSpc>
                <a:spcPct val="120000"/>
              </a:lnSpc>
              <a:defRPr/>
            </a:pPr>
            <a:endParaRPr lang="en-IE" sz="2400" dirty="0"/>
          </a:p>
          <a:p>
            <a:pPr>
              <a:lnSpc>
                <a:spcPct val="120000"/>
              </a:lnSpc>
              <a:defRPr/>
            </a:pPr>
            <a:r>
              <a:rPr lang="en-IE" sz="2400" dirty="0"/>
              <a:t>recursiveFunction (x </a:t>
            </a:r>
            <a:r>
              <a:rPr lang="en-IE" dirty="0"/>
              <a:t>:</a:t>
            </a:r>
            <a:r>
              <a:rPr lang="en-IE" sz="2400" dirty="0"/>
              <a:t> xs) </a:t>
            </a:r>
            <a:r>
              <a:rPr lang="en-IE" dirty="0"/>
              <a:t>=</a:t>
            </a:r>
            <a:r>
              <a:rPr lang="en-IE" sz="2400" dirty="0"/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IE" sz="2400" dirty="0"/>
              <a:t>                           doSomethingWith x </a:t>
            </a:r>
            <a:r>
              <a:rPr lang="en-IE" dirty="0"/>
              <a:t>:</a:t>
            </a:r>
            <a:r>
              <a:rPr lang="en-IE" sz="2400" dirty="0"/>
              <a:t> recursiveFunction xs</a:t>
            </a:r>
          </a:p>
          <a:p>
            <a:pPr>
              <a:lnSpc>
                <a:spcPct val="120000"/>
              </a:lnSpc>
              <a:defRPr/>
            </a:pPr>
            <a:endParaRPr lang="en-US" sz="2400" dirty="0">
              <a:latin typeface="Lucida Sans Typewriter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5572" y="1125762"/>
            <a:ext cx="659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When applying recursion to lists, it usually takes on the following  structure:</a:t>
            </a:r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99F2D19C-D5B0-4842-979B-B58FB277C54E}"/>
              </a:ext>
            </a:extLst>
          </p:cNvPr>
          <p:cNvSpPr/>
          <p:nvPr/>
        </p:nvSpPr>
        <p:spPr bwMode="auto">
          <a:xfrm>
            <a:off x="1936378" y="1802278"/>
            <a:ext cx="1559859" cy="1469469"/>
          </a:xfrm>
          <a:prstGeom prst="sun">
            <a:avLst/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EE151A4D-96E8-9B4F-8446-B58DFC7F65FF}"/>
              </a:ext>
            </a:extLst>
          </p:cNvPr>
          <p:cNvSpPr/>
          <p:nvPr/>
        </p:nvSpPr>
        <p:spPr bwMode="auto">
          <a:xfrm>
            <a:off x="6544235" y="5432985"/>
            <a:ext cx="1649506" cy="1469469"/>
          </a:xfrm>
          <a:prstGeom prst="sun">
            <a:avLst/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4B4025A-7ACB-7948-A671-0989FC4E7BC7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81000"/>
            <a:ext cx="7870634" cy="86390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</a:rPr>
              <a:t>In General.. </a:t>
            </a:r>
          </a:p>
        </p:txBody>
      </p:sp>
    </p:spTree>
    <p:extLst>
      <p:ext uri="{BB962C8B-B14F-4D97-AF65-F5344CB8AC3E}">
        <p14:creationId xmlns:p14="http://schemas.microsoft.com/office/powerpoint/2010/main" val="307430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nimBg="1"/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9E55248-4052-004B-9DAD-6EC7B8E5A1B0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634560" y="2936597"/>
            <a:ext cx="7237879" cy="2308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insert :: Ord a =&gt; a -&gt; [a]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</a:rPr>
              <a:t>insert</a:t>
            </a:r>
            <a:r>
              <a:rPr lang="en-US" sz="2400" dirty="0">
                <a:latin typeface="Lucida Sans Typewriter" charset="0"/>
                <a:cs typeface="+mn-cs"/>
              </a:rPr>
              <a:t> x []		  = [x]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</a:rPr>
              <a:t>insert</a:t>
            </a:r>
            <a:r>
              <a:rPr lang="en-US" sz="2400" dirty="0">
                <a:latin typeface="Lucida Sans Typewriter" charset="0"/>
                <a:cs typeface="+mn-cs"/>
              </a:rPr>
              <a:t> x (y:ys) 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		| x &lt;= y 	  = x : y : ys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		| otherwise = y: insert x 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4560" y="525125"/>
            <a:ext cx="75762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Looking at insertion sort, we first look at </a:t>
            </a:r>
          </a:p>
          <a:p>
            <a:r>
              <a:rPr lang="en-IE" dirty="0"/>
              <a:t>a function that inserts a new element of any</a:t>
            </a:r>
          </a:p>
          <a:p>
            <a:r>
              <a:rPr lang="en-IE" dirty="0"/>
              <a:t>Ordered type into a sorted list to give another </a:t>
            </a:r>
          </a:p>
          <a:p>
            <a:r>
              <a:rPr lang="en-IE" dirty="0"/>
              <a:t>sorted list.  </a:t>
            </a:r>
          </a:p>
        </p:txBody>
      </p:sp>
    </p:spTree>
    <p:extLst>
      <p:ext uri="{BB962C8B-B14F-4D97-AF65-F5344CB8AC3E}">
        <p14:creationId xmlns:p14="http://schemas.microsoft.com/office/powerpoint/2010/main" val="21174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9E55248-4052-004B-9DAD-6EC7B8E5A1B0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698307" y="4370073"/>
            <a:ext cx="6692858" cy="14219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isort :: Ord a =&gt; [a]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</a:rPr>
              <a:t>isort</a:t>
            </a:r>
            <a:r>
              <a:rPr lang="en-US" sz="2400" dirty="0">
                <a:latin typeface="Lucida Sans Typewriter" charset="0"/>
                <a:cs typeface="+mn-cs"/>
              </a:rPr>
              <a:t> []	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</a:rPr>
              <a:t>isort</a:t>
            </a:r>
            <a:r>
              <a:rPr lang="en-US" sz="2400" dirty="0">
                <a:latin typeface="Lucida Sans Typewriter" charset="0"/>
                <a:cs typeface="+mn-cs"/>
              </a:rPr>
              <a:t> (x:xs) = insert x (isort xs)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94117" y="794870"/>
            <a:ext cx="81772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Now, using insert, we can define a function that </a:t>
            </a:r>
          </a:p>
          <a:p>
            <a:r>
              <a:rPr lang="en-IE" dirty="0"/>
              <a:t>implements </a:t>
            </a:r>
            <a:endParaRPr lang="en-IE" i="1" dirty="0"/>
          </a:p>
          <a:p>
            <a:pPr algn="ctr"/>
            <a:r>
              <a:rPr lang="en-IE" i="1" dirty="0"/>
              <a:t>Insertion sort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in which the empty list is already sorted and any </a:t>
            </a:r>
          </a:p>
          <a:p>
            <a:pPr algn="just"/>
            <a:r>
              <a:rPr lang="en-IE" dirty="0"/>
              <a:t>non-empty list is sorted by inserting  its head into </a:t>
            </a:r>
          </a:p>
          <a:p>
            <a:pPr algn="just"/>
            <a:r>
              <a:rPr lang="en-IE" dirty="0"/>
              <a:t>the list that results from sorting its tail. </a:t>
            </a:r>
          </a:p>
        </p:txBody>
      </p:sp>
    </p:spTree>
    <p:extLst>
      <p:ext uri="{BB962C8B-B14F-4D97-AF65-F5344CB8AC3E}">
        <p14:creationId xmlns:p14="http://schemas.microsoft.com/office/powerpoint/2010/main" val="24215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64141E7-2612-E54E-A7EA-F527BEA1F246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Multiple Arguments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1962150" y="1633538"/>
            <a:ext cx="801528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Functions with more than one argument can also be defined using recursion.  For example:</a:t>
            </a:r>
          </a:p>
        </p:txBody>
      </p:sp>
      <p:sp>
        <p:nvSpPr>
          <p:cNvPr id="28676" name="Rectangle 17"/>
          <p:cNvSpPr>
            <a:spLocks noChangeArrowheads="1"/>
          </p:cNvSpPr>
          <p:nvPr/>
        </p:nvSpPr>
        <p:spPr bwMode="auto">
          <a:xfrm>
            <a:off x="2044701" y="3138489"/>
            <a:ext cx="80549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Zipping the elements of two lists:</a:t>
            </a:r>
          </a:p>
        </p:txBody>
      </p:sp>
      <p:sp>
        <p:nvSpPr>
          <p:cNvPr id="318482" name="Text Box 18"/>
          <p:cNvSpPr txBox="1">
            <a:spLocks noChangeArrowheads="1"/>
          </p:cNvSpPr>
          <p:nvPr/>
        </p:nvSpPr>
        <p:spPr bwMode="auto">
          <a:xfrm>
            <a:off x="2508251" y="4254500"/>
            <a:ext cx="7046913" cy="185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zip :: [a]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[b]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[(</a:t>
            </a:r>
            <a:r>
              <a:rPr lang="en-US" sz="2400" dirty="0" err="1">
                <a:latin typeface="Lucida Sans Typewriter" charset="0"/>
                <a:cs typeface="+mn-cs"/>
              </a:rPr>
              <a:t>a,b</a:t>
            </a:r>
            <a:r>
              <a:rPr lang="en-US" sz="2400" dirty="0">
                <a:latin typeface="Lucida Sans Typewriter" charset="0"/>
                <a:cs typeface="+mn-cs"/>
              </a:rPr>
              <a:t>)]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zip []     _ 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zip _     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zip (x:xs) (y:ys) = (x,y) : zip xs 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AE4A03-5943-774D-9D6F-590E3D985DEF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49588" y="1495425"/>
            <a:ext cx="5562600" cy="185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:: Int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0 xs     = xs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_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n (_:xs) = drop (n-1) xs</a:t>
            </a:r>
          </a:p>
        </p:txBody>
      </p:sp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1871664" y="477839"/>
            <a:ext cx="82518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Remove the first n elements from a list: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3049588" y="4851400"/>
            <a:ext cx="5562600" cy="151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(++) :: [a]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3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[]     ++ ys = ys</a:t>
            </a:r>
          </a:p>
          <a:p>
            <a:pPr>
              <a:lnSpc>
                <a:spcPct val="13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(x:xs) ++ ys = x : (xs ++ ys)</a:t>
            </a:r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1871663" y="3806825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Appending two lists: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2" grpId="0" animBg="1"/>
      <p:bldP spid="344074" grpId="0" animBg="1"/>
      <p:bldP spid="297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7F05BD-1F34-B04E-8C88-39F5B54933E4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Quicksort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1947863" y="1639888"/>
            <a:ext cx="82867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</a:t>
            </a:r>
            <a:r>
              <a:rPr lang="en-US" u="sng">
                <a:cs typeface="+mn-cs"/>
              </a:rPr>
              <a:t>quicksort</a:t>
            </a:r>
            <a:r>
              <a:rPr lang="en-US">
                <a:cs typeface="+mn-cs"/>
              </a:rPr>
              <a:t> algorithm for sorting a list of values can be specified by the following two rules: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87563" y="3135314"/>
            <a:ext cx="80454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The empty list is already sorted;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Non-empty lists can be sorted by sorting the tail values </a:t>
            </a:r>
            <a:r>
              <a:rPr kumimoji="1" lang="en-US" dirty="0">
                <a:sym typeface="Symbol" charset="0"/>
              </a:rPr>
              <a:t></a:t>
            </a:r>
            <a:r>
              <a:rPr kumimoji="1" lang="en-US" dirty="0"/>
              <a:t> the head, sorting the tail values </a:t>
            </a:r>
            <a:r>
              <a:rPr kumimoji="1" lang="en-US" dirty="0">
                <a:sym typeface="Symbol" charset="0"/>
              </a:rPr>
              <a:t> the head, and then appending the resulting lists on either side of the head value.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ED91F8-87C7-2149-8010-5C86312072F3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1862139" y="476250"/>
            <a:ext cx="82645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this specification can be translated directly into an implementation: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2794000" y="1684339"/>
            <a:ext cx="6815138" cy="272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200" dirty="0">
                <a:latin typeface="Lucida Sans Typewriter" charset="0"/>
                <a:cs typeface="+mn-cs"/>
              </a:rPr>
              <a:t>qsort :: Ord a </a:t>
            </a:r>
            <a:r>
              <a:rPr lang="en-US" sz="2000" dirty="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 </a:t>
            </a:r>
            <a:r>
              <a:rPr lang="en-US" sz="2200" dirty="0">
                <a:latin typeface="Lucida Sans Typewriter" charset="0"/>
                <a:cs typeface="+mn-cs"/>
              </a:rPr>
              <a:t>[a] </a:t>
            </a:r>
            <a:r>
              <a:rPr lang="en-US" sz="22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2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200" dirty="0">
                <a:latin typeface="Lucida Sans Typewriter" charset="0"/>
                <a:cs typeface="+mn-cs"/>
              </a:rPr>
              <a:t>qsort []     = []</a:t>
            </a:r>
          </a:p>
          <a:p>
            <a:pPr>
              <a:lnSpc>
                <a:spcPct val="110000"/>
              </a:lnSpc>
              <a:defRPr/>
            </a:pPr>
            <a:r>
              <a:rPr lang="en-US" sz="2200" dirty="0">
                <a:latin typeface="Lucida Sans Typewriter" charset="0"/>
                <a:cs typeface="+mn-cs"/>
              </a:rPr>
              <a:t>qsort (x:xs) =</a:t>
            </a:r>
          </a:p>
          <a:p>
            <a:pPr>
              <a:lnSpc>
                <a:spcPct val="110000"/>
              </a:lnSpc>
              <a:defRPr/>
            </a:pPr>
            <a:r>
              <a:rPr lang="en-US" sz="2200" dirty="0">
                <a:latin typeface="Lucida Sans Typewriter" charset="0"/>
                <a:cs typeface="+mn-cs"/>
              </a:rPr>
              <a:t>   qsort smaller ++ [x] ++ qsort larger</a:t>
            </a:r>
          </a:p>
          <a:p>
            <a:pPr>
              <a:lnSpc>
                <a:spcPct val="110000"/>
              </a:lnSpc>
              <a:defRPr/>
            </a:pPr>
            <a:r>
              <a:rPr lang="en-US" sz="2200" dirty="0">
                <a:latin typeface="Lucida Sans Typewriter" charset="0"/>
                <a:cs typeface="+mn-cs"/>
              </a:rPr>
              <a:t>   where</a:t>
            </a:r>
          </a:p>
          <a:p>
            <a:pPr>
              <a:lnSpc>
                <a:spcPct val="110000"/>
              </a:lnSpc>
              <a:defRPr/>
            </a:pPr>
            <a:r>
              <a:rPr lang="en-US" sz="2200" dirty="0">
                <a:latin typeface="Lucida Sans Typewriter" charset="0"/>
                <a:cs typeface="+mn-cs"/>
              </a:rPr>
              <a:t>      smaller = [a | a </a:t>
            </a:r>
            <a:r>
              <a:rPr lang="en-US" sz="2200" dirty="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200" dirty="0">
                <a:latin typeface="Lucida Sans Typewriter" charset="0"/>
                <a:cs typeface="+mn-cs"/>
              </a:rPr>
              <a:t> </a:t>
            </a:r>
            <a:r>
              <a:rPr lang="en-US" sz="2200" dirty="0" err="1">
                <a:latin typeface="Lucida Sans Typewriter" charset="0"/>
                <a:cs typeface="+mn-cs"/>
              </a:rPr>
              <a:t>xs</a:t>
            </a:r>
            <a:r>
              <a:rPr lang="en-US" sz="2200" dirty="0">
                <a:latin typeface="Lucida Sans Typewriter" charset="0"/>
                <a:cs typeface="+mn-cs"/>
              </a:rPr>
              <a:t>, a </a:t>
            </a:r>
            <a:r>
              <a:rPr lang="en-US" sz="2200" dirty="0">
                <a:latin typeface="Times New Roman" charset="0"/>
                <a:cs typeface="+mn-cs"/>
                <a:sym typeface="Symbol" charset="0"/>
              </a:rPr>
              <a:t></a:t>
            </a:r>
            <a:r>
              <a:rPr lang="en-US" sz="2200" dirty="0"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10000"/>
              </a:lnSpc>
              <a:defRPr/>
            </a:pPr>
            <a:r>
              <a:rPr lang="en-US" sz="2200" dirty="0">
                <a:latin typeface="Lucida Sans Typewriter" charset="0"/>
                <a:cs typeface="+mn-cs"/>
              </a:rPr>
              <a:t>      larger  = [b | b </a:t>
            </a:r>
            <a:r>
              <a:rPr lang="en-US" sz="2200" dirty="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200" dirty="0">
                <a:latin typeface="Lucida Sans Typewriter" charset="0"/>
                <a:cs typeface="+mn-cs"/>
              </a:rPr>
              <a:t> </a:t>
            </a:r>
            <a:r>
              <a:rPr lang="en-US" sz="2200" dirty="0" err="1">
                <a:latin typeface="Lucida Sans Typewriter" charset="0"/>
                <a:cs typeface="+mn-cs"/>
              </a:rPr>
              <a:t>xs</a:t>
            </a:r>
            <a:r>
              <a:rPr lang="en-US" sz="2200" dirty="0">
                <a:latin typeface="Lucida Sans Typewriter" charset="0"/>
                <a:cs typeface="+mn-cs"/>
              </a:rPr>
              <a:t>, b </a:t>
            </a:r>
            <a:r>
              <a:rPr lang="en-US" sz="2200" dirty="0">
                <a:latin typeface="Times New Roman" charset="0"/>
                <a:cs typeface="+mn-cs"/>
                <a:sym typeface="Symbol" charset="0"/>
              </a:rPr>
              <a:t></a:t>
            </a:r>
            <a:r>
              <a:rPr lang="en-US" sz="2200" dirty="0">
                <a:latin typeface="Lucida Sans Typewriter" charset="0"/>
                <a:cs typeface="+mn-cs"/>
              </a:rPr>
              <a:t> x]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019301" y="5483225"/>
            <a:ext cx="79930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This is probably the </a:t>
            </a:r>
            <a:r>
              <a:rPr kumimoji="1" lang="en-US" u="sng" dirty="0"/>
              <a:t>simplest</a:t>
            </a:r>
            <a:r>
              <a:rPr kumimoji="1" lang="en-US" dirty="0"/>
              <a:t> implementation of quicksort in any programming language!</a:t>
            </a: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1938338" y="4673601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Note: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animBg="1"/>
      <p:bldP spid="317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968D6B-8E9F-B04F-A3A7-19087C7A8AB4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1863726" y="495301"/>
            <a:ext cx="83153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For example (abbreviating qsort as q):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4805363" y="1552575"/>
            <a:ext cx="25781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q [3,2,4,1,5]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660775" y="2149476"/>
            <a:ext cx="4870450" cy="1176338"/>
            <a:chOff x="1346" y="1354"/>
            <a:chExt cx="3068" cy="741"/>
          </a:xfrm>
        </p:grpSpPr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1346" y="1830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[2,1]</a:t>
              </a:r>
            </a:p>
          </p:txBody>
        </p:sp>
        <p:sp>
          <p:nvSpPr>
            <p:cNvPr id="348189" name="Text Box 29"/>
            <p:cNvSpPr txBox="1">
              <a:spLocks noChangeArrowheads="1"/>
            </p:cNvSpPr>
            <p:nvPr/>
          </p:nvSpPr>
          <p:spPr bwMode="auto">
            <a:xfrm>
              <a:off x="2300" y="1830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[3] ++</a:t>
              </a:r>
            </a:p>
          </p:txBody>
        </p:sp>
        <p:sp>
          <p:nvSpPr>
            <p:cNvPr id="348190" name="Text Box 30"/>
            <p:cNvSpPr txBox="1">
              <a:spLocks noChangeArrowheads="1"/>
            </p:cNvSpPr>
            <p:nvPr/>
          </p:nvSpPr>
          <p:spPr bwMode="auto">
            <a:xfrm>
              <a:off x="3486" y="1830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[4,5]</a:t>
              </a:r>
            </a:p>
          </p:txBody>
        </p:sp>
        <p:sp>
          <p:nvSpPr>
            <p:cNvPr id="348200" name="AutoShape 40"/>
            <p:cNvSpPr>
              <a:spLocks noChangeArrowheads="1"/>
            </p:cNvSpPr>
            <p:nvPr/>
          </p:nvSpPr>
          <p:spPr bwMode="auto">
            <a:xfrm>
              <a:off x="2778" y="1354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944689" y="3519490"/>
            <a:ext cx="3944937" cy="1185863"/>
            <a:chOff x="265" y="2217"/>
            <a:chExt cx="2485" cy="747"/>
          </a:xfrm>
        </p:grpSpPr>
        <p:sp>
          <p:nvSpPr>
            <p:cNvPr id="348168" name="Text Box 8"/>
            <p:cNvSpPr txBox="1">
              <a:spLocks noChangeArrowheads="1"/>
            </p:cNvSpPr>
            <p:nvPr/>
          </p:nvSpPr>
          <p:spPr bwMode="auto">
            <a:xfrm>
              <a:off x="265" y="2699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[1]</a:t>
              </a:r>
            </a:p>
          </p:txBody>
        </p:sp>
        <p:sp>
          <p:nvSpPr>
            <p:cNvPr id="348192" name="Text Box 32"/>
            <p:cNvSpPr txBox="1">
              <a:spLocks noChangeArrowheads="1"/>
            </p:cNvSpPr>
            <p:nvPr/>
          </p:nvSpPr>
          <p:spPr bwMode="auto">
            <a:xfrm>
              <a:off x="2170" y="2699"/>
              <a:ext cx="58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[]</a:t>
              </a:r>
            </a:p>
          </p:txBody>
        </p:sp>
        <p:sp>
          <p:nvSpPr>
            <p:cNvPr id="348193" name="Text Box 33"/>
            <p:cNvSpPr txBox="1">
              <a:spLocks noChangeArrowheads="1"/>
            </p:cNvSpPr>
            <p:nvPr/>
          </p:nvSpPr>
          <p:spPr bwMode="auto">
            <a:xfrm>
              <a:off x="981" y="2699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[2] ++</a:t>
              </a:r>
            </a:p>
          </p:txBody>
        </p:sp>
        <p:sp>
          <p:nvSpPr>
            <p:cNvPr id="348214" name="AutoShape 54"/>
            <p:cNvSpPr>
              <a:spLocks noChangeArrowheads="1"/>
            </p:cNvSpPr>
            <p:nvPr/>
          </p:nvSpPr>
          <p:spPr bwMode="auto">
            <a:xfrm>
              <a:off x="1695" y="2217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6375401" y="3519490"/>
            <a:ext cx="3946525" cy="1185863"/>
            <a:chOff x="3056" y="2217"/>
            <a:chExt cx="2486" cy="747"/>
          </a:xfrm>
        </p:grpSpPr>
        <p:sp>
          <p:nvSpPr>
            <p:cNvPr id="348194" name="Text Box 34"/>
            <p:cNvSpPr txBox="1">
              <a:spLocks noChangeArrowheads="1"/>
            </p:cNvSpPr>
            <p:nvPr/>
          </p:nvSpPr>
          <p:spPr bwMode="auto">
            <a:xfrm>
              <a:off x="3056" y="2699"/>
              <a:ext cx="58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[]</a:t>
              </a:r>
            </a:p>
          </p:txBody>
        </p:sp>
        <p:sp>
          <p:nvSpPr>
            <p:cNvPr id="348195" name="Text Box 35"/>
            <p:cNvSpPr txBox="1">
              <a:spLocks noChangeArrowheads="1"/>
            </p:cNvSpPr>
            <p:nvPr/>
          </p:nvSpPr>
          <p:spPr bwMode="auto">
            <a:xfrm>
              <a:off x="4846" y="2699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[5]</a:t>
              </a:r>
            </a:p>
          </p:txBody>
        </p:sp>
        <p:sp>
          <p:nvSpPr>
            <p:cNvPr id="348196" name="Text Box 36"/>
            <p:cNvSpPr txBox="1">
              <a:spLocks noChangeArrowheads="1"/>
            </p:cNvSpPr>
            <p:nvPr/>
          </p:nvSpPr>
          <p:spPr bwMode="auto">
            <a:xfrm>
              <a:off x="3661" y="2699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[4] ++</a:t>
              </a:r>
            </a:p>
          </p:txBody>
        </p:sp>
        <p:sp>
          <p:nvSpPr>
            <p:cNvPr id="348215" name="AutoShape 55"/>
            <p:cNvSpPr>
              <a:spLocks noChangeArrowheads="1"/>
            </p:cNvSpPr>
            <p:nvPr/>
          </p:nvSpPr>
          <p:spPr bwMode="auto">
            <a:xfrm>
              <a:off x="3849" y="2217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128838" y="4933949"/>
            <a:ext cx="736600" cy="1162049"/>
            <a:chOff x="381" y="3108"/>
            <a:chExt cx="464" cy="732"/>
          </a:xfrm>
        </p:grpSpPr>
        <p:sp>
          <p:nvSpPr>
            <p:cNvPr id="348171" name="Text Box 11"/>
            <p:cNvSpPr txBox="1">
              <a:spLocks noChangeArrowheads="1"/>
            </p:cNvSpPr>
            <p:nvPr/>
          </p:nvSpPr>
          <p:spPr bwMode="auto">
            <a:xfrm>
              <a:off x="381" y="3575"/>
              <a:ext cx="46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[1]</a:t>
              </a:r>
            </a:p>
          </p:txBody>
        </p:sp>
        <p:sp>
          <p:nvSpPr>
            <p:cNvPr id="348216" name="AutoShape 56"/>
            <p:cNvSpPr>
              <a:spLocks noChangeArrowheads="1"/>
            </p:cNvSpPr>
            <p:nvPr/>
          </p:nvSpPr>
          <p:spPr bwMode="auto">
            <a:xfrm>
              <a:off x="512" y="3108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5153025" y="4927599"/>
            <a:ext cx="552450" cy="1155699"/>
            <a:chOff x="2286" y="3104"/>
            <a:chExt cx="348" cy="728"/>
          </a:xfrm>
        </p:grpSpPr>
        <p:sp>
          <p:nvSpPr>
            <p:cNvPr id="348180" name="Text Box 20"/>
            <p:cNvSpPr txBox="1">
              <a:spLocks noChangeArrowheads="1"/>
            </p:cNvSpPr>
            <p:nvPr/>
          </p:nvSpPr>
          <p:spPr bwMode="auto">
            <a:xfrm>
              <a:off x="2286" y="3567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[]</a:t>
              </a:r>
            </a:p>
          </p:txBody>
        </p:sp>
        <p:sp>
          <p:nvSpPr>
            <p:cNvPr id="348217" name="AutoShape 57"/>
            <p:cNvSpPr>
              <a:spLocks noChangeArrowheads="1"/>
            </p:cNvSpPr>
            <p:nvPr/>
          </p:nvSpPr>
          <p:spPr bwMode="auto">
            <a:xfrm>
              <a:off x="2359" y="3104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6559550" y="4906965"/>
            <a:ext cx="552450" cy="1189038"/>
            <a:chOff x="3172" y="3091"/>
            <a:chExt cx="348" cy="749"/>
          </a:xfrm>
        </p:grpSpPr>
        <p:sp>
          <p:nvSpPr>
            <p:cNvPr id="348183" name="Text Box 23"/>
            <p:cNvSpPr txBox="1">
              <a:spLocks noChangeArrowheads="1"/>
            </p:cNvSpPr>
            <p:nvPr/>
          </p:nvSpPr>
          <p:spPr bwMode="auto">
            <a:xfrm>
              <a:off x="3172" y="3575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[]</a:t>
              </a:r>
            </a:p>
          </p:txBody>
        </p:sp>
        <p:sp>
          <p:nvSpPr>
            <p:cNvPr id="348218" name="AutoShape 58"/>
            <p:cNvSpPr>
              <a:spLocks noChangeArrowheads="1"/>
            </p:cNvSpPr>
            <p:nvPr/>
          </p:nvSpPr>
          <p:spPr bwMode="auto">
            <a:xfrm>
              <a:off x="3245" y="3091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9401175" y="4922841"/>
            <a:ext cx="736600" cy="1173163"/>
            <a:chOff x="4962" y="3101"/>
            <a:chExt cx="464" cy="739"/>
          </a:xfrm>
        </p:grpSpPr>
        <p:sp>
          <p:nvSpPr>
            <p:cNvPr id="348177" name="Text Box 17"/>
            <p:cNvSpPr txBox="1">
              <a:spLocks noChangeArrowheads="1"/>
            </p:cNvSpPr>
            <p:nvPr/>
          </p:nvSpPr>
          <p:spPr bwMode="auto">
            <a:xfrm>
              <a:off x="4962" y="3575"/>
              <a:ext cx="46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[5]</a:t>
              </a:r>
            </a:p>
          </p:txBody>
        </p:sp>
        <p:sp>
          <p:nvSpPr>
            <p:cNvPr id="348219" name="AutoShape 59"/>
            <p:cNvSpPr>
              <a:spLocks noChangeArrowheads="1"/>
            </p:cNvSpPr>
            <p:nvPr/>
          </p:nvSpPr>
          <p:spPr bwMode="auto">
            <a:xfrm>
              <a:off x="5093" y="3101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Advice on Recursion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C639F-D5FD-EE49-99EB-E8AA2038BC3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35666" y="1719618"/>
            <a:ext cx="60125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Step 1 – Define the type,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Step 2 – Enumerate the cases,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Step 3 – Define the simple case,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Step 4 – Define the other cases,</a:t>
            </a:r>
          </a:p>
          <a:p>
            <a:endParaRPr lang="en-I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Step 5 – Generalise and simplify.</a:t>
            </a:r>
          </a:p>
        </p:txBody>
      </p:sp>
    </p:spTree>
    <p:extLst>
      <p:ext uri="{BB962C8B-B14F-4D97-AF65-F5344CB8AC3E}">
        <p14:creationId xmlns:p14="http://schemas.microsoft.com/office/powerpoint/2010/main" val="3469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870634" cy="863907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Recursion v iteration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CDCA5-E4B7-7F47-A278-52651D772F5F}"/>
              </a:ext>
            </a:extLst>
          </p:cNvPr>
          <p:cNvSpPr txBox="1"/>
          <p:nvPr/>
        </p:nvSpPr>
        <p:spPr>
          <a:xfrm>
            <a:off x="2118912" y="1751682"/>
            <a:ext cx="831272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both cases we repeat a task.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Iteration – repeat a task while a given </a:t>
            </a:r>
          </a:p>
          <a:p>
            <a:r>
              <a:rPr lang="en-US" dirty="0"/>
              <a:t>condition holds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Recursion – repeat a task on (a) smaller part(s) </a:t>
            </a:r>
          </a:p>
          <a:p>
            <a:r>
              <a:rPr lang="en-US" dirty="0"/>
              <a:t>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1858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43133"/>
            <a:ext cx="7772400" cy="1241946"/>
          </a:xfrm>
        </p:spPr>
        <p:txBody>
          <a:bodyPr/>
          <a:lstStyle/>
          <a:p>
            <a:pPr algn="ctr"/>
            <a:r>
              <a:rPr lang="en-IE" dirty="0"/>
              <a:t>Example 1 – product  using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C639F-D5FD-EE49-99EB-E8AA2038BC3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7108" y="1746915"/>
            <a:ext cx="8308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product – the function that takes a list and returns </a:t>
            </a:r>
          </a:p>
          <a:p>
            <a:r>
              <a:rPr lang="en-IE" dirty="0"/>
              <a:t>the product  of the numbers.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0980" y="2988861"/>
            <a:ext cx="61863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IE" sz="3600" dirty="0">
                <a:solidFill>
                  <a:schemeClr val="tx2"/>
                </a:solidFill>
                <a:latin typeface="+mj-lt"/>
                <a:ea typeface="+mj-ea"/>
              </a:rPr>
              <a:t>Step 1 – Define the type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(Use the simplest type possible) 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92522" y="4132351"/>
            <a:ext cx="4997356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product :: [</a:t>
            </a:r>
            <a:r>
              <a:rPr lang="en-IE" dirty="0" err="1"/>
              <a:t>Int</a:t>
            </a:r>
            <a:r>
              <a:rPr lang="en-IE" dirty="0"/>
              <a:t>]  -&gt; </a:t>
            </a:r>
            <a:r>
              <a:rPr lang="en-IE" dirty="0" err="1"/>
              <a:t>Int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995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3C257-A766-F845-8D87-0C6E24FBB08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9104" y="1290222"/>
            <a:ext cx="78668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For most types, there are a number of standard </a:t>
            </a:r>
          </a:p>
          <a:p>
            <a:r>
              <a:rPr lang="en-IE" dirty="0"/>
              <a:t>cases to consider.</a:t>
            </a:r>
          </a:p>
          <a:p>
            <a:endParaRPr lang="en-IE" dirty="0"/>
          </a:p>
          <a:p>
            <a:r>
              <a:rPr lang="en-IE" dirty="0"/>
              <a:t>For lists, these are 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IE" dirty="0"/>
              <a:t>the empty list and</a:t>
            </a:r>
          </a:p>
          <a:p>
            <a:pPr lvl="3"/>
            <a:endParaRPr lang="en-IE" dirty="0"/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IE" dirty="0"/>
              <a:t>the non-empty list</a:t>
            </a:r>
          </a:p>
          <a:p>
            <a:endParaRPr lang="en-IE" dirty="0"/>
          </a:p>
          <a:p>
            <a:endParaRPr lang="en-IE" dirty="0"/>
          </a:p>
          <a:p>
            <a:pPr lvl="2"/>
            <a:r>
              <a:rPr lang="en-IE" dirty="0"/>
              <a:t>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381000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IE" b="1" dirty="0"/>
              <a:t>Step 2 – Enumerate the cases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B57FBDBB-4A57-C806-A52A-7C4A18E2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390" y="5090726"/>
            <a:ext cx="4997356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product [] 		= </a:t>
            </a:r>
          </a:p>
          <a:p>
            <a:r>
              <a:rPr lang="en-IE" dirty="0"/>
              <a:t>product  (</a:t>
            </a:r>
            <a:r>
              <a:rPr lang="en-IE" dirty="0" err="1"/>
              <a:t>n:ns</a:t>
            </a:r>
            <a:r>
              <a:rPr lang="en-IE" dirty="0"/>
              <a:t>) 	= </a:t>
            </a:r>
          </a:p>
        </p:txBody>
      </p:sp>
    </p:spTree>
    <p:extLst>
      <p:ext uri="{BB962C8B-B14F-4D97-AF65-F5344CB8AC3E}">
        <p14:creationId xmlns:p14="http://schemas.microsoft.com/office/powerpoint/2010/main" val="27738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3C257-A766-F845-8D87-0C6E24FBB08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9104" y="1290222"/>
            <a:ext cx="795025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  <a:p>
            <a:r>
              <a:rPr lang="en-IE" dirty="0"/>
              <a:t>By definition, the product of zero integers is one,</a:t>
            </a:r>
          </a:p>
          <a:p>
            <a:r>
              <a:rPr lang="en-IE" dirty="0"/>
              <a:t>because one is the identity for multiplication.</a:t>
            </a:r>
          </a:p>
          <a:p>
            <a:endParaRPr lang="en-IE" dirty="0"/>
          </a:p>
          <a:p>
            <a:r>
              <a:rPr lang="en-IE" dirty="0"/>
              <a:t>So: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r>
              <a:rPr lang="en-IE" dirty="0"/>
              <a:t>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381000"/>
            <a:ext cx="8001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IE" sz="3200" b="1" dirty="0"/>
              <a:t>Step 3 – Define the simple case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968387" y="3968622"/>
            <a:ext cx="4997356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product [] 		= 1 </a:t>
            </a:r>
          </a:p>
          <a:p>
            <a:r>
              <a:rPr lang="en-IE" dirty="0"/>
              <a:t>product  (</a:t>
            </a:r>
            <a:r>
              <a:rPr lang="en-IE" dirty="0" err="1"/>
              <a:t>n:ns</a:t>
            </a:r>
            <a:r>
              <a:rPr lang="en-IE" dirty="0"/>
              <a:t>) 	= </a:t>
            </a:r>
          </a:p>
        </p:txBody>
      </p:sp>
    </p:spTree>
    <p:extLst>
      <p:ext uri="{BB962C8B-B14F-4D97-AF65-F5344CB8AC3E}">
        <p14:creationId xmlns:p14="http://schemas.microsoft.com/office/powerpoint/2010/main" val="244492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3C257-A766-F845-8D87-0C6E24FBB08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9103" y="1290222"/>
            <a:ext cx="833689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Consider the ingredients that can be used, e.g.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the function itself (product) and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the arguments (n and ns) and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library functions of the relevant types (+, -, *, /)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r>
              <a:rPr lang="en-IE" dirty="0"/>
              <a:t>	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381000"/>
            <a:ext cx="8001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IE" sz="3200" b="1" dirty="0"/>
              <a:t>Step 4 – Define other cases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963029" y="4306497"/>
            <a:ext cx="5734335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product [] 		= 1 </a:t>
            </a:r>
          </a:p>
          <a:p>
            <a:r>
              <a:rPr lang="en-IE" dirty="0"/>
              <a:t>product  (</a:t>
            </a:r>
            <a:r>
              <a:rPr lang="en-IE" dirty="0" err="1"/>
              <a:t>n:ns</a:t>
            </a:r>
            <a:r>
              <a:rPr lang="en-IE" dirty="0"/>
              <a:t>) 	= n * product 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2866" y="5663821"/>
            <a:ext cx="6875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The other cases are often recursive cases.</a:t>
            </a:r>
          </a:p>
        </p:txBody>
      </p:sp>
    </p:spTree>
    <p:extLst>
      <p:ext uri="{BB962C8B-B14F-4D97-AF65-F5344CB8AC3E}">
        <p14:creationId xmlns:p14="http://schemas.microsoft.com/office/powerpoint/2010/main" val="200085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3C257-A766-F845-8D87-0C6E24FBB08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9104" y="1290221"/>
            <a:ext cx="85807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We can generalise from integers to any numeric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381000"/>
            <a:ext cx="8001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IE" sz="3200" b="1" dirty="0"/>
              <a:t>Step 5 – Generalise and Simplify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83491" y="1290222"/>
            <a:ext cx="5734335" cy="13849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product :: [</a:t>
            </a:r>
            <a:r>
              <a:rPr lang="en-IE" dirty="0" err="1"/>
              <a:t>Int</a:t>
            </a:r>
            <a:r>
              <a:rPr lang="en-IE" dirty="0"/>
              <a:t>] -&gt; </a:t>
            </a:r>
            <a:r>
              <a:rPr lang="en-IE" dirty="0" err="1"/>
              <a:t>Int</a:t>
            </a:r>
            <a:endParaRPr lang="en-IE" dirty="0"/>
          </a:p>
          <a:p>
            <a:r>
              <a:rPr lang="en-IE" dirty="0"/>
              <a:t>product [] 		= 1 </a:t>
            </a:r>
          </a:p>
          <a:p>
            <a:r>
              <a:rPr lang="en-IE" dirty="0"/>
              <a:t>product  (</a:t>
            </a:r>
            <a:r>
              <a:rPr lang="en-IE" dirty="0" err="1"/>
              <a:t>n:ns</a:t>
            </a:r>
            <a:r>
              <a:rPr lang="en-IE" dirty="0"/>
              <a:t>) 	= n * product ns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683490" y="3967878"/>
            <a:ext cx="5734335" cy="13849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product :: </a:t>
            </a:r>
            <a:r>
              <a:rPr lang="en-IE" dirty="0" err="1"/>
              <a:t>Num</a:t>
            </a:r>
            <a:r>
              <a:rPr lang="en-IE" dirty="0"/>
              <a:t> a =&gt; [a] -&gt; a</a:t>
            </a:r>
          </a:p>
          <a:p>
            <a:r>
              <a:rPr lang="en-IE" dirty="0"/>
              <a:t>product [] 		= 1 </a:t>
            </a:r>
          </a:p>
          <a:p>
            <a:r>
              <a:rPr lang="en-IE" dirty="0"/>
              <a:t>product  (</a:t>
            </a:r>
            <a:r>
              <a:rPr lang="en-IE" dirty="0" err="1"/>
              <a:t>n:ns</a:t>
            </a:r>
            <a:r>
              <a:rPr lang="en-IE" dirty="0"/>
              <a:t>) 	= n * product 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0020" y="5877580"/>
            <a:ext cx="749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 will see how to simplify the definition later</a:t>
            </a:r>
          </a:p>
        </p:txBody>
      </p:sp>
    </p:spTree>
    <p:extLst>
      <p:ext uri="{BB962C8B-B14F-4D97-AF65-F5344CB8AC3E}">
        <p14:creationId xmlns:p14="http://schemas.microsoft.com/office/powerpoint/2010/main" val="8758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239" y="326255"/>
            <a:ext cx="7772400" cy="872221"/>
          </a:xfrm>
        </p:spPr>
        <p:txBody>
          <a:bodyPr/>
          <a:lstStyle/>
          <a:p>
            <a:pPr algn="ctr"/>
            <a:r>
              <a:rPr lang="en-IE" dirty="0"/>
              <a:t>Example 2 – drop  using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C639F-D5FD-EE49-99EB-E8AA2038BC3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7108" y="1746915"/>
            <a:ext cx="87652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drop  – the function that takes an integer (n)  and a </a:t>
            </a:r>
          </a:p>
          <a:p>
            <a:r>
              <a:rPr lang="en-IE" dirty="0"/>
              <a:t>list of values of some type a and returns a list with </a:t>
            </a:r>
          </a:p>
          <a:p>
            <a:r>
              <a:rPr lang="en-IE" dirty="0"/>
              <a:t>the first n elements dropped.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3559" y="3131910"/>
            <a:ext cx="61863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IE" sz="3600" dirty="0">
                <a:solidFill>
                  <a:schemeClr val="tx2"/>
                </a:solidFill>
                <a:latin typeface="+mj-lt"/>
                <a:ea typeface="+mj-ea"/>
              </a:rPr>
              <a:t>Step 1 – Define the type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(Use the simplest type possible) 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92522" y="4132351"/>
            <a:ext cx="4997356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drop  :: </a:t>
            </a:r>
            <a:r>
              <a:rPr lang="en-IE" dirty="0" err="1"/>
              <a:t>Int</a:t>
            </a:r>
            <a:r>
              <a:rPr lang="en-IE" dirty="0"/>
              <a:t> -&gt;  [a]  -&gt; [a]</a:t>
            </a:r>
          </a:p>
        </p:txBody>
      </p:sp>
    </p:spTree>
    <p:extLst>
      <p:ext uri="{BB962C8B-B14F-4D97-AF65-F5344CB8AC3E}">
        <p14:creationId xmlns:p14="http://schemas.microsoft.com/office/powerpoint/2010/main" val="503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3C257-A766-F845-8D87-0C6E24FBB08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9104" y="1290221"/>
            <a:ext cx="74630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For integer type, the two  standard cases are: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IE" dirty="0"/>
              <a:t>0 and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IE" dirty="0"/>
              <a:t>n</a:t>
            </a:r>
          </a:p>
          <a:p>
            <a:r>
              <a:rPr lang="en-IE" dirty="0"/>
              <a:t>For lists, these are 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IE" dirty="0"/>
              <a:t>the empty list and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IE" dirty="0"/>
              <a:t>the non-empty list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381000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IE" b="1" dirty="0"/>
              <a:t>Step 2 – Enumerate the cases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982035" y="4323954"/>
            <a:ext cx="4997356" cy="1815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drop  0  [] 		= </a:t>
            </a:r>
          </a:p>
          <a:p>
            <a:r>
              <a:rPr lang="en-IE" dirty="0"/>
              <a:t>drop  0  (</a:t>
            </a:r>
            <a:r>
              <a:rPr lang="en-IE" dirty="0" err="1"/>
              <a:t>x:xs</a:t>
            </a:r>
            <a:r>
              <a:rPr lang="en-IE" dirty="0"/>
              <a:t>)	= </a:t>
            </a:r>
          </a:p>
          <a:p>
            <a:r>
              <a:rPr lang="en-IE" dirty="0"/>
              <a:t>drop  n  [] 		= </a:t>
            </a:r>
          </a:p>
          <a:p>
            <a:r>
              <a:rPr lang="en-IE" dirty="0"/>
              <a:t>drop  n  (</a:t>
            </a:r>
            <a:r>
              <a:rPr lang="en-IE" dirty="0" err="1"/>
              <a:t>x:xs</a:t>
            </a:r>
            <a:r>
              <a:rPr lang="en-IE" dirty="0"/>
              <a:t>)	= </a:t>
            </a:r>
          </a:p>
        </p:txBody>
      </p:sp>
    </p:spTree>
    <p:extLst>
      <p:ext uri="{BB962C8B-B14F-4D97-AF65-F5344CB8AC3E}">
        <p14:creationId xmlns:p14="http://schemas.microsoft.com/office/powerpoint/2010/main" val="26702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3C257-A766-F845-8D87-0C6E24FBB08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17254" y="1066801"/>
            <a:ext cx="90507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By definition, removing zero elements from the start </a:t>
            </a:r>
          </a:p>
          <a:p>
            <a:r>
              <a:rPr lang="en-IE" dirty="0"/>
              <a:t>	of a list gives the same list gives the same list.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Removing n elements from an empty list can return </a:t>
            </a:r>
          </a:p>
          <a:p>
            <a:r>
              <a:rPr lang="en-IE" dirty="0"/>
              <a:t>	an empty list (for safety).</a:t>
            </a:r>
          </a:p>
          <a:p>
            <a:endParaRPr lang="en-IE" dirty="0"/>
          </a:p>
          <a:p>
            <a:r>
              <a:rPr lang="en-IE" dirty="0"/>
              <a:t>So: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381000"/>
            <a:ext cx="8001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IE" sz="3200" b="1" dirty="0"/>
              <a:t>Step 3 – Define the simple case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091217" y="4364096"/>
            <a:ext cx="4997356" cy="1815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drop  0  [] 		=   [] </a:t>
            </a:r>
          </a:p>
          <a:p>
            <a:r>
              <a:rPr lang="en-IE" dirty="0"/>
              <a:t>drop  0  (</a:t>
            </a:r>
            <a:r>
              <a:rPr lang="en-IE" dirty="0" err="1"/>
              <a:t>x:xs</a:t>
            </a:r>
            <a:r>
              <a:rPr lang="en-IE" dirty="0"/>
              <a:t>)	=   x:xs</a:t>
            </a:r>
          </a:p>
          <a:p>
            <a:r>
              <a:rPr lang="en-IE" dirty="0"/>
              <a:t>drop  n  [] 		=   []</a:t>
            </a:r>
          </a:p>
          <a:p>
            <a:r>
              <a:rPr lang="en-IE" dirty="0"/>
              <a:t>drop  n  (</a:t>
            </a:r>
            <a:r>
              <a:rPr lang="en-IE" dirty="0" err="1"/>
              <a:t>x:xs</a:t>
            </a:r>
            <a:r>
              <a:rPr lang="en-IE" dirty="0"/>
              <a:t>)	= </a:t>
            </a:r>
          </a:p>
        </p:txBody>
      </p:sp>
    </p:spTree>
    <p:extLst>
      <p:ext uri="{BB962C8B-B14F-4D97-AF65-F5344CB8AC3E}">
        <p14:creationId xmlns:p14="http://schemas.microsoft.com/office/powerpoint/2010/main" val="24877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3C257-A766-F845-8D87-0C6E24FBB08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9103" y="1290221"/>
            <a:ext cx="83368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Consider the ingredients that can be used, e.g.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the function itself (drop) and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the arguments (x and xs) and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E" dirty="0"/>
              <a:t>library functions of the relevant types (+, -, *, /)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381000"/>
            <a:ext cx="8001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IE" sz="3200" b="1" dirty="0"/>
              <a:t>Step 4 – Define other cases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995682" y="3967877"/>
            <a:ext cx="7208294" cy="1815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drop  0  [] 		=   [] </a:t>
            </a:r>
          </a:p>
          <a:p>
            <a:r>
              <a:rPr lang="en-IE" dirty="0"/>
              <a:t>drop  0  (x:xs)	=   x:xs</a:t>
            </a:r>
          </a:p>
          <a:p>
            <a:r>
              <a:rPr lang="en-IE" dirty="0"/>
              <a:t>drop  n  [] 		=   []</a:t>
            </a:r>
          </a:p>
          <a:p>
            <a:r>
              <a:rPr lang="en-IE" dirty="0"/>
              <a:t>drop  n  (x:xs)	=   drop (n-1) xs </a:t>
            </a:r>
          </a:p>
        </p:txBody>
      </p:sp>
    </p:spTree>
    <p:extLst>
      <p:ext uri="{BB962C8B-B14F-4D97-AF65-F5344CB8AC3E}">
        <p14:creationId xmlns:p14="http://schemas.microsoft.com/office/powerpoint/2010/main" val="12791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3C257-A766-F845-8D87-0C6E24FBB08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8010" y="3821953"/>
            <a:ext cx="8286097" cy="970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can generalise from integers to any integral type and </a:t>
            </a:r>
            <a:r>
              <a:rPr lang="en-IE"/>
              <a:t>simplify otherwise:</a:t>
            </a:r>
            <a:endParaRPr lang="en-I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381000"/>
            <a:ext cx="80010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IE" sz="3200" b="1" dirty="0"/>
              <a:t>Step 5 – Generalise and Simplify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442686" y="1159878"/>
            <a:ext cx="7208294" cy="22467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drop  :: Int -&gt;  [a]  -&gt; [a]</a:t>
            </a:r>
          </a:p>
          <a:p>
            <a:r>
              <a:rPr lang="en-IE" dirty="0"/>
              <a:t>drop  0  [] 		=   [] </a:t>
            </a:r>
          </a:p>
          <a:p>
            <a:r>
              <a:rPr lang="en-IE" dirty="0"/>
              <a:t>drop  0  (x:xs)	=   x:xs</a:t>
            </a:r>
          </a:p>
          <a:p>
            <a:r>
              <a:rPr lang="en-IE" dirty="0"/>
              <a:t>drop  n  [] 		=   []</a:t>
            </a:r>
          </a:p>
          <a:p>
            <a:r>
              <a:rPr lang="en-IE" dirty="0"/>
              <a:t>drop  n  (x:xs)	=   drop (n-1) xs 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42686" y="4889718"/>
            <a:ext cx="7208294" cy="1815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pt-BR" dirty="0"/>
              <a:t>drop :: Integral b =&gt; b -&gt; [a] -&gt; [a]</a:t>
            </a:r>
          </a:p>
          <a:p>
            <a:r>
              <a:rPr lang="pt-BR" dirty="0"/>
              <a:t>drop  _  []           = [] </a:t>
            </a:r>
          </a:p>
          <a:p>
            <a:r>
              <a:rPr lang="pt-BR" dirty="0"/>
              <a:t>drop  0  xs          = xs</a:t>
            </a:r>
          </a:p>
          <a:p>
            <a:r>
              <a:rPr lang="pt-BR" dirty="0"/>
              <a:t>drop  n (_:xs)      = </a:t>
            </a:r>
            <a:r>
              <a:rPr lang="pt-BR" dirty="0" err="1"/>
              <a:t>drop</a:t>
            </a:r>
            <a:r>
              <a:rPr lang="pt-BR" dirty="0"/>
              <a:t> (n-1) xs </a:t>
            </a:r>
          </a:p>
        </p:txBody>
      </p:sp>
    </p:spTree>
    <p:extLst>
      <p:ext uri="{BB962C8B-B14F-4D97-AF65-F5344CB8AC3E}">
        <p14:creationId xmlns:p14="http://schemas.microsoft.com/office/powerpoint/2010/main" val="41915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870634" cy="863907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Recursion example ‘take one, pass them on’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CDCA5-E4B7-7F47-A278-52651D772F5F}"/>
              </a:ext>
            </a:extLst>
          </p:cNvPr>
          <p:cNvSpPr txBox="1"/>
          <p:nvPr/>
        </p:nvSpPr>
        <p:spPr>
          <a:xfrm>
            <a:off x="1832474" y="1366093"/>
            <a:ext cx="863409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teacher comes into the classroom with a pile of </a:t>
            </a:r>
          </a:p>
          <a:p>
            <a:r>
              <a:rPr lang="en-US" dirty="0"/>
              <a:t>pages.  Each of the 100 students need to be handed </a:t>
            </a:r>
          </a:p>
          <a:p>
            <a:r>
              <a:rPr lang="en-US" dirty="0"/>
              <a:t>a page. The instructions that the teacher gives to </a:t>
            </a:r>
          </a:p>
          <a:p>
            <a:r>
              <a:rPr lang="en-US" dirty="0"/>
              <a:t>the students are : 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Take the pile of pages from the previous student</a:t>
            </a:r>
          </a:p>
          <a:p>
            <a:pPr marL="514350" indent="-514350">
              <a:buAutoNum type="arabicPeriod"/>
            </a:pPr>
            <a:r>
              <a:rPr lang="en-US" dirty="0"/>
              <a:t>Take one for yourself</a:t>
            </a:r>
          </a:p>
          <a:p>
            <a:pPr marL="514350" indent="-514350">
              <a:buAutoNum type="arabicPeriod"/>
            </a:pPr>
            <a:r>
              <a:rPr lang="en-US" dirty="0"/>
              <a:t>Pass on the (smaller) pile to the next student if </a:t>
            </a:r>
          </a:p>
          <a:p>
            <a:r>
              <a:rPr lang="en-US" dirty="0"/>
              <a:t>there are still some pages left.</a:t>
            </a:r>
          </a:p>
          <a:p>
            <a:r>
              <a:rPr lang="en-US" dirty="0"/>
              <a:t>4. If there is no page left, inform the teacher.</a:t>
            </a:r>
          </a:p>
        </p:txBody>
      </p:sp>
    </p:spTree>
    <p:extLst>
      <p:ext uri="{BB962C8B-B14F-4D97-AF65-F5344CB8AC3E}">
        <p14:creationId xmlns:p14="http://schemas.microsoft.com/office/powerpoint/2010/main" val="13267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C6DED11-E24C-1747-9B8B-24AF63DE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60" y="813995"/>
            <a:ext cx="6517105" cy="4953000"/>
          </a:xfrm>
          <a:prstGeom prst="rect">
            <a:avLst/>
          </a:prstGeom>
          <a:noFill/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fld id="{CC73A6B6-49ED-C641-8D95-0A84FA800C15}" type="slidenum">
              <a:rPr lang="en-US" sz="1400"/>
              <a:pPr>
                <a:spcAft>
                  <a:spcPts val="600"/>
                </a:spcAft>
              </a:pPr>
              <a:t>39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0514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0999"/>
            <a:ext cx="7966934" cy="1049768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Recursion example ‘take one, pass them on’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CDCA5-E4B7-7F47-A278-52651D772F5F}"/>
              </a:ext>
            </a:extLst>
          </p:cNvPr>
          <p:cNvSpPr txBox="1"/>
          <p:nvPr/>
        </p:nvSpPr>
        <p:spPr>
          <a:xfrm>
            <a:off x="1832474" y="1366093"/>
            <a:ext cx="893840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slightly reword the instructions to the </a:t>
            </a:r>
          </a:p>
          <a:p>
            <a:r>
              <a:rPr lang="en-US" dirty="0"/>
              <a:t>students to be clearer: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Take the pile of pages from the previous student</a:t>
            </a:r>
          </a:p>
          <a:p>
            <a:pPr marL="514350" indent="-514350">
              <a:buAutoNum type="arabicPeriod"/>
            </a:pPr>
            <a:r>
              <a:rPr lang="en-US" dirty="0"/>
              <a:t>Take a page from the pile (your page)</a:t>
            </a:r>
          </a:p>
          <a:p>
            <a:pPr marL="514350" indent="-514350">
              <a:buAutoNum type="arabicPeriod"/>
            </a:pPr>
            <a:r>
              <a:rPr lang="en-US" dirty="0"/>
              <a:t>Check the number of pages left in the pile</a:t>
            </a:r>
          </a:p>
          <a:p>
            <a:pPr marL="514350" indent="-514350">
              <a:buAutoNum type="arabicPeriod"/>
            </a:pPr>
            <a:r>
              <a:rPr lang="en-US" dirty="0"/>
              <a:t>If the number is zero -&gt; inform the </a:t>
            </a:r>
          </a:p>
          <a:p>
            <a:r>
              <a:rPr lang="en-US" dirty="0"/>
              <a:t>     teacher    ‘Job is done’ </a:t>
            </a:r>
          </a:p>
          <a:p>
            <a:r>
              <a:rPr lang="en-US" dirty="0"/>
              <a:t>    Otherwise  -&gt; pass on the (smaller) pile to the next </a:t>
            </a:r>
          </a:p>
          <a:p>
            <a:r>
              <a:rPr lang="en-US" dirty="0"/>
              <a:t>    student.</a:t>
            </a:r>
          </a:p>
        </p:txBody>
      </p:sp>
    </p:spTree>
    <p:extLst>
      <p:ext uri="{BB962C8B-B14F-4D97-AF65-F5344CB8AC3E}">
        <p14:creationId xmlns:p14="http://schemas.microsoft.com/office/powerpoint/2010/main" val="11010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870634" cy="863907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Recursion  and Iteration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CDCA5-E4B7-7F47-A278-52651D772F5F}"/>
              </a:ext>
            </a:extLst>
          </p:cNvPr>
          <p:cNvSpPr txBox="1"/>
          <p:nvPr/>
        </p:nvSpPr>
        <p:spPr>
          <a:xfrm>
            <a:off x="1832474" y="1366092"/>
            <a:ext cx="914859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algorithms naturally fall into the recursive family, </a:t>
            </a:r>
          </a:p>
          <a:p>
            <a:r>
              <a:rPr lang="en-US" dirty="0"/>
              <a:t>e.g., binary search. </a:t>
            </a:r>
          </a:p>
          <a:p>
            <a:r>
              <a:rPr lang="en-US" dirty="0"/>
              <a:t>	‘Look for an element in a sorted list’</a:t>
            </a:r>
          </a:p>
          <a:p>
            <a:r>
              <a:rPr lang="en-US" dirty="0"/>
              <a:t>	Check in the ‘middle’. Now what you’re looking for </a:t>
            </a:r>
          </a:p>
          <a:p>
            <a:r>
              <a:rPr lang="en-US" dirty="0"/>
              <a:t>is one of </a:t>
            </a:r>
          </a:p>
          <a:p>
            <a:r>
              <a:rPr lang="en-US" dirty="0"/>
              <a:t>	-there (found it!!) </a:t>
            </a:r>
          </a:p>
          <a:p>
            <a:r>
              <a:rPr lang="en-US" dirty="0"/>
              <a:t>        -&lt; current element (in this case repeat on the </a:t>
            </a:r>
          </a:p>
          <a:p>
            <a:r>
              <a:rPr lang="en-US" dirty="0"/>
              <a:t>left hand side, ignoring the right-hand side)</a:t>
            </a:r>
          </a:p>
          <a:p>
            <a:r>
              <a:rPr lang="en-US" dirty="0"/>
              <a:t>	- &gt; current element (in this case, repeat on the </a:t>
            </a:r>
          </a:p>
          <a:p>
            <a:r>
              <a:rPr lang="en-US" dirty="0"/>
              <a:t>right hand, ignoring the left-hand side)</a:t>
            </a:r>
          </a:p>
          <a:p>
            <a:r>
              <a:rPr lang="en-US" dirty="0"/>
              <a:t>	- not there at all (when the remaining list is </a:t>
            </a:r>
          </a:p>
          <a:p>
            <a:r>
              <a:rPr lang="en-US" dirty="0"/>
              <a:t>empty)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5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870634" cy="863907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Recursion  and Iteration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CDCA5-E4B7-7F47-A278-52651D772F5F}"/>
              </a:ext>
            </a:extLst>
          </p:cNvPr>
          <p:cNvSpPr txBox="1"/>
          <p:nvPr/>
        </p:nvSpPr>
        <p:spPr>
          <a:xfrm>
            <a:off x="1832474" y="1366093"/>
            <a:ext cx="860979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Recursive definitions are elegant and easy to </a:t>
            </a:r>
          </a:p>
          <a:p>
            <a:r>
              <a:rPr lang="en-US" dirty="0"/>
              <a:t>understand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DOES NOT MEAN THAT  THEY ARE  EASY </a:t>
            </a:r>
          </a:p>
          <a:p>
            <a:r>
              <a:rPr lang="en-US" dirty="0"/>
              <a:t>TO WRITE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Iterative definitions (e.g., loops) are usually more </a:t>
            </a:r>
          </a:p>
          <a:p>
            <a:r>
              <a:rPr lang="en-US" dirty="0"/>
              <a:t>efficient.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can mechanically derive an iterative definition </a:t>
            </a:r>
          </a:p>
          <a:p>
            <a:r>
              <a:rPr lang="en-US" dirty="0"/>
              <a:t>from a recursive 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870634" cy="863907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Recursion  and Haskell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CDCA5-E4B7-7F47-A278-52651D772F5F}"/>
              </a:ext>
            </a:extLst>
          </p:cNvPr>
          <p:cNvSpPr txBox="1"/>
          <p:nvPr/>
        </p:nvSpPr>
        <p:spPr>
          <a:xfrm>
            <a:off x="1832474" y="1366093"/>
            <a:ext cx="87504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this course, we use recursion a lot, starting  </a:t>
            </a:r>
          </a:p>
          <a:p>
            <a:r>
              <a:rPr lang="en-US" dirty="0"/>
              <a:t>with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first… try to think of something you do in your </a:t>
            </a:r>
          </a:p>
          <a:p>
            <a:r>
              <a:rPr lang="en-US" dirty="0"/>
              <a:t>everyday life that you could describe recursively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So, show me some Haskell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1911350" y="1601788"/>
            <a:ext cx="837088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As we have seen, many functions can naturally be defined in terms of other functions.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3105151" y="3219450"/>
            <a:ext cx="4264025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:: Int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n = product [1..n]</a:t>
            </a:r>
          </a:p>
        </p:txBody>
      </p:sp>
      <p:sp>
        <p:nvSpPr>
          <p:cNvPr id="281621" name="AutoShape 21"/>
          <p:cNvSpPr>
            <a:spLocks noChangeArrowheads="1"/>
          </p:cNvSpPr>
          <p:nvPr/>
        </p:nvSpPr>
        <p:spPr bwMode="auto">
          <a:xfrm>
            <a:off x="2665413" y="5184775"/>
            <a:ext cx="6470650" cy="1055688"/>
          </a:xfrm>
          <a:prstGeom prst="wedgeRoundRectCallout">
            <a:avLst>
              <a:gd name="adj1" fmla="val -22597"/>
              <a:gd name="adj2" fmla="val -93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fac maps any integer n to the product of the integers between 1 and n.</a:t>
            </a:r>
          </a:p>
        </p:txBody>
      </p:sp>
    </p:spTree>
    <p:extLst>
      <p:ext uri="{BB962C8B-B14F-4D97-AF65-F5344CB8AC3E}">
        <p14:creationId xmlns:p14="http://schemas.microsoft.com/office/powerpoint/2010/main" val="40169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9" grpId="0"/>
      <p:bldP spid="281620" grpId="0" animBg="1"/>
      <p:bldP spid="281621" grpId="0" animBg="1"/>
    </p:bld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6889</TotalTime>
  <Words>2390</Words>
  <Application>Microsoft Macintosh PowerPoint</Application>
  <PresentationFormat>Widescreen</PresentationFormat>
  <Paragraphs>403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Lucida Sans Typewriter</vt:lpstr>
      <vt:lpstr>Monotype Sorts</vt:lpstr>
      <vt:lpstr>Tahoma</vt:lpstr>
      <vt:lpstr>Times New Roman</vt:lpstr>
      <vt:lpstr>Wingdings</vt:lpstr>
      <vt:lpstr>FUN Template</vt:lpstr>
      <vt:lpstr>PowerPoint Presentation</vt:lpstr>
      <vt:lpstr>What do we mean by recursion ?</vt:lpstr>
      <vt:lpstr>Recursion v iteration</vt:lpstr>
      <vt:lpstr>Recursion example ‘take one, pass them on’</vt:lpstr>
      <vt:lpstr>Recursion example ‘take one, pass them on’</vt:lpstr>
      <vt:lpstr>Recursion  and Iteration</vt:lpstr>
      <vt:lpstr>Recursion  and Iteration</vt:lpstr>
      <vt:lpstr>Recursion  and Haskell</vt:lpstr>
      <vt:lpstr>So, show me some Haskell</vt:lpstr>
      <vt:lpstr>PowerPoint Presentation</vt:lpstr>
      <vt:lpstr>PowerPoint Presentation</vt:lpstr>
      <vt:lpstr>PowerPoint Presentation</vt:lpstr>
      <vt:lpstr>PowerPoint Presentation</vt:lpstr>
      <vt:lpstr>Why is Recursion Useful?</vt:lpstr>
      <vt:lpstr>Recursion on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Arguments</vt:lpstr>
      <vt:lpstr>PowerPoint Presentation</vt:lpstr>
      <vt:lpstr>Quicksort</vt:lpstr>
      <vt:lpstr>PowerPoint Presentation</vt:lpstr>
      <vt:lpstr>PowerPoint Presentation</vt:lpstr>
      <vt:lpstr>Advice on Recursion </vt:lpstr>
      <vt:lpstr>Example 1 – product  using steps</vt:lpstr>
      <vt:lpstr>PowerPoint Presentation</vt:lpstr>
      <vt:lpstr>PowerPoint Presentation</vt:lpstr>
      <vt:lpstr>PowerPoint Presentation</vt:lpstr>
      <vt:lpstr>PowerPoint Presentation</vt:lpstr>
      <vt:lpstr>Example 2 – drop  using steps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434</cp:revision>
  <cp:lastPrinted>2001-01-23T09:38:59Z</cp:lastPrinted>
  <dcterms:created xsi:type="dcterms:W3CDTF">2000-11-20T11:40:19Z</dcterms:created>
  <dcterms:modified xsi:type="dcterms:W3CDTF">2023-02-16T11:27:11Z</dcterms:modified>
</cp:coreProperties>
</file>