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46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47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cbi.nlm.nih.gov/pmc/articles/PMC616487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1226525" y="-1045498"/>
            <a:ext cx="9368206" cy="37500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/>
              <a:t>Mansoura university</a:t>
            </a:r>
            <a:br>
              <a:rPr lang="en-US" sz="1400" dirty="0"/>
            </a:br>
            <a:r>
              <a:rPr lang="en-US" sz="1400" dirty="0"/>
              <a:t>faculty of computers and information  </a:t>
            </a:r>
            <a:br>
              <a:rPr lang="en-US" sz="1400" dirty="0"/>
            </a:br>
            <a:r>
              <a:rPr lang="en-US" sz="1400" dirty="0"/>
              <a:t>department of MEDICAL INFORMATICS 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 project proposal  </a:t>
            </a:r>
            <a:br>
              <a:rPr lang="ar-EG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ar-EG" sz="2000" dirty="0">
                <a:solidFill>
                  <a:schemeClr val="accent3">
                    <a:lumMod val="75000"/>
                  </a:schemeClr>
                </a:solidFill>
              </a:rPr>
              <a:t>جهاز للمساعده في الكشف المبكر لسرطان الثدي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ar-EG" sz="200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early breast cancer detection-device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0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000" u="sng" dirty="0">
                <a:solidFill>
                  <a:schemeClr val="tx2"/>
                </a:solidFill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099038" y="1837592"/>
            <a:ext cx="8308731" cy="545123"/>
          </a:xfrm>
        </p:spPr>
        <p:txBody>
          <a:bodyPr>
            <a:normAutofit fontScale="25000" lnSpcReduction="20000"/>
          </a:bodyPr>
          <a:lstStyle/>
          <a:p>
            <a:pPr lvl="2"/>
            <a:r>
              <a:rPr lang="en-US" sz="14200" dirty="0">
                <a:solidFill>
                  <a:schemeClr val="bg1"/>
                </a:solidFill>
              </a:rPr>
              <a:t>submitted by : </a:t>
            </a:r>
          </a:p>
          <a:p>
            <a:pPr lvl="1"/>
            <a:endParaRPr lang="en-US" sz="17600" i="1" u="sng" dirty="0"/>
          </a:p>
        </p:txBody>
      </p:sp>
      <p:sp>
        <p:nvSpPr>
          <p:cNvPr id="1048608" name="Oval 3"/>
          <p:cNvSpPr/>
          <p:nvPr/>
        </p:nvSpPr>
        <p:spPr>
          <a:xfrm>
            <a:off x="4536831" y="24882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/>
        </p:nvGraphicFramePr>
        <p:xfrm>
          <a:off x="-949568" y="4492869"/>
          <a:ext cx="6248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4306" name="Table 6"/>
          <p:cNvGraphicFramePr>
            <a:graphicFrameLocks noGrp="1"/>
          </p:cNvGraphicFramePr>
          <p:nvPr/>
        </p:nvGraphicFramePr>
        <p:xfrm>
          <a:off x="1458542" y="2488226"/>
          <a:ext cx="9263675" cy="3749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52">
                <a:tc>
                  <a:txBody>
                    <a:bodyPr/>
                    <a:lstStyle/>
                    <a:p>
                      <a:r>
                        <a:rPr lang="en-US" sz="1600" dirty="0"/>
                        <a:t>Student Name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Email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04">
                <a:tc>
                  <a:txBody>
                    <a:bodyPr/>
                    <a:lstStyle/>
                    <a:p>
                      <a:r>
                        <a:rPr lang="en-US" dirty="0"/>
                        <a:t>May </a:t>
                      </a:r>
                      <a:r>
                        <a:rPr lang="en-US" dirty="0" err="1"/>
                        <a:t>Rizk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ibrahim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mairizk99@gmail</a:t>
                      </a:r>
                      <a:r>
                        <a:rPr lang="en-US" baseline="0" dirty="0"/>
                        <a:t>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04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allaa</a:t>
                      </a:r>
                      <a:r>
                        <a:rPr lang="en-US" baseline="0" dirty="0"/>
                        <a:t> abo </a:t>
                      </a:r>
                      <a:r>
                        <a:rPr lang="en-US" baseline="0" dirty="0" err="1"/>
                        <a:t>ghanem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mayalaa881@gmail.com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r>
                        <a:rPr lang="en-US" dirty="0" err="1"/>
                        <a:t>Hala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hamdi</a:t>
                      </a:r>
                      <a:r>
                        <a:rPr lang="en-US" dirty="0"/>
                        <a:t> el said </a:t>
                      </a:r>
                      <a:r>
                        <a:rPr lang="en-US" dirty="0" err="1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hamdiihala12@gmail.com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r>
                        <a:rPr lang="en-US" dirty="0" err="1"/>
                        <a:t>Esraa</a:t>
                      </a:r>
                      <a:r>
                        <a:rPr lang="en-US" dirty="0"/>
                        <a:t> Mahmoud </a:t>
                      </a:r>
                      <a:r>
                        <a:rPr lang="en-US" dirty="0" err="1"/>
                        <a:t>shalaby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Esraa.shalaby77@gmail.com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04">
                <a:tc>
                  <a:txBody>
                    <a:bodyPr/>
                    <a:lstStyle/>
                    <a:p>
                      <a:r>
                        <a:rPr lang="en-US" dirty="0"/>
                        <a:t>Ayatollah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elghali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assran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ayahelghaly@gmail.com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04">
                <a:tc>
                  <a:txBody>
                    <a:bodyPr/>
                    <a:lstStyle/>
                    <a:p>
                      <a:r>
                        <a:rPr lang="en-US" dirty="0" err="1"/>
                        <a:t>Reham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fekry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rehamfkry@gmail.com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r>
                        <a:rPr lang="en-US" dirty="0" err="1"/>
                        <a:t>Rewan</a:t>
                      </a:r>
                      <a:r>
                        <a:rPr lang="en-US" dirty="0"/>
                        <a:t> Samir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Samirrewan335@gmail.com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94307" name="Table 5"/>
          <p:cNvGraphicFramePr>
            <a:graphicFrameLocks noGrp="1"/>
          </p:cNvGraphicFramePr>
          <p:nvPr/>
        </p:nvGraphicFramePr>
        <p:xfrm>
          <a:off x="1458544" y="6217920"/>
          <a:ext cx="92636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441">
                <a:tc>
                  <a:txBody>
                    <a:bodyPr/>
                    <a:lstStyle/>
                    <a:p>
                      <a:r>
                        <a:rPr lang="en-US" dirty="0" err="1"/>
                        <a:t>Hajar</a:t>
                      </a:r>
                      <a:r>
                        <a:rPr lang="en-US" dirty="0"/>
                        <a:t> Mohamed </a:t>
                      </a:r>
                      <a:r>
                        <a:rPr lang="en-US" dirty="0" err="1"/>
                        <a:t>elsharawe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Hajr.mohamed195@gmail.com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marR="0" lvl="1" indent="0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br>
              <a:rPr kumimoji="0" lang="en-US" sz="37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48599" name="Rounded Rectangle 4"/>
          <p:cNvSpPr/>
          <p:nvPr/>
        </p:nvSpPr>
        <p:spPr>
          <a:xfrm>
            <a:off x="1459523" y="609600"/>
            <a:ext cx="8572499" cy="1764323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BDAFC">
                    <a:lumMod val="90000"/>
                  </a:srgb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project Abstract 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device that helps in breast tumor/cancer early detection </a:t>
            </a:r>
          </a:p>
        </p:txBody>
      </p:sp>
      <p:sp>
        <p:nvSpPr>
          <p:cNvPr id="1048600" name="Rounded Rectangle 5"/>
          <p:cNvSpPr/>
          <p:nvPr/>
        </p:nvSpPr>
        <p:spPr>
          <a:xfrm>
            <a:off x="1459522" y="2657024"/>
            <a:ext cx="8572499" cy="2820584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BDAFC">
                    <a:lumMod val="90000"/>
                  </a:srgb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project objective 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 breast tissue if there</a:t>
            </a:r>
            <a:r>
              <a:rPr lang="ar-EG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’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 a tumor , due to uncontrolled cell division blood flow to the tumor increases that leads to rise the temperature around it . With embedded temperature sensors in the device it helps to detect any change in tissues temperature this gives us a sign to take the second phase to check provisional diagnose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647E-AB65-4BE1-A1B8-CCF872B3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for </a:t>
            </a:r>
            <a:r>
              <a:rPr lang="en-US" dirty="0" err="1"/>
              <a:t>awerness</a:t>
            </a:r>
            <a:r>
              <a:rPr lang="en-US" dirty="0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72576-6241-4384-8999-E57C81A6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405" y="2381694"/>
            <a:ext cx="4178595" cy="43624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C6E38C-5C8B-4CAA-9588-70FD2A9D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81694"/>
            <a:ext cx="3816091" cy="446465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281724-BE42-4012-9B32-B2BCB8E8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91" y="2381694"/>
            <a:ext cx="4307183" cy="44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746-0A7E-4C38-A331-7F965502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matter of life 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A569F2-0D41-40FE-BBF8-3664FC13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592" y="2595172"/>
            <a:ext cx="7337894" cy="396511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FD8710-BB6F-4357-9ABD-E82FD7C8B8A9}"/>
              </a:ext>
            </a:extLst>
          </p:cNvPr>
          <p:cNvSpPr txBox="1"/>
          <p:nvPr/>
        </p:nvSpPr>
        <p:spPr>
          <a:xfrm flipH="1">
            <a:off x="7038075" y="4701800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938FA-945F-4074-AB8D-1AC0B5EF326F}"/>
              </a:ext>
            </a:extLst>
          </p:cNvPr>
          <p:cNvSpPr txBox="1"/>
          <p:nvPr/>
        </p:nvSpPr>
        <p:spPr>
          <a:xfrm>
            <a:off x="318977" y="2721935"/>
            <a:ext cx="4334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Breast cancer is the leading cause of death among women +35 . 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Early diagnoses saves lives of women we care most for ,that our families depend on 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2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4"/>
          <p:cNvSpPr>
            <a:spLocks noGrp="1"/>
          </p:cNvSpPr>
          <p:nvPr>
            <p:ph idx="1"/>
          </p:nvPr>
        </p:nvSpPr>
        <p:spPr>
          <a:xfrm>
            <a:off x="913795" y="131885"/>
            <a:ext cx="10353762" cy="5606562"/>
          </a:xfrm>
        </p:spPr>
        <p:txBody>
          <a:bodyPr/>
          <a:lstStyle/>
          <a:p>
            <a:r>
              <a:rPr lang="en-US" dirty="0"/>
              <a:t>WHOW ARE THE PROJECT COMPATITIVE? AND HOW WILL YOUR PROJECT BE DIFFERENT?</a:t>
            </a:r>
          </a:p>
          <a:p>
            <a:endParaRPr lang="en-US" dirty="0"/>
          </a:p>
        </p:txBody>
      </p:sp>
      <p:sp>
        <p:nvSpPr>
          <p:cNvPr id="1048595" name="Rounded Rectangle 5"/>
          <p:cNvSpPr/>
          <p:nvPr/>
        </p:nvSpPr>
        <p:spPr>
          <a:xfrm>
            <a:off x="1107831" y="1310055"/>
            <a:ext cx="9196754" cy="177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C0MPETITIVE  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Bahia hospital mammogram exam or any regular breast cancer examination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8596" name="Rounded Rectangle 6"/>
          <p:cNvSpPr/>
          <p:nvPr/>
        </p:nvSpPr>
        <p:spPr>
          <a:xfrm>
            <a:off x="1107831" y="3701562"/>
            <a:ext cx="9346223" cy="190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Difference 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More affordable availability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avoiding mammogram suffering pain and dangerous radiation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we may helping in diagnose using machine learning , AI , image processing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913794" y="228599"/>
            <a:ext cx="10867897" cy="67788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48591" name="Rounded Rectangle 1"/>
          <p:cNvSpPr/>
          <p:nvPr/>
        </p:nvSpPr>
        <p:spPr>
          <a:xfrm>
            <a:off x="1107830" y="395654"/>
            <a:ext cx="9029095" cy="133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8592" name="Rounded Rectangle 3"/>
          <p:cNvSpPr/>
          <p:nvPr/>
        </p:nvSpPr>
        <p:spPr>
          <a:xfrm>
            <a:off x="1107830" y="2162907"/>
            <a:ext cx="9012115" cy="1371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SOFTWARE : </a:t>
            </a:r>
            <a:br>
              <a:rPr lang="en-US" dirty="0"/>
            </a:br>
            <a:r>
              <a:rPr lang="en-US" dirty="0"/>
              <a:t>Arduino  IDE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8593" name="Rounded Rectangle 4"/>
          <p:cNvSpPr/>
          <p:nvPr/>
        </p:nvSpPr>
        <p:spPr>
          <a:xfrm>
            <a:off x="1107830" y="3965330"/>
            <a:ext cx="9012115" cy="1424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:</a:t>
            </a:r>
          </a:p>
          <a:p>
            <a:pPr algn="ctr"/>
            <a:r>
              <a:rPr lang="en-US" dirty="0"/>
              <a:t>Arduino circuit , heat sensor , Alarm ,Breadboard , </a:t>
            </a:r>
            <a:r>
              <a:rPr lang="en-US" dirty="0" err="1"/>
              <a:t>wires,cable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230739" y="87923"/>
            <a:ext cx="10322774" cy="5659315"/>
          </a:xfrm>
        </p:spPr>
        <p:txBody>
          <a:bodyPr>
            <a:normAutofit/>
          </a:bodyPr>
          <a:lstStyle/>
          <a:p>
            <a:r>
              <a:rPr lang="en-US" sz="4000" i="1" u="sng" dirty="0"/>
              <a:t>SCHEDULING PHASES</a:t>
            </a: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413237" y="1261268"/>
          <a:ext cx="9535746" cy="3312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7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 dirty="0"/>
                        <a:t>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/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/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/>
                        <a:t>PREPARING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878625" y="443109"/>
            <a:ext cx="10353762" cy="5245513"/>
          </a:xfrm>
        </p:spPr>
        <p:txBody>
          <a:bodyPr/>
          <a:lstStyle/>
          <a:p>
            <a:r>
              <a:rPr lang="en-US" dirty="0"/>
              <a:t>- LITERTURE REVIEW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- REFERENCES :</a:t>
            </a:r>
          </a:p>
        </p:txBody>
      </p:sp>
      <p:sp>
        <p:nvSpPr>
          <p:cNvPr id="1048588" name="Rounded Rectangle 3"/>
          <p:cNvSpPr/>
          <p:nvPr/>
        </p:nvSpPr>
        <p:spPr>
          <a:xfrm>
            <a:off x="993531" y="888024"/>
            <a:ext cx="8080130" cy="975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1.EVA bra</a:t>
            </a:r>
          </a:p>
          <a:p>
            <a:pPr algn="ctr"/>
            <a:r>
              <a:rPr lang="en-US" dirty="0"/>
              <a:t>2.</a:t>
            </a:r>
            <a:r>
              <a:rPr lang="en-US" dirty="0" err="1"/>
              <a:t>Itbra</a:t>
            </a:r>
            <a:r>
              <a:rPr lang="en-US" dirty="0"/>
              <a:t> </a:t>
            </a:r>
          </a:p>
        </p:txBody>
      </p:sp>
      <p:sp>
        <p:nvSpPr>
          <p:cNvPr id="1048589" name="Rounded Rectangle 4"/>
          <p:cNvSpPr/>
          <p:nvPr/>
        </p:nvSpPr>
        <p:spPr>
          <a:xfrm>
            <a:off x="1178169" y="2998177"/>
            <a:ext cx="8291146" cy="329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/</a:t>
            </a:r>
            <a:endParaRPr lang="ar-EG" dirty="0"/>
          </a:p>
          <a:p>
            <a:pPr algn="ctr"/>
            <a:r>
              <a:rPr lang="en-US" dirty="0"/>
              <a:t>https://www.healthline.com/health/breast-cancer/thermography</a:t>
            </a:r>
            <a:endParaRPr lang="ar-EG" dirty="0"/>
          </a:p>
          <a:p>
            <a:pPr algn="ctr"/>
            <a:endParaRPr lang="ar-EG" dirty="0"/>
          </a:p>
          <a:p>
            <a:pPr algn="ctr"/>
            <a:r>
              <a:rPr lang="en-US" dirty="0"/>
              <a:t>https://www.researchgate.net/publication/223303130_Detection_and_classification_of_breast_cancer_using_neural_classifiers_with_first_warning_thermal_sensors</a:t>
            </a:r>
            <a:endParaRPr lang="ar-EG" dirty="0"/>
          </a:p>
          <a:p>
            <a:pPr algn="ctr"/>
            <a:r>
              <a:rPr lang="en-US" dirty="0"/>
              <a:t>https://blogs.cisco.com/innovation/with-early-cancer-detection-iot-saves-more-than-money-it-can-save-lives</a:t>
            </a:r>
            <a:endParaRPr lang="ar-EG" dirty="0"/>
          </a:p>
          <a:p>
            <a:pPr algn="ctr"/>
            <a:r>
              <a:rPr lang="en-US" dirty="0"/>
              <a:t>https://parentology.com/teen-invents-bra-to-help-detect-breast-cancer/</a:t>
            </a:r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43" y="3182090"/>
            <a:ext cx="6562490" cy="52216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441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Mansoura university faculty of computers and information   department of MEDICAL INFORMATICS   project proposal   -جهاز للمساعده في الكشف المبكر لسرطان الثدي -early breast cancer detection-device    </vt:lpstr>
      <vt:lpstr> </vt:lpstr>
      <vt:lpstr>October for awerness!</vt:lpstr>
      <vt:lpstr>It’s a matter of life 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cancer detection-device</dc:title>
  <dc:creator>Apple</dc:creator>
  <cp:lastModifiedBy>mai rizk</cp:lastModifiedBy>
  <cp:revision>8</cp:revision>
  <dcterms:created xsi:type="dcterms:W3CDTF">2019-10-08T09:36:36Z</dcterms:created>
  <dcterms:modified xsi:type="dcterms:W3CDTF">2019-11-16T18:31:23Z</dcterms:modified>
</cp:coreProperties>
</file>