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4008" r:id="rId4"/>
  </p:sldMasterIdLst>
  <p:notesMasterIdLst>
    <p:notesMasterId r:id="rId16"/>
  </p:notesMasterIdLst>
  <p:handoutMasterIdLst>
    <p:handoutMasterId r:id="rId17"/>
  </p:handoutMasterIdLst>
  <p:sldIdLst>
    <p:sldId id="264" r:id="rId5"/>
    <p:sldId id="265" r:id="rId6"/>
    <p:sldId id="267" r:id="rId7"/>
    <p:sldId id="283" r:id="rId8"/>
    <p:sldId id="272" r:id="rId9"/>
    <p:sldId id="284" r:id="rId10"/>
    <p:sldId id="273" r:id="rId11"/>
    <p:sldId id="279" r:id="rId12"/>
    <p:sldId id="274" r:id="rId13"/>
    <p:sldId id="278"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73" autoAdjust="0"/>
  </p:normalViewPr>
  <p:slideViewPr>
    <p:cSldViewPr snapToGrid="0">
      <p:cViewPr varScale="1">
        <p:scale>
          <a:sx n="60" d="100"/>
          <a:sy n="60" d="100"/>
        </p:scale>
        <p:origin x="908" y="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164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D5339C-519D-4230-BF0C-1BF09A2FE2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3982FE9-1227-454F-8FBE-5D49EEFEFD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93CD36-562E-4EEA-8B96-DB5FE3AB0DC1}" type="datetimeFigureOut">
              <a:rPr lang="en-US" smtClean="0"/>
              <a:t>5/20/2025</a:t>
            </a:fld>
            <a:endParaRPr lang="en-US" dirty="0"/>
          </a:p>
        </p:txBody>
      </p:sp>
      <p:sp>
        <p:nvSpPr>
          <p:cNvPr id="4" name="Footer Placeholder 3">
            <a:extLst>
              <a:ext uri="{FF2B5EF4-FFF2-40B4-BE49-F238E27FC236}">
                <a16:creationId xmlns:a16="http://schemas.microsoft.com/office/drawing/2014/main" id="{C2C515AC-387D-4DC2-8066-2F960E1511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CA55534-4B86-498E-A9D9-C98A3290DC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9C5148-8ED6-434E-BA59-EF48324382B2}" type="slidenum">
              <a:rPr lang="en-US" smtClean="0"/>
              <a:t>‹#›</a:t>
            </a:fld>
            <a:endParaRPr lang="en-US" dirty="0"/>
          </a:p>
        </p:txBody>
      </p:sp>
    </p:spTree>
    <p:extLst>
      <p:ext uri="{BB962C8B-B14F-4D97-AF65-F5344CB8AC3E}">
        <p14:creationId xmlns:p14="http://schemas.microsoft.com/office/powerpoint/2010/main" val="2638995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FA4AB-31E7-4D1C-A552-BCF9442B3075}"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33291-C0D9-4415-AEC4-F67D377A5ADC}" type="slidenum">
              <a:rPr lang="en-US" smtClean="0"/>
              <a:t>‹#›</a:t>
            </a:fld>
            <a:endParaRPr lang="en-US" dirty="0"/>
          </a:p>
        </p:txBody>
      </p:sp>
    </p:spTree>
    <p:extLst>
      <p:ext uri="{BB962C8B-B14F-4D97-AF65-F5344CB8AC3E}">
        <p14:creationId xmlns:p14="http://schemas.microsoft.com/office/powerpoint/2010/main" val="42903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CED33291-C0D9-4415-AEC4-F67D377A5ADC}" type="slidenum">
              <a:rPr lang="en-US" smtClean="0"/>
              <a:t>1</a:t>
            </a:fld>
            <a:endParaRPr lang="en-US" dirty="0"/>
          </a:p>
        </p:txBody>
      </p:sp>
    </p:spTree>
    <p:extLst>
      <p:ext uri="{BB962C8B-B14F-4D97-AF65-F5344CB8AC3E}">
        <p14:creationId xmlns:p14="http://schemas.microsoft.com/office/powerpoint/2010/main" val="146356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CED33291-C0D9-4415-AEC4-F67D377A5ADC}" type="slidenum">
              <a:rPr lang="en-US" smtClean="0"/>
              <a:t>2</a:t>
            </a:fld>
            <a:endParaRPr lang="en-US" dirty="0"/>
          </a:p>
        </p:txBody>
      </p:sp>
    </p:spTree>
    <p:extLst>
      <p:ext uri="{BB962C8B-B14F-4D97-AF65-F5344CB8AC3E}">
        <p14:creationId xmlns:p14="http://schemas.microsoft.com/office/powerpoint/2010/main" val="3438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ED33291-C0D9-4415-AEC4-F67D377A5ADC}" type="slidenum">
              <a:rPr lang="en-US" smtClean="0"/>
              <a:t>3</a:t>
            </a:fld>
            <a:endParaRPr lang="en-US" dirty="0"/>
          </a:p>
        </p:txBody>
      </p:sp>
    </p:spTree>
    <p:extLst>
      <p:ext uri="{BB962C8B-B14F-4D97-AF65-F5344CB8AC3E}">
        <p14:creationId xmlns:p14="http://schemas.microsoft.com/office/powerpoint/2010/main" val="259031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CED33291-C0D9-4415-AEC4-F67D377A5ADC}" type="slidenum">
              <a:rPr lang="en-US" smtClean="0"/>
              <a:t>5</a:t>
            </a:fld>
            <a:endParaRPr lang="en-US" dirty="0"/>
          </a:p>
        </p:txBody>
      </p:sp>
    </p:spTree>
    <p:extLst>
      <p:ext uri="{BB962C8B-B14F-4D97-AF65-F5344CB8AC3E}">
        <p14:creationId xmlns:p14="http://schemas.microsoft.com/office/powerpoint/2010/main" val="80114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2" indent="-171450">
              <a:buFont typeface="Arial" panose="020B0604020202020204" pitchFamily="34" charset="0"/>
              <a:buChar char="•"/>
            </a:pPr>
            <a:r>
              <a:rPr lang="en-US" sz="1050" dirty="0" smtClean="0">
                <a:solidFill>
                  <a:srgbClr val="000000"/>
                </a:solidFill>
                <a:latin typeface="Sora"/>
                <a:ea typeface="Sora"/>
                <a:cs typeface="Sora"/>
                <a:sym typeface="Sora"/>
              </a:rPr>
              <a:t>CNN is a deep learning architecture specifically designed for processing grid-like data, such as images.</a:t>
            </a:r>
            <a:endParaRPr lang="en-US" sz="1050" dirty="0" smtClean="0">
              <a:latin typeface="Sora"/>
              <a:ea typeface="Sora"/>
              <a:cs typeface="Sora"/>
              <a:sym typeface="Sora"/>
            </a:endParaRPr>
          </a:p>
          <a:p>
            <a:pPr marL="171450" lvl="2" indent="-171450">
              <a:buFont typeface="Arial" panose="020B0604020202020204" pitchFamily="34" charset="0"/>
              <a:buChar char="•"/>
            </a:pPr>
            <a:r>
              <a:rPr lang="en-US" sz="1050" dirty="0" smtClean="0">
                <a:solidFill>
                  <a:srgbClr val="000000"/>
                </a:solidFill>
                <a:latin typeface="Sora"/>
                <a:ea typeface="Sora"/>
                <a:cs typeface="Sora"/>
                <a:sym typeface="Sora"/>
              </a:rPr>
              <a:t>It consists of multiple convolutional and pooling layers to capture hierarchical features.</a:t>
            </a:r>
            <a:endParaRPr lang="en-US" sz="1050" dirty="0">
              <a:solidFill>
                <a:srgbClr val="000000"/>
              </a:solidFill>
              <a:latin typeface="Sora"/>
              <a:ea typeface="Sora"/>
              <a:cs typeface="Sora"/>
              <a:sym typeface="Sora"/>
            </a:endParaRPr>
          </a:p>
        </p:txBody>
      </p:sp>
      <p:sp>
        <p:nvSpPr>
          <p:cNvPr id="4" name="Slide Number Placeholder 3"/>
          <p:cNvSpPr>
            <a:spLocks noGrp="1"/>
          </p:cNvSpPr>
          <p:nvPr>
            <p:ph type="sldNum" sz="quarter" idx="10"/>
          </p:nvPr>
        </p:nvSpPr>
        <p:spPr/>
        <p:txBody>
          <a:bodyPr/>
          <a:lstStyle/>
          <a:p>
            <a:fld id="{CED33291-C0D9-4415-AEC4-F67D377A5ADC}" type="slidenum">
              <a:rPr lang="en-US" smtClean="0"/>
              <a:t>7</a:t>
            </a:fld>
            <a:endParaRPr lang="en-US" dirty="0"/>
          </a:p>
        </p:txBody>
      </p:sp>
    </p:spTree>
    <p:extLst>
      <p:ext uri="{BB962C8B-B14F-4D97-AF65-F5344CB8AC3E}">
        <p14:creationId xmlns:p14="http://schemas.microsoft.com/office/powerpoint/2010/main" val="192461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Overall: The model achieved 100% accuracy on the training data, suggesting it successfully learned the training samples.</a:t>
            </a:r>
          </a:p>
          <a:p>
            <a:r>
              <a:rPr lang="en-US" sz="1200" b="0" i="0" kern="1200" dirty="0" smtClean="0">
                <a:solidFill>
                  <a:schemeClr val="tx1"/>
                </a:solidFill>
                <a:effectLst/>
                <a:latin typeface="+mn-lt"/>
                <a:ea typeface="+mn-ea"/>
                <a:cs typeface="+mn-cs"/>
              </a:rPr>
              <a:t>The validation accuracy is slightly lower than the training accuracy at 95.26%, indicating some level of generalization to unseen data.</a:t>
            </a:r>
          </a:p>
          <a:p>
            <a:r>
              <a:rPr lang="en-US" sz="1200" b="0" i="0" kern="1200" dirty="0" smtClean="0">
                <a:solidFill>
                  <a:schemeClr val="tx1"/>
                </a:solidFill>
                <a:effectLst/>
                <a:latin typeface="+mn-lt"/>
                <a:ea typeface="+mn-ea"/>
                <a:cs typeface="+mn-cs"/>
              </a:rPr>
              <a:t>The testing accuracy is slightly lower than the validation accuracy at 94.84%, further confirming the model's performance on new, independent samples.</a:t>
            </a:r>
          </a:p>
          <a:p>
            <a:endParaRPr lang="tr-TR" dirty="0"/>
          </a:p>
        </p:txBody>
      </p:sp>
      <p:sp>
        <p:nvSpPr>
          <p:cNvPr id="4" name="Slide Number Placeholder 3"/>
          <p:cNvSpPr>
            <a:spLocks noGrp="1"/>
          </p:cNvSpPr>
          <p:nvPr>
            <p:ph type="sldNum" sz="quarter" idx="10"/>
          </p:nvPr>
        </p:nvSpPr>
        <p:spPr/>
        <p:txBody>
          <a:bodyPr/>
          <a:lstStyle/>
          <a:p>
            <a:fld id="{CED33291-C0D9-4415-AEC4-F67D377A5ADC}" type="slidenum">
              <a:rPr lang="en-US" smtClean="0"/>
              <a:t>8</a:t>
            </a:fld>
            <a:endParaRPr lang="en-US" dirty="0"/>
          </a:p>
        </p:txBody>
      </p:sp>
    </p:spTree>
    <p:extLst>
      <p:ext uri="{BB962C8B-B14F-4D97-AF65-F5344CB8AC3E}">
        <p14:creationId xmlns:p14="http://schemas.microsoft.com/office/powerpoint/2010/main" val="4129013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The table provided contains summary metrics for a classification model's performance on different categories of dementia.</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The categories are NonDemented, VeryMildDemented, MildDemented, and ModerateDemented.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metrics provide an assessment of the model's performance for each category.</a:t>
            </a:r>
          </a:p>
          <a:p>
            <a:r>
              <a:rPr lang="en-US" sz="1200" b="0" i="0" kern="1200" dirty="0" smtClean="0">
                <a:solidFill>
                  <a:schemeClr val="tx1"/>
                </a:solidFill>
                <a:effectLst/>
                <a:latin typeface="+mn-lt"/>
                <a:ea typeface="+mn-ea"/>
                <a:cs typeface="+mn-cs"/>
              </a:rPr>
              <a:t>The F1-score is a measure that balances precision and recall, where higher values indicate better performance.</a:t>
            </a:r>
          </a:p>
          <a:p>
            <a:r>
              <a:rPr lang="en-US" sz="1200" b="0" i="0" kern="1200" dirty="0" smtClean="0">
                <a:solidFill>
                  <a:schemeClr val="tx1"/>
                </a:solidFill>
                <a:effectLst/>
                <a:latin typeface="+mn-lt"/>
                <a:ea typeface="+mn-ea"/>
                <a:cs typeface="+mn-cs"/>
              </a:rPr>
              <a:t>Recall represents the proportion of true positives correctly identified, while precision represents the proportion of true positives out of all predicted positives.</a:t>
            </a:r>
          </a:p>
          <a:p>
            <a:r>
              <a:rPr lang="en-US" sz="1200" b="0" i="0" kern="1200" dirty="0" smtClean="0">
                <a:solidFill>
                  <a:schemeClr val="tx1"/>
                </a:solidFill>
                <a:effectLst/>
                <a:latin typeface="+mn-lt"/>
                <a:ea typeface="+mn-ea"/>
                <a:cs typeface="+mn-cs"/>
              </a:rPr>
              <a:t>Based on the provided metrics, the model appears to perform well across the different categories, with high scores indicating good classification performance.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Comparing the metrics across the different dementia stages, we can observe that </a:t>
            </a:r>
            <a:r>
              <a:rPr lang="en-US" sz="1200" b="0" i="0" kern="1200" dirty="0" err="1" smtClean="0">
                <a:solidFill>
                  <a:schemeClr val="tx1"/>
                </a:solidFill>
                <a:effectLst/>
                <a:latin typeface="+mn-lt"/>
                <a:ea typeface="+mn-ea"/>
                <a:cs typeface="+mn-cs"/>
              </a:rPr>
              <a:t>VeryMildDemented</a:t>
            </a:r>
            <a:r>
              <a:rPr lang="en-US" sz="1200" b="0" i="0" kern="1200" dirty="0" smtClean="0">
                <a:solidFill>
                  <a:schemeClr val="tx1"/>
                </a:solidFill>
                <a:effectLst/>
                <a:latin typeface="+mn-lt"/>
                <a:ea typeface="+mn-ea"/>
                <a:cs typeface="+mn-cs"/>
              </a:rPr>
              <a:t> has the highest performance overall, with perfect scores in F1-score, recall, and precision. </a:t>
            </a:r>
            <a:r>
              <a:rPr lang="en-US" sz="1200" b="0" i="0" kern="1200" dirty="0" err="1" smtClean="0">
                <a:solidFill>
                  <a:schemeClr val="tx1"/>
                </a:solidFill>
                <a:effectLst/>
                <a:latin typeface="+mn-lt"/>
                <a:ea typeface="+mn-ea"/>
                <a:cs typeface="+mn-cs"/>
              </a:rPr>
              <a:t>NonDemented</a:t>
            </a:r>
            <a:r>
              <a:rPr lang="en-US" sz="1200" b="0" i="0" kern="1200" dirty="0" smtClean="0">
                <a:solidFill>
                  <a:schemeClr val="tx1"/>
                </a:solidFill>
                <a:effectLst/>
                <a:latin typeface="+mn-lt"/>
                <a:ea typeface="+mn-ea"/>
                <a:cs typeface="+mn-cs"/>
              </a:rPr>
              <a:t> also performs well in all metrics, while </a:t>
            </a:r>
            <a:r>
              <a:rPr lang="en-US" sz="1200" b="0" i="0" kern="1200" dirty="0" err="1" smtClean="0">
                <a:solidFill>
                  <a:schemeClr val="tx1"/>
                </a:solidFill>
                <a:effectLst/>
                <a:latin typeface="+mn-lt"/>
                <a:ea typeface="+mn-ea"/>
                <a:cs typeface="+mn-cs"/>
              </a:rPr>
              <a:t>MildDemented</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ModerateDemented</a:t>
            </a:r>
            <a:r>
              <a:rPr lang="en-US" sz="1200" b="0" i="0" kern="1200" dirty="0" smtClean="0">
                <a:solidFill>
                  <a:schemeClr val="tx1"/>
                </a:solidFill>
                <a:effectLst/>
                <a:latin typeface="+mn-lt"/>
                <a:ea typeface="+mn-ea"/>
                <a:cs typeface="+mn-cs"/>
              </a:rPr>
              <a:t> show slightly lower scores. These comparative insights highlight the strengths and weaknesses of the model in correctly classifying different stages of dementia.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D33291-C0D9-4415-AEC4-F67D377A5ADC}" type="slidenum">
              <a:rPr lang="en-US" smtClean="0"/>
              <a:t>9</a:t>
            </a:fld>
            <a:endParaRPr lang="en-US" dirty="0"/>
          </a:p>
        </p:txBody>
      </p:sp>
    </p:spTree>
    <p:extLst>
      <p:ext uri="{BB962C8B-B14F-4D97-AF65-F5344CB8AC3E}">
        <p14:creationId xmlns:p14="http://schemas.microsoft.com/office/powerpoint/2010/main" val="3431075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CED33291-C0D9-4415-AEC4-F67D377A5ADC}" type="slidenum">
              <a:rPr lang="en-US" smtClean="0"/>
              <a:t>10</a:t>
            </a:fld>
            <a:endParaRPr lang="en-US" dirty="0"/>
          </a:p>
        </p:txBody>
      </p:sp>
    </p:spTree>
    <p:extLst>
      <p:ext uri="{BB962C8B-B14F-4D97-AF65-F5344CB8AC3E}">
        <p14:creationId xmlns:p14="http://schemas.microsoft.com/office/powerpoint/2010/main" val="195125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661507-A533-4F2E-B984-305D4E4F5CE4}" type="datetime1">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92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34DDD7-3FE8-4583-81CB-632D5267A8B4}" type="datetime1">
              <a:rPr lang="en-US" smtClean="0"/>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50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A22273-1190-47FC-BA5A-981185797AF1}" type="datetime1">
              <a:rPr lang="en-US" smtClean="0"/>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45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1FBB71-6DE2-4937-8AEC-8B1AE0DB59CF}" type="datetime1">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423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83ADD7-A3CC-46CA-B4EE-B20DC19C65C4}" type="datetime1">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270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DC6B7653-8290-49FD-9716-A2C1CB6DA8FD}" type="datetime1">
              <a:rPr lang="en-US" smtClean="0"/>
              <a:t>5/20/2025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54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5FF2AA5-9729-4046-B4EA-C2E953FA8206}" type="datetime1">
              <a:rPr lang="en-US" smtClean="0"/>
              <a:t>5/20/2025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92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E207096B-8B9A-4F98-8A4A-7B031A299951}" type="datetime1">
              <a:rPr lang="en-US" smtClean="0"/>
              <a:t>5/20/2025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357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858B70-756A-47BE-81CE-FA952E7560EC}" type="datetime1">
              <a:rPr lang="en-US" smtClean="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17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10D19E4-4707-4D4C-84BE-F88B0E767A80}" type="datetime1">
              <a:rPr lang="en-US" smtClean="0"/>
              <a:t>5/20/2025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369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2B5A93A0-19E1-47AC-8700-509B6BECB2CF}" type="datetime1">
              <a:rPr lang="en-US" smtClean="0"/>
              <a:t>5/20/2025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199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3CA45DD-0F6B-4F7F-AE06-73BBDCC76E66}" type="datetime1">
              <a:rPr lang="en-US" smtClean="0"/>
              <a:t>5/20/2025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8090075"/>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EEE6-69AA-4811-8D2B-F84F74D46B57}"/>
              </a:ext>
            </a:extLst>
          </p:cNvPr>
          <p:cNvSpPr>
            <a:spLocks noGrp="1"/>
          </p:cNvSpPr>
          <p:nvPr>
            <p:ph type="ctrTitle"/>
          </p:nvPr>
        </p:nvSpPr>
        <p:spPr>
          <a:xfrm>
            <a:off x="866081" y="2093704"/>
            <a:ext cx="6043792" cy="1898687"/>
          </a:xfrm>
        </p:spPr>
        <p:txBody>
          <a:bodyPr>
            <a:normAutofit/>
          </a:bodyPr>
          <a:lstStyle/>
          <a:p>
            <a:r>
              <a:rPr lang="en-US" sz="4000" dirty="0">
                <a:solidFill>
                  <a:schemeClr val="tx1"/>
                </a:solidFill>
              </a:rPr>
              <a:t>Detection of Alzheimer's Disease Using </a:t>
            </a:r>
            <a:r>
              <a:rPr lang="en-US" sz="4000" dirty="0" smtClean="0">
                <a:solidFill>
                  <a:schemeClr val="tx1"/>
                </a:solidFill>
              </a:rPr>
              <a:t>Deep Learning Algorithm (CNN)</a:t>
            </a:r>
            <a:endParaRPr lang="en-US" sz="4000" dirty="0">
              <a:solidFill>
                <a:schemeClr val="tx1"/>
              </a:solidFill>
            </a:endParaRPr>
          </a:p>
        </p:txBody>
      </p:sp>
      <p:sp>
        <p:nvSpPr>
          <p:cNvPr id="4" name="Rectangle 3"/>
          <p:cNvSpPr/>
          <p:nvPr/>
        </p:nvSpPr>
        <p:spPr>
          <a:xfrm>
            <a:off x="9384028" y="2350549"/>
            <a:ext cx="2653143" cy="1384995"/>
          </a:xfrm>
          <a:prstGeom prst="rect">
            <a:avLst/>
          </a:prstGeom>
        </p:spPr>
        <p:txBody>
          <a:bodyPr wrap="square">
            <a:spAutoFit/>
          </a:bodyPr>
          <a:lstStyle/>
          <a:p>
            <a:pPr algn="ctr"/>
            <a:r>
              <a:rPr lang="en-US" sz="2800" dirty="0">
                <a:solidFill>
                  <a:srgbClr val="000000"/>
                </a:solidFill>
                <a:latin typeface="Times New Roman" panose="02020603050405020304" pitchFamily="18" charset="0"/>
                <a:ea typeface="Calibri" panose="020F0502020204030204" pitchFamily="34" charset="0"/>
              </a:rPr>
              <a:t> </a:t>
            </a:r>
          </a:p>
          <a:p>
            <a:pPr algn="ctr"/>
            <a:r>
              <a:rPr lang="en-US" sz="2800" dirty="0" smtClean="0">
                <a:solidFill>
                  <a:srgbClr val="000000"/>
                </a:solidFill>
                <a:latin typeface="Times New Roman" panose="02020603050405020304" pitchFamily="18" charset="0"/>
                <a:ea typeface="Calibri" panose="020F0502020204030204" pitchFamily="34" charset="0"/>
              </a:rPr>
              <a:t>MS.C Student:</a:t>
            </a:r>
          </a:p>
          <a:p>
            <a:pPr algn="ctr"/>
            <a:r>
              <a:rPr lang="en-US" sz="2800" dirty="0" smtClean="0">
                <a:solidFill>
                  <a:srgbClr val="000000"/>
                </a:solidFill>
                <a:latin typeface="Times New Roman" panose="02020603050405020304" pitchFamily="18" charset="0"/>
                <a:ea typeface="Calibri" panose="020F0502020204030204" pitchFamily="34" charset="0"/>
              </a:rPr>
              <a:t> </a:t>
            </a:r>
            <a:r>
              <a:rPr lang="en-US" sz="2800" b="1" dirty="0" smtClean="0">
                <a:solidFill>
                  <a:srgbClr val="000000"/>
                </a:solidFill>
                <a:latin typeface="Times New Roman" panose="02020603050405020304" pitchFamily="18" charset="0"/>
                <a:ea typeface="Calibri" panose="020F0502020204030204" pitchFamily="34" charset="0"/>
              </a:rPr>
              <a:t>Mais Alhamidi </a:t>
            </a:r>
            <a:endParaRPr lang="en-US" sz="2800" b="1" dirty="0">
              <a:latin typeface="Times New Roman" panose="02020603050405020304" pitchFamily="18" charset="0"/>
              <a:ea typeface="Calibri" panose="020F0502020204030204" pitchFamily="34" charset="0"/>
            </a:endParaRPr>
          </a:p>
        </p:txBody>
      </p:sp>
      <p:sp>
        <p:nvSpPr>
          <p:cNvPr id="6" name="Rectangle 5"/>
          <p:cNvSpPr/>
          <p:nvPr/>
        </p:nvSpPr>
        <p:spPr>
          <a:xfrm>
            <a:off x="8956451" y="1009689"/>
            <a:ext cx="3508299" cy="1084015"/>
          </a:xfrm>
          <a:prstGeom prst="rect">
            <a:avLst/>
          </a:prstGeom>
        </p:spPr>
        <p:txBody>
          <a:bodyPr wrap="square">
            <a:spAutoFit/>
          </a:bodyPr>
          <a:lstStyle/>
          <a:p>
            <a:pPr algn="ctr">
              <a:lnSpc>
                <a:spcPct val="107000"/>
              </a:lnSpc>
              <a:spcAft>
                <a:spcPts val="800"/>
              </a:spcAft>
            </a:pPr>
            <a:r>
              <a:rPr lang="tr-TR" b="1" dirty="0">
                <a:latin typeface="Calibri" panose="020F0502020204030204" pitchFamily="34" charset="0"/>
                <a:ea typeface="Calibri" panose="020F0502020204030204" pitchFamily="34" charset="0"/>
                <a:cs typeface="Arial" panose="020B0604020202020204" pitchFamily="34" charset="0"/>
              </a:rPr>
              <a:t>DEPARTMENT OF COMPUTER SCIENCE AND ENGINEERING</a:t>
            </a:r>
            <a:endParaRPr lang="tr-TR" sz="1100" b="1"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tr-TR" b="1" dirty="0">
                <a:latin typeface="Calibri" panose="020F0502020204030204" pitchFamily="34" charset="0"/>
                <a:ea typeface="Calibri" panose="020F0502020204030204" pitchFamily="34" charset="0"/>
                <a:cs typeface="Arial" panose="020B0604020202020204" pitchFamily="34" charset="0"/>
              </a:rPr>
              <a:t>COMPUTER SCİENCE </a:t>
            </a:r>
            <a:endParaRPr lang="tr-TR" sz="1100" b="1" dirty="0">
              <a:latin typeface="Calibri" panose="020F0502020204030204" pitchFamily="34" charset="0"/>
              <a:ea typeface="Calibri" panose="020F0502020204030204" pitchFamily="34" charset="0"/>
              <a:cs typeface="Arial" panose="020B0604020202020204" pitchFamily="34"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710599" y="4276611"/>
            <a:ext cx="1157916" cy="1039668"/>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9522177" y="4276611"/>
            <a:ext cx="1052697" cy="1037781"/>
          </a:xfrm>
          <a:prstGeom prst="rect">
            <a:avLst/>
          </a:prstGeom>
        </p:spPr>
      </p:pic>
    </p:spTree>
    <p:extLst>
      <p:ext uri="{BB962C8B-B14F-4D97-AF65-F5344CB8AC3E}">
        <p14:creationId xmlns:p14="http://schemas.microsoft.com/office/powerpoint/2010/main" val="355031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25088"/>
            <a:ext cx="3394553" cy="2784284"/>
          </a:xfrm>
        </p:spPr>
        <p:txBody>
          <a:bodyPr>
            <a:normAutofit/>
          </a:bodyPr>
          <a:lstStyle/>
          <a:p>
            <a:pPr algn="ctr"/>
            <a:r>
              <a:rPr lang="en-US" b="1" dirty="0"/>
              <a:t>PERFORMANCE </a:t>
            </a:r>
            <a:r>
              <a:rPr lang="en-US" b="1" dirty="0" smtClean="0"/>
              <a:t>VALIDATION</a:t>
            </a:r>
            <a:br>
              <a:rPr lang="en-US" b="1" dirty="0" smtClean="0"/>
            </a:br>
            <a:r>
              <a:rPr lang="en-US" b="1" dirty="0" smtClean="0"/>
              <a:t>(</a:t>
            </a:r>
            <a:r>
              <a:rPr lang="en-US" b="1" dirty="0"/>
              <a:t>CONFUSION MATRIX)</a:t>
            </a:r>
            <a:endParaRPr lang="tr-TR" b="1" dirty="0"/>
          </a:p>
        </p:txBody>
      </p:sp>
      <p:pic>
        <p:nvPicPr>
          <p:cNvPr id="4" name="Picture 3"/>
          <p:cNvPicPr>
            <a:picLocks noChangeAspect="1"/>
          </p:cNvPicPr>
          <p:nvPr/>
        </p:nvPicPr>
        <p:blipFill>
          <a:blip r:embed="rId3"/>
          <a:stretch>
            <a:fillRect/>
          </a:stretch>
        </p:blipFill>
        <p:spPr>
          <a:xfrm>
            <a:off x="4139514" y="1272755"/>
            <a:ext cx="5778009" cy="4645066"/>
          </a:xfrm>
          <a:prstGeom prst="rect">
            <a:avLst/>
          </a:prstGeom>
        </p:spPr>
      </p:pic>
      <p:sp>
        <p:nvSpPr>
          <p:cNvPr id="5" name="Rectangle 4"/>
          <p:cNvSpPr/>
          <p:nvPr/>
        </p:nvSpPr>
        <p:spPr>
          <a:xfrm>
            <a:off x="6878642" y="563764"/>
            <a:ext cx="1074333" cy="584775"/>
          </a:xfrm>
          <a:prstGeom prst="rect">
            <a:avLst/>
          </a:prstGeom>
        </p:spPr>
        <p:txBody>
          <a:bodyPr wrap="none">
            <a:spAutoFit/>
          </a:bodyPr>
          <a:lstStyle/>
          <a:p>
            <a:pPr lvl="0" algn="ctr"/>
            <a:r>
              <a:rPr lang="en-US" sz="3200" b="1" dirty="0">
                <a:latin typeface="Poppins Black" panose="00000A00000000000000" pitchFamily="2" charset="0"/>
                <a:cs typeface="Poppins Black" panose="00000A00000000000000" pitchFamily="2" charset="0"/>
              </a:rPr>
              <a:t>CNN</a:t>
            </a:r>
          </a:p>
        </p:txBody>
      </p:sp>
    </p:spTree>
    <p:extLst>
      <p:ext uri="{BB962C8B-B14F-4D97-AF65-F5344CB8AC3E}">
        <p14:creationId xmlns:p14="http://schemas.microsoft.com/office/powerpoint/2010/main" val="673083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9190" y="2800350"/>
            <a:ext cx="3428900" cy="707886"/>
          </a:xfrm>
          <a:prstGeom prst="rect">
            <a:avLst/>
          </a:prstGeom>
          <a:noFill/>
        </p:spPr>
        <p:txBody>
          <a:bodyPr wrap="square" rtlCol="0">
            <a:spAutoFit/>
          </a:bodyPr>
          <a:lstStyle/>
          <a:p>
            <a:r>
              <a:rPr lang="en-GB" sz="4000" b="1" dirty="0" smtClean="0">
                <a:solidFill>
                  <a:schemeClr val="bg2">
                    <a:lumMod val="50000"/>
                  </a:schemeClr>
                </a:solidFill>
              </a:rPr>
              <a:t>THANK YOU </a:t>
            </a:r>
            <a:endParaRPr lang="tr-TR" sz="4000" b="1" dirty="0">
              <a:solidFill>
                <a:schemeClr val="bg2">
                  <a:lumMod val="50000"/>
                </a:schemeClr>
              </a:solidFill>
            </a:endParaRPr>
          </a:p>
        </p:txBody>
      </p:sp>
    </p:spTree>
    <p:extLst>
      <p:ext uri="{BB962C8B-B14F-4D97-AF65-F5344CB8AC3E}">
        <p14:creationId xmlns:p14="http://schemas.microsoft.com/office/powerpoint/2010/main" val="1209625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585610"/>
            <a:ext cx="4875116" cy="574077"/>
          </a:xfrm>
        </p:spPr>
        <p:txBody>
          <a:bodyPr>
            <a:noAutofit/>
          </a:bodyPr>
          <a:lstStyle/>
          <a:p>
            <a:r>
              <a:rPr lang="en-GB" b="1" dirty="0" smtClean="0"/>
              <a:t>INTRODUCTION</a:t>
            </a:r>
            <a:endParaRPr lang="tr-TR" b="1" dirty="0"/>
          </a:p>
        </p:txBody>
      </p:sp>
      <p:sp>
        <p:nvSpPr>
          <p:cNvPr id="9" name="Content Placeholder 8"/>
          <p:cNvSpPr>
            <a:spLocks noGrp="1"/>
          </p:cNvSpPr>
          <p:nvPr>
            <p:ph idx="1"/>
          </p:nvPr>
        </p:nvSpPr>
        <p:spPr>
          <a:xfrm>
            <a:off x="3535707" y="1854314"/>
            <a:ext cx="8113430" cy="3072410"/>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Alzheimer's disease is a common brain disorder that affects many older people. Detecting it early is important for treatment. Deep learning algorithms, like CNN, have shown promise in using MRI scans to diagnose Alzheimer's. This </a:t>
            </a:r>
            <a:r>
              <a:rPr lang="en-US" sz="2400" dirty="0" smtClean="0">
                <a:latin typeface="Times New Roman" panose="02020603050405020304" pitchFamily="18" charset="0"/>
                <a:cs typeface="Times New Roman" panose="02020603050405020304" pitchFamily="18" charset="0"/>
              </a:rPr>
              <a:t>tests show </a:t>
            </a:r>
            <a:r>
              <a:rPr lang="en-US" sz="2400" dirty="0">
                <a:latin typeface="Times New Roman" panose="02020603050405020304" pitchFamily="18" charset="0"/>
                <a:cs typeface="Times New Roman" panose="02020603050405020304" pitchFamily="18" charset="0"/>
              </a:rPr>
              <a:t>well CNN can detect Alzheimer's using MRI images. </a:t>
            </a:r>
            <a:r>
              <a:rPr lang="en-US" sz="2400" dirty="0" smtClean="0">
                <a:latin typeface="Times New Roman" panose="02020603050405020304" pitchFamily="18" charset="0"/>
                <a:cs typeface="Times New Roman" panose="02020603050405020304" pitchFamily="18" charset="0"/>
              </a:rPr>
              <a:t>By using  </a:t>
            </a:r>
            <a:r>
              <a:rPr lang="en-US" sz="2400" dirty="0">
                <a:latin typeface="Times New Roman" panose="02020603050405020304" pitchFamily="18" charset="0"/>
                <a:cs typeface="Times New Roman" panose="02020603050405020304" pitchFamily="18" charset="0"/>
              </a:rPr>
              <a:t>a large dataset of MRI scans from Alzheimer's patients and healthy people to train and evaluate the models. The goal is to improve the diagnosis and management of Alzheimer's disease.</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73022" y="3159687"/>
            <a:ext cx="2558169" cy="461665"/>
          </a:xfrm>
          <a:prstGeom prst="rect">
            <a:avLst/>
          </a:prstGeom>
        </p:spPr>
        <p:txBody>
          <a:bodyPr wrap="square">
            <a:spAutoFit/>
          </a:bodyPr>
          <a:lstStyle/>
          <a:p>
            <a:r>
              <a:rPr lang="en" sz="2400" dirty="0">
                <a:solidFill>
                  <a:schemeClr val="bg1"/>
                </a:solidFill>
              </a:rPr>
              <a:t>What is </a:t>
            </a:r>
            <a:r>
              <a:rPr lang="en-US" sz="2400" dirty="0">
                <a:solidFill>
                  <a:schemeClr val="bg1"/>
                </a:solidFill>
                <a:latin typeface="Poppins Black"/>
                <a:ea typeface="Poppins Black"/>
                <a:cs typeface="Poppins Black"/>
                <a:sym typeface="Poppins Black"/>
              </a:rPr>
              <a:t>Alzheimer</a:t>
            </a:r>
            <a:endParaRPr lang="tr-TR" sz="2400" dirty="0">
              <a:solidFill>
                <a:schemeClr val="bg1"/>
              </a:solidFill>
            </a:endParaRPr>
          </a:p>
        </p:txBody>
      </p:sp>
    </p:spTree>
    <p:extLst>
      <p:ext uri="{BB962C8B-B14F-4D97-AF65-F5344CB8AC3E}">
        <p14:creationId xmlns:p14="http://schemas.microsoft.com/office/powerpoint/2010/main" val="2028936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16" y="1543050"/>
            <a:ext cx="3199113" cy="2820397"/>
          </a:xfrm>
        </p:spPr>
        <p:txBody>
          <a:bodyPr>
            <a:normAutofit/>
          </a:bodyPr>
          <a:lstStyle/>
          <a:p>
            <a:r>
              <a:rPr lang="en-US" sz="4800" b="1" dirty="0" smtClean="0">
                <a:solidFill>
                  <a:schemeClr val="bg1"/>
                </a:solidFill>
              </a:rPr>
              <a:t>RESEARCH OBJECTIVE</a:t>
            </a:r>
            <a:endParaRPr lang="tr-TR" sz="4800" b="1" dirty="0">
              <a:solidFill>
                <a:schemeClr val="bg1"/>
              </a:solidFill>
            </a:endParaRPr>
          </a:p>
        </p:txBody>
      </p:sp>
      <p:sp>
        <p:nvSpPr>
          <p:cNvPr id="6" name="Rectangle 5"/>
          <p:cNvSpPr/>
          <p:nvPr/>
        </p:nvSpPr>
        <p:spPr>
          <a:xfrm>
            <a:off x="3470150" y="1214303"/>
            <a:ext cx="8314180" cy="4154984"/>
          </a:xfrm>
          <a:prstGeom prst="rect">
            <a:avLst/>
          </a:prstGeom>
        </p:spPr>
        <p:txBody>
          <a:bodyPr wrap="square">
            <a:spAutoFit/>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To develop a predictive model using transfer learning algorithms for early detection and prediction of Alzheimer's disease.</a:t>
            </a:r>
          </a:p>
          <a:p>
            <a:pPr marL="514350" indent="-514350">
              <a:buAutoNum type="arabicPeriod"/>
            </a:pPr>
            <a:endParaRPr lang="en-US" sz="2400" dirty="0" smtClean="0">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 Identify and analyze the potential of transfer learning algorithms in the field of Alzheimer's disease prediction.</a:t>
            </a:r>
          </a:p>
          <a:p>
            <a:pPr marL="514350" indent="-514350">
              <a:buAutoNum type="arabicPeriod"/>
            </a:pPr>
            <a:endParaRPr lang="en-US" sz="2400" dirty="0" smtClean="0">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Explore the effectiveness of transfer learning in extracting features from medical imaging data for accurate prediction of Alzheimer's disease and provide a comparative analysis and validation of experimental transfer learning models.</a:t>
            </a:r>
          </a:p>
        </p:txBody>
      </p:sp>
    </p:spTree>
    <p:extLst>
      <p:ext uri="{BB962C8B-B14F-4D97-AF65-F5344CB8AC3E}">
        <p14:creationId xmlns:p14="http://schemas.microsoft.com/office/powerpoint/2010/main" val="4000204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58" y="1123836"/>
            <a:ext cx="3233231" cy="4601183"/>
          </a:xfrm>
        </p:spPr>
        <p:txBody>
          <a:bodyPr/>
          <a:lstStyle/>
          <a:p>
            <a:r>
              <a:rPr lang="en" smtClean="0"/>
              <a:t>PROPOSED ARCHITECTURE</a:t>
            </a:r>
            <a:endParaRPr lang="tr-TR" dirty="0"/>
          </a:p>
        </p:txBody>
      </p:sp>
      <p:sp>
        <p:nvSpPr>
          <p:cNvPr id="3" name="Content Placeholder 2"/>
          <p:cNvSpPr>
            <a:spLocks noGrp="1"/>
          </p:cNvSpPr>
          <p:nvPr>
            <p:ph idx="1"/>
          </p:nvPr>
        </p:nvSpPr>
        <p:spPr>
          <a:xfrm>
            <a:off x="3602463" y="775972"/>
            <a:ext cx="8047373" cy="5120640"/>
          </a:xfrm>
        </p:spPr>
        <p:txBody>
          <a:bodyPr>
            <a:normAutofit/>
          </a:bodyPr>
          <a:lstStyle/>
          <a:p>
            <a:pPr marL="0" lvl="0" indent="0">
              <a:buNone/>
            </a:pPr>
            <a:r>
              <a:rPr lang="en-US" b="1" dirty="0">
                <a:latin typeface="Poppins Black"/>
                <a:ea typeface="Poppins Black"/>
                <a:cs typeface="Poppins Black"/>
                <a:sym typeface="Poppins Black"/>
              </a:rPr>
              <a:t>DATA COLLECCTION and </a:t>
            </a:r>
            <a:r>
              <a:rPr lang="en-US" b="1" dirty="0" smtClean="0">
                <a:latin typeface="Poppins Black"/>
                <a:ea typeface="Poppins Black"/>
                <a:cs typeface="Poppins Black"/>
                <a:sym typeface="Poppins Black"/>
              </a:rPr>
              <a:t>PREPROCESSING</a:t>
            </a:r>
          </a:p>
          <a:p>
            <a:pPr marL="0" indent="0">
              <a:buNone/>
            </a:pPr>
            <a:r>
              <a:rPr lang="en-US" dirty="0">
                <a:solidFill>
                  <a:srgbClr val="000000"/>
                </a:solidFill>
                <a:latin typeface="Sora"/>
                <a:ea typeface="Sora"/>
                <a:cs typeface="Sora"/>
                <a:sym typeface="Sora"/>
              </a:rPr>
              <a:t>Image augmentation techniq</a:t>
            </a:r>
            <a:r>
              <a:rPr lang="en-US" dirty="0">
                <a:latin typeface="Sora"/>
                <a:ea typeface="Sora"/>
                <a:cs typeface="Sora"/>
                <a:sym typeface="Sora"/>
              </a:rPr>
              <a:t>ues and resize the images into (176x176</a:t>
            </a:r>
            <a:r>
              <a:rPr lang="en-US" dirty="0" smtClean="0">
                <a:latin typeface="Sora"/>
                <a:ea typeface="Sora"/>
                <a:cs typeface="Sora"/>
                <a:sym typeface="Sora"/>
              </a:rPr>
              <a:t>)</a:t>
            </a:r>
          </a:p>
          <a:p>
            <a:pPr marL="0" indent="0">
              <a:buNone/>
            </a:pPr>
            <a:r>
              <a:rPr lang="en-US" b="1" dirty="0" smtClean="0">
                <a:solidFill>
                  <a:srgbClr val="000000"/>
                </a:solidFill>
                <a:latin typeface="Poppins Black"/>
                <a:ea typeface="Poppins Black"/>
                <a:cs typeface="Poppins Black"/>
                <a:sym typeface="Poppins Black"/>
              </a:rPr>
              <a:t>OVERSAMPLING</a:t>
            </a:r>
          </a:p>
          <a:p>
            <a:pPr marL="0" lvl="0" indent="0">
              <a:buNone/>
            </a:pPr>
            <a:r>
              <a:rPr lang="en-US" dirty="0">
                <a:solidFill>
                  <a:srgbClr val="000000"/>
                </a:solidFill>
                <a:latin typeface="Sora"/>
                <a:ea typeface="Sora"/>
                <a:cs typeface="Sora"/>
                <a:sym typeface="Sora"/>
              </a:rPr>
              <a:t>Since the class labels are imbalanced, we used SMOTE oversampling technique to balance the dataset</a:t>
            </a:r>
          </a:p>
          <a:p>
            <a:pPr marL="0" lvl="0" indent="0">
              <a:buNone/>
            </a:pPr>
            <a:r>
              <a:rPr lang="tr-TR" b="1" dirty="0">
                <a:solidFill>
                  <a:schemeClr val="dk1"/>
                </a:solidFill>
                <a:latin typeface="Poppins Black"/>
                <a:ea typeface="Poppins Black"/>
                <a:cs typeface="Poppins Black"/>
                <a:sym typeface="Poppins Black"/>
              </a:rPr>
              <a:t>TRAINING </a:t>
            </a:r>
            <a:r>
              <a:rPr lang="tr-TR" b="1" dirty="0" smtClean="0">
                <a:solidFill>
                  <a:schemeClr val="dk1"/>
                </a:solidFill>
                <a:latin typeface="Poppins Black"/>
                <a:ea typeface="Poppins Black"/>
                <a:cs typeface="Poppins Black"/>
                <a:sym typeface="Poppins Black"/>
              </a:rPr>
              <a:t>MODELS</a:t>
            </a:r>
            <a:endParaRPr lang="en-GB" b="1" dirty="0" smtClean="0">
              <a:solidFill>
                <a:srgbClr val="000000"/>
              </a:solidFill>
              <a:latin typeface="Poppins Black"/>
              <a:ea typeface="Poppins Black"/>
              <a:cs typeface="Poppins Black"/>
              <a:sym typeface="Poppins Black"/>
            </a:endParaRPr>
          </a:p>
          <a:p>
            <a:pPr marL="0" lvl="0" indent="0">
              <a:buNone/>
            </a:pPr>
            <a:r>
              <a:rPr lang="en-US" dirty="0" smtClean="0">
                <a:solidFill>
                  <a:srgbClr val="000000"/>
                </a:solidFill>
                <a:latin typeface="Sora"/>
                <a:ea typeface="Sora"/>
                <a:cs typeface="Sora"/>
                <a:sym typeface="Sora"/>
              </a:rPr>
              <a:t>Trained </a:t>
            </a:r>
            <a:r>
              <a:rPr lang="en-US" dirty="0">
                <a:solidFill>
                  <a:srgbClr val="000000"/>
                </a:solidFill>
                <a:latin typeface="Sora"/>
                <a:ea typeface="Sora"/>
                <a:cs typeface="Sora"/>
                <a:sym typeface="Sora"/>
              </a:rPr>
              <a:t>end-to-end, using the images as the target and minimizing the difference between the predicted and ground-truth captions.</a:t>
            </a:r>
          </a:p>
          <a:p>
            <a:pPr marL="0" lvl="0" indent="0">
              <a:buNone/>
            </a:pPr>
            <a:r>
              <a:rPr lang="tr-TR" b="1" dirty="0" smtClean="0">
                <a:latin typeface="Poppins Black"/>
                <a:ea typeface="Poppins Black"/>
                <a:cs typeface="Poppins Black"/>
                <a:sym typeface="Poppins Black"/>
              </a:rPr>
              <a:t>PERFORMANCE EVALU</a:t>
            </a:r>
            <a:r>
              <a:rPr lang="tr-TR" b="1" dirty="0" smtClean="0">
                <a:solidFill>
                  <a:srgbClr val="000000"/>
                </a:solidFill>
                <a:latin typeface="Poppins Black"/>
                <a:ea typeface="Poppins Black"/>
                <a:cs typeface="Poppins Black"/>
                <a:sym typeface="Poppins Black"/>
              </a:rPr>
              <a:t>ATION</a:t>
            </a:r>
            <a:endParaRPr lang="en-GB" b="1" dirty="0" smtClean="0">
              <a:solidFill>
                <a:srgbClr val="000000"/>
              </a:solidFill>
              <a:latin typeface="Poppins Black"/>
              <a:ea typeface="Poppins Black"/>
              <a:cs typeface="Poppins Black"/>
              <a:sym typeface="Poppins Black"/>
            </a:endParaRPr>
          </a:p>
          <a:p>
            <a:pPr marL="0" lvl="0" indent="0">
              <a:buNone/>
            </a:pPr>
            <a:r>
              <a:rPr lang="tr-TR" dirty="0" smtClean="0">
                <a:solidFill>
                  <a:srgbClr val="000000"/>
                </a:solidFill>
                <a:latin typeface="Sora"/>
                <a:ea typeface="Sora"/>
                <a:cs typeface="Sora"/>
                <a:sym typeface="Sora"/>
              </a:rPr>
              <a:t>Accuracy</a:t>
            </a:r>
            <a:r>
              <a:rPr lang="tr-TR" dirty="0">
                <a:solidFill>
                  <a:srgbClr val="000000"/>
                </a:solidFill>
                <a:latin typeface="Sora"/>
                <a:ea typeface="Sora"/>
                <a:cs typeface="Sora"/>
                <a:sym typeface="Sora"/>
              </a:rPr>
              <a:t>, Precision, Recall,</a:t>
            </a:r>
            <a:r>
              <a:rPr lang="tr-TR" dirty="0">
                <a:latin typeface="Sora"/>
                <a:ea typeface="Sora"/>
                <a:cs typeface="Sora"/>
                <a:sym typeface="Sora"/>
              </a:rPr>
              <a:t> F1 score, Confusion </a:t>
            </a:r>
            <a:r>
              <a:rPr lang="tr-TR" dirty="0" smtClean="0">
                <a:latin typeface="Sora"/>
                <a:ea typeface="Sora"/>
                <a:cs typeface="Sora"/>
                <a:sym typeface="Sora"/>
              </a:rPr>
              <a:t>matrix</a:t>
            </a:r>
            <a:endParaRPr lang="tr-TR" dirty="0"/>
          </a:p>
        </p:txBody>
      </p:sp>
    </p:spTree>
    <p:extLst>
      <p:ext uri="{BB962C8B-B14F-4D97-AF65-F5344CB8AC3E}">
        <p14:creationId xmlns:p14="http://schemas.microsoft.com/office/powerpoint/2010/main" val="2799364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32" y="2278030"/>
            <a:ext cx="3527560" cy="1781184"/>
          </a:xfrm>
        </p:spPr>
        <p:txBody>
          <a:bodyPr>
            <a:normAutofit/>
          </a:bodyPr>
          <a:lstStyle/>
          <a:p>
            <a:pPr algn="ctr"/>
            <a:r>
              <a:rPr lang="tr-TR" sz="4000" b="1" dirty="0" smtClean="0">
                <a:solidFill>
                  <a:schemeClr val="bg1"/>
                </a:solidFill>
              </a:rPr>
              <a:t>MATERİAL AND METHOD</a:t>
            </a:r>
            <a:endParaRPr lang="tr-TR" sz="4000" b="1" dirty="0">
              <a:solidFill>
                <a:schemeClr val="bg1"/>
              </a:solidFill>
            </a:endParaRPr>
          </a:p>
        </p:txBody>
      </p:sp>
      <p:sp>
        <p:nvSpPr>
          <p:cNvPr id="5" name="Rectangle 4"/>
          <p:cNvSpPr/>
          <p:nvPr/>
        </p:nvSpPr>
        <p:spPr>
          <a:xfrm>
            <a:off x="3403428" y="719480"/>
            <a:ext cx="5402984" cy="4662815"/>
          </a:xfrm>
          <a:prstGeom prst="rect">
            <a:avLst/>
          </a:prstGeom>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 </a:t>
            </a:r>
            <a:r>
              <a:rPr lang="en-US" b="1" dirty="0" smtClean="0">
                <a:latin typeface="Times New Roman" panose="02020603050405020304" pitchFamily="18" charset="0"/>
                <a:cs typeface="Times New Roman" panose="02020603050405020304" pitchFamily="18" charset="0"/>
              </a:rPr>
              <a:t>DESCRIPTION</a:t>
            </a: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datasets were obtained from the </a:t>
            </a:r>
            <a:r>
              <a:rPr lang="en-US" dirty="0" err="1">
                <a:latin typeface="Times New Roman" panose="02020603050405020304" pitchFamily="18" charset="0"/>
                <a:cs typeface="Times New Roman" panose="02020603050405020304" pitchFamily="18" charset="0"/>
              </a:rPr>
              <a:t>Kaggel</a:t>
            </a:r>
            <a:r>
              <a:rPr lang="en-US" dirty="0">
                <a:latin typeface="Times New Roman" panose="02020603050405020304" pitchFamily="18" charset="0"/>
                <a:cs typeface="Times New Roman" panose="02020603050405020304" pitchFamily="18" charset="0"/>
              </a:rPr>
              <a:t> Alzheimer's Dataset. The dataset comprises MRI images and is divided into four classes: Mild Demented, Moderate Demented, Non-Demented, and Very Mild Demented. Both the training and testing sets include images representing each severity level of Alzheimer's. The dataset is organized into two files: Training and Testing. Each file contains approximately 5000 images, resulting in a total dataset size of around 10,000 images</a:t>
            </a:r>
            <a:r>
              <a:rPr lang="en-US" dirty="0" smtClean="0">
                <a:latin typeface="Times New Roman" panose="02020603050405020304" pitchFamily="18" charset="0"/>
                <a:cs typeface="Times New Roman" panose="02020603050405020304" pitchFamily="18" charset="0"/>
              </a:rPr>
              <a:t>.</a:t>
            </a:r>
          </a:p>
        </p:txBody>
      </p:sp>
      <p:pic>
        <p:nvPicPr>
          <p:cNvPr id="4" name="Google Shape;434;p42">
            <a:extLst>
              <a:ext uri="{FF2B5EF4-FFF2-40B4-BE49-F238E27FC236}">
                <a16:creationId xmlns:a16="http://schemas.microsoft.com/office/drawing/2014/main" id="{808497A4-DFE3-45DD-B1E3-7E502656268A}"/>
              </a:ext>
            </a:extLst>
          </p:cNvPr>
          <p:cNvPicPr preferRelativeResize="0"/>
          <p:nvPr/>
        </p:nvPicPr>
        <p:blipFill>
          <a:blip r:embed="rId3"/>
          <a:srcRect t="1859" b="1859"/>
          <a:stretch/>
        </p:blipFill>
        <p:spPr>
          <a:xfrm>
            <a:off x="8902903" y="1561862"/>
            <a:ext cx="3156894" cy="3589462"/>
          </a:xfrm>
          <a:prstGeom prst="rect">
            <a:avLst/>
          </a:prstGeom>
          <a:noFill/>
          <a:ln w="76200" cap="flat" cmpd="sng">
            <a:solidFill>
              <a:schemeClr val="accent2"/>
            </a:solidFill>
            <a:prstDash val="solid"/>
            <a:miter lim="8000"/>
            <a:headEnd type="none" w="sm" len="sm"/>
            <a:tailEnd type="none" w="sm" len="sm"/>
          </a:ln>
        </p:spPr>
      </p:pic>
    </p:spTree>
    <p:extLst>
      <p:ext uri="{BB962C8B-B14F-4D97-AF65-F5344CB8AC3E}">
        <p14:creationId xmlns:p14="http://schemas.microsoft.com/office/powerpoint/2010/main" val="3536796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212176" cy="4601183"/>
          </a:xfrm>
        </p:spPr>
        <p:txBody>
          <a:bodyPr/>
          <a:lstStyle/>
          <a:p>
            <a:r>
              <a:rPr lang="tr-TR" b="1" dirty="0">
                <a:solidFill>
                  <a:schemeClr val="bg1"/>
                </a:solidFill>
              </a:rPr>
              <a:t>MATERİAL AND METHOD</a:t>
            </a:r>
            <a:endParaRPr lang="tr-TR" dirty="0"/>
          </a:p>
        </p:txBody>
      </p:sp>
      <p:sp>
        <p:nvSpPr>
          <p:cNvPr id="3" name="Content Placeholder 2"/>
          <p:cNvSpPr>
            <a:spLocks noGrp="1"/>
          </p:cNvSpPr>
          <p:nvPr>
            <p:ph idx="1"/>
          </p:nvPr>
        </p:nvSpPr>
        <p:spPr/>
        <p:txBody>
          <a:bodyPr/>
          <a:lstStyle/>
          <a:p>
            <a:pPr marL="342900"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IMAGE PREPROCESSING</a:t>
            </a:r>
          </a:p>
          <a:p>
            <a:pPr algn="just">
              <a:lnSpc>
                <a:spcPct val="150000"/>
              </a:lnSpc>
            </a:pPr>
            <a:r>
              <a:rPr lang="en-US" dirty="0">
                <a:latin typeface="Times New Roman" panose="02020603050405020304" pitchFamily="18" charset="0"/>
                <a:cs typeface="Times New Roman" panose="02020603050405020304" pitchFamily="18" charset="0"/>
              </a:rPr>
              <a:t>Resizing the images to a fixed size (176 x 176), normalizing the pixel values, and converting the images to tensors</a:t>
            </a:r>
          </a:p>
          <a:p>
            <a:pPr marL="342900"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AUGMENTATION</a:t>
            </a:r>
          </a:p>
          <a:p>
            <a:pPr algn="just">
              <a:lnSpc>
                <a:spcPct val="150000"/>
              </a:lnSpc>
            </a:pPr>
            <a:r>
              <a:rPr lang="en-US" dirty="0">
                <a:latin typeface="Times New Roman" panose="02020603050405020304" pitchFamily="18" charset="0"/>
                <a:cs typeface="Times New Roman" panose="02020603050405020304" pitchFamily="18" charset="0"/>
              </a:rPr>
              <a:t>By employing augmentation techniques and merging the augmented images sets up an image data generator with various augmentation techniques such as zooming, brightness adjustment, and horizontal flipping. It rescales the pixel values of the images and defines the data format for the generated image batches</a:t>
            </a:r>
            <a:endParaRPr lang="tr-TR" b="1"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51347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50" y="2733799"/>
            <a:ext cx="3623737" cy="1132441"/>
          </a:xfrm>
        </p:spPr>
        <p:txBody>
          <a:bodyPr>
            <a:noAutofit/>
          </a:bodyPr>
          <a:lstStyle/>
          <a:p>
            <a:pPr algn="ctr"/>
            <a:r>
              <a:rPr lang="tr-TR" sz="3200" b="1" dirty="0" smtClean="0"/>
              <a:t>CONVOLUTİONAL NEURAL NETWORK</a:t>
            </a:r>
            <a:r>
              <a:rPr lang="en-GB" sz="3200" b="1" dirty="0" smtClean="0"/>
              <a:t/>
            </a:r>
            <a:br>
              <a:rPr lang="en-GB" sz="3200" b="1" dirty="0" smtClean="0"/>
            </a:br>
            <a:r>
              <a:rPr lang="en-GB" sz="3200" b="1" dirty="0" smtClean="0"/>
              <a:t>(CNN)</a:t>
            </a:r>
            <a:endParaRPr lang="tr-TR" sz="3200" b="1" dirty="0"/>
          </a:p>
        </p:txBody>
      </p:sp>
      <p:sp>
        <p:nvSpPr>
          <p:cNvPr id="3" name="Rectangle 2"/>
          <p:cNvSpPr/>
          <p:nvPr/>
        </p:nvSpPr>
        <p:spPr>
          <a:xfrm>
            <a:off x="8768111" y="1658646"/>
            <a:ext cx="3437190" cy="3539430"/>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 has a total of 4,534,996 parameters, which are the learnable weights and biases.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parameters are adjusted during the training process to optimize the model's performance</a:t>
            </a:r>
            <a:r>
              <a:rPr lang="en-US" sz="20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467062" y="1086088"/>
            <a:ext cx="5301049" cy="4941221"/>
          </a:xfrm>
          <a:prstGeom prst="rect">
            <a:avLst/>
          </a:prstGeom>
        </p:spPr>
      </p:pic>
    </p:spTree>
    <p:extLst>
      <p:ext uri="{BB962C8B-B14F-4D97-AF65-F5344CB8AC3E}">
        <p14:creationId xmlns:p14="http://schemas.microsoft.com/office/powerpoint/2010/main" val="1495201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8" y="885843"/>
            <a:ext cx="3299381" cy="4601183"/>
          </a:xfrm>
        </p:spPr>
        <p:txBody>
          <a:bodyPr>
            <a:normAutofit/>
          </a:bodyPr>
          <a:lstStyle/>
          <a:p>
            <a:pPr algn="ctr"/>
            <a:r>
              <a:rPr lang="tr-TR" sz="4000" b="1" dirty="0" smtClean="0"/>
              <a:t>EVALUATİNG THE MODEL ON THE DATA</a:t>
            </a:r>
            <a:endParaRPr lang="tr-TR" sz="4000" b="1" dirty="0"/>
          </a:p>
        </p:txBody>
      </p:sp>
      <p:pic>
        <p:nvPicPr>
          <p:cNvPr id="5" name="Picture 4"/>
          <p:cNvPicPr>
            <a:picLocks noChangeAspect="1"/>
          </p:cNvPicPr>
          <p:nvPr/>
        </p:nvPicPr>
        <p:blipFill>
          <a:blip r:embed="rId3"/>
          <a:stretch>
            <a:fillRect/>
          </a:stretch>
        </p:blipFill>
        <p:spPr>
          <a:xfrm>
            <a:off x="3768843" y="1523999"/>
            <a:ext cx="7588968" cy="3812076"/>
          </a:xfrm>
          <a:prstGeom prst="rect">
            <a:avLst/>
          </a:prstGeom>
        </p:spPr>
      </p:pic>
    </p:spTree>
    <p:extLst>
      <p:ext uri="{BB962C8B-B14F-4D97-AF65-F5344CB8AC3E}">
        <p14:creationId xmlns:p14="http://schemas.microsoft.com/office/powerpoint/2010/main" val="3877136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44" y="812691"/>
            <a:ext cx="3869675" cy="3054327"/>
          </a:xfrm>
        </p:spPr>
        <p:txBody>
          <a:bodyPr>
            <a:normAutofit/>
          </a:bodyPr>
          <a:lstStyle/>
          <a:p>
            <a:pPr algn="ctr"/>
            <a:r>
              <a:rPr lang="en-GB" sz="3200" b="1" dirty="0" smtClean="0"/>
              <a:t>M</a:t>
            </a:r>
            <a:r>
              <a:rPr lang="tr-TR" sz="3200" b="1" dirty="0" smtClean="0"/>
              <a:t>ETRİCS FOR </a:t>
            </a:r>
            <a:r>
              <a:rPr lang="en-GB" sz="3200" b="1" dirty="0" smtClean="0"/>
              <a:t/>
            </a:r>
            <a:br>
              <a:rPr lang="en-GB" sz="3200" b="1" dirty="0" smtClean="0"/>
            </a:br>
            <a:r>
              <a:rPr lang="tr-TR" sz="3200" b="1" dirty="0" smtClean="0"/>
              <a:t>A </a:t>
            </a:r>
            <a:r>
              <a:rPr lang="en-GB" sz="3200" b="1" dirty="0" smtClean="0"/>
              <a:t>C</a:t>
            </a:r>
            <a:r>
              <a:rPr lang="tr-TR" sz="3200" b="1" dirty="0" smtClean="0"/>
              <a:t>LASSİFİCATİON</a:t>
            </a:r>
            <a:endParaRPr lang="tr-TR" sz="3200" b="1" dirty="0"/>
          </a:p>
        </p:txBody>
      </p:sp>
      <p:graphicFrame>
        <p:nvGraphicFramePr>
          <p:cNvPr id="10" name="Table 9"/>
          <p:cNvGraphicFramePr>
            <a:graphicFrameLocks noGrp="1"/>
          </p:cNvGraphicFramePr>
          <p:nvPr>
            <p:extLst>
              <p:ext uri="{D42A27DB-BD31-4B8C-83A1-F6EECF244321}">
                <p14:modId xmlns:p14="http://schemas.microsoft.com/office/powerpoint/2010/main" val="1273726918"/>
              </p:ext>
            </p:extLst>
          </p:nvPr>
        </p:nvGraphicFramePr>
        <p:xfrm>
          <a:off x="3785588" y="578774"/>
          <a:ext cx="7388221" cy="2246199"/>
        </p:xfrm>
        <a:graphic>
          <a:graphicData uri="http://schemas.openxmlformats.org/drawingml/2006/table">
            <a:tbl>
              <a:tblPr rtl="1" firstRow="1" firstCol="1" bandRow="1">
                <a:tableStyleId>{5C22544A-7EE6-4342-B048-85BDC9FD1C3A}</a:tableStyleId>
              </a:tblPr>
              <a:tblGrid>
                <a:gridCol w="1613722">
                  <a:extLst>
                    <a:ext uri="{9D8B030D-6E8A-4147-A177-3AD203B41FA5}">
                      <a16:colId xmlns:a16="http://schemas.microsoft.com/office/drawing/2014/main" val="2375645052"/>
                    </a:ext>
                  </a:extLst>
                </a:gridCol>
                <a:gridCol w="1377863">
                  <a:extLst>
                    <a:ext uri="{9D8B030D-6E8A-4147-A177-3AD203B41FA5}">
                      <a16:colId xmlns:a16="http://schemas.microsoft.com/office/drawing/2014/main" val="2374830593"/>
                    </a:ext>
                  </a:extLst>
                </a:gridCol>
                <a:gridCol w="1014608">
                  <a:extLst>
                    <a:ext uri="{9D8B030D-6E8A-4147-A177-3AD203B41FA5}">
                      <a16:colId xmlns:a16="http://schemas.microsoft.com/office/drawing/2014/main" val="1931879350"/>
                    </a:ext>
                  </a:extLst>
                </a:gridCol>
                <a:gridCol w="1177447">
                  <a:extLst>
                    <a:ext uri="{9D8B030D-6E8A-4147-A177-3AD203B41FA5}">
                      <a16:colId xmlns:a16="http://schemas.microsoft.com/office/drawing/2014/main" val="2708245254"/>
                    </a:ext>
                  </a:extLst>
                </a:gridCol>
                <a:gridCol w="2204581">
                  <a:extLst>
                    <a:ext uri="{9D8B030D-6E8A-4147-A177-3AD203B41FA5}">
                      <a16:colId xmlns:a16="http://schemas.microsoft.com/office/drawing/2014/main" val="1122973094"/>
                    </a:ext>
                  </a:extLst>
                </a:gridCol>
              </a:tblGrid>
              <a:tr h="360229">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support</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f1-score</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recall</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precision</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ar-SA" sz="2000" dirty="0">
                          <a:effectLst/>
                          <a:latin typeface="Times New Roman" panose="02020603050405020304" pitchFamily="18" charset="0"/>
                          <a:cs typeface="Times New Roman" panose="02020603050405020304" pitchFamily="18" charset="0"/>
                        </a:rPr>
                        <a:t> </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9818412"/>
                  </a:ext>
                </a:extLst>
              </a:tr>
              <a:tr h="428913">
                <a:tc>
                  <a:txBody>
                    <a:bodyPr/>
                    <a:lstStyle/>
                    <a:p>
                      <a:pPr algn="ctr" rtl="1"/>
                      <a:r>
                        <a:rPr lang="tr-TR" sz="2000">
                          <a:effectLst/>
                          <a:latin typeface="Times New Roman" panose="02020603050405020304" pitchFamily="18" charset="0"/>
                          <a:cs typeface="Times New Roman" panose="02020603050405020304" pitchFamily="18" charset="0"/>
                        </a:rPr>
                        <a:t>639</a:t>
                      </a:r>
                    </a:p>
                  </a:txBody>
                  <a:tcPr marL="68580" marR="68580" marT="0" marB="0"/>
                </a:tc>
                <a:tc>
                  <a:txBody>
                    <a:bodyPr/>
                    <a:lstStyle/>
                    <a:p>
                      <a:pPr algn="ctr" rtl="1"/>
                      <a:r>
                        <a:rPr lang="tr-TR" sz="2000">
                          <a:effectLst/>
                          <a:latin typeface="Times New Roman" panose="02020603050405020304" pitchFamily="18" charset="0"/>
                          <a:cs typeface="Times New Roman" panose="02020603050405020304" pitchFamily="18" charset="0"/>
                        </a:rPr>
                        <a:t>0.97</a:t>
                      </a: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0.98</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0.95</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NonDemented</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794763"/>
                  </a:ext>
                </a:extLst>
              </a:tr>
              <a:tr h="472216">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635</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1.00</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1.00</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1.00</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err="1">
                          <a:effectLst/>
                          <a:latin typeface="Times New Roman" panose="02020603050405020304" pitchFamily="18" charset="0"/>
                          <a:cs typeface="Times New Roman" panose="02020603050405020304" pitchFamily="18" charset="0"/>
                        </a:rPr>
                        <a:t>VeryMildDemented</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6716918"/>
                  </a:ext>
                </a:extLst>
              </a:tr>
              <a:tr h="428913">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662</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0.91</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0.88</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0.94</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a:effectLst/>
                          <a:latin typeface="Times New Roman" panose="02020603050405020304" pitchFamily="18" charset="0"/>
                          <a:cs typeface="Times New Roman" panose="02020603050405020304" pitchFamily="18" charset="0"/>
                        </a:rPr>
                        <a:t>MildDemented</a:t>
                      </a:r>
                      <a:endParaRPr lang="tr-TR"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7409991"/>
                  </a:ext>
                </a:extLst>
              </a:tr>
              <a:tr h="555928">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624</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0.92</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0.93</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a:effectLst/>
                          <a:latin typeface="Times New Roman" panose="02020603050405020304" pitchFamily="18" charset="0"/>
                          <a:cs typeface="Times New Roman" panose="02020603050405020304" pitchFamily="18" charset="0"/>
                        </a:rPr>
                        <a:t>0.90</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rtl="0">
                        <a:spcAft>
                          <a:spcPts val="0"/>
                        </a:spcAft>
                      </a:pPr>
                      <a:r>
                        <a:rPr lang="en-US" sz="2000" dirty="0" err="1">
                          <a:effectLst/>
                          <a:latin typeface="Times New Roman" panose="02020603050405020304" pitchFamily="18" charset="0"/>
                          <a:cs typeface="Times New Roman" panose="02020603050405020304" pitchFamily="18" charset="0"/>
                        </a:rPr>
                        <a:t>ModerateDemented</a:t>
                      </a:r>
                      <a:endParaRPr lang="tr-T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7455252"/>
                  </a:ext>
                </a:extLst>
              </a:tr>
            </a:tbl>
          </a:graphicData>
        </a:graphic>
      </p:graphicFrame>
      <p:pic>
        <p:nvPicPr>
          <p:cNvPr id="39" name="Picture 2">
            <a:extLst>
              <a:ext uri="{FF2B5EF4-FFF2-40B4-BE49-F238E27FC236}">
                <a16:creationId xmlns:a16="http://schemas.microsoft.com/office/drawing/2014/main" id="{BCF2C11E-36C0-47B9-ACE0-76A090D07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244" y="2824973"/>
            <a:ext cx="4271375" cy="28722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p:cNvGraphicFramePr>
            <a:graphicFrameLocks noGrp="1"/>
          </p:cNvGraphicFramePr>
          <p:nvPr>
            <p:extLst>
              <p:ext uri="{D42A27DB-BD31-4B8C-83A1-F6EECF244321}">
                <p14:modId xmlns:p14="http://schemas.microsoft.com/office/powerpoint/2010/main" val="2401861325"/>
              </p:ext>
            </p:extLst>
          </p:nvPr>
        </p:nvGraphicFramePr>
        <p:xfrm>
          <a:off x="5019591" y="5787348"/>
          <a:ext cx="4646680" cy="649605"/>
        </p:xfrm>
        <a:graphic>
          <a:graphicData uri="http://schemas.openxmlformats.org/drawingml/2006/table">
            <a:tbl>
              <a:tblPr firstRow="1" bandRow="1">
                <a:tableStyleId>{5C22544A-7EE6-4342-B048-85BDC9FD1C3A}</a:tableStyleId>
              </a:tblPr>
              <a:tblGrid>
                <a:gridCol w="929336">
                  <a:extLst>
                    <a:ext uri="{9D8B030D-6E8A-4147-A177-3AD203B41FA5}">
                      <a16:colId xmlns:a16="http://schemas.microsoft.com/office/drawing/2014/main" val="1406029107"/>
                    </a:ext>
                  </a:extLst>
                </a:gridCol>
                <a:gridCol w="929336">
                  <a:extLst>
                    <a:ext uri="{9D8B030D-6E8A-4147-A177-3AD203B41FA5}">
                      <a16:colId xmlns:a16="http://schemas.microsoft.com/office/drawing/2014/main" val="3338238131"/>
                    </a:ext>
                  </a:extLst>
                </a:gridCol>
                <a:gridCol w="929336">
                  <a:extLst>
                    <a:ext uri="{9D8B030D-6E8A-4147-A177-3AD203B41FA5}">
                      <a16:colId xmlns:a16="http://schemas.microsoft.com/office/drawing/2014/main" val="3868352"/>
                    </a:ext>
                  </a:extLst>
                </a:gridCol>
                <a:gridCol w="929336">
                  <a:extLst>
                    <a:ext uri="{9D8B030D-6E8A-4147-A177-3AD203B41FA5}">
                      <a16:colId xmlns:a16="http://schemas.microsoft.com/office/drawing/2014/main" val="2676288369"/>
                    </a:ext>
                  </a:extLst>
                </a:gridCol>
                <a:gridCol w="929336">
                  <a:extLst>
                    <a:ext uri="{9D8B030D-6E8A-4147-A177-3AD203B41FA5}">
                      <a16:colId xmlns:a16="http://schemas.microsoft.com/office/drawing/2014/main" val="303640668"/>
                    </a:ext>
                  </a:extLst>
                </a:gridCol>
              </a:tblGrid>
              <a:tr h="0">
                <a:tc>
                  <a:txBody>
                    <a:bodyPr/>
                    <a:lstStyle/>
                    <a:p>
                      <a:endParaRPr lang="tr-TR" dirty="0"/>
                    </a:p>
                  </a:txBody>
                  <a:tcPr/>
                </a:tc>
                <a:tc>
                  <a:txBody>
                    <a:bodyPr/>
                    <a:lstStyle/>
                    <a:p>
                      <a:pPr algn="ctr" fontAlgn="b"/>
                      <a:r>
                        <a:rPr lang="en-US" sz="1800" u="none" strike="noStrike" baseline="0" dirty="0">
                          <a:effectLst/>
                        </a:rPr>
                        <a:t>Accuracy</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Precision</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Recall</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baseline="0" dirty="0">
                          <a:effectLst/>
                        </a:rPr>
                        <a:t>F1 score</a:t>
                      </a:r>
                      <a:endParaRPr lang="en-US" sz="18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125673"/>
                  </a:ext>
                </a:extLst>
              </a:tr>
              <a:tr h="259377">
                <a:tc>
                  <a:txBody>
                    <a:bodyPr/>
                    <a:lstStyle/>
                    <a:p>
                      <a:pPr algn="l" fontAlgn="b"/>
                      <a:r>
                        <a:rPr lang="en-US" sz="1800" u="none" strike="noStrike" baseline="0" dirty="0">
                          <a:effectLst/>
                        </a:rPr>
                        <a:t>CNN</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baseline="0" dirty="0">
                          <a:effectLst/>
                        </a:rPr>
                        <a:t>95.26%</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baseline="0" dirty="0">
                          <a:effectLst/>
                        </a:rPr>
                        <a:t>95.11%</a:t>
                      </a:r>
                      <a:endParaRPr lang="en-US" sz="18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baseline="0">
                          <a:effectLst/>
                        </a:rPr>
                        <a:t>95.96%</a:t>
                      </a:r>
                      <a:endParaRPr lang="en-US" sz="18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baseline="0" dirty="0">
                          <a:effectLst/>
                        </a:rPr>
                        <a:t>95.62%</a:t>
                      </a:r>
                      <a:endParaRPr lang="en-US" sz="18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3673326"/>
                  </a:ext>
                </a:extLst>
              </a:tr>
            </a:tbl>
          </a:graphicData>
        </a:graphic>
      </p:graphicFrame>
    </p:spTree>
    <p:extLst>
      <p:ext uri="{BB962C8B-B14F-4D97-AF65-F5344CB8AC3E}">
        <p14:creationId xmlns:p14="http://schemas.microsoft.com/office/powerpoint/2010/main" val="2511048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3">
      <a:dk1>
        <a:sysClr val="windowText" lastClr="000000"/>
      </a:dk1>
      <a:lt1>
        <a:sysClr val="window" lastClr="FFFFFF"/>
      </a:lt1>
      <a:dk2>
        <a:srgbClr val="000000"/>
      </a:dk2>
      <a:lt2>
        <a:srgbClr val="F8F8F8"/>
      </a:lt2>
      <a:accent1>
        <a:srgbClr val="C6C6C6"/>
      </a:accent1>
      <a:accent2>
        <a:srgbClr val="B2B2B2"/>
      </a:accent2>
      <a:accent3>
        <a:srgbClr val="A5A5A5"/>
      </a:accent3>
      <a:accent4>
        <a:srgbClr val="808080"/>
      </a:accent4>
      <a:accent5>
        <a:srgbClr val="5F5F5F"/>
      </a:accent5>
      <a:accent6>
        <a:srgbClr val="4D4D4D"/>
      </a:accent6>
      <a:hlink>
        <a:srgbClr val="5F5F5F"/>
      </a:hlink>
      <a:folHlink>
        <a:srgbClr val="919191"/>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D8AF61-0EFE-4B67-AC63-165AA360F9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9C098-A058-4A59-AA77-E2402053F600}">
  <ds:schemaRefs>
    <ds:schemaRef ds:uri="http://purl.org/dc/elements/1.1/"/>
    <ds:schemaRef ds:uri="http://www.w3.org/XML/1998/namespace"/>
    <ds:schemaRef ds:uri="http://schemas.microsoft.com/office/2006/metadata/properties"/>
    <ds:schemaRef ds:uri="http://schemas.microsoft.com/office/2006/documentManagement/types"/>
    <ds:schemaRef ds:uri="http://purl.org/dc/terms/"/>
    <ds:schemaRef ds:uri="71af3243-3dd4-4a8d-8c0d-dd76da1f02a5"/>
    <ds:schemaRef ds:uri="http://purl.org/dc/dcmitype/"/>
    <ds:schemaRef ds:uri="16c05727-aa75-4e4a-9b5f-8a80a116589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CEA0254-3646-4633-AE89-92733C2D69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777</Words>
  <Application>Microsoft Office PowerPoint</Application>
  <PresentationFormat>Widescreen</PresentationFormat>
  <Paragraphs>98</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Corbel</vt:lpstr>
      <vt:lpstr>Poppins Black</vt:lpstr>
      <vt:lpstr>Sora</vt:lpstr>
      <vt:lpstr>Times New Roman</vt:lpstr>
      <vt:lpstr>Wingdings 2</vt:lpstr>
      <vt:lpstr>Frame</vt:lpstr>
      <vt:lpstr>Detection of Alzheimer's Disease Using Deep Learning Algorithm (CNN)</vt:lpstr>
      <vt:lpstr>INTRODUCTION</vt:lpstr>
      <vt:lpstr>RESEARCH OBJECTIVE</vt:lpstr>
      <vt:lpstr>PROPOSED ARCHITECTURE</vt:lpstr>
      <vt:lpstr>MATERİAL AND METHOD</vt:lpstr>
      <vt:lpstr>MATERİAL AND METHOD</vt:lpstr>
      <vt:lpstr>CONVOLUTİONAL NEURAL NETWORK (CNN)</vt:lpstr>
      <vt:lpstr>EVALUATİNG THE MODEL ON THE DATA</vt:lpstr>
      <vt:lpstr>METRİCS FOR  A CLASSİFİCATİON</vt:lpstr>
      <vt:lpstr>PERFORMANCE VALIDATION (CONFUSION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2023-01-08T14:05:42Z</dcterms:created>
  <dcterms:modified xsi:type="dcterms:W3CDTF">2025-05-20T15:10:28Z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