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7" r:id="rId7"/>
    <p:sldId id="259" r:id="rId8"/>
    <p:sldId id="261" r:id="rId9"/>
    <p:sldId id="260" r:id="rId10"/>
    <p:sldId id="262" r:id="rId11"/>
  </p:sldIdLst>
  <p:sldSz cx="12192000" cy="6858000"/>
  <p:notesSz cx="7010400" cy="9236075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DC3E7-F548-4856-8485-8AF91E450331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45000"/>
            <a:ext cx="5607050" cy="3636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D3A3B-8DE8-4D30-97C5-C1B623667E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10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33DDB-F470-44D9-A715-ADE6A96CBDC0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4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B8ED8-876F-4ECD-A567-FC6AF93E83CC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4270-E37F-47F8-913E-0BB4CB324289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653A-1CFD-423F-823B-E3F940775E1E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4F6B-A8E3-4E7D-8952-A2043104DC8C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91FB-A0BA-449D-B432-B42A001C3430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6BD4-0071-4517-A644-FF812CE01E5E}" type="datetime1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EA6D-5E8C-4F5F-9AED-00706FE3FEBA}" type="datetime1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C15C-4D09-406B-B824-238BD30DEADB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24BEF-1930-487E-B29F-B94A7C2F098C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8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305D-1F14-4EEC-AD72-70ECD6D43658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1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532B-2197-41BB-9FC4-8469E33CDBA3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F8769-F663-4735-96DA-657D2FD5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8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Subnetting</a:t>
            </a:r>
            <a:endParaRPr lang="en-US" sz="8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8642"/>
            <a:ext cx="9144000" cy="2034485"/>
          </a:xfr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2000" dirty="0" err="1" smtClean="0">
                <a:ln w="0"/>
                <a:solidFill>
                  <a:schemeClr val="tx1"/>
                </a:solidFill>
              </a:rPr>
              <a:t>Birzeit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 University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Electrical and Computer Engineering Department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ENCS 4130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Summer </a:t>
            </a:r>
            <a:r>
              <a:rPr lang="en-US" sz="2000" dirty="0" smtClean="0">
                <a:ln w="0"/>
                <a:solidFill>
                  <a:schemeClr val="tx1"/>
                </a:solidFill>
              </a:rPr>
              <a:t>Semester 2022/2023</a:t>
            </a:r>
          </a:p>
          <a:p>
            <a:r>
              <a:rPr lang="en-US" sz="2000" dirty="0" smtClean="0">
                <a:ln w="0"/>
                <a:solidFill>
                  <a:schemeClr val="tx1"/>
                </a:solidFill>
              </a:rPr>
              <a:t>Ibrahim A. Nemer</a:t>
            </a:r>
            <a:endParaRPr lang="en-US" sz="200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B19D0-E2E3-4F23-97B7-30D26BAA1AE3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Subnetting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172.16.20.0/25</a:t>
            </a:r>
            <a:r>
              <a:rPr lang="en-US" dirty="0" smtClean="0"/>
              <a:t>      </a:t>
            </a:r>
            <a:r>
              <a:rPr lang="en-US" u="sng" dirty="0" smtClean="0">
                <a:solidFill>
                  <a:srgbClr val="FF0000"/>
                </a:solidFill>
              </a:rPr>
              <a:t>10101100.0001000.0001010.0</a:t>
            </a:r>
            <a:r>
              <a:rPr lang="en-US" dirty="0" smtClean="0"/>
              <a:t>0000000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Network ID</a:t>
            </a:r>
            <a:r>
              <a:rPr lang="en-US" dirty="0"/>
              <a:t>: </a:t>
            </a:r>
            <a:r>
              <a:rPr lang="en-US" dirty="0" smtClean="0"/>
              <a:t>172.16.20.0/25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Lowest ID: </a:t>
            </a:r>
            <a:r>
              <a:rPr lang="en-US" dirty="0" smtClean="0"/>
              <a:t>172.16.20.1/25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Broadcast: </a:t>
            </a:r>
            <a:r>
              <a:rPr lang="en-US" dirty="0" smtClean="0"/>
              <a:t>172.16.20.127/25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Highest ID: 172.16.20.126/25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Range: </a:t>
            </a:r>
            <a:r>
              <a:rPr lang="en-US" dirty="0" smtClean="0"/>
              <a:t>172.16.20.1 --- 172.16.20.126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614-F44B-49DE-A63A-89D963CDE339}" type="datetime1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1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Subnetting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12" y="1825625"/>
            <a:ext cx="11282082" cy="244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192.168.1.0/24        </a:t>
            </a:r>
            <a:r>
              <a:rPr lang="en-US" u="sng" dirty="0" smtClean="0">
                <a:solidFill>
                  <a:srgbClr val="FF0000"/>
                </a:solidFill>
              </a:rPr>
              <a:t>11000000.10101000.00000001</a:t>
            </a:r>
            <a:r>
              <a:rPr lang="en-US" dirty="0" smtClean="0"/>
              <a:t>.00000000</a:t>
            </a:r>
          </a:p>
          <a:p>
            <a:pPr marL="0" indent="0">
              <a:buNone/>
            </a:pPr>
            <a:r>
              <a:rPr lang="en-US" dirty="0"/>
              <a:t>We would like to have 3 networks.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= #</a:t>
            </a:r>
            <a:r>
              <a:rPr lang="en-US" dirty="0" smtClean="0"/>
              <a:t>Network </a:t>
            </a:r>
            <a:r>
              <a:rPr lang="en-US" dirty="0" smtClean="0">
                <a:sym typeface="Wingdings" panose="05000000000000000000" pitchFamily="2" charset="2"/>
              </a:rPr>
              <a:t> the closest </a:t>
            </a:r>
            <a:r>
              <a:rPr lang="en-US" dirty="0" smtClean="0"/>
              <a:t>2</a:t>
            </a:r>
            <a:r>
              <a:rPr lang="en-US" baseline="30000" dirty="0" smtClean="0"/>
              <a:t>2</a:t>
            </a:r>
            <a:r>
              <a:rPr lang="en-US" dirty="0" smtClean="0"/>
              <a:t>= 4  </a:t>
            </a:r>
            <a:r>
              <a:rPr lang="en-US" u="sng" dirty="0">
                <a:solidFill>
                  <a:srgbClr val="FF0000"/>
                </a:solidFill>
              </a:rPr>
              <a:t>11000000.10101000.00000001</a:t>
            </a:r>
            <a:r>
              <a:rPr lang="en-US" dirty="0"/>
              <a:t>.</a:t>
            </a:r>
            <a:r>
              <a:rPr lang="en-US" u="sng" dirty="0">
                <a:solidFill>
                  <a:srgbClr val="FFC000"/>
                </a:solidFill>
              </a:rPr>
              <a:t>00</a:t>
            </a:r>
            <a:r>
              <a:rPr lang="en-US" dirty="0"/>
              <a:t>000000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-2= #Hosts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98994"/>
              </p:ext>
            </p:extLst>
          </p:nvPr>
        </p:nvGraphicFramePr>
        <p:xfrm>
          <a:off x="283882" y="4281730"/>
          <a:ext cx="1176468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5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2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Network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r>
                        <a:rPr lang="en-US" sz="2800" baseline="30000" dirty="0" smtClean="0"/>
                        <a:t>st</a:t>
                      </a:r>
                      <a:r>
                        <a:rPr lang="en-US" sz="2800" dirty="0" smtClean="0"/>
                        <a:t> Host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Last Host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Broadcast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192.168.1.0/26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192.168.1.1/26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192.168.1.62/26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192.168.1.63/26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192.168.1.64/26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192.168.1.65/26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192.168.1.126/26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192.168.1.127/26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192.168.1.128/26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192.168.1.129/26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192.168.1.190/26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192.168.1.191/26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3F3B-034F-47CB-BD17-FF37A26BA9FC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31187"/>
              </p:ext>
            </p:extLst>
          </p:nvPr>
        </p:nvGraphicFramePr>
        <p:xfrm>
          <a:off x="1099278" y="2068299"/>
          <a:ext cx="9636834" cy="2803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3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3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7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6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5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4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3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2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1</a:t>
                      </a:r>
                      <a:endParaRPr lang="en-US" sz="24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0</a:t>
                      </a:r>
                      <a:endParaRPr lang="en-US" sz="24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0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Bit Positional</a:t>
                      </a:r>
                      <a:r>
                        <a:rPr lang="en-US" sz="2400" baseline="0" dirty="0" smtClean="0"/>
                        <a:t> Value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Subnet Mask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224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248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255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2</a:t>
                      </a:r>
                      <a:r>
                        <a:rPr lang="en-US" sz="2400" baseline="30000" dirty="0" smtClean="0"/>
                        <a:t>nd</a:t>
                      </a:r>
                      <a:r>
                        <a:rPr lang="en-US" sz="2400" dirty="0" smtClean="0"/>
                        <a:t> Byte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/14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/16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3</a:t>
                      </a:r>
                      <a:r>
                        <a:rPr lang="en-US" sz="2400" baseline="30000" dirty="0" smtClean="0"/>
                        <a:t>rd</a:t>
                      </a:r>
                      <a:r>
                        <a:rPr lang="en-US" sz="2400" baseline="0" dirty="0" smtClean="0"/>
                        <a:t> Byte Prefix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/19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/21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/23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/24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4</a:t>
                      </a:r>
                      <a:r>
                        <a:rPr lang="en-US" sz="2400" baseline="30000" dirty="0" smtClean="0"/>
                        <a:t>th</a:t>
                      </a:r>
                      <a:r>
                        <a:rPr lang="en-US" sz="2400" dirty="0" smtClean="0"/>
                        <a:t> Byte Prefix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/25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/26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/27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/28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/29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/30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---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7B7E-3826-4AEF-B9C9-E2C07ECE4275}" type="datetime1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Subnet Mask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6 networks of: 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172.16.32.0/19</a:t>
            </a:r>
            <a:r>
              <a:rPr lang="en-US" dirty="0" smtClean="0"/>
              <a:t>      </a:t>
            </a:r>
            <a:r>
              <a:rPr lang="en-US" u="sng" dirty="0" smtClean="0">
                <a:solidFill>
                  <a:srgbClr val="FF0000"/>
                </a:solidFill>
              </a:rPr>
              <a:t>10101100.00010000.001</a:t>
            </a:r>
            <a:r>
              <a:rPr lang="en-US" dirty="0" smtClean="0">
                <a:solidFill>
                  <a:srgbClr val="FFC000"/>
                </a:solidFill>
              </a:rPr>
              <a:t>000</a:t>
            </a:r>
            <a:r>
              <a:rPr lang="en-US" dirty="0" smtClean="0"/>
              <a:t>00.00000000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172.16.32.0/22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172.16.36.0/22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172.16.40.0/22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172.16.44.0/22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172.16.48.0/22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172.16.52.0/22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6441261" y="623087"/>
            <a:ext cx="1982548" cy="178046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203813" y="3390563"/>
            <a:ext cx="5231500" cy="1464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Subnet Mask= 255.255.252.0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F3D9-F76B-41CD-BF11-3ECC401DB2B8}" type="datetime1">
              <a:rPr lang="en-US" smtClean="0"/>
              <a:t>8/3/2023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Subnet Mask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3 networks of: 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192.168.16.0/24</a:t>
            </a:r>
            <a:r>
              <a:rPr lang="en-US" dirty="0" smtClean="0"/>
              <a:t>      </a:t>
            </a:r>
            <a:r>
              <a:rPr lang="en-US" u="sng" dirty="0" smtClean="0">
                <a:solidFill>
                  <a:srgbClr val="FF0000"/>
                </a:solidFill>
              </a:rPr>
              <a:t>11000000.10101000.00010000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FFC000"/>
                </a:solidFill>
              </a:rPr>
              <a:t>00</a:t>
            </a:r>
            <a:r>
              <a:rPr lang="en-US" dirty="0" smtClean="0"/>
              <a:t>000000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192.168.16.0/26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192.168.16.64/26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192.168.16.128/26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7719803" y="604291"/>
            <a:ext cx="2014916" cy="178046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4422299" y="2943888"/>
            <a:ext cx="5231500" cy="14646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Subnet Mask= 255.255.255.192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BABF-43DF-48C3-BBCD-28AA803EF00A}" type="datetime1">
              <a:rPr lang="en-US" smtClean="0"/>
              <a:t>8/3/2023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Subnet Mask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443480"/>
            <a:ext cx="1159933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are assigned 172.16.32.0/19  </a:t>
            </a:r>
            <a:r>
              <a:rPr lang="en-US" u="sng" dirty="0" smtClean="0">
                <a:solidFill>
                  <a:srgbClr val="FF0000"/>
                </a:solidFill>
              </a:rPr>
              <a:t>10101100.00010000.001</a:t>
            </a:r>
            <a:r>
              <a:rPr lang="en-US" dirty="0" smtClean="0"/>
              <a:t>00000.00000000 and </a:t>
            </a:r>
            <a:r>
              <a:rPr lang="en-US" dirty="0"/>
              <a:t>we have 5 networks of different sizes: </a:t>
            </a:r>
          </a:p>
          <a:p>
            <a:pPr marL="0" indent="0">
              <a:buNone/>
            </a:pPr>
            <a:r>
              <a:rPr lang="en-US" dirty="0" smtClean="0"/>
              <a:t>B: 1000 hosts, A: 500 hosts, C: 200 hosts, D: 60 hosts and E: 50 hosts</a:t>
            </a:r>
          </a:p>
          <a:p>
            <a:pPr marL="0" indent="0">
              <a:buNone/>
            </a:pPr>
            <a:r>
              <a:rPr lang="en-US" dirty="0" smtClean="0"/>
              <a:t>First, we arrange the networks in descending order: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Using the table in slide 4, we calculate the network IDs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19840"/>
              </p:ext>
            </p:extLst>
          </p:nvPr>
        </p:nvGraphicFramePr>
        <p:xfrm>
          <a:off x="2882748" y="3442588"/>
          <a:ext cx="577183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6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of Hosts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baseline="0" dirty="0" smtClean="0"/>
                        <a:t>of bit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Network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– 10 = 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172.16.32.0/22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– 9 = 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172.16.36.0/23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– 8 = 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172.16.38.0/24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– 6 =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172.16.39.0/26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r>
                        <a:rPr lang="en-US" baseline="0" dirty="0" smtClean="0"/>
                        <a:t> – 6 =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172.16.39.64/26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7B1D-CBD7-481E-B6C8-6A2A17430FF9}" type="datetime1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ENCS4130 Computer Network Lab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F8769-F663-4735-96DA-657D2FD565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3B145875BDCA46B27374BBEA9AE917" ma:contentTypeVersion="0" ma:contentTypeDescription="Create a new document." ma:contentTypeScope="" ma:versionID="077e4060562612dbf0d3f3f8188e184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057A7F-BCFF-462B-ADD5-AD4D0E88E0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000BF6-93AC-4711-B869-6CEEE7750C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CABF3E-88BF-4278-A85F-BBBFDED98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1110</TotalTime>
  <Words>363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Subnetting</vt:lpstr>
      <vt:lpstr>Subnetting</vt:lpstr>
      <vt:lpstr>Subnetting</vt:lpstr>
      <vt:lpstr>PowerPoint Presentation</vt:lpstr>
      <vt:lpstr>Subnet Mask</vt:lpstr>
      <vt:lpstr>Subnet Mask</vt:lpstr>
      <vt:lpstr>Subnet Mask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Subnetting</dc:title>
  <dc:creator>INEMEr</dc:creator>
  <cp:lastModifiedBy>Windows User</cp:lastModifiedBy>
  <cp:revision>38</cp:revision>
  <cp:lastPrinted>2015-02-11T11:27:06Z</cp:lastPrinted>
  <dcterms:created xsi:type="dcterms:W3CDTF">2015-02-10T18:07:53Z</dcterms:created>
  <dcterms:modified xsi:type="dcterms:W3CDTF">2023-08-03T07:24:46Z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0x0101000A3B145875BDCA46B27374BBEA9AE917</vt:lpwstr>
  </property>
</Properties>
</file>