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68" r:id="rId5"/>
    <p:sldId id="263" r:id="rId6"/>
    <p:sldId id="257" r:id="rId7"/>
    <p:sldId id="260" r:id="rId8"/>
    <p:sldId id="261" r:id="rId9"/>
    <p:sldId id="259"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8DF0A7-49FD-4C4F-A899-3C79AA12465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60B-8876-4043-9EA1-28A1830959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72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DF0A7-49FD-4C4F-A899-3C79AA12465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207748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DF0A7-49FD-4C4F-A899-3C79AA12465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374876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8DF0A7-49FD-4C4F-A899-3C79AA12465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205954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8DF0A7-49FD-4C4F-A899-3C79AA12465E}"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1960B-8876-4043-9EA1-28A1830959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42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8DF0A7-49FD-4C4F-A899-3C79AA12465E}"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193849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8DF0A7-49FD-4C4F-A899-3C79AA12465E}"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276613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8DF0A7-49FD-4C4F-A899-3C79AA12465E}" type="datetimeFigureOut">
              <a:rPr lang="en-US" smtClean="0"/>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146625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8DF0A7-49FD-4C4F-A899-3C79AA12465E}" type="datetimeFigureOut">
              <a:rPr lang="en-US" smtClean="0"/>
              <a:t>9/8/2023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342505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8DF0A7-49FD-4C4F-A899-3C79AA12465E}" type="datetimeFigureOut">
              <a:rPr lang="en-US" smtClean="0"/>
              <a:t>9/8/2023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E1960B-8876-4043-9EA1-28A1830959FC}" type="slidenum">
              <a:rPr lang="en-US" smtClean="0"/>
              <a:t>‹#›</a:t>
            </a:fld>
            <a:endParaRPr lang="en-US"/>
          </a:p>
        </p:txBody>
      </p:sp>
    </p:spTree>
    <p:extLst>
      <p:ext uri="{BB962C8B-B14F-4D97-AF65-F5344CB8AC3E}">
        <p14:creationId xmlns:p14="http://schemas.microsoft.com/office/powerpoint/2010/main" val="182934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8DF0A7-49FD-4C4F-A899-3C79AA12465E}"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1960B-8876-4043-9EA1-28A1830959FC}" type="slidenum">
              <a:rPr lang="en-US" smtClean="0"/>
              <a:t>‹#›</a:t>
            </a:fld>
            <a:endParaRPr lang="en-US"/>
          </a:p>
        </p:txBody>
      </p:sp>
    </p:spTree>
    <p:extLst>
      <p:ext uri="{BB962C8B-B14F-4D97-AF65-F5344CB8AC3E}">
        <p14:creationId xmlns:p14="http://schemas.microsoft.com/office/powerpoint/2010/main" val="176939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8DF0A7-49FD-4C4F-A899-3C79AA12465E}" type="datetimeFigureOut">
              <a:rPr lang="en-US" smtClean="0"/>
              <a:t>9/8/2023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E1960B-8876-4043-9EA1-28A1830959F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77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5394"/>
            <a:ext cx="9144000" cy="2804569"/>
          </a:xfrm>
        </p:spPr>
        <p:txBody>
          <a:bodyPr>
            <a:normAutofit/>
          </a:bodyPr>
          <a:lstStyle/>
          <a:p>
            <a:r>
              <a:rPr lang="en-US" sz="4900" b="1" dirty="0">
                <a:latin typeface="Centaur" panose="02030504050205020304" pitchFamily="18" charset="0"/>
              </a:rPr>
              <a:t>Design of  Efficient 4x4  Enhanced Pipeline multiplier Based with Various Optimization </a:t>
            </a:r>
            <a:r>
              <a:rPr lang="en-US" sz="4900" b="1" dirty="0" smtClean="0">
                <a:latin typeface="Centaur" panose="02030504050205020304" pitchFamily="18" charset="0"/>
              </a:rPr>
              <a:t>Techniques</a:t>
            </a:r>
            <a:endParaRPr lang="en-US" dirty="0">
              <a:latin typeface="Centaur" panose="02030504050205020304" pitchFamily="18" charset="0"/>
            </a:endParaRPr>
          </a:p>
        </p:txBody>
      </p:sp>
      <p:sp>
        <p:nvSpPr>
          <p:cNvPr id="3" name="Subtitle 2"/>
          <p:cNvSpPr>
            <a:spLocks noGrp="1"/>
          </p:cNvSpPr>
          <p:nvPr>
            <p:ph type="subTitle" idx="1"/>
          </p:nvPr>
        </p:nvSpPr>
        <p:spPr>
          <a:xfrm>
            <a:off x="995547" y="4938946"/>
            <a:ext cx="10538955" cy="1135284"/>
          </a:xfrm>
        </p:spPr>
        <p:txBody>
          <a:bodyPr>
            <a:normAutofit/>
          </a:bodyPr>
          <a:lstStyle/>
          <a:p>
            <a:r>
              <a:rPr lang="en-US" sz="1800" i="1" dirty="0">
                <a:solidFill>
                  <a:schemeClr val="tx1"/>
                </a:solidFill>
                <a:latin typeface="Centaur" panose="02030504050205020304" pitchFamily="18" charset="0"/>
              </a:rPr>
              <a:t>Maisam </a:t>
            </a:r>
            <a:r>
              <a:rPr lang="en-US" sz="1800" i="1" dirty="0" smtClean="0">
                <a:solidFill>
                  <a:schemeClr val="tx1"/>
                </a:solidFill>
                <a:latin typeface="Centaur" panose="02030504050205020304" pitchFamily="18" charset="0"/>
              </a:rPr>
              <a:t>Alaa</a:t>
            </a:r>
            <a:r>
              <a:rPr lang="en-US" sz="1800" dirty="0">
                <a:solidFill>
                  <a:schemeClr val="tx1"/>
                </a:solidFill>
                <a:latin typeface="Centaur" panose="02030504050205020304" pitchFamily="18" charset="0"/>
              </a:rPr>
              <a:t> </a:t>
            </a:r>
            <a:r>
              <a:rPr lang="en-US" sz="1800" dirty="0" smtClean="0">
                <a:solidFill>
                  <a:schemeClr val="tx1"/>
                </a:solidFill>
                <a:latin typeface="Centaur" panose="02030504050205020304" pitchFamily="18" charset="0"/>
              </a:rPr>
              <a:t>         </a:t>
            </a:r>
            <a:r>
              <a:rPr lang="en-US" sz="1800" i="1" dirty="0" smtClean="0">
                <a:solidFill>
                  <a:schemeClr val="tx1"/>
                </a:solidFill>
                <a:latin typeface="Centaur" panose="02030504050205020304" pitchFamily="18" charset="0"/>
              </a:rPr>
              <a:t>1200650@student.birzeit.edu</a:t>
            </a:r>
            <a:r>
              <a:rPr lang="en-US" sz="1800" i="1" dirty="0">
                <a:solidFill>
                  <a:schemeClr val="tx1"/>
                </a:solidFill>
                <a:latin typeface="Centaur" panose="02030504050205020304" pitchFamily="18" charset="0"/>
              </a:rPr>
              <a:t/>
            </a:r>
            <a:br>
              <a:rPr lang="en-US" sz="1800" i="1" dirty="0">
                <a:solidFill>
                  <a:schemeClr val="tx1"/>
                </a:solidFill>
                <a:latin typeface="Centaur" panose="02030504050205020304" pitchFamily="18" charset="0"/>
              </a:rPr>
            </a:br>
            <a:r>
              <a:rPr lang="en-US" sz="1800" i="1" dirty="0" smtClean="0">
                <a:solidFill>
                  <a:schemeClr val="tx1"/>
                </a:solidFill>
                <a:latin typeface="Centaur" panose="02030504050205020304" pitchFamily="18" charset="0"/>
              </a:rPr>
              <a:t>Adam </a:t>
            </a:r>
            <a:r>
              <a:rPr lang="en-US" sz="1800" i="1" dirty="0">
                <a:solidFill>
                  <a:schemeClr val="tx1"/>
                </a:solidFill>
                <a:latin typeface="Centaur" panose="02030504050205020304" pitchFamily="18" charset="0"/>
              </a:rPr>
              <a:t>Shareef </a:t>
            </a:r>
            <a:r>
              <a:rPr lang="en-US" sz="1800" i="1" dirty="0" smtClean="0">
                <a:solidFill>
                  <a:schemeClr val="tx1"/>
                </a:solidFill>
                <a:latin typeface="Centaur" panose="02030504050205020304" pitchFamily="18" charset="0"/>
              </a:rPr>
              <a:t>Nassan     </a:t>
            </a:r>
            <a:r>
              <a:rPr lang="en-US" sz="1800" dirty="0">
                <a:solidFill>
                  <a:schemeClr val="tx1"/>
                </a:solidFill>
                <a:latin typeface="Centaur" panose="02030504050205020304" pitchFamily="18" charset="0"/>
              </a:rPr>
              <a:t> </a:t>
            </a:r>
            <a:r>
              <a:rPr lang="en-US" sz="1800" dirty="0" smtClean="0">
                <a:solidFill>
                  <a:schemeClr val="tx1"/>
                </a:solidFill>
                <a:latin typeface="Centaur" panose="02030504050205020304" pitchFamily="18" charset="0"/>
              </a:rPr>
              <a:t>1202076@student.birzeit.edu</a:t>
            </a:r>
            <a:endParaRPr lang="en-US" sz="1800" dirty="0">
              <a:solidFill>
                <a:schemeClr val="tx1"/>
              </a:solidFill>
              <a:latin typeface="Centaur" panose="02030504050205020304" pitchFamily="18" charset="0"/>
            </a:endParaRPr>
          </a:p>
          <a:p>
            <a:endParaRPr lang="en-US" dirty="0"/>
          </a:p>
        </p:txBody>
      </p:sp>
    </p:spTree>
    <p:extLst>
      <p:ext uri="{BB962C8B-B14F-4D97-AF65-F5344CB8AC3E}">
        <p14:creationId xmlns:p14="http://schemas.microsoft.com/office/powerpoint/2010/main" val="40885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3803"/>
            <a:ext cx="10058400" cy="1450757"/>
          </a:xfrm>
        </p:spPr>
        <p:txBody>
          <a:bodyPr>
            <a:normAutofit fontScale="90000"/>
          </a:bodyPr>
          <a:lstStyle/>
          <a:p>
            <a:pPr lvl="0"/>
            <a:r>
              <a:rPr lang="en-US" b="1" cap="small" dirty="0" smtClean="0">
                <a:effectLst>
                  <a:outerShdw sx="0" sy="0">
                    <a:srgbClr val="000000"/>
                  </a:outerShdw>
                </a:effectLst>
                <a:latin typeface="Centaur" panose="02030504050205020304" pitchFamily="18" charset="0"/>
              </a:rPr>
              <a:t/>
            </a:r>
            <a:br>
              <a:rPr lang="en-US" b="1" cap="small" dirty="0" smtClean="0">
                <a:effectLst>
                  <a:outerShdw sx="0" sy="0">
                    <a:srgbClr val="000000"/>
                  </a:outerShdw>
                </a:effectLst>
                <a:latin typeface="Centaur" panose="02030504050205020304" pitchFamily="18" charset="0"/>
              </a:rPr>
            </a:br>
            <a:r>
              <a:rPr lang="en-US" b="1" cap="small" dirty="0">
                <a:effectLst>
                  <a:outerShdw sx="0" sy="0">
                    <a:srgbClr val="000000"/>
                  </a:outerShdw>
                </a:effectLst>
                <a:latin typeface="Centaur" panose="02030504050205020304" pitchFamily="18" charset="0"/>
              </a:rPr>
              <a:t/>
            </a:r>
            <a:br>
              <a:rPr lang="en-US" b="1" cap="small" dirty="0">
                <a:effectLst>
                  <a:outerShdw sx="0" sy="0">
                    <a:srgbClr val="000000"/>
                  </a:outerShdw>
                </a:effectLst>
                <a:latin typeface="Centaur" panose="02030504050205020304" pitchFamily="18" charset="0"/>
              </a:rPr>
            </a:br>
            <a:r>
              <a:rPr lang="en-US" b="1" cap="small" dirty="0" smtClean="0">
                <a:effectLst>
                  <a:outerShdw sx="0" sy="0">
                    <a:srgbClr val="000000"/>
                  </a:outerShdw>
                </a:effectLst>
                <a:latin typeface="Centaur" panose="02030504050205020304" pitchFamily="18" charset="0"/>
              </a:rPr>
              <a:t/>
            </a:r>
            <a:br>
              <a:rPr lang="en-US" b="1" cap="small" dirty="0" smtClean="0">
                <a:effectLst>
                  <a:outerShdw sx="0" sy="0">
                    <a:srgbClr val="000000"/>
                  </a:outerShdw>
                </a:effectLst>
                <a:latin typeface="Centaur" panose="02030504050205020304" pitchFamily="18" charset="0"/>
              </a:rPr>
            </a:br>
            <a:r>
              <a:rPr lang="en-US" b="1" cap="small" dirty="0">
                <a:effectLst>
                  <a:outerShdw sx="0" sy="0">
                    <a:srgbClr val="000000"/>
                  </a:outerShdw>
                </a:effectLst>
                <a:latin typeface="Centaur" panose="02030504050205020304" pitchFamily="18" charset="0"/>
              </a:rPr>
              <a:t/>
            </a:r>
            <a:br>
              <a:rPr lang="en-US" b="1" cap="small" dirty="0">
                <a:effectLst>
                  <a:outerShdw sx="0" sy="0">
                    <a:srgbClr val="000000"/>
                  </a:outerShdw>
                </a:effectLst>
                <a:latin typeface="Centaur" panose="02030504050205020304" pitchFamily="18" charset="0"/>
              </a:rPr>
            </a:br>
            <a:r>
              <a:rPr lang="en-US" b="1" cap="small" dirty="0" smtClean="0">
                <a:effectLst>
                  <a:outerShdw sx="0" sy="0">
                    <a:srgbClr val="000000"/>
                  </a:outerShdw>
                </a:effectLst>
                <a:latin typeface="Centaur" panose="02030504050205020304" pitchFamily="18" charset="0"/>
              </a:rPr>
              <a:t/>
            </a:r>
            <a:br>
              <a:rPr lang="en-US" b="1" cap="small" dirty="0" smtClean="0">
                <a:effectLst>
                  <a:outerShdw sx="0" sy="0">
                    <a:srgbClr val="000000"/>
                  </a:outerShdw>
                </a:effectLst>
                <a:latin typeface="Centaur" panose="02030504050205020304" pitchFamily="18" charset="0"/>
              </a:rPr>
            </a:br>
            <a:r>
              <a:rPr lang="en-US" b="1" cap="small" dirty="0">
                <a:effectLst>
                  <a:outerShdw sx="0" sy="0">
                    <a:srgbClr val="000000"/>
                  </a:outerShdw>
                </a:effectLst>
                <a:latin typeface="Centaur" panose="02030504050205020304" pitchFamily="18" charset="0"/>
              </a:rPr>
              <a:t/>
            </a:r>
            <a:br>
              <a:rPr lang="en-US" b="1" cap="small" dirty="0">
                <a:effectLst>
                  <a:outerShdw sx="0" sy="0">
                    <a:srgbClr val="000000"/>
                  </a:outerShdw>
                </a:effectLst>
                <a:latin typeface="Centaur" panose="02030504050205020304" pitchFamily="18" charset="0"/>
              </a:rPr>
            </a:br>
            <a:r>
              <a:rPr lang="en-US" b="1" cap="small" dirty="0" smtClean="0">
                <a:effectLst>
                  <a:outerShdw sx="0" sy="0">
                    <a:srgbClr val="000000"/>
                  </a:outerShdw>
                </a:effectLst>
                <a:latin typeface="Centaur" panose="02030504050205020304" pitchFamily="18" charset="0"/>
              </a:rPr>
              <a:t/>
            </a:r>
            <a:br>
              <a:rPr lang="en-US" b="1" cap="small" dirty="0" smtClean="0">
                <a:effectLst>
                  <a:outerShdw sx="0" sy="0">
                    <a:srgbClr val="000000"/>
                  </a:outerShdw>
                </a:effectLst>
                <a:latin typeface="Centaur" panose="02030504050205020304" pitchFamily="18" charset="0"/>
              </a:rPr>
            </a:br>
            <a:r>
              <a:rPr lang="en-US" b="1" cap="small" dirty="0">
                <a:effectLst>
                  <a:outerShdw sx="0" sy="0">
                    <a:srgbClr val="000000"/>
                  </a:outerShdw>
                </a:effectLst>
                <a:latin typeface="Centaur" panose="02030504050205020304" pitchFamily="18" charset="0"/>
              </a:rPr>
              <a:t/>
            </a:r>
            <a:br>
              <a:rPr lang="en-US" b="1" cap="small" dirty="0">
                <a:effectLst>
                  <a:outerShdw sx="0" sy="0">
                    <a:srgbClr val="000000"/>
                  </a:outerShdw>
                </a:effectLst>
                <a:latin typeface="Centaur" panose="02030504050205020304" pitchFamily="18" charset="0"/>
              </a:rPr>
            </a:br>
            <a:r>
              <a:rPr lang="en-US" b="1" cap="small" dirty="0" smtClean="0">
                <a:effectLst>
                  <a:outerShdw sx="0" sy="0">
                    <a:srgbClr val="000000"/>
                  </a:outerShdw>
                </a:effectLst>
                <a:latin typeface="Centaur" panose="02030504050205020304" pitchFamily="18" charset="0"/>
              </a:rPr>
              <a:t/>
            </a:r>
            <a:br>
              <a:rPr lang="en-US" b="1" cap="small" dirty="0" smtClean="0">
                <a:effectLst>
                  <a:outerShdw sx="0" sy="0">
                    <a:srgbClr val="000000"/>
                  </a:outerShdw>
                </a:effectLst>
                <a:latin typeface="Centaur" panose="02030504050205020304" pitchFamily="18" charset="0"/>
              </a:rPr>
            </a:br>
            <a:r>
              <a:rPr lang="en-US" b="1" cap="small" dirty="0">
                <a:effectLst>
                  <a:outerShdw sx="0" sy="0">
                    <a:srgbClr val="000000"/>
                  </a:outerShdw>
                </a:effectLst>
                <a:latin typeface="Centaur" panose="02030504050205020304" pitchFamily="18" charset="0"/>
              </a:rPr>
              <a:t/>
            </a:r>
            <a:br>
              <a:rPr lang="en-US" b="1" cap="small" dirty="0">
                <a:effectLst>
                  <a:outerShdw sx="0" sy="0">
                    <a:srgbClr val="000000"/>
                  </a:outerShdw>
                </a:effectLst>
                <a:latin typeface="Centaur" panose="02030504050205020304" pitchFamily="18" charset="0"/>
              </a:rPr>
            </a:br>
            <a:r>
              <a:rPr lang="en-US" b="1" cap="small" dirty="0" smtClean="0">
                <a:effectLst>
                  <a:outerShdw sx="0" sy="0">
                    <a:srgbClr val="000000"/>
                  </a:outerShdw>
                </a:effectLst>
                <a:latin typeface="Centaur" panose="02030504050205020304" pitchFamily="18" charset="0"/>
              </a:rPr>
              <a:t/>
            </a:r>
            <a:br>
              <a:rPr lang="en-US" b="1" cap="small" dirty="0" smtClean="0">
                <a:effectLst>
                  <a:outerShdw sx="0" sy="0">
                    <a:srgbClr val="000000"/>
                  </a:outerShdw>
                </a:effectLst>
                <a:latin typeface="Centaur" panose="02030504050205020304" pitchFamily="18" charset="0"/>
              </a:rPr>
            </a:br>
            <a:r>
              <a:rPr lang="en-US" sz="4400" b="1" cap="small" dirty="0" smtClean="0">
                <a:effectLst>
                  <a:outerShdw sx="0" sy="0">
                    <a:srgbClr val="000000"/>
                  </a:outerShdw>
                </a:effectLst>
                <a:latin typeface="Centaur" panose="02030504050205020304" pitchFamily="18" charset="0"/>
              </a:rPr>
              <a:t>AREA</a:t>
            </a:r>
            <a:r>
              <a:rPr lang="en-US" sz="4400" b="1" cap="small" dirty="0">
                <a:effectLst>
                  <a:outerShdw sx="0" sy="0">
                    <a:srgbClr val="000000"/>
                  </a:outerShdw>
                </a:effectLst>
                <a:latin typeface="Centaur" panose="02030504050205020304" pitchFamily="18" charset="0"/>
              </a:rPr>
              <a:t>, POWER, AND DELAY OPTIMIZATION</a:t>
            </a:r>
            <a:r>
              <a:rPr lang="en-US" b="1" cap="small" dirty="0">
                <a:effectLst>
                  <a:outerShdw sx="0" sy="0">
                    <a:srgbClr val="000000"/>
                  </a:outerShdw>
                </a:effectLst>
                <a:latin typeface="Centaur" panose="02030504050205020304" pitchFamily="18" charset="0"/>
              </a:rPr>
              <a:t/>
            </a:r>
            <a:br>
              <a:rPr lang="en-US" b="1" cap="small" dirty="0">
                <a:effectLst>
                  <a:outerShdw sx="0" sy="0">
                    <a:srgbClr val="000000"/>
                  </a:outerShdw>
                </a:effectLst>
                <a:latin typeface="Centaur" panose="02030504050205020304" pitchFamily="18" charset="0"/>
              </a:rPr>
            </a:br>
            <a:endParaRPr lang="en-US" dirty="0">
              <a:latin typeface="Centaur" panose="02030504050205020304" pitchFamily="18" charset="0"/>
            </a:endParaRPr>
          </a:p>
        </p:txBody>
      </p:sp>
      <p:sp>
        <p:nvSpPr>
          <p:cNvPr id="3" name="Content Placeholder 2"/>
          <p:cNvSpPr>
            <a:spLocks noGrp="1"/>
          </p:cNvSpPr>
          <p:nvPr>
            <p:ph idx="1"/>
          </p:nvPr>
        </p:nvSpPr>
        <p:spPr>
          <a:xfrm>
            <a:off x="1097280" y="2834640"/>
            <a:ext cx="10058400" cy="3034454"/>
          </a:xfrm>
        </p:spPr>
        <p:txBody>
          <a:bodyPr/>
          <a:lstStyle/>
          <a:p>
            <a:r>
              <a:rPr lang="en-US" dirty="0"/>
              <a:t>To address this, we've devised an innovative approach that dramatically reduces the gate count, simplifies the layout, and minimizes the need for additional components. Our optimized design achieves this by judiciously employing just two 2-input AND gates, one 2-input OR gate, and a pair of inverters. This clever reconfiguration preserves the essential functionality and performance characteristics of the XOR gate while significantly reducing both the silicon area occupied and the associated manufacturing costs.</a:t>
            </a:r>
          </a:p>
          <a:p>
            <a:endParaRPr lang="en-US" dirty="0"/>
          </a:p>
        </p:txBody>
      </p:sp>
    </p:spTree>
    <p:extLst>
      <p:ext uri="{BB962C8B-B14F-4D97-AF65-F5344CB8AC3E}">
        <p14:creationId xmlns:p14="http://schemas.microsoft.com/office/powerpoint/2010/main" val="273507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481942"/>
            <a:ext cx="10058400" cy="3387151"/>
          </a:xfrm>
        </p:spPr>
        <p:txBody>
          <a:bodyPr/>
          <a:lstStyle/>
          <a:p>
            <a:r>
              <a:rPr lang="en-US" dirty="0"/>
              <a:t>Our latest iteration of the 2-Input XOR gate showcases our ingenuity, employing just four PMOS and four NMOS transistors, a significant reduction in transistor count that enhances resource efficiency. This streamlined design maintains essential functionality and high performance while reducing physical footprint and production expenses. Our commitment to excellence and responsible resource management shines through in this remarkably efficient XOR gate, exemplifying our dedication to technological innovation.</a:t>
            </a:r>
          </a:p>
        </p:txBody>
      </p:sp>
    </p:spTree>
    <p:extLst>
      <p:ext uri="{BB962C8B-B14F-4D97-AF65-F5344CB8AC3E}">
        <p14:creationId xmlns:p14="http://schemas.microsoft.com/office/powerpoint/2010/main" val="210668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69787724"/>
              </p:ext>
            </p:extLst>
          </p:nvPr>
        </p:nvGraphicFramePr>
        <p:xfrm>
          <a:off x="2364379" y="1930546"/>
          <a:ext cx="6988626" cy="3947740"/>
        </p:xfrm>
        <a:graphic>
          <a:graphicData uri="http://schemas.openxmlformats.org/drawingml/2006/table">
            <a:tbl>
              <a:tblPr firstRow="1" firstCol="1" bandRow="1">
                <a:tableStyleId>{5C22544A-7EE6-4342-B048-85BDC9FD1C3A}</a:tableStyleId>
              </a:tblPr>
              <a:tblGrid>
                <a:gridCol w="2329542">
                  <a:extLst>
                    <a:ext uri="{9D8B030D-6E8A-4147-A177-3AD203B41FA5}">
                      <a16:colId xmlns:a16="http://schemas.microsoft.com/office/drawing/2014/main" val="1068022951"/>
                    </a:ext>
                  </a:extLst>
                </a:gridCol>
                <a:gridCol w="2329542">
                  <a:extLst>
                    <a:ext uri="{9D8B030D-6E8A-4147-A177-3AD203B41FA5}">
                      <a16:colId xmlns:a16="http://schemas.microsoft.com/office/drawing/2014/main" val="861066958"/>
                    </a:ext>
                  </a:extLst>
                </a:gridCol>
                <a:gridCol w="2329542">
                  <a:extLst>
                    <a:ext uri="{9D8B030D-6E8A-4147-A177-3AD203B41FA5}">
                      <a16:colId xmlns:a16="http://schemas.microsoft.com/office/drawing/2014/main" val="3571654511"/>
                    </a:ext>
                  </a:extLst>
                </a:gridCol>
              </a:tblGrid>
              <a:tr h="986935">
                <a:tc>
                  <a:txBody>
                    <a:bodyPr/>
                    <a:lstStyle/>
                    <a:p>
                      <a:pPr marL="0" marR="0" algn="just">
                        <a:lnSpc>
                          <a:spcPct val="95000"/>
                        </a:lnSpc>
                        <a:spcBef>
                          <a:spcPts val="0"/>
                        </a:spcBef>
                        <a:spcAft>
                          <a:spcPts val="1440"/>
                        </a:spcAft>
                      </a:pPr>
                      <a:r>
                        <a:rPr lang="en-US" sz="1800" kern="100" dirty="0">
                          <a:effectLst/>
                        </a:rPr>
                        <a:t> </a:t>
                      </a:r>
                      <a:endParaRPr lang="en-US" sz="1400" kern="1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dirty="0">
                          <a:effectLst/>
                        </a:rPr>
                        <a:t>Power</a:t>
                      </a:r>
                      <a:endParaRPr lang="en-US" sz="1400" kern="1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a:effectLst/>
                        </a:rPr>
                        <a:t>Delay</a:t>
                      </a:r>
                      <a:endParaRPr lang="en-US" sz="1400" kern="1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872638464"/>
                  </a:ext>
                </a:extLst>
              </a:tr>
              <a:tr h="986935">
                <a:tc>
                  <a:txBody>
                    <a:bodyPr/>
                    <a:lstStyle/>
                    <a:p>
                      <a:pPr marL="0" marR="0" algn="just">
                        <a:lnSpc>
                          <a:spcPct val="95000"/>
                        </a:lnSpc>
                        <a:spcBef>
                          <a:spcPts val="0"/>
                        </a:spcBef>
                        <a:spcAft>
                          <a:spcPts val="1440"/>
                        </a:spcAft>
                      </a:pPr>
                      <a:r>
                        <a:rPr lang="en-US" sz="1800" kern="100">
                          <a:effectLst/>
                        </a:rPr>
                        <a:t>4x4 Multiplier</a:t>
                      </a:r>
                      <a:endParaRPr lang="en-US" sz="1400" kern="1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dirty="0">
                          <a:effectLst/>
                        </a:rPr>
                        <a:t>280Uw</a:t>
                      </a:r>
                      <a:endParaRPr lang="en-US" sz="1400" kern="1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dirty="0">
                          <a:effectLst/>
                        </a:rPr>
                        <a:t>22.4ps</a:t>
                      </a:r>
                      <a:endParaRPr lang="en-US" sz="1400" kern="1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999551818"/>
                  </a:ext>
                </a:extLst>
              </a:tr>
              <a:tr h="986935">
                <a:tc>
                  <a:txBody>
                    <a:bodyPr/>
                    <a:lstStyle/>
                    <a:p>
                      <a:pPr marL="0" marR="0" algn="just">
                        <a:lnSpc>
                          <a:spcPct val="95000"/>
                        </a:lnSpc>
                        <a:spcBef>
                          <a:spcPts val="0"/>
                        </a:spcBef>
                        <a:spcAft>
                          <a:spcPts val="1440"/>
                        </a:spcAft>
                      </a:pPr>
                      <a:r>
                        <a:rPr lang="en-US" sz="1800" kern="100" dirty="0" smtClean="0">
                          <a:effectLst/>
                        </a:rPr>
                        <a:t>4x4</a:t>
                      </a:r>
                      <a:r>
                        <a:rPr lang="en-US" sz="1800" kern="100" baseline="0" dirty="0" smtClean="0">
                          <a:effectLst/>
                        </a:rPr>
                        <a:t> </a:t>
                      </a:r>
                      <a:r>
                        <a:rPr lang="en-US" sz="1800" kern="100" dirty="0" smtClean="0">
                          <a:effectLst/>
                        </a:rPr>
                        <a:t>Pipelined </a:t>
                      </a:r>
                      <a:r>
                        <a:rPr lang="en-US" sz="1800" kern="100" dirty="0">
                          <a:effectLst/>
                        </a:rPr>
                        <a:t>Multiplier</a:t>
                      </a:r>
                      <a:endParaRPr lang="en-US" sz="1400" kern="1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a:effectLst/>
                        </a:rPr>
                        <a:t>179.375uW</a:t>
                      </a:r>
                      <a:endParaRPr lang="en-US" sz="1400" kern="1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dirty="0">
                          <a:effectLst/>
                        </a:rPr>
                        <a:t>14.35ps</a:t>
                      </a:r>
                      <a:endParaRPr lang="en-US" sz="1400" kern="1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4194786"/>
                  </a:ext>
                </a:extLst>
              </a:tr>
              <a:tr h="986935">
                <a:tc>
                  <a:txBody>
                    <a:bodyPr/>
                    <a:lstStyle/>
                    <a:p>
                      <a:pPr marL="0" marR="0" algn="just">
                        <a:lnSpc>
                          <a:spcPct val="95000"/>
                        </a:lnSpc>
                        <a:spcBef>
                          <a:spcPts val="0"/>
                        </a:spcBef>
                        <a:spcAft>
                          <a:spcPts val="1440"/>
                        </a:spcAft>
                      </a:pPr>
                      <a:r>
                        <a:rPr lang="en-US" sz="1800" kern="100">
                          <a:effectLst/>
                        </a:rPr>
                        <a:t>Transistor (L=2,W=10)</a:t>
                      </a:r>
                      <a:endParaRPr lang="en-US" sz="1400" kern="1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a:effectLst/>
                        </a:rPr>
                        <a:t>1.62uW</a:t>
                      </a:r>
                      <a:endParaRPr lang="en-US" sz="1400" kern="1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95000"/>
                        </a:lnSpc>
                        <a:spcBef>
                          <a:spcPts val="0"/>
                        </a:spcBef>
                        <a:spcAft>
                          <a:spcPts val="1440"/>
                        </a:spcAft>
                      </a:pPr>
                      <a:r>
                        <a:rPr lang="en-US" sz="1800" kern="100" dirty="0">
                          <a:effectLst/>
                        </a:rPr>
                        <a:t>0.072ps</a:t>
                      </a:r>
                      <a:endParaRPr lang="en-US" sz="1400" kern="1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69149652"/>
                  </a:ext>
                </a:extLst>
              </a:tr>
            </a:tbl>
          </a:graphicData>
        </a:graphic>
      </p:graphicFrame>
      <p:sp>
        <p:nvSpPr>
          <p:cNvPr id="5" name="Rectangle 1"/>
          <p:cNvSpPr>
            <a:spLocks noChangeArrowheads="1"/>
          </p:cNvSpPr>
          <p:nvPr/>
        </p:nvSpPr>
        <p:spPr bwMode="auto">
          <a:xfrm>
            <a:off x="0" y="0"/>
            <a:ext cx="12416808" cy="123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3327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aur" panose="02030504050205020304" pitchFamily="18" charset="0"/>
              </a:rPr>
              <a:t>Abstract</a:t>
            </a:r>
            <a:endParaRPr lang="en-US" b="1" dirty="0">
              <a:latin typeface="Centaur" panose="02030504050205020304" pitchFamily="18" charset="0"/>
            </a:endParaRPr>
          </a:p>
        </p:txBody>
      </p:sp>
      <p:sp>
        <p:nvSpPr>
          <p:cNvPr id="3" name="Content Placeholder 2"/>
          <p:cNvSpPr>
            <a:spLocks noGrp="1"/>
          </p:cNvSpPr>
          <p:nvPr>
            <p:ph idx="1"/>
          </p:nvPr>
        </p:nvSpPr>
        <p:spPr>
          <a:xfrm>
            <a:off x="1097280" y="2325188"/>
            <a:ext cx="10058400" cy="3543905"/>
          </a:xfrm>
        </p:spPr>
        <p:txBody>
          <a:bodyPr/>
          <a:lstStyle/>
          <a:p>
            <a:r>
              <a:rPr lang="en-US" dirty="0"/>
              <a:t>This project presents the design and implementation of a highly efficient 4x4 pipelined multiplier using CMOS (Complementary Metal-Oxide-Semiconductor) devices. The primary objective of this work is to create a multiplier that excels in both speed and power efficiency by making innovative use of CMOS technology.  The multiplier architecture employs a combination of parallelism, pipelining, and advanced CMOS design techniques to achieve high-speed multiplication operations with reduced power consumption. The key contributions of this work include a detailed exploration of power-efficient CMOS logic design, clock gating strategies, and the optimization of pipeline stages.</a:t>
            </a:r>
          </a:p>
          <a:p>
            <a:endParaRPr lang="en-US" dirty="0"/>
          </a:p>
        </p:txBody>
      </p:sp>
    </p:spTree>
    <p:extLst>
      <p:ext uri="{BB962C8B-B14F-4D97-AF65-F5344CB8AC3E}">
        <p14:creationId xmlns:p14="http://schemas.microsoft.com/office/powerpoint/2010/main" val="245305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aur" panose="02030504050205020304" pitchFamily="18" charset="0"/>
              </a:rPr>
              <a:t>Results</a:t>
            </a:r>
            <a:endParaRPr lang="en-US" b="1" dirty="0">
              <a:latin typeface="Centaur" panose="02030504050205020304" pitchFamily="18" charset="0"/>
            </a:endParaRPr>
          </a:p>
        </p:txBody>
      </p:sp>
      <p:sp>
        <p:nvSpPr>
          <p:cNvPr id="3" name="Content Placeholder 2"/>
          <p:cNvSpPr>
            <a:spLocks noGrp="1"/>
          </p:cNvSpPr>
          <p:nvPr>
            <p:ph idx="1"/>
          </p:nvPr>
        </p:nvSpPr>
        <p:spPr>
          <a:xfrm>
            <a:off x="1097280" y="2377440"/>
            <a:ext cx="10058400" cy="3491654"/>
          </a:xfrm>
        </p:spPr>
        <p:txBody>
          <a:bodyPr/>
          <a:lstStyle/>
          <a:p>
            <a:r>
              <a:rPr lang="en-US" dirty="0"/>
              <a:t>In the 4x4 pipelined multiplier, the operation is controlled by a clock signal that drives the pipeline stages. Each stage is synchronized to the clock signal, ensuring precise timing and data flow throughout the multiplier. This mechanism allows for efficient and parallelized computation of multiplication operations while maintaining data integrity and accuracy.</a:t>
            </a:r>
          </a:p>
          <a:p>
            <a:endParaRPr lang="en-US" dirty="0"/>
          </a:p>
        </p:txBody>
      </p:sp>
    </p:spTree>
    <p:extLst>
      <p:ext uri="{BB962C8B-B14F-4D97-AF65-F5344CB8AC3E}">
        <p14:creationId xmlns:p14="http://schemas.microsoft.com/office/powerpoint/2010/main" val="333750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0891"/>
            <a:ext cx="10058400" cy="1136469"/>
          </a:xfrm>
        </p:spPr>
        <p:txBody>
          <a:bodyPr>
            <a:normAutofit fontScale="90000"/>
          </a:bodyPr>
          <a:lstStyle/>
          <a:p>
            <a:r>
              <a:rPr lang="en-US" sz="4000" dirty="0">
                <a:latin typeface="Centaur" panose="02030504050205020304" pitchFamily="18" charset="0"/>
              </a:rPr>
              <a:t>In comparing literature on 4x4 bit pipelined multipliers:</a:t>
            </a: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Different </a:t>
            </a:r>
            <a:r>
              <a:rPr lang="en-US" dirty="0"/>
              <a:t>design techniques and optimization strategies may be explored.</a:t>
            </a:r>
          </a:p>
          <a:p>
            <a:pPr>
              <a:buFont typeface="Wingdings" panose="05000000000000000000" pitchFamily="2" charset="2"/>
              <a:buChar char="v"/>
            </a:pPr>
            <a:r>
              <a:rPr lang="en-US" dirty="0" smtClean="0"/>
              <a:t>Performance </a:t>
            </a:r>
            <a:r>
              <a:rPr lang="en-US" dirty="0"/>
              <a:t>metrics, including speed, area, and power consumption, may vary.</a:t>
            </a:r>
          </a:p>
          <a:p>
            <a:pPr>
              <a:buFont typeface="Wingdings" panose="05000000000000000000" pitchFamily="2" charset="2"/>
              <a:buChar char="v"/>
            </a:pPr>
            <a:r>
              <a:rPr lang="en-US" dirty="0" smtClean="0"/>
              <a:t>The </a:t>
            </a:r>
            <a:r>
              <a:rPr lang="en-US" dirty="0"/>
              <a:t>number of pipeline stages and technology choices can differ.</a:t>
            </a:r>
          </a:p>
          <a:p>
            <a:pPr>
              <a:buFont typeface="Wingdings" panose="05000000000000000000" pitchFamily="2" charset="2"/>
              <a:buChar char="v"/>
            </a:pPr>
            <a:r>
              <a:rPr lang="en-US" dirty="0" smtClean="0"/>
              <a:t>Some </a:t>
            </a:r>
            <a:r>
              <a:rPr lang="en-US" dirty="0"/>
              <a:t>papers may provide comparisons with other multiplier architectures.</a:t>
            </a:r>
          </a:p>
          <a:p>
            <a:pPr>
              <a:buFont typeface="Wingdings" panose="05000000000000000000" pitchFamily="2" charset="2"/>
              <a:buChar char="v"/>
            </a:pPr>
            <a:r>
              <a:rPr lang="en-US" dirty="0"/>
              <a:t>Validation methods range from simulation to hardware implementation.</a:t>
            </a:r>
          </a:p>
          <a:p>
            <a:pPr>
              <a:buFont typeface="Wingdings" panose="05000000000000000000" pitchFamily="2" charset="2"/>
              <a:buChar char="v"/>
            </a:pPr>
            <a:r>
              <a:rPr lang="en-US" dirty="0"/>
              <a:t>Trade-offs and limitations may be discussed.</a:t>
            </a:r>
          </a:p>
          <a:p>
            <a:pPr>
              <a:buFont typeface="Wingdings" panose="05000000000000000000" pitchFamily="2" charset="2"/>
              <a:buChar char="v"/>
            </a:pPr>
            <a:r>
              <a:rPr lang="en-US" dirty="0"/>
              <a:t>Application-specific optimizations could be considered.</a:t>
            </a:r>
          </a:p>
          <a:p>
            <a:pPr>
              <a:buFont typeface="Wingdings" panose="05000000000000000000" pitchFamily="2" charset="2"/>
              <a:buChar char="v"/>
            </a:pPr>
            <a:r>
              <a:rPr lang="en-US" dirty="0"/>
              <a:t>Consider publication dates and citation counts for relevance and currency.</a:t>
            </a:r>
          </a:p>
          <a:p>
            <a:endParaRPr lang="en-US" dirty="0"/>
          </a:p>
        </p:txBody>
      </p:sp>
    </p:spTree>
    <p:extLst>
      <p:ext uri="{BB962C8B-B14F-4D97-AF65-F5344CB8AC3E}">
        <p14:creationId xmlns:p14="http://schemas.microsoft.com/office/powerpoint/2010/main" val="343722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aur" panose="02030504050205020304" pitchFamily="18" charset="0"/>
              </a:rPr>
              <a:t>Design without pipelining </a:t>
            </a:r>
            <a:endParaRPr lang="en-US" dirty="0">
              <a:latin typeface="Centaur" panose="020305040502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95007" y="1846263"/>
            <a:ext cx="6753496" cy="4332468"/>
          </a:xfrm>
          <a:prstGeom prst="rect">
            <a:avLst/>
          </a:prstGeom>
        </p:spPr>
      </p:pic>
    </p:spTree>
    <p:extLst>
      <p:ext uri="{BB962C8B-B14F-4D97-AF65-F5344CB8AC3E}">
        <p14:creationId xmlns:p14="http://schemas.microsoft.com/office/powerpoint/2010/main" val="168915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aur" panose="02030504050205020304" pitchFamily="18" charset="0"/>
              </a:rPr>
              <a:t>Final </a:t>
            </a:r>
            <a:r>
              <a:rPr lang="en-US" dirty="0" smtClean="0">
                <a:latin typeface="Centaur" panose="02030504050205020304" pitchFamily="18" charset="0"/>
              </a:rPr>
              <a:t>schematic </a:t>
            </a:r>
            <a:r>
              <a:rPr lang="en-US" dirty="0" smtClean="0">
                <a:latin typeface="Centaur" panose="02030504050205020304" pitchFamily="18" charset="0"/>
              </a:rPr>
              <a:t>design with pipelining </a:t>
            </a:r>
            <a:endParaRPr lang="en-US" dirty="0">
              <a:latin typeface="Centaur" panose="020305040502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1497" y="1846263"/>
            <a:ext cx="7733211" cy="4332468"/>
          </a:xfrm>
          <a:prstGeom prst="rect">
            <a:avLst/>
          </a:prstGeom>
        </p:spPr>
      </p:pic>
    </p:spTree>
    <p:extLst>
      <p:ext uri="{BB962C8B-B14F-4D97-AF65-F5344CB8AC3E}">
        <p14:creationId xmlns:p14="http://schemas.microsoft.com/office/powerpoint/2010/main" val="191886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aur" panose="02030504050205020304" pitchFamily="18" charset="0"/>
              </a:rPr>
              <a:t>Final </a:t>
            </a:r>
            <a:r>
              <a:rPr lang="en-US" dirty="0" smtClean="0">
                <a:latin typeface="Centaur" panose="02030504050205020304" pitchFamily="18" charset="0"/>
              </a:rPr>
              <a:t>layout </a:t>
            </a:r>
            <a:r>
              <a:rPr lang="en-US" dirty="0">
                <a:latin typeface="Centaur" panose="02030504050205020304" pitchFamily="18" charset="0"/>
              </a:rPr>
              <a:t>design with pipelining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0400" y="1846263"/>
            <a:ext cx="5434149" cy="4332468"/>
          </a:xfrm>
          <a:prstGeom prst="rect">
            <a:avLst/>
          </a:prstGeom>
        </p:spPr>
      </p:pic>
    </p:spTree>
    <p:extLst>
      <p:ext uri="{BB962C8B-B14F-4D97-AF65-F5344CB8AC3E}">
        <p14:creationId xmlns:p14="http://schemas.microsoft.com/office/powerpoint/2010/main" val="292606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aur" panose="02030504050205020304" pitchFamily="18" charset="0"/>
              </a:rPr>
              <a:t>Simulation results of the final design</a:t>
            </a:r>
            <a:endParaRPr lang="en-US" dirty="0">
              <a:latin typeface="Centaur" panose="020305040502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4846" y="1907177"/>
            <a:ext cx="9705703" cy="4349932"/>
          </a:xfrm>
          <a:prstGeom prst="rect">
            <a:avLst/>
          </a:prstGeom>
        </p:spPr>
      </p:pic>
    </p:spTree>
    <p:extLst>
      <p:ext uri="{BB962C8B-B14F-4D97-AF65-F5344CB8AC3E}">
        <p14:creationId xmlns:p14="http://schemas.microsoft.com/office/powerpoint/2010/main" val="316299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aur" panose="02030504050205020304" pitchFamily="18" charset="0"/>
              </a:rPr>
              <a:t>Conclusion</a:t>
            </a:r>
            <a:endParaRPr lang="en-US" b="1" dirty="0">
              <a:latin typeface="Centaur" panose="02030504050205020304" pitchFamily="18" charset="0"/>
            </a:endParaRPr>
          </a:p>
        </p:txBody>
      </p:sp>
      <p:sp>
        <p:nvSpPr>
          <p:cNvPr id="3" name="Content Placeholder 2"/>
          <p:cNvSpPr>
            <a:spLocks noGrp="1"/>
          </p:cNvSpPr>
          <p:nvPr>
            <p:ph idx="1"/>
          </p:nvPr>
        </p:nvSpPr>
        <p:spPr>
          <a:xfrm>
            <a:off x="1097280" y="2481942"/>
            <a:ext cx="10058400" cy="3387151"/>
          </a:xfrm>
        </p:spPr>
        <p:txBody>
          <a:bodyPr>
            <a:normAutofit/>
          </a:bodyPr>
          <a:lstStyle/>
          <a:p>
            <a:r>
              <a:rPr lang="en-US" dirty="0"/>
              <a:t>In conclusion, the design and implementation of a 4x4 bit pipelined multiplier using CMOS technology, along with the integration of half adders and full adders, represent a significant achievement in the realm of microelectronics and digital circuitry. The use of CMOS technology ensures low power consumption and compact design, making it well-suited for modern electronic devices. By breaking down the multiplication process into stages and processing multiple bits simultaneously, this approach offers substantial advantages in terms of reduced latency and improved throughput. This project has not only demonstrated the practical application of integrated circuit technology but also highlighted its critical role in modern computing systems.</a:t>
            </a:r>
          </a:p>
          <a:p>
            <a:endParaRPr lang="en-US" dirty="0"/>
          </a:p>
        </p:txBody>
      </p:sp>
    </p:spTree>
    <p:extLst>
      <p:ext uri="{BB962C8B-B14F-4D97-AF65-F5344CB8AC3E}">
        <p14:creationId xmlns:p14="http://schemas.microsoft.com/office/powerpoint/2010/main" val="16795563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TotalTime>
  <Words>569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SimSun</vt:lpstr>
      <vt:lpstr>Arial</vt:lpstr>
      <vt:lpstr>Calibri</vt:lpstr>
      <vt:lpstr>Calibri Light</vt:lpstr>
      <vt:lpstr>Centaur</vt:lpstr>
      <vt:lpstr>Times New Roman</vt:lpstr>
      <vt:lpstr>Wingdings</vt:lpstr>
      <vt:lpstr>Retrospect</vt:lpstr>
      <vt:lpstr>Design of  Efficient 4x4  Enhanced Pipeline multiplier Based with Various Optimization Techniques</vt:lpstr>
      <vt:lpstr>Abstract</vt:lpstr>
      <vt:lpstr>Results</vt:lpstr>
      <vt:lpstr>In comparing literature on 4x4 bit pipelined multipliers: </vt:lpstr>
      <vt:lpstr>Design without pipelining </vt:lpstr>
      <vt:lpstr>Final schematic design with pipelining </vt:lpstr>
      <vt:lpstr>Final layout design with pipelining </vt:lpstr>
      <vt:lpstr>Simulation results of the final design</vt:lpstr>
      <vt:lpstr>Conclusion</vt:lpstr>
      <vt:lpstr>           AREA, POWER, AND DELAY OPTIMIZATION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maisam</dc:creator>
  <cp:lastModifiedBy>maisam</cp:lastModifiedBy>
  <cp:revision>6</cp:revision>
  <dcterms:created xsi:type="dcterms:W3CDTF">2023-09-07T16:13:27Z</dcterms:created>
  <dcterms:modified xsi:type="dcterms:W3CDTF">2023-09-08T19:29:01Z</dcterms:modified>
</cp:coreProperties>
</file>