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png" ContentType="image/png"/>
  <Override PartName="/ppt/media/image15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3.png" ContentType="image/png"/>
  <Override PartName="/ppt/media/image2.png" ContentType="image/pn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0.jpeg" ContentType="image/jpeg"/>
  <Override PartName="/ppt/media/image5.png" ContentType="image/png"/>
  <Override PartName="/ppt/media/image8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00838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60880" y="36288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304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9136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2184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88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9136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2184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108320" y="555120"/>
            <a:ext cx="1866600" cy="32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304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0880" y="36288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304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9136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2184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6088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9136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2184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108320" y="555120"/>
            <a:ext cx="1866600" cy="32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304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60880" y="36288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304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9136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21840" y="15876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6088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9136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21840" y="3628800"/>
            <a:ext cx="288576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08320" y="555120"/>
            <a:ext cx="1866600" cy="32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390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3040" y="36288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3040" y="1587600"/>
            <a:ext cx="437328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60880" y="3628800"/>
            <a:ext cx="8962200" cy="186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71080" y="551160"/>
            <a:ext cx="7741440" cy="1341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A89CF04-03A3-4957-843A-20ACC67A4580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5/21/22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7934202-696E-48BA-88CD-9E3E7CB2027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60880" y="1587600"/>
            <a:ext cx="8962200" cy="390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8D823304-A100-4016-8717-639B5283FD1C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5/21/22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860C884-60F5-48B9-B74F-BCB8610518B7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108320" y="555120"/>
            <a:ext cx="1866600" cy="695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428640" y="7027560"/>
            <a:ext cx="322632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360" y="7027560"/>
            <a:ext cx="23187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09332B6-A159-4C23-979F-A1D58542BFA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5/21/22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260480" y="7027560"/>
            <a:ext cx="2318760" cy="37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6B7A860-4610-4BD2-A0BD-04F10B657E8C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Ron_Rivest" TargetMode="External"/><Relationship Id="rId2" Type="http://schemas.openxmlformats.org/officeDocument/2006/relationships/hyperlink" Target="https://en.wikipedia.org/wiki/Adi_Shamir" TargetMode="External"/><Relationship Id="rId3" Type="http://schemas.openxmlformats.org/officeDocument/2006/relationships/hyperlink" Target="https://en.wikipedia.org/wiki/Leonard_Adleman" TargetMode="External"/><Relationship Id="rId4" Type="http://schemas.openxmlformats.org/officeDocument/2006/relationships/hyperlink" Target="https://en.wikipedia.org/wiki/Factoring_problem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www.cs.miami.edu/home/burt/learning/Csc688.012/rijndael/rijndael_doc_V2.pdf" TargetMode="External"/><Relationship Id="rId2" Type="http://schemas.openxmlformats.org/officeDocument/2006/relationships/hyperlink" Target="https://www.cs.miami.edu/home/burt/learning/Csc688.012/rijndael/rijndael_doc_V2.pdf" TargetMode="External"/><Relationship Id="rId3" Type="http://schemas.openxmlformats.org/officeDocument/2006/relationships/hyperlink" Target="http://security.nknu.edu.tw/textbook/Rijndael_2002.pdf" TargetMode="External"/><Relationship Id="rId4" Type="http://schemas.openxmlformats.org/officeDocument/2006/relationships/hyperlink" Target="http://security.nknu.edu.tw/textbook/Rijndael_2002.pdf" TargetMode="External"/><Relationship Id="rId5" Type="http://schemas.openxmlformats.org/officeDocument/2006/relationships/hyperlink" Target="https://csrc.nist.gov/csrc/media/publications/fips/197/final/documents/fips-197.pdf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71080" y="3117240"/>
            <a:ext cx="7741440" cy="1332360"/>
          </a:xfrm>
          <a:prstGeom prst="rect">
            <a:avLst/>
          </a:prstGeom>
          <a:noFill/>
          <a:ln>
            <a:noFill/>
          </a:ln>
        </p:spPr>
        <p:txBody>
          <a:bodyPr lIns="0" rIns="0" tIns="70560" bIns="0">
            <a:noAutofit/>
          </a:bodyPr>
          <a:p>
            <a:pPr marL="3123000" indent="-3110040" algn="ctr">
              <a:lnSpc>
                <a:spcPts val="4929"/>
              </a:lnSpc>
              <a:spcBef>
                <a:spcPts val="556"/>
              </a:spcBef>
              <a:tabLst>
                <a:tab algn="l" pos="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55280" y="555120"/>
            <a:ext cx="49622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4392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How Does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en-US" sz="44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works?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695280" y="2448720"/>
            <a:ext cx="1296360" cy="581760"/>
          </a:xfrm>
          <a:prstGeom prst="rect">
            <a:avLst/>
          </a:prstGeom>
          <a:solidFill>
            <a:srgbClr val="719ece"/>
          </a:solidFill>
          <a:ln w="3240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3960" bIns="0">
            <a:spAutoFit/>
          </a:bodyPr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936000" y="2825640"/>
            <a:ext cx="1224000" cy="107640"/>
            <a:chOff x="936000" y="2825640"/>
            <a:chExt cx="1224000" cy="107640"/>
          </a:xfrm>
        </p:grpSpPr>
        <p:sp>
          <p:nvSpPr>
            <p:cNvPr id="153" name="CustomShape 4"/>
            <p:cNvSpPr/>
            <p:nvPr/>
          </p:nvSpPr>
          <p:spPr>
            <a:xfrm>
              <a:off x="936000" y="2880360"/>
              <a:ext cx="1068840" cy="360"/>
            </a:xfrm>
            <a:custGeom>
              <a:avLst/>
              <a:gdLst/>
              <a:ahLst/>
              <a:rect l="l" t="t" r="r" b="b"/>
              <a:pathLst>
                <a:path w="1069339" h="0">
                  <a:moveTo>
                    <a:pt x="0" y="0"/>
                  </a:moveTo>
                  <a:lnTo>
                    <a:pt x="106934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1997640" y="2825640"/>
              <a:ext cx="162360" cy="107640"/>
            </a:xfrm>
            <a:custGeom>
              <a:avLst/>
              <a:gdLst/>
              <a:ah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" name="Group 6"/>
          <p:cNvGrpSpPr/>
          <p:nvPr/>
        </p:nvGrpSpPr>
        <p:grpSpPr>
          <a:xfrm>
            <a:off x="3492360" y="2825640"/>
            <a:ext cx="1222920" cy="107640"/>
            <a:chOff x="3492360" y="2825640"/>
            <a:chExt cx="1222920" cy="107640"/>
          </a:xfrm>
        </p:grpSpPr>
        <p:sp>
          <p:nvSpPr>
            <p:cNvPr id="156" name="CustomShape 7"/>
            <p:cNvSpPr/>
            <p:nvPr/>
          </p:nvSpPr>
          <p:spPr>
            <a:xfrm>
              <a:off x="3492360" y="2880360"/>
              <a:ext cx="1067760" cy="360"/>
            </a:xfrm>
            <a:custGeom>
              <a:avLst/>
              <a:gdLst/>
              <a:ahLst/>
              <a:rect l="l" t="t" r="r" b="b"/>
              <a:pathLst>
                <a:path w="1068070" h="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8"/>
            <p:cNvSpPr/>
            <p:nvPr/>
          </p:nvSpPr>
          <p:spPr>
            <a:xfrm>
              <a:off x="4554360" y="2825640"/>
              <a:ext cx="160920" cy="107640"/>
            </a:xfrm>
            <a:custGeom>
              <a:avLst/>
              <a:gdLst/>
              <a:ah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9"/>
          <p:cNvGrpSpPr/>
          <p:nvPr/>
        </p:nvGrpSpPr>
        <p:grpSpPr>
          <a:xfrm>
            <a:off x="5400000" y="2825640"/>
            <a:ext cx="1224000" cy="107640"/>
            <a:chOff x="5400000" y="2825640"/>
            <a:chExt cx="1224000" cy="107640"/>
          </a:xfrm>
        </p:grpSpPr>
        <p:sp>
          <p:nvSpPr>
            <p:cNvPr id="159" name="CustomShape 10"/>
            <p:cNvSpPr/>
            <p:nvPr/>
          </p:nvSpPr>
          <p:spPr>
            <a:xfrm>
              <a:off x="5400000" y="2880360"/>
              <a:ext cx="1068840" cy="360"/>
            </a:xfrm>
            <a:custGeom>
              <a:avLst/>
              <a:gdLst/>
              <a:ahLst/>
              <a:rect l="l" t="t" r="r" b="b"/>
              <a:pathLst>
                <a:path w="1069339" h="0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1"/>
            <p:cNvSpPr/>
            <p:nvPr/>
          </p:nvSpPr>
          <p:spPr>
            <a:xfrm>
              <a:off x="6461640" y="2825640"/>
              <a:ext cx="162360" cy="107640"/>
            </a:xfrm>
            <a:custGeom>
              <a:avLst/>
              <a:gdLst/>
              <a:ah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12"/>
          <p:cNvGrpSpPr/>
          <p:nvPr/>
        </p:nvGrpSpPr>
        <p:grpSpPr>
          <a:xfrm>
            <a:off x="8027640" y="2825640"/>
            <a:ext cx="1224000" cy="107640"/>
            <a:chOff x="8027640" y="2825640"/>
            <a:chExt cx="1224000" cy="107640"/>
          </a:xfrm>
        </p:grpSpPr>
        <p:sp>
          <p:nvSpPr>
            <p:cNvPr id="162" name="CustomShape 13"/>
            <p:cNvSpPr/>
            <p:nvPr/>
          </p:nvSpPr>
          <p:spPr>
            <a:xfrm>
              <a:off x="8027640" y="2880360"/>
              <a:ext cx="1068840" cy="360"/>
            </a:xfrm>
            <a:custGeom>
              <a:avLst/>
              <a:gdLst/>
              <a:ahLst/>
              <a:rect l="l" t="t" r="r" b="b"/>
              <a:pathLst>
                <a:path w="1069340" h="0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4"/>
            <p:cNvSpPr/>
            <p:nvPr/>
          </p:nvSpPr>
          <p:spPr>
            <a:xfrm>
              <a:off x="9089280" y="2825640"/>
              <a:ext cx="162360" cy="107640"/>
            </a:xfrm>
            <a:custGeom>
              <a:avLst/>
              <a:gdLst/>
              <a:ah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4" name="Group 15"/>
          <p:cNvGrpSpPr/>
          <p:nvPr/>
        </p:nvGrpSpPr>
        <p:grpSpPr>
          <a:xfrm>
            <a:off x="2754720" y="3239640"/>
            <a:ext cx="107640" cy="936000"/>
            <a:chOff x="2754720" y="3239640"/>
            <a:chExt cx="107640" cy="936000"/>
          </a:xfrm>
        </p:grpSpPr>
        <p:sp>
          <p:nvSpPr>
            <p:cNvPr id="165" name="CustomShape 16"/>
            <p:cNvSpPr/>
            <p:nvPr/>
          </p:nvSpPr>
          <p:spPr>
            <a:xfrm>
              <a:off x="2808000" y="3394800"/>
              <a:ext cx="360" cy="780840"/>
            </a:xfrm>
            <a:custGeom>
              <a:avLst/>
              <a:gdLst/>
              <a:ahLst/>
              <a:rect l="l" t="t" r="r" b="b"/>
              <a:pathLst>
                <a:path w="0"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7"/>
            <p:cNvSpPr/>
            <p:nvPr/>
          </p:nvSpPr>
          <p:spPr>
            <a:xfrm>
              <a:off x="2754720" y="3239640"/>
              <a:ext cx="107640" cy="162360"/>
            </a:xfrm>
            <a:custGeom>
              <a:avLst/>
              <a:gdLst/>
              <a:ah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" name="Group 18"/>
          <p:cNvGrpSpPr/>
          <p:nvPr/>
        </p:nvGrpSpPr>
        <p:grpSpPr>
          <a:xfrm>
            <a:off x="7362360" y="3167280"/>
            <a:ext cx="107640" cy="936000"/>
            <a:chOff x="7362360" y="3167280"/>
            <a:chExt cx="107640" cy="936000"/>
          </a:xfrm>
        </p:grpSpPr>
        <p:sp>
          <p:nvSpPr>
            <p:cNvPr id="168" name="CustomShape 19"/>
            <p:cNvSpPr/>
            <p:nvPr/>
          </p:nvSpPr>
          <p:spPr>
            <a:xfrm>
              <a:off x="7415640" y="3322440"/>
              <a:ext cx="360" cy="780840"/>
            </a:xfrm>
            <a:custGeom>
              <a:avLst/>
              <a:gdLst/>
              <a:ahLst/>
              <a:rect l="l" t="t" r="r" b="b"/>
              <a:pathLst>
                <a:path w="0"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0"/>
            <p:cNvSpPr/>
            <p:nvPr/>
          </p:nvSpPr>
          <p:spPr>
            <a:xfrm>
              <a:off x="7362360" y="3167280"/>
              <a:ext cx="107640" cy="162360"/>
            </a:xfrm>
            <a:custGeom>
              <a:avLst/>
              <a:gdLst/>
              <a:ah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0" name="CustomShape 21"/>
          <p:cNvSpPr/>
          <p:nvPr/>
        </p:nvSpPr>
        <p:spPr>
          <a:xfrm>
            <a:off x="2160360" y="2519640"/>
            <a:ext cx="1294920" cy="495360"/>
          </a:xfrm>
          <a:prstGeom prst="rect">
            <a:avLst/>
          </a:prstGeom>
          <a:solidFill>
            <a:srgbClr val="719ece"/>
          </a:solidFill>
          <a:ln w="3240">
            <a:solidFill>
              <a:srgbClr val="3364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>
            <a:spAutoFit/>
          </a:bodyPr>
          <a:p>
            <a:pPr marL="57240" algn="ctr">
              <a:lnSpc>
                <a:spcPct val="100000"/>
              </a:lnSpc>
              <a:spcBef>
                <a:spcPts val="60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2"/>
          <p:cNvSpPr/>
          <p:nvPr/>
        </p:nvSpPr>
        <p:spPr>
          <a:xfrm>
            <a:off x="652680" y="2531160"/>
            <a:ext cx="1103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m(12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4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23"/>
          <p:cNvSpPr/>
          <p:nvPr/>
        </p:nvSpPr>
        <p:spPr>
          <a:xfrm>
            <a:off x="8178840" y="2387520"/>
            <a:ext cx="1103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m(12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8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4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24"/>
          <p:cNvSpPr/>
          <p:nvPr/>
        </p:nvSpPr>
        <p:spPr>
          <a:xfrm>
            <a:off x="2669400" y="4403160"/>
            <a:ext cx="139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5"/>
          <p:cNvSpPr/>
          <p:nvPr/>
        </p:nvSpPr>
        <p:spPr>
          <a:xfrm>
            <a:off x="7421760" y="4475520"/>
            <a:ext cx="139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26"/>
          <p:cNvSpPr/>
          <p:nvPr/>
        </p:nvSpPr>
        <p:spPr>
          <a:xfrm>
            <a:off x="2309040" y="2026800"/>
            <a:ext cx="698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E(m</a:t>
            </a:r>
            <a:r>
              <a:rPr b="0" lang="en-US" sz="1800" spc="4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27"/>
          <p:cNvSpPr/>
          <p:nvPr/>
        </p:nvSpPr>
        <p:spPr>
          <a:xfrm>
            <a:off x="6845400" y="2026800"/>
            <a:ext cx="647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D(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4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8"/>
          <p:cNvSpPr/>
          <p:nvPr/>
        </p:nvSpPr>
        <p:spPr>
          <a:xfrm>
            <a:off x="3893760" y="2458800"/>
            <a:ext cx="1038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(1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8b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4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9"/>
          <p:cNvSpPr/>
          <p:nvPr/>
        </p:nvSpPr>
        <p:spPr>
          <a:xfrm>
            <a:off x="5405040" y="2458800"/>
            <a:ext cx="1038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n(128bits)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30"/>
          <p:cNvSpPr/>
          <p:nvPr/>
        </p:nvSpPr>
        <p:spPr>
          <a:xfrm>
            <a:off x="868680" y="5123160"/>
            <a:ext cx="805896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marL="912960" indent="-900000">
              <a:lnSpc>
                <a:spcPct val="93000"/>
              </a:lnSpc>
              <a:spcBef>
                <a:spcPts val="244"/>
              </a:spcBef>
              <a:tabLst>
                <a:tab algn="l" pos="0"/>
              </a:tabLst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Here,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E=encryption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function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symmetric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block cipher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m=plaintext message of size 128bits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n=ciphertext</a:t>
            </a:r>
            <a:endParaRPr b="0" lang="en-US" sz="1800" spc="-1" strike="noStrike">
              <a:latin typeface="Arial"/>
            </a:endParaRPr>
          </a:p>
          <a:p>
            <a:pPr marL="912960" indent="-900000">
              <a:lnSpc>
                <a:spcPts val="2010"/>
              </a:lnSpc>
              <a:spcBef>
                <a:spcPts val="51"/>
              </a:spcBef>
              <a:tabLst>
                <a:tab algn="l" pos="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k=key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size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128bits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which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same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for both encryption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and decryption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D=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Decryption function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for symmetric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US" sz="18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cipher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48640" y="555120"/>
            <a:ext cx="88160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40480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r>
              <a:rPr b="0" lang="en-US" sz="44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encryption and</a:t>
            </a:r>
            <a:r>
              <a:rPr b="0" lang="en-US" sz="44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decryption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987560" y="1502280"/>
            <a:ext cx="5297040" cy="5848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1389240" y="1297080"/>
            <a:ext cx="7305480" cy="496224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2555280" y="555120"/>
            <a:ext cx="49622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4392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How Does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en-US" sz="44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works?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99400" y="1832760"/>
            <a:ext cx="13428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0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23400" y="1728360"/>
            <a:ext cx="842292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>
            <a:spAutoFit/>
          </a:bodyPr>
          <a:p>
            <a:pPr marL="12600">
              <a:lnSpc>
                <a:spcPct val="93000"/>
              </a:lnSpc>
              <a:spcBef>
                <a:spcPts val="275"/>
              </a:spcBef>
              <a:tabLst>
                <a:tab algn="l" pos="1874520"/>
                <a:tab algn="l" pos="2228760"/>
                <a:tab algn="l" pos="2441520"/>
              </a:tabLst>
            </a:pP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KeyExpansions-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key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Expansion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process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given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128 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bits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cipher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key is stored in [4]x[4] bytes matrix (16*8=128 bits) 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24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four column words 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key matrix is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expanded 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into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schedule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44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words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(44*4=176) resulting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11 round  keys</a:t>
            </a:r>
            <a:r>
              <a:rPr b="0" lang="en-US" sz="24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(176/11=16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bytes or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128</a:t>
            </a:r>
            <a:r>
              <a:rPr b="0" lang="en-US" sz="24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bits).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2701"/>
              </a:lnSpc>
              <a:spcBef>
                <a:spcPts val="1480"/>
              </a:spcBef>
              <a:tabLst>
                <a:tab algn="l" pos="385452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Number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round keys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Nr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+ 1.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Where Nr is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number of 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rounds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(which is 10</a:t>
            </a:r>
            <a:r>
              <a:rPr b="0" lang="en-US" sz="2400" spc="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24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case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of 128 bits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key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</a:rPr>
              <a:t>size) So here the  round keys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24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</a:rPr>
              <a:t>11.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599400" y="3727440"/>
            <a:ext cx="134280" cy="1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0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Picture 6" descr=""/>
          <p:cNvPicPr/>
          <p:nvPr/>
        </p:nvPicPr>
        <p:blipFill>
          <a:blip r:embed="rId1"/>
          <a:stretch/>
        </p:blipFill>
        <p:spPr>
          <a:xfrm>
            <a:off x="33480" y="2037240"/>
            <a:ext cx="10050120" cy="493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923400" y="1718280"/>
            <a:ext cx="7792920" cy="9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>
            <a:spAutoFit/>
          </a:bodyPr>
          <a:p>
            <a:pPr marL="12600">
              <a:lnSpc>
                <a:spcPts val="3589"/>
              </a:lnSpc>
              <a:spcBef>
                <a:spcPts val="425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SubBytes- Each element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 the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matrix is  replaced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the an element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s-box</a:t>
            </a:r>
            <a:r>
              <a:rPr b="0" lang="en-US" sz="32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matrix.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13440" y="3099960"/>
            <a:ext cx="7830360" cy="3710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23400" y="1569600"/>
            <a:ext cx="8582400" cy="12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>
            <a:spAutoFit/>
          </a:bodyPr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SubBytes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71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element {d1} corresponding value is</a:t>
            </a:r>
            <a:r>
              <a:rPr b="0" lang="en-US" sz="32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{3e}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47640" y="2880360"/>
            <a:ext cx="9143640" cy="3926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5"/>
          <p:cNvSpPr/>
          <p:nvPr/>
        </p:nvSpPr>
        <p:spPr>
          <a:xfrm>
            <a:off x="3317400" y="6936840"/>
            <a:ext cx="1505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Rijndael</a:t>
            </a:r>
            <a:r>
              <a:rPr b="0" lang="en-US" sz="18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S-box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923400" y="1569600"/>
            <a:ext cx="8582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>
            <a:spAutoFit/>
          </a:bodyPr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Inverse SubBytes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317400" y="6936840"/>
            <a:ext cx="1505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Rijndael</a:t>
            </a:r>
            <a:r>
              <a:rPr b="0" lang="en-US" sz="18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S-box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3" name="Picture 2" descr="AES S-box input and output question - Cryptography Stack Exchange"/>
          <p:cNvPicPr/>
          <p:nvPr/>
        </p:nvPicPr>
        <p:blipFill>
          <a:blip r:embed="rId1"/>
          <a:stretch/>
        </p:blipFill>
        <p:spPr>
          <a:xfrm>
            <a:off x="1079640" y="2235240"/>
            <a:ext cx="7283160" cy="532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923400" y="1569600"/>
            <a:ext cx="83131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>
            <a:spAutoFit/>
          </a:bodyPr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SubBytes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94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S-box is a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special lookup table which is  constructed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Galois</a:t>
            </a:r>
            <a:r>
              <a:rPr b="0" lang="en-US" sz="32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fields.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09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The Generating function used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this algorithm 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32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GF(2^8)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94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i.e.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256 values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are</a:t>
            </a:r>
            <a:r>
              <a:rPr b="0" lang="en-US" sz="32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possible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85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The elements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 the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sbox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written in  hexadecimal system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99400" y="249300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599400" y="358524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599400" y="467604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599400" y="531252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923400" y="1569600"/>
            <a:ext cx="8422920" cy="28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>
            <a:spAutoFit/>
          </a:bodyPr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Shift</a:t>
            </a:r>
            <a:r>
              <a:rPr b="0" lang="en-US" sz="32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Rows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94"/>
              </a:spcBef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this step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rows of the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block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cylindrically  shifted in left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direction.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09"/>
              </a:spcBef>
              <a:tabLst>
                <a:tab algn="l" pos="2868120"/>
              </a:tabLst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first</a:t>
            </a:r>
            <a:r>
              <a:rPr b="0" lang="en-US" sz="32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row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untouched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, the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by one 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shift, third by two and fourth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US" sz="3200" spc="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3.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599400" y="249300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599400" y="358524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1334880" y="4644360"/>
            <a:ext cx="6988320" cy="2368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307680" y="577800"/>
            <a:ext cx="346788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Cryptography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2" descr="Cryptography - Wikipedia"/>
          <p:cNvPicPr/>
          <p:nvPr/>
        </p:nvPicPr>
        <p:blipFill>
          <a:blip r:embed="rId1"/>
          <a:stretch/>
        </p:blipFill>
        <p:spPr>
          <a:xfrm>
            <a:off x="2376360" y="1492200"/>
            <a:ext cx="5330880" cy="520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23400" y="1718280"/>
            <a:ext cx="196164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Shift</a:t>
            </a:r>
            <a:r>
              <a:rPr b="0" lang="en-US" sz="32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Rows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835560" y="2764800"/>
            <a:ext cx="8668800" cy="3440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3317400" y="6779160"/>
            <a:ext cx="3678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Resulting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matrix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after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shift</a:t>
            </a:r>
            <a:r>
              <a:rPr b="0" lang="en-US" sz="18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operation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89320" y="185040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560880" y="1587600"/>
            <a:ext cx="8962200" cy="4470120"/>
          </a:xfrm>
          <a:prstGeom prst="rect">
            <a:avLst/>
          </a:prstGeom>
          <a:noFill/>
          <a:ln>
            <a:noFill/>
          </a:ln>
        </p:spPr>
        <p:txBody>
          <a:bodyPr lIns="0" rIns="0" tIns="147960" bIns="0">
            <a:noAutofit/>
          </a:bodyPr>
          <a:p>
            <a:pPr marL="335160">
              <a:lnSpc>
                <a:spcPct val="100000"/>
              </a:lnSpc>
              <a:spcBef>
                <a:spcPts val="1165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Mix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columns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35160">
              <a:lnSpc>
                <a:spcPct val="100000"/>
              </a:lnSpc>
              <a:spcBef>
                <a:spcPts val="1069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This is the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most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important part of the</a:t>
            </a:r>
            <a:r>
              <a:rPr b="0" lang="en-US" sz="290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algorithm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35160">
              <a:lnSpc>
                <a:spcPct val="100000"/>
              </a:lnSpc>
              <a:spcBef>
                <a:spcPts val="1069"/>
              </a:spcBef>
            </a:pP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causes the flip of bits to spread all over the</a:t>
            </a:r>
            <a:r>
              <a:rPr b="0" lang="en-US" sz="290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35160">
              <a:lnSpc>
                <a:spcPct val="130000"/>
              </a:lnSpc>
              <a:spcBef>
                <a:spcPts val="14"/>
              </a:spcBef>
            </a:pP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this step the block is multiplied with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fixed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matrix.  The multiplication is field multiplication in </a:t>
            </a:r>
            <a:r>
              <a:rPr b="0" lang="en-US" sz="2900" spc="-7" strike="noStrike">
                <a:solidFill>
                  <a:srgbClr val="000000"/>
                </a:solidFill>
                <a:latin typeface="Arial"/>
              </a:rPr>
              <a:t>galois</a:t>
            </a:r>
            <a:r>
              <a:rPr b="0" lang="en-US" sz="29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field.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 marL="335160">
              <a:lnSpc>
                <a:spcPts val="3260"/>
              </a:lnSpc>
              <a:spcBef>
                <a:spcPts val="136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For each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row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there are 16 multiplication, 12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XORs  and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a 4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byte output.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589320" y="242964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589320" y="300744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89320" y="358524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589320" y="416304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589320" y="474228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23400" y="1718280"/>
            <a:ext cx="236772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Mix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Columns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3" name="Picture 6" descr=""/>
          <p:cNvPicPr/>
          <p:nvPr/>
        </p:nvPicPr>
        <p:blipFill>
          <a:blip r:embed="rId1"/>
          <a:stretch/>
        </p:blipFill>
        <p:spPr>
          <a:xfrm>
            <a:off x="0" y="2558880"/>
            <a:ext cx="10083600" cy="35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143640" y="2025720"/>
            <a:ext cx="9697320" cy="346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23400" y="1718280"/>
            <a:ext cx="431244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Inverse Mix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Columns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8" name="Picture 5" descr=""/>
          <p:cNvPicPr/>
          <p:nvPr/>
        </p:nvPicPr>
        <p:blipFill>
          <a:blip r:embed="rId1"/>
          <a:stretch/>
        </p:blipFill>
        <p:spPr>
          <a:xfrm>
            <a:off x="599400" y="2994480"/>
            <a:ext cx="9210600" cy="245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923400" y="1718280"/>
            <a:ext cx="26388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Add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round</a:t>
            </a:r>
            <a:r>
              <a:rPr b="0" lang="en-US" sz="32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key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38560" y="3094920"/>
            <a:ext cx="7839720" cy="3767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923400" y="1569600"/>
            <a:ext cx="831420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>
            <a:spAutoFit/>
          </a:bodyPr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Add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round</a:t>
            </a:r>
            <a:r>
              <a:rPr b="0" lang="en-US" sz="32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key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94"/>
              </a:spcBef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this step each byte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XOR-ed with  corresponding element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 key's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 matrix.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ts val="3589"/>
              </a:lnSpc>
              <a:spcBef>
                <a:spcPts val="1409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599400" y="249300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Analysis of</a:t>
            </a:r>
            <a:r>
              <a:rPr b="0" lang="en-US" sz="44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99400" y="1857960"/>
            <a:ext cx="170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US" sz="1450" spc="-12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560880" y="1587600"/>
            <a:ext cx="8962200" cy="4476960"/>
          </a:xfrm>
          <a:prstGeom prst="rect">
            <a:avLst/>
          </a:prstGeom>
          <a:noFill/>
          <a:ln>
            <a:noFill/>
          </a:ln>
        </p:spPr>
        <p:txBody>
          <a:bodyPr lIns="0" rIns="0" tIns="184680" bIns="0">
            <a:noAutofit/>
          </a:bodyPr>
          <a:p>
            <a:pPr marL="374760">
              <a:lnSpc>
                <a:spcPts val="3589"/>
              </a:lnSpc>
              <a:spcBef>
                <a:spcPts val="425"/>
              </a:spcBef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the last round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of Encryption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mix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column step is  skipped.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880360" y="555120"/>
            <a:ext cx="43124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Self Study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55480" y="1720800"/>
            <a:ext cx="9743760" cy="4476960"/>
          </a:xfrm>
          <a:prstGeom prst="rect">
            <a:avLst/>
          </a:prstGeom>
          <a:noFill/>
          <a:ln>
            <a:noFill/>
          </a:ln>
        </p:spPr>
        <p:txBody>
          <a:bodyPr lIns="0" rIns="0" tIns="184680" bIns="0">
            <a:noAutofit/>
          </a:bodyPr>
          <a:p>
            <a:pPr marL="831960" indent="-456840">
              <a:lnSpc>
                <a:spcPts val="3589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Rationale behind the steps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831960" indent="-456840">
              <a:lnSpc>
                <a:spcPts val="3589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Sbox and Inverse Sbox table generation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3589"/>
              </a:lnSpc>
              <a:spcBef>
                <a:spcPts val="425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832120" y="555120"/>
            <a:ext cx="4114440" cy="69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RSA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560880" y="1587600"/>
            <a:ext cx="8962200" cy="492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RSA is one of the oldest asymmetric encryption 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 acronym "RSA" comes from the surnames of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Ron Rivest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Adi Shamir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 and 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Leonard Adleman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security of RSA relies on the practical difficulty of factoring the product of two large prime numbers, the "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factoring problem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307680" y="577800"/>
            <a:ext cx="346788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Cry</a:t>
            </a: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ptog</a:t>
            </a: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rap</a:t>
            </a: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hy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92840" y="1641600"/>
            <a:ext cx="8962200" cy="5064120"/>
          </a:xfrm>
          <a:prstGeom prst="rect">
            <a:avLst/>
          </a:prstGeom>
          <a:noFill/>
          <a:ln>
            <a:noFill/>
          </a:ln>
        </p:spPr>
        <p:txBody>
          <a:bodyPr lIns="0" rIns="0" tIns="771840" bIns="0">
            <a:noAutofit/>
          </a:bodyPr>
          <a:p>
            <a:pPr marL="231840">
              <a:lnSpc>
                <a:spcPct val="97000"/>
              </a:lnSpc>
              <a:spcBef>
                <a:spcPts val="181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DejaVu Serif"/>
              </a:rPr>
              <a:t>Cryptography is the study of secure communications techniques that allow only the sender and intended recipient of a message to view its contents.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99280" y="5556240"/>
            <a:ext cx="814932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12" strike="noStrike">
                <a:solidFill>
                  <a:srgbClr val="000000"/>
                </a:solidFill>
                <a:latin typeface="DejaVu Serif"/>
              </a:rPr>
              <a:t>ABC </a:t>
            </a:r>
            <a:r>
              <a:rPr b="0" lang="en-US" sz="3000" spc="-7" strike="noStrike">
                <a:solidFill>
                  <a:srgbClr val="000000"/>
                </a:solidFill>
                <a:latin typeface="DejaVu Serif"/>
              </a:rPr>
              <a:t>(meaningful message)-&gt;</a:t>
            </a:r>
            <a:r>
              <a:rPr b="0" lang="en-US" sz="3000" spc="-92" strike="noStrike">
                <a:solidFill>
                  <a:srgbClr val="000000"/>
                </a:solidFill>
                <a:latin typeface="DejaVu Serif"/>
              </a:rPr>
              <a:t> </a:t>
            </a:r>
            <a:r>
              <a:rPr b="0" lang="en-US" sz="3000" spc="-7" strike="noStrike">
                <a:solidFill>
                  <a:srgbClr val="000000"/>
                </a:solidFill>
                <a:latin typeface="DejaVu Serif"/>
              </a:rPr>
              <a:t>ZYX(cipher)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765440" y="425520"/>
            <a:ext cx="6933960" cy="95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RSA algorithm steps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560880" y="1587600"/>
            <a:ext cx="896220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Key-Generation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5760" y="2377440"/>
            <a:ext cx="8443080" cy="4783320"/>
          </a:xfrm>
          <a:prstGeom prst="rect">
            <a:avLst/>
          </a:prstGeom>
          <a:solidFill>
            <a:srgbClr val="fefd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Step-1: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Select two large prime numbers p and q where p ≠ q.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Step-2: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Calculate n = p * q.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Step-3: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Calculate Ф(n) = (p-1) * (q-1).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Step-4: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Select e such that, e is relatively prime to Ф(n), i.e. gcd(e, Ф(n)) = 1 and 1 &lt; e &lt; Ф(n)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Step-5: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Calculate d = e </a:t>
            </a:r>
            <a:r>
              <a:rPr b="0" lang="en-US" sz="2800" spc="-1" strike="noStrike" baseline="30000">
                <a:solidFill>
                  <a:srgbClr val="333333"/>
                </a:solidFill>
                <a:latin typeface="Cambria"/>
              </a:rPr>
              <a:t>-1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 mod Ф(n) or ed = 1 mod Ф(n).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Step-6: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Public key = {e, n}, private key = {d, n}.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943800" y="-182880"/>
            <a:ext cx="291420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548640" y="333720"/>
            <a:ext cx="8845200" cy="7222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333333"/>
                </a:solidFill>
                <a:uFillTx/>
                <a:latin typeface="Cambria"/>
              </a:rPr>
              <a:t>Step – 1: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 Select two prime numbers p and q where p ≠ q.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Example,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Two prime numbers p = 13, q = 11.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333333"/>
                </a:solidFill>
                <a:uFillTx/>
                <a:latin typeface="Cambria"/>
              </a:rPr>
              <a:t>Step – 2: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 Calculate n = p * q.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Example,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n = p * q = 13 * 11 = 143.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333333"/>
                </a:solidFill>
                <a:uFillTx/>
                <a:latin typeface="Cambria"/>
              </a:rPr>
              <a:t>Step – 3: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 Calculate Ф(n) = (p-1) * (q-1).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Example,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 Ф(n) = (13 – 1) * (11 – 1) = 12 * 10 = 120.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333333"/>
                </a:solidFill>
                <a:uFillTx/>
                <a:latin typeface="Cambria"/>
              </a:rPr>
              <a:t>Step – 4: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 Select e such that, e is relatively prime to Ф(n),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i.e. gcd(e, Ф(n)) = 1 and 1 &lt; e &lt; Ф(n).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333333"/>
                </a:solidFill>
                <a:latin typeface="Cambria"/>
              </a:rPr>
              <a:t>Example, </a:t>
            </a:r>
            <a:r>
              <a:rPr b="0" lang="en-US" sz="2800" spc="-1" strike="noStrike">
                <a:solidFill>
                  <a:srgbClr val="333333"/>
                </a:solidFill>
                <a:latin typeface="Cambria"/>
              </a:rPr>
              <a:t>Select e = 13, gcd (13, 120) = 1.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33"/>
                </a:solidFill>
                <a:latin typeface="Cambria"/>
              </a:rPr>
              <a:t>See Euler’s Totient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713160" y="471240"/>
            <a:ext cx="8962200" cy="689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70360" algn="just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333333"/>
                </a:solidFill>
                <a:uFillTx/>
                <a:latin typeface="Cambria"/>
              </a:rPr>
              <a:t>Step – 5: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 Calculate d = e </a:t>
            </a:r>
            <a:r>
              <a:rPr b="0" lang="en-US" sz="3200" spc="-1" strike="noStrike" baseline="30000">
                <a:solidFill>
                  <a:srgbClr val="333333"/>
                </a:solidFill>
                <a:latin typeface="Cambria"/>
              </a:rPr>
              <a:t>-1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 mod </a:t>
            </a:r>
            <a:r>
              <a:rPr b="0" lang="az-Cyrl-AZ" sz="3200" spc="-1" strike="noStrike">
                <a:solidFill>
                  <a:srgbClr val="333333"/>
                </a:solidFill>
                <a:latin typeface="Cambria"/>
              </a:rPr>
              <a:t>Ф(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n) or e * d = 1 mod </a:t>
            </a:r>
            <a:r>
              <a:rPr b="0" lang="az-Cyrl-AZ" sz="3200" spc="-1" strike="noStrike">
                <a:solidFill>
                  <a:srgbClr val="333333"/>
                </a:solidFill>
                <a:latin typeface="Cambria"/>
              </a:rPr>
              <a:t>Ф(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1" lang="en-US" sz="3200" spc="-1" strike="noStrike">
                <a:solidFill>
                  <a:srgbClr val="333333"/>
                </a:solidFill>
                <a:latin typeface="Cambria"/>
              </a:rPr>
              <a:t>Example,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 Finding d: e * d mod </a:t>
            </a:r>
            <a:r>
              <a:rPr b="0" lang="az-Cyrl-AZ" sz="3200" spc="-1" strike="noStrike">
                <a:solidFill>
                  <a:srgbClr val="333333"/>
                </a:solidFill>
                <a:latin typeface="Cambria"/>
              </a:rPr>
              <a:t>Ф(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n) = 1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13 * d mod 120 =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(How to find:   d *e = 1 mod </a:t>
            </a:r>
            <a:r>
              <a:rPr b="0" lang="az-Cyrl-AZ" sz="3200" spc="-1" strike="noStrike">
                <a:solidFill>
                  <a:srgbClr val="333333"/>
                </a:solidFill>
                <a:latin typeface="Cambria"/>
              </a:rPr>
              <a:t>Ф(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d = ((</a:t>
            </a:r>
            <a:r>
              <a:rPr b="0" lang="az-Cyrl-AZ" sz="3200" spc="-1" strike="noStrike">
                <a:solidFill>
                  <a:srgbClr val="333333"/>
                </a:solidFill>
                <a:latin typeface="Cambria"/>
              </a:rPr>
              <a:t>Ф(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n) * i) + 1) / 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d = (120 + 1) / 13 = 9.30 (∵ i = 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d = (240 + 1) / 13 = 18.53 (∵ i = 2)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d = (360 + 1) / 13 = 27.76 (∵ i = 3)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d = (480 + 1) / 13 = 37 (∵ i = 4))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70360" algn="just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333333"/>
                </a:solidFill>
                <a:uFillTx/>
                <a:latin typeface="Cambria"/>
              </a:rPr>
              <a:t>Step – 6: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 Public key = {e, n}, private key = {d, n}.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333333"/>
                </a:solidFill>
                <a:latin typeface="Cambria"/>
              </a:rPr>
              <a:t>Example, </a:t>
            </a: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Public key = {13, 143}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333333"/>
                </a:solidFill>
                <a:latin typeface="Cambria"/>
              </a:rPr>
              <a:t>and private key = {37, 143}.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69800" y="654120"/>
            <a:ext cx="896220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2. Encryption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-397800" y="1964520"/>
            <a:ext cx="1144800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Find out </a:t>
            </a:r>
            <a:r>
              <a:rPr b="0" i="1" lang="en-US" sz="4000" spc="-1" strike="noStrike">
                <a:solidFill>
                  <a:srgbClr val="333333"/>
                </a:solidFill>
                <a:latin typeface="Cambria"/>
              </a:rPr>
              <a:t>cipher text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using the formula,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C = P</a:t>
            </a:r>
            <a:r>
              <a:rPr b="0" lang="en-US" sz="4000" spc="-1" strike="noStrike" baseline="30000">
                <a:solidFill>
                  <a:srgbClr val="333333"/>
                </a:solidFill>
                <a:latin typeface="Cambria"/>
              </a:rPr>
              <a:t>e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mod n where, P &lt; n.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333333"/>
                </a:solidFill>
                <a:latin typeface="Cambria"/>
              </a:rPr>
              <a:t>Example,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Plain text P = 13. (Where, P &lt; n)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C = P</a:t>
            </a:r>
            <a:r>
              <a:rPr b="0" lang="en-US" sz="4000" spc="-1" strike="noStrike" baseline="30000">
                <a:solidFill>
                  <a:srgbClr val="333333"/>
                </a:solidFill>
                <a:latin typeface="Cambria"/>
              </a:rPr>
              <a:t>e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mod n = 13</a:t>
            </a:r>
            <a:r>
              <a:rPr b="0" lang="en-US" sz="4000" spc="-1" strike="noStrike" baseline="30000">
                <a:solidFill>
                  <a:srgbClr val="333333"/>
                </a:solidFill>
                <a:latin typeface="Cambria"/>
              </a:rPr>
              <a:t>13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mod 143 = 52.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29560" y="741240"/>
            <a:ext cx="896220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3. Decryption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-273600" y="1964520"/>
            <a:ext cx="1063080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P = C</a:t>
            </a:r>
            <a:r>
              <a:rPr b="0" lang="en-US" sz="4000" spc="-1" strike="noStrike" baseline="30000">
                <a:solidFill>
                  <a:srgbClr val="333333"/>
                </a:solidFill>
                <a:latin typeface="Cambria"/>
              </a:rPr>
              <a:t>d 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mod n. Plain text P can be obtain 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using the given formula.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333333"/>
                </a:solidFill>
                <a:latin typeface="Cambria"/>
              </a:rPr>
              <a:t>Example, 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Cipher text C = 52</a:t>
            </a:r>
            <a:endParaRPr b="0" lang="en-US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P = C</a:t>
            </a:r>
            <a:r>
              <a:rPr b="0" lang="en-US" sz="4000" spc="-1" strike="noStrike" baseline="30000">
                <a:solidFill>
                  <a:srgbClr val="333333"/>
                </a:solidFill>
                <a:latin typeface="Cambria"/>
              </a:rPr>
              <a:t>d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mod n = 52</a:t>
            </a:r>
            <a:r>
              <a:rPr b="0" lang="en-US" sz="4000" spc="-1" strike="noStrike" baseline="30000">
                <a:solidFill>
                  <a:srgbClr val="333333"/>
                </a:solidFill>
                <a:latin typeface="Cambria"/>
              </a:rPr>
              <a:t>37</a:t>
            </a:r>
            <a:r>
              <a:rPr b="0" lang="en-US" sz="4000" spc="-1" strike="noStrike">
                <a:solidFill>
                  <a:srgbClr val="333333"/>
                </a:solidFill>
                <a:latin typeface="Cambria"/>
              </a:rPr>
              <a:t> mod 143 = 13.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146320" y="555120"/>
            <a:ext cx="5790960" cy="69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560880" y="1587600"/>
            <a:ext cx="8962200" cy="492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AES Proposal: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Rijndael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Joan Daemen, Vincent Rijmen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The Design of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Rijndael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Joan Daemen, Vincent Rijmen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https://csrc.nist.gov/csrc/media/publications/fips/197/final/documents/fips-197.pdf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60880" y="1587600"/>
            <a:ext cx="8962200" cy="40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Symmetric 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vs 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Asymmetric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600" spc="-1" strike="noStrike">
                <a:solidFill>
                  <a:srgbClr val="000000"/>
                </a:solidFill>
                <a:latin typeface="Arial"/>
              </a:rPr>
              <a:t>Cryptography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60880" y="1587600"/>
            <a:ext cx="8962200" cy="39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0" y="1219320"/>
            <a:ext cx="10083600" cy="511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60880" y="1587600"/>
            <a:ext cx="8962200" cy="39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0" y="1391040"/>
            <a:ext cx="10083600" cy="477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317400" y="555120"/>
            <a:ext cx="3437640" cy="1353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Wha</a:t>
            </a:r>
            <a:r>
              <a:rPr b="0" lang="en-US" sz="4400" spc="-12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4400" spc="-3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AES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96880" y="1854360"/>
            <a:ext cx="167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400" spc="4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14400" y="1718280"/>
            <a:ext cx="8425440" cy="44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>
            <a:spAutoFit/>
          </a:bodyPr>
          <a:p>
            <a:pPr marL="12600">
              <a:lnSpc>
                <a:spcPct val="93000"/>
              </a:lnSpc>
              <a:spcBef>
                <a:spcPts val="354"/>
              </a:spcBef>
            </a:pP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AES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encryption standard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chosen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by the 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National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Institute of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Standards and  </a:t>
            </a:r>
            <a:r>
              <a:rPr b="0" lang="en-US" sz="3150" spc="-35" strike="noStrike">
                <a:solidFill>
                  <a:srgbClr val="000000"/>
                </a:solidFill>
                <a:latin typeface="Arial"/>
              </a:rPr>
              <a:t>Technology(NIST), </a:t>
            </a:r>
            <a:r>
              <a:rPr b="0" lang="en-US" sz="3150" spc="-21" strike="noStrike">
                <a:solidFill>
                  <a:srgbClr val="000000"/>
                </a:solidFill>
                <a:latin typeface="Arial"/>
              </a:rPr>
              <a:t>USA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protect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classified 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information.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has been accepted world wide as 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desirable algorithm </a:t>
            </a:r>
            <a:r>
              <a:rPr b="0" lang="en-US" sz="3150" spc="-7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encrypt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sensitive</a:t>
            </a:r>
            <a:r>
              <a:rPr b="0" lang="en-US" sz="3150" spc="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data.</a:t>
            </a:r>
            <a:endParaRPr b="0" lang="en-US" sz="3150" spc="-1" strike="noStrike">
              <a:latin typeface="Arial"/>
            </a:endParaRPr>
          </a:p>
          <a:p>
            <a:pPr marL="12600">
              <a:lnSpc>
                <a:spcPct val="93000"/>
              </a:lnSpc>
              <a:spcBef>
                <a:spcPts val="1395"/>
              </a:spcBef>
            </a:pPr>
            <a:r>
              <a:rPr b="0" lang="en-US" sz="3150" spc="-7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is a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block cipher which operates on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block size  of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128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bits for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both encrypting as well </a:t>
            </a:r>
            <a:r>
              <a:rPr b="0" lang="en-US" sz="3150" spc="-21" strike="noStrike">
                <a:solidFill>
                  <a:srgbClr val="000000"/>
                </a:solidFill>
                <a:latin typeface="Arial"/>
              </a:rPr>
              <a:t>as  </a:t>
            </a: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decrypting.</a:t>
            </a:r>
            <a:endParaRPr b="0" lang="en-US" sz="31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20"/>
              </a:spcBef>
            </a:pPr>
            <a:r>
              <a:rPr b="0" lang="en-US" sz="3150" spc="-12" strike="noStrike">
                <a:solidFill>
                  <a:srgbClr val="000000"/>
                </a:solidFill>
                <a:latin typeface="Arial"/>
              </a:rPr>
              <a:t>Each </a:t>
            </a:r>
            <a:r>
              <a:rPr b="0" lang="en-US" sz="3150" spc="-21" strike="noStrike">
                <a:solidFill>
                  <a:srgbClr val="000000"/>
                </a:solidFill>
                <a:latin typeface="Arial"/>
              </a:rPr>
              <a:t>Round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performs same</a:t>
            </a:r>
            <a:r>
              <a:rPr b="0" lang="en-US" sz="31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150" spc="-15" strike="noStrike">
                <a:solidFill>
                  <a:srgbClr val="000000"/>
                </a:solidFill>
                <a:latin typeface="Arial"/>
              </a:rPr>
              <a:t>operations.</a:t>
            </a:r>
            <a:endParaRPr b="0" lang="en-US" sz="315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96880" y="4263480"/>
            <a:ext cx="167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400" spc="4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96880" y="5778360"/>
            <a:ext cx="167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US" sz="1400" spc="4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77760" y="555120"/>
            <a:ext cx="2695320" cy="1353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Why</a:t>
            </a:r>
            <a:r>
              <a:rPr b="0" lang="en-US" sz="4400" spc="-3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AES?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80320" y="1840320"/>
            <a:ext cx="144360" cy="1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1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9600" y="1603080"/>
            <a:ext cx="864252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5360" bIns="0">
            <a:spAutoFit/>
          </a:bodyPr>
          <a:p>
            <a:pPr marL="12600">
              <a:lnSpc>
                <a:spcPct val="100000"/>
              </a:lnSpc>
              <a:spcBef>
                <a:spcPts val="1066"/>
              </a:spcBef>
            </a:pP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In 1990's the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cracking of DES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algorithm became</a:t>
            </a:r>
            <a:r>
              <a:rPr b="0" lang="en-US" sz="265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possible.</a:t>
            </a:r>
            <a:endParaRPr b="0" lang="en-US" sz="2650" spc="-1" strike="noStrike">
              <a:latin typeface="Arial"/>
            </a:endParaRPr>
          </a:p>
          <a:p>
            <a:pPr marL="12600">
              <a:lnSpc>
                <a:spcPts val="2979"/>
              </a:lnSpc>
              <a:spcBef>
                <a:spcPts val="1239"/>
              </a:spcBef>
            </a:pP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Around 50hrs of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bruteforcing allowed to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crack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the  message.</a:t>
            </a:r>
            <a:endParaRPr b="0" lang="en-US" sz="2650" spc="-1" strike="noStrike">
              <a:latin typeface="Arial"/>
            </a:endParaRPr>
          </a:p>
          <a:p>
            <a:pPr marL="12600">
              <a:lnSpc>
                <a:spcPts val="2979"/>
              </a:lnSpc>
              <a:spcBef>
                <a:spcPts val="1171"/>
              </a:spcBef>
            </a:pP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NIST started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searching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new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feasible algorithm and 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proposed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its requirement in</a:t>
            </a:r>
            <a:r>
              <a:rPr b="0" lang="en-US" sz="265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1997.</a:t>
            </a:r>
            <a:endParaRPr b="0" lang="en-US" sz="2650" spc="-1" strike="noStrike">
              <a:latin typeface="Arial"/>
            </a:endParaRPr>
          </a:p>
          <a:p>
            <a:pPr marL="12600">
              <a:lnSpc>
                <a:spcPts val="2979"/>
              </a:lnSpc>
              <a:spcBef>
                <a:spcPts val="1171"/>
              </a:spcBef>
            </a:pP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2001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Rijndael algorithm designed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by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Rijment and 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Daemon of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Belgium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was declared as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the winner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the  competition. [1,2]</a:t>
            </a:r>
            <a:endParaRPr b="0" lang="en-US" sz="26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1"/>
              </a:spcBef>
            </a:pP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It met all </a:t>
            </a:r>
            <a:r>
              <a:rPr b="0" lang="en-US" sz="2650" spc="-32" strike="noStrike">
                <a:solidFill>
                  <a:srgbClr val="000000"/>
                </a:solidFill>
                <a:latin typeface="Arial"/>
              </a:rPr>
              <a:t>Security,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Cost </a:t>
            </a:r>
            <a:r>
              <a:rPr b="0" lang="en-US" sz="265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Implementation</a:t>
            </a:r>
            <a:r>
              <a:rPr b="0" lang="en-US" sz="265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50" spc="-7" strike="noStrike">
                <a:solidFill>
                  <a:srgbClr val="000000"/>
                </a:solidFill>
                <a:latin typeface="Arial"/>
              </a:rPr>
              <a:t>criteria. [3]</a:t>
            </a:r>
            <a:endParaRPr b="0" lang="en-US" sz="265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580320" y="2368440"/>
            <a:ext cx="144360" cy="1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1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580320" y="3274200"/>
            <a:ext cx="144360" cy="1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1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80320" y="4179600"/>
            <a:ext cx="144360" cy="1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1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580320" y="5462280"/>
            <a:ext cx="144360" cy="1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1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555280" y="555120"/>
            <a:ext cx="4962240" cy="12744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74392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How Does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en-US" sz="44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works?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89320" y="1850400"/>
            <a:ext cx="15444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US" sz="1250" spc="18" strike="noStrike">
                <a:solidFill>
                  <a:srgbClr val="000000"/>
                </a:solidFill>
                <a:latin typeface="OpenSymbol"/>
              </a:rPr>
              <a:t>●</a:t>
            </a:r>
            <a:endParaRPr b="0" lang="en-US" sz="125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560880" y="1587600"/>
            <a:ext cx="8962200" cy="4467960"/>
          </a:xfrm>
          <a:prstGeom prst="rect">
            <a:avLst/>
          </a:prstGeom>
          <a:noFill/>
          <a:ln>
            <a:noFill/>
          </a:ln>
        </p:spPr>
        <p:txBody>
          <a:bodyPr lIns="0" rIns="0" tIns="175680" bIns="0">
            <a:noAutofit/>
          </a:bodyPr>
          <a:p>
            <a:pPr marL="335160">
              <a:lnSpc>
                <a:spcPct val="93000"/>
              </a:lnSpc>
              <a:spcBef>
                <a:spcPts val="326"/>
              </a:spcBef>
            </a:pP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AES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basically repeats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4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major functions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to encrypt 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data.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 It takes 128 bit block of data and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key and gives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ciphertext as output.The  functions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7" strike="noStrike">
                <a:solidFill>
                  <a:srgbClr val="000000"/>
                </a:solidFill>
                <a:latin typeface="Arial"/>
              </a:rPr>
              <a:t>are: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89320" y="3822840"/>
            <a:ext cx="4147560" cy="23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30000"/>
              </a:lnSpc>
              <a:spcBef>
                <a:spcPts val="96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I.  </a:t>
            </a:r>
            <a:r>
              <a:rPr b="0" lang="en-US" sz="2900" spc="4" strike="noStrike">
                <a:solidFill>
                  <a:srgbClr val="000000"/>
                </a:solidFill>
                <a:latin typeface="Arial"/>
              </a:rPr>
              <a:t>Substitute Bytes  </a:t>
            </a:r>
            <a:endParaRPr b="0" lang="en-US" sz="2900" spc="-1" strike="noStrike">
              <a:latin typeface="Arial"/>
            </a:endParaRPr>
          </a:p>
          <a:p>
            <a:pPr marL="12600">
              <a:lnSpc>
                <a:spcPct val="130000"/>
              </a:lnSpc>
              <a:spcBef>
                <a:spcPts val="96"/>
              </a:spcBef>
            </a:pPr>
            <a:r>
              <a:rPr b="0" lang="en-US" sz="2900" spc="-15" strike="noStrike">
                <a:solidFill>
                  <a:srgbClr val="000000"/>
                </a:solidFill>
                <a:latin typeface="Arial"/>
              </a:rPr>
              <a:t>II. Shift </a:t>
            </a:r>
            <a:r>
              <a:rPr b="0" lang="en-US" sz="2900" spc="-7" strike="noStrike">
                <a:solidFill>
                  <a:srgbClr val="000000"/>
                </a:solidFill>
                <a:latin typeface="Arial"/>
              </a:rPr>
              <a:t>Rows  </a:t>
            </a:r>
            <a:endParaRPr b="0" lang="en-US" sz="2900" spc="-1" strike="noStrike">
              <a:latin typeface="Arial"/>
            </a:endParaRPr>
          </a:p>
          <a:p>
            <a:pPr marL="12600">
              <a:lnSpc>
                <a:spcPct val="130000"/>
              </a:lnSpc>
              <a:spcBef>
                <a:spcPts val="96"/>
              </a:spcBef>
            </a:pPr>
            <a:r>
              <a:rPr b="0" lang="en-US" sz="2900" spc="-46" strike="noStrike">
                <a:solidFill>
                  <a:srgbClr val="000000"/>
                </a:solidFill>
                <a:latin typeface="Arial"/>
              </a:rPr>
              <a:t>III. Mix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Columns  </a:t>
            </a:r>
            <a:endParaRPr b="0" lang="en-US" sz="2900" spc="-1" strike="noStrike">
              <a:latin typeface="Arial"/>
            </a:endParaRPr>
          </a:p>
          <a:p>
            <a:pPr marL="12600">
              <a:lnSpc>
                <a:spcPct val="130000"/>
              </a:lnSpc>
              <a:spcBef>
                <a:spcPts val="96"/>
              </a:spcBef>
            </a:pPr>
            <a:r>
              <a:rPr b="0" lang="en-US" sz="2900" spc="-100" strike="noStrike">
                <a:solidFill>
                  <a:srgbClr val="000000"/>
                </a:solidFill>
                <a:latin typeface="Arial"/>
              </a:rPr>
              <a:t>IV. Add</a:t>
            </a:r>
            <a:r>
              <a:rPr b="0" lang="en-US" sz="29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Key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Application>LibreOffice/6.4.7.2$Linux_X86_64 LibreOffice_project/40$Build-2</Application>
  <Words>1395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2021-02-26T18:01:54Z</dcterms:created>
  <dc:creator>Shashata Sawmya</dc:creator>
  <dc:description/>
  <dc:language>en-US</dc:language>
  <cp:lastModifiedBy/>
  <dcterms:modified xsi:type="dcterms:W3CDTF">2022-05-21T20:41:27Z</dcterms:modified>
  <cp:revision>10</cp:revision>
  <dc:subject/>
  <dc:title>Advanced Encryption Standard  (AES)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2015-04-04T00:00:00Z</vt:filetime>
  </property>
  <property fmtid="{D5CDD505-2E9C-101B-9397-08002B2CF9AE}" pid="4" name="Creator">
    <vt:lpwstr>Impress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2021-02-26T00:00:00Z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35</vt:i4>
  </property>
</Properties>
</file>