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8" d="100"/>
          <a:sy n="38" d="100"/>
        </p:scale>
        <p:origin x="2414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78676-1657-4FD7-B919-69D053BC34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52856E-0DF8-4951-8C89-03806B7E1C18}">
      <dgm:prSet/>
      <dgm:spPr/>
      <dgm:t>
        <a:bodyPr/>
        <a:lstStyle/>
        <a:p>
          <a:r>
            <a:rPr lang="en-US"/>
            <a:t>Analysis and Preservation of Ransom Notes.</a:t>
          </a:r>
        </a:p>
      </dgm:t>
    </dgm:pt>
    <dgm:pt modelId="{60DEB744-D725-45AA-BD3B-7150153E4DDE}" type="parTrans" cxnId="{FFD06146-35FC-4EBC-82B0-929FB7CD51B6}">
      <dgm:prSet/>
      <dgm:spPr/>
      <dgm:t>
        <a:bodyPr/>
        <a:lstStyle/>
        <a:p>
          <a:endParaRPr lang="en-US"/>
        </a:p>
      </dgm:t>
    </dgm:pt>
    <dgm:pt modelId="{D02D8722-8AE3-467F-A9BC-97DCD84B50C0}" type="sibTrans" cxnId="{FFD06146-35FC-4EBC-82B0-929FB7CD51B6}">
      <dgm:prSet/>
      <dgm:spPr/>
      <dgm:t>
        <a:bodyPr/>
        <a:lstStyle/>
        <a:p>
          <a:endParaRPr lang="en-US"/>
        </a:p>
      </dgm:t>
    </dgm:pt>
    <dgm:pt modelId="{37D657D0-7850-4E12-A2C5-BF77BA1E6E6F}">
      <dgm:prSet/>
      <dgm:spPr/>
      <dgm:t>
        <a:bodyPr/>
        <a:lstStyle/>
        <a:p>
          <a:r>
            <a:rPr lang="en-US"/>
            <a:t>System log analysis to comprehend ransomware activities and strategies.</a:t>
          </a:r>
        </a:p>
      </dgm:t>
    </dgm:pt>
    <dgm:pt modelId="{CA6E6B0F-EBEC-4242-B5D5-7CDBB10D58F8}" type="parTrans" cxnId="{C1A4797D-C350-4D63-A8F5-12B98F8B0369}">
      <dgm:prSet/>
      <dgm:spPr/>
      <dgm:t>
        <a:bodyPr/>
        <a:lstStyle/>
        <a:p>
          <a:endParaRPr lang="en-US"/>
        </a:p>
      </dgm:t>
    </dgm:pt>
    <dgm:pt modelId="{44B8F88F-7EED-45A8-BC3E-B61C3CA0F296}" type="sibTrans" cxnId="{C1A4797D-C350-4D63-A8F5-12B98F8B0369}">
      <dgm:prSet/>
      <dgm:spPr/>
      <dgm:t>
        <a:bodyPr/>
        <a:lstStyle/>
        <a:p>
          <a:endParaRPr lang="en-US"/>
        </a:p>
      </dgm:t>
    </dgm:pt>
    <dgm:pt modelId="{84DF4564-2EC9-4294-A01E-605B79C8249E}">
      <dgm:prSet/>
      <dgm:spPr/>
      <dgm:t>
        <a:bodyPr/>
        <a:lstStyle/>
        <a:p>
          <a:r>
            <a:rPr lang="en-US"/>
            <a:t>Encrypted files analysis to comprehend file type and probable recovery.</a:t>
          </a:r>
        </a:p>
      </dgm:t>
    </dgm:pt>
    <dgm:pt modelId="{4EBA467E-1414-449B-BDFD-E3074346B152}" type="parTrans" cxnId="{8C0644DF-2A93-40F6-BFAE-A09B64E56FB9}">
      <dgm:prSet/>
      <dgm:spPr/>
      <dgm:t>
        <a:bodyPr/>
        <a:lstStyle/>
        <a:p>
          <a:endParaRPr lang="en-US"/>
        </a:p>
      </dgm:t>
    </dgm:pt>
    <dgm:pt modelId="{D2DA09C6-661B-4A49-88ED-A823647C8F0B}" type="sibTrans" cxnId="{8C0644DF-2A93-40F6-BFAE-A09B64E56FB9}">
      <dgm:prSet/>
      <dgm:spPr/>
      <dgm:t>
        <a:bodyPr/>
        <a:lstStyle/>
        <a:p>
          <a:endParaRPr lang="en-US"/>
        </a:p>
      </dgm:t>
    </dgm:pt>
    <dgm:pt modelId="{2CFC425C-1AF7-4F20-B5B4-5217A20EA63B}" type="pres">
      <dgm:prSet presAssocID="{73278676-1657-4FD7-B919-69D053BC34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0B8EDF-15E9-4075-9672-E3D17CFB3247}" type="pres">
      <dgm:prSet presAssocID="{4852856E-0DF8-4951-8C89-03806B7E1C18}" presName="hierRoot1" presStyleCnt="0"/>
      <dgm:spPr/>
    </dgm:pt>
    <dgm:pt modelId="{E5823A65-5B76-44EC-A241-551770107424}" type="pres">
      <dgm:prSet presAssocID="{4852856E-0DF8-4951-8C89-03806B7E1C18}" presName="composite" presStyleCnt="0"/>
      <dgm:spPr/>
    </dgm:pt>
    <dgm:pt modelId="{060449E5-D807-4035-AA1A-5DFE49620977}" type="pres">
      <dgm:prSet presAssocID="{4852856E-0DF8-4951-8C89-03806B7E1C18}" presName="background" presStyleLbl="node0" presStyleIdx="0" presStyleCnt="3"/>
      <dgm:spPr/>
    </dgm:pt>
    <dgm:pt modelId="{C8ED731E-27EE-40A9-A662-760DDFD29E7D}" type="pres">
      <dgm:prSet presAssocID="{4852856E-0DF8-4951-8C89-03806B7E1C18}" presName="text" presStyleLbl="fgAcc0" presStyleIdx="0" presStyleCnt="3">
        <dgm:presLayoutVars>
          <dgm:chPref val="3"/>
        </dgm:presLayoutVars>
      </dgm:prSet>
      <dgm:spPr/>
    </dgm:pt>
    <dgm:pt modelId="{EC398D53-3313-4568-8891-8985B33DEB6C}" type="pres">
      <dgm:prSet presAssocID="{4852856E-0DF8-4951-8C89-03806B7E1C18}" presName="hierChild2" presStyleCnt="0"/>
      <dgm:spPr/>
    </dgm:pt>
    <dgm:pt modelId="{419A8ECE-C7F6-4637-8F48-98D67BE840B0}" type="pres">
      <dgm:prSet presAssocID="{37D657D0-7850-4E12-A2C5-BF77BA1E6E6F}" presName="hierRoot1" presStyleCnt="0"/>
      <dgm:spPr/>
    </dgm:pt>
    <dgm:pt modelId="{00E319C5-4DD1-4C0D-BBD5-5044BFB0963A}" type="pres">
      <dgm:prSet presAssocID="{37D657D0-7850-4E12-A2C5-BF77BA1E6E6F}" presName="composite" presStyleCnt="0"/>
      <dgm:spPr/>
    </dgm:pt>
    <dgm:pt modelId="{14ABE2C5-496F-42B8-A24C-CDA65A31D6B2}" type="pres">
      <dgm:prSet presAssocID="{37D657D0-7850-4E12-A2C5-BF77BA1E6E6F}" presName="background" presStyleLbl="node0" presStyleIdx="1" presStyleCnt="3"/>
      <dgm:spPr/>
    </dgm:pt>
    <dgm:pt modelId="{EFE45D47-7BDF-405E-9708-575091BE3888}" type="pres">
      <dgm:prSet presAssocID="{37D657D0-7850-4E12-A2C5-BF77BA1E6E6F}" presName="text" presStyleLbl="fgAcc0" presStyleIdx="1" presStyleCnt="3">
        <dgm:presLayoutVars>
          <dgm:chPref val="3"/>
        </dgm:presLayoutVars>
      </dgm:prSet>
      <dgm:spPr/>
    </dgm:pt>
    <dgm:pt modelId="{3F55893E-E8CF-4C51-873D-0F039FCBD639}" type="pres">
      <dgm:prSet presAssocID="{37D657D0-7850-4E12-A2C5-BF77BA1E6E6F}" presName="hierChild2" presStyleCnt="0"/>
      <dgm:spPr/>
    </dgm:pt>
    <dgm:pt modelId="{C60DC3C9-5716-4509-BCB0-01A17A2A8677}" type="pres">
      <dgm:prSet presAssocID="{84DF4564-2EC9-4294-A01E-605B79C8249E}" presName="hierRoot1" presStyleCnt="0"/>
      <dgm:spPr/>
    </dgm:pt>
    <dgm:pt modelId="{C92ECF27-1770-43B9-861F-B45F8A3A702B}" type="pres">
      <dgm:prSet presAssocID="{84DF4564-2EC9-4294-A01E-605B79C8249E}" presName="composite" presStyleCnt="0"/>
      <dgm:spPr/>
    </dgm:pt>
    <dgm:pt modelId="{2AFCEB4C-CB1B-4CFB-80AA-8525D887CD57}" type="pres">
      <dgm:prSet presAssocID="{84DF4564-2EC9-4294-A01E-605B79C8249E}" presName="background" presStyleLbl="node0" presStyleIdx="2" presStyleCnt="3"/>
      <dgm:spPr/>
    </dgm:pt>
    <dgm:pt modelId="{6B0B8EBA-529F-442C-B211-0CEA3BF11E9F}" type="pres">
      <dgm:prSet presAssocID="{84DF4564-2EC9-4294-A01E-605B79C8249E}" presName="text" presStyleLbl="fgAcc0" presStyleIdx="2" presStyleCnt="3">
        <dgm:presLayoutVars>
          <dgm:chPref val="3"/>
        </dgm:presLayoutVars>
      </dgm:prSet>
      <dgm:spPr/>
    </dgm:pt>
    <dgm:pt modelId="{EE330E87-A909-4362-8260-157979CBE935}" type="pres">
      <dgm:prSet presAssocID="{84DF4564-2EC9-4294-A01E-605B79C8249E}" presName="hierChild2" presStyleCnt="0"/>
      <dgm:spPr/>
    </dgm:pt>
  </dgm:ptLst>
  <dgm:cxnLst>
    <dgm:cxn modelId="{FFD06146-35FC-4EBC-82B0-929FB7CD51B6}" srcId="{73278676-1657-4FD7-B919-69D053BC34B6}" destId="{4852856E-0DF8-4951-8C89-03806B7E1C18}" srcOrd="0" destOrd="0" parTransId="{60DEB744-D725-45AA-BD3B-7150153E4DDE}" sibTransId="{D02D8722-8AE3-467F-A9BC-97DCD84B50C0}"/>
    <dgm:cxn modelId="{EB0FDC4B-FB39-42D8-9B21-B45E2AA231C7}" type="presOf" srcId="{4852856E-0DF8-4951-8C89-03806B7E1C18}" destId="{C8ED731E-27EE-40A9-A662-760DDFD29E7D}" srcOrd="0" destOrd="0" presId="urn:microsoft.com/office/officeart/2005/8/layout/hierarchy1"/>
    <dgm:cxn modelId="{C1A4797D-C350-4D63-A8F5-12B98F8B0369}" srcId="{73278676-1657-4FD7-B919-69D053BC34B6}" destId="{37D657D0-7850-4E12-A2C5-BF77BA1E6E6F}" srcOrd="1" destOrd="0" parTransId="{CA6E6B0F-EBEC-4242-B5D5-7CDBB10D58F8}" sibTransId="{44B8F88F-7EED-45A8-BC3E-B61C3CA0F296}"/>
    <dgm:cxn modelId="{10D548CA-570F-4F7C-AD0E-828CE5442DC2}" type="presOf" srcId="{73278676-1657-4FD7-B919-69D053BC34B6}" destId="{2CFC425C-1AF7-4F20-B5B4-5217A20EA63B}" srcOrd="0" destOrd="0" presId="urn:microsoft.com/office/officeart/2005/8/layout/hierarchy1"/>
    <dgm:cxn modelId="{DEAE87DD-01C2-4E7D-AA36-1BFEE3A42020}" type="presOf" srcId="{84DF4564-2EC9-4294-A01E-605B79C8249E}" destId="{6B0B8EBA-529F-442C-B211-0CEA3BF11E9F}" srcOrd="0" destOrd="0" presId="urn:microsoft.com/office/officeart/2005/8/layout/hierarchy1"/>
    <dgm:cxn modelId="{8C0644DF-2A93-40F6-BFAE-A09B64E56FB9}" srcId="{73278676-1657-4FD7-B919-69D053BC34B6}" destId="{84DF4564-2EC9-4294-A01E-605B79C8249E}" srcOrd="2" destOrd="0" parTransId="{4EBA467E-1414-449B-BDFD-E3074346B152}" sibTransId="{D2DA09C6-661B-4A49-88ED-A823647C8F0B}"/>
    <dgm:cxn modelId="{77A575E2-9EC1-457E-9701-6C420E8D3D20}" type="presOf" srcId="{37D657D0-7850-4E12-A2C5-BF77BA1E6E6F}" destId="{EFE45D47-7BDF-405E-9708-575091BE3888}" srcOrd="0" destOrd="0" presId="urn:microsoft.com/office/officeart/2005/8/layout/hierarchy1"/>
    <dgm:cxn modelId="{038D6734-9FB9-4C5F-94EC-3F6E6DD1ECC3}" type="presParOf" srcId="{2CFC425C-1AF7-4F20-B5B4-5217A20EA63B}" destId="{AD0B8EDF-15E9-4075-9672-E3D17CFB3247}" srcOrd="0" destOrd="0" presId="urn:microsoft.com/office/officeart/2005/8/layout/hierarchy1"/>
    <dgm:cxn modelId="{E1F2ED66-1980-496F-B7EC-9B92BB278E40}" type="presParOf" srcId="{AD0B8EDF-15E9-4075-9672-E3D17CFB3247}" destId="{E5823A65-5B76-44EC-A241-551770107424}" srcOrd="0" destOrd="0" presId="urn:microsoft.com/office/officeart/2005/8/layout/hierarchy1"/>
    <dgm:cxn modelId="{6B83227E-90F6-4486-877F-C0D7B380EA94}" type="presParOf" srcId="{E5823A65-5B76-44EC-A241-551770107424}" destId="{060449E5-D807-4035-AA1A-5DFE49620977}" srcOrd="0" destOrd="0" presId="urn:microsoft.com/office/officeart/2005/8/layout/hierarchy1"/>
    <dgm:cxn modelId="{DA1F7D48-B341-43ED-B191-D2F02EFAB885}" type="presParOf" srcId="{E5823A65-5B76-44EC-A241-551770107424}" destId="{C8ED731E-27EE-40A9-A662-760DDFD29E7D}" srcOrd="1" destOrd="0" presId="urn:microsoft.com/office/officeart/2005/8/layout/hierarchy1"/>
    <dgm:cxn modelId="{F4E37306-8971-49DF-A8BC-18AA63BA0A27}" type="presParOf" srcId="{AD0B8EDF-15E9-4075-9672-E3D17CFB3247}" destId="{EC398D53-3313-4568-8891-8985B33DEB6C}" srcOrd="1" destOrd="0" presId="urn:microsoft.com/office/officeart/2005/8/layout/hierarchy1"/>
    <dgm:cxn modelId="{53942CFA-4A50-4007-B70E-13B00BA79EDD}" type="presParOf" srcId="{2CFC425C-1AF7-4F20-B5B4-5217A20EA63B}" destId="{419A8ECE-C7F6-4637-8F48-98D67BE840B0}" srcOrd="1" destOrd="0" presId="urn:microsoft.com/office/officeart/2005/8/layout/hierarchy1"/>
    <dgm:cxn modelId="{44AA1666-291F-4FCB-95D6-C9444E7DCF82}" type="presParOf" srcId="{419A8ECE-C7F6-4637-8F48-98D67BE840B0}" destId="{00E319C5-4DD1-4C0D-BBD5-5044BFB0963A}" srcOrd="0" destOrd="0" presId="urn:microsoft.com/office/officeart/2005/8/layout/hierarchy1"/>
    <dgm:cxn modelId="{577FD0E8-98AE-40F6-9F95-C5465981C214}" type="presParOf" srcId="{00E319C5-4DD1-4C0D-BBD5-5044BFB0963A}" destId="{14ABE2C5-496F-42B8-A24C-CDA65A31D6B2}" srcOrd="0" destOrd="0" presId="urn:microsoft.com/office/officeart/2005/8/layout/hierarchy1"/>
    <dgm:cxn modelId="{48A616D3-142D-4C90-BCAE-363CAAD91A1E}" type="presParOf" srcId="{00E319C5-4DD1-4C0D-BBD5-5044BFB0963A}" destId="{EFE45D47-7BDF-405E-9708-575091BE3888}" srcOrd="1" destOrd="0" presId="urn:microsoft.com/office/officeart/2005/8/layout/hierarchy1"/>
    <dgm:cxn modelId="{578B243D-10E5-470A-987A-ECC5D9C4FD03}" type="presParOf" srcId="{419A8ECE-C7F6-4637-8F48-98D67BE840B0}" destId="{3F55893E-E8CF-4C51-873D-0F039FCBD639}" srcOrd="1" destOrd="0" presId="urn:microsoft.com/office/officeart/2005/8/layout/hierarchy1"/>
    <dgm:cxn modelId="{A25EBC3F-0DB6-48F5-AB24-FC03B880CD0F}" type="presParOf" srcId="{2CFC425C-1AF7-4F20-B5B4-5217A20EA63B}" destId="{C60DC3C9-5716-4509-BCB0-01A17A2A8677}" srcOrd="2" destOrd="0" presId="urn:microsoft.com/office/officeart/2005/8/layout/hierarchy1"/>
    <dgm:cxn modelId="{2E06C8FE-3018-450F-BE1D-B668B597BD2A}" type="presParOf" srcId="{C60DC3C9-5716-4509-BCB0-01A17A2A8677}" destId="{C92ECF27-1770-43B9-861F-B45F8A3A702B}" srcOrd="0" destOrd="0" presId="urn:microsoft.com/office/officeart/2005/8/layout/hierarchy1"/>
    <dgm:cxn modelId="{46BF4066-068E-454E-A707-4963DF76651E}" type="presParOf" srcId="{C92ECF27-1770-43B9-861F-B45F8A3A702B}" destId="{2AFCEB4C-CB1B-4CFB-80AA-8525D887CD57}" srcOrd="0" destOrd="0" presId="urn:microsoft.com/office/officeart/2005/8/layout/hierarchy1"/>
    <dgm:cxn modelId="{C8B4C871-B95E-417F-8CB0-08BB4A57E883}" type="presParOf" srcId="{C92ECF27-1770-43B9-861F-B45F8A3A702B}" destId="{6B0B8EBA-529F-442C-B211-0CEA3BF11E9F}" srcOrd="1" destOrd="0" presId="urn:microsoft.com/office/officeart/2005/8/layout/hierarchy1"/>
    <dgm:cxn modelId="{26591F1E-0F37-4128-9EB9-AFEA58BA7A32}" type="presParOf" srcId="{C60DC3C9-5716-4509-BCB0-01A17A2A8677}" destId="{EE330E87-A909-4362-8260-157979CBE9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449E5-D807-4035-AA1A-5DFE49620977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D731E-27EE-40A9-A662-760DDFD29E7D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Analysis and Preservation of Ransom Notes.</a:t>
          </a:r>
        </a:p>
      </dsp:txBody>
      <dsp:txXfrm>
        <a:off x="383617" y="1447754"/>
        <a:ext cx="2847502" cy="1768010"/>
      </dsp:txXfrm>
    </dsp:sp>
    <dsp:sp modelId="{14ABE2C5-496F-42B8-A24C-CDA65A31D6B2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45D47-7BDF-405E-9708-575091BE3888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System log analysis to comprehend ransomware activities and strategies.</a:t>
          </a:r>
        </a:p>
      </dsp:txBody>
      <dsp:txXfrm>
        <a:off x="3998355" y="1447754"/>
        <a:ext cx="2847502" cy="1768010"/>
      </dsp:txXfrm>
    </dsp:sp>
    <dsp:sp modelId="{2AFCEB4C-CB1B-4CFB-80AA-8525D887CD57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B8EBA-529F-442C-B211-0CEA3BF11E9F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Encrypted files analysis to comprehend file type and probable recovery.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3EC3-74E5-A730-CD63-76F4DBFFC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B72B9-9367-1B73-611D-AE4142C59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E63F-4E23-7396-31AD-3CF9DEF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1DBF-0168-6FCE-84FD-2811CFDA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DA01-8DE1-27C0-4834-C722A416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82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94D0-278C-7D5D-7E07-3F1D1CC4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7B115-DD6C-7AF3-6538-929348783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2876-9150-8DFD-B218-DEFE9D20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9419-371E-A873-BACA-DE7E0BF3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CFB0-FEE1-ACB2-9879-6B53E15E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62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B8DC2-5523-E73B-483E-9C51530F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13135-F423-E3E2-9497-0B764CC94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88870-DA3A-6F17-1098-3C43C1E9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F912-4834-853E-E007-467E99A4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B8A-D124-39D3-33B4-BE6F7332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71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BBCA-04E5-52BA-D49D-A8B4A47C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910C-E77B-11E7-6A92-11D96206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86B9-D40C-17EE-310E-5E56C19F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3150-E95B-E7D1-8A14-BA6E8D58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E10E9-772C-6C8E-D1DA-BDBE836F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1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2B2A-F919-BEBC-1506-D34BAB7A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850B-0C65-7005-C26C-D176013C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92F6-9BFA-7426-9632-B541484A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38A7-C497-6307-D581-06C5DFB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8A91-A159-44AD-53DA-5E099465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36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0417-A144-8FF0-9839-B52B7584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C175-F240-9053-E091-F057DF8A8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6A3E-7D32-1398-93FB-2618F4B06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B7026-42C7-4D81-AFC5-832A37B2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FE8B-46E4-4FBC-F208-F34CCCFD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523AD-E21E-A933-20EE-A2069D4B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5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5A85-FEC3-A69A-22B2-49E62216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F7187-719C-7EA8-D416-0989BA1C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D1051-F9F5-6068-49CD-413210535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4482A-802F-B229-6764-F8C50A29F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5F1DB-47A6-27A6-50E1-9A660B209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0E8D-1B7A-81D4-9A9D-F0067E3C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AE5B9-DBD9-FF6C-511E-986428A7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B6390-A5F2-8631-A678-93B4F81F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60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572E-2B58-63FD-0CD1-4CAEF7F9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4E668-9834-8CF1-F264-479DF81D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50979-74B5-BFAF-7BA1-888B3E31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6BAC1-FA87-1DBC-55E2-93400E2B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01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91B54-3E60-0A57-7B13-5DEBAB45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79B0C-DFEB-D105-7160-042BC14D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62DA7-D935-F50B-B1B2-FD237DC7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77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0CE7-3CB3-414E-77E7-3197D964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D517-5F7E-B694-6261-5A6AE040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BBBCB-D22B-6C6F-6EC8-E939E092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3AFF7-EA6C-44CC-E974-CE620A75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D4C1D-2504-DA94-507F-6F9727B7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45536-7834-0D61-B45D-AB430927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5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9489-7046-0947-6382-581E32E6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82BD7-7C58-FE71-78F1-412D9788F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94ACA-5547-4EE6-80CA-852F88DC6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0DE03-4254-7359-560E-F4C52E98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F0FB-E8AC-53BE-C3D8-FE710C1D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16AB9-2F3F-551E-971C-6B876415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7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2D8D4-25B7-7BBB-6C5F-BCFAC3F6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D0A8-F6AD-AEC0-2325-97B8BA1D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FB2E2-6007-D2AE-B718-1E737548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E1F9-71A1-48C9-81BC-2CFE1B09291B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42E2-4527-C941-2181-31DFA92F5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420C-285E-1688-185D-7B77471C9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7E9-4E35-4DE0-9277-FE63CA8C5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94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5DD9-0426-D4B7-4467-410599B75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Report</a:t>
            </a:r>
            <a:endParaRPr lang="en-CA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81AA-3AA7-0DA7-9DC6-330F5AC9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 Forensics</a:t>
            </a:r>
            <a:endParaRPr lang="en-CA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6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8D4FE-ADB9-53FC-CAE9-2EFF8EEB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Supporting Details</a:t>
            </a:r>
            <a:endParaRPr lang="en-CA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FEF5-8E5D-0477-8771-52CB6A60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Extensions and Headers Analysis.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file headers to determine file kinds.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misleading methods used by the.bat file extension</a:t>
            </a:r>
            <a:endParaRPr lang="en-CA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4536B-E7D8-0F68-9615-CB1666E7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CA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A2B9-B47B-E13F-21B1-0BB6F0BC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Attribution: Challenges in locating and identifying attackers.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difficulty and difficulties in data unlocking without the key.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Ransom Money Tracking cryptocurrency transactions and privacy.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Evidence gathering and preservation: Legal and Moral Considerations.</a:t>
            </a:r>
            <a:endParaRPr lang="en-CA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7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A0CFF-F3AB-BE32-AE98-2811084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CA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16E6-5BC7-94FD-C7BD-661105CAB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 damage to genuine systems or persons.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Conducted with informed permission and in accordance with laws and moral principles.</a:t>
            </a:r>
            <a:endParaRPr lang="en-CA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5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7DF97-3B53-7504-BB26-7D4E92A4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Report Sections</a:t>
            </a:r>
            <a:endParaRPr lang="en-CA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29A1-FE13-AADE-CCF9-AD792406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regular data backups and security.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 and instruction in safe computer procedures.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Security Solutions and maintaining updated security software.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security and email filtering to stop phishing attempts.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isolation for rapid attack response.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protection for legal reasons techniques for recovering and repairing degraded systems.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1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1301E-88B3-142E-660E-65288D7D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0D8C-0338-D295-7B10-C60AB3EE6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behavior of ransomware and the various encryption algorithms used by such malicious software.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significance of incident response and preventive cybersecurity measures cannot be overstated.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pursuit of continuous development to enhance defensive capabilities.</a:t>
            </a:r>
            <a:endParaRPr lang="en-CA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3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2D1D0-41F8-0CA7-A5C6-6F72E1A4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Group-6</a:t>
            </a:r>
            <a:endParaRPr lang="en-CA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9A7C-2DC6-74CB-7688-4E1405A8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Bhudev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Nevaniya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(100848467)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Maisha Khatoon (100899259)</a:t>
            </a: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Shreeraj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Shah (100848468)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1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5A896-8B14-8672-907D-18D2BAC8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CA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3660-9D8E-4BA2-DCD6-BCB9EC3E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Threats from ransomware and other cyberattacks exist in today's technology-driven culture.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 simulated ransomware attack and improve defenses are the objectives.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Moral and controlled simulation to stop actual harm.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real-world knowledge and experience for improved cybersecurity.</a:t>
            </a:r>
            <a:endParaRPr lang="en-CA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7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F9810-2C03-FDDC-72DD-C5D81F00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CA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BAF8-C6E7-20FB-2601-763966A9C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focuses on the analysis of a hypothetical ransomware attack conducted via the use of a malicious hyperlink included inside an email.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examine the distribution chain, victim deception, and encryption methods in order to get a deeper understanding of these phenomena.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comprehend the effects on the system, the specific files that are being targeted, and the actions that occur after encryption.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the Autopsy forensic tool for conducting a thorough and complete study.</a:t>
            </a:r>
            <a:endParaRPr lang="en-CA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8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6088A-51D1-1A90-28FB-26B39B01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CA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6DB2-96EA-8369-A581-D5B47244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behavior and vulnerabilities, identifying the ransomware variant.</a:t>
            </a:r>
          </a:p>
          <a:p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Examining encryption techniques for vulnerabilities</a:t>
            </a:r>
          </a:p>
          <a:p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the command prompt's significance in the assault</a:t>
            </a:r>
          </a:p>
          <a:p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target file formats and the decryption procedures.</a:t>
            </a:r>
          </a:p>
          <a:p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evidence and results is necessary for future reference and legal action.</a:t>
            </a:r>
          </a:p>
        </p:txBody>
      </p:sp>
    </p:spTree>
    <p:extLst>
      <p:ext uri="{BB962C8B-B14F-4D97-AF65-F5344CB8AC3E}">
        <p14:creationId xmlns:p14="http://schemas.microsoft.com/office/powerpoint/2010/main" val="12393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116FA-4A9D-18E8-3BC1-EE1C3042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CA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1B7E-7010-E30B-93C7-348814240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simulated setup is established inside a controlled and isolated environment.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gathering data from the infected test machine.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Autopsy to get the deleted files.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WinHex analysis facilitates the comprehension of the impacts caused by ransomware.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examination of the command prompt records to get a deeper understanding of the assault.</a:t>
            </a:r>
            <a:endParaRPr lang="en-CA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D144-DC2B-B8A9-2F72-85F2D264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 Analyzed Evidence</a:t>
            </a:r>
            <a:endParaRPr lang="en-CA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lculator on a notebook">
            <a:extLst>
              <a:ext uri="{FF2B5EF4-FFF2-40B4-BE49-F238E27FC236}">
                <a16:creationId xmlns:a16="http://schemas.microsoft.com/office/drawing/2014/main" id="{FD3A2A20-0E74-092D-C468-4937EBB43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9" r="17257" b="-1"/>
          <a:stretch/>
        </p:blipFill>
        <p:spPr>
          <a:xfrm>
            <a:off x="1015988" y="650494"/>
            <a:ext cx="4748530" cy="532414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75467-6D49-6E1A-15CA-3676FEAB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Evidence analyzed by a computer.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harmful URLs and attachments.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Hash values and digital signatures.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Memory evaluation, if necessary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Registry Entries and Persistence</a:t>
            </a:r>
            <a:endParaRPr lang="en-CA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6D8C2-1FC4-A577-BC5C-1B0FC12C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Description of Evidence</a:t>
            </a:r>
            <a:endParaRPr lang="en-CA" sz="5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76DEE-3D72-6BCB-1E16-B5FD8821F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507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76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2C40E-5E6C-6ABE-51A6-EDB4038F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Relevant Findings</a:t>
            </a:r>
            <a:endParaRPr lang="en-CA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93C7-CEC4-ED6C-AE0A-227D22BF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ransomware variants and their consequences.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decryption and possible recovery techniques.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Unique Decryption Keys and Their Importance.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a ransomware communication channel to react quickly.</a:t>
            </a:r>
            <a:endParaRPr lang="en-CA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3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561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Capstone Project Report</vt:lpstr>
      <vt:lpstr>Group-6</vt:lpstr>
      <vt:lpstr>Introduction</vt:lpstr>
      <vt:lpstr>Scope</vt:lpstr>
      <vt:lpstr>Objectives</vt:lpstr>
      <vt:lpstr>Methodology</vt:lpstr>
      <vt:lpstr>Computer Analyzed Evidence</vt:lpstr>
      <vt:lpstr>Detailed Description of Evidence</vt:lpstr>
      <vt:lpstr>Relevant Findings</vt:lpstr>
      <vt:lpstr>Supporting Details</vt:lpstr>
      <vt:lpstr>Challenges</vt:lpstr>
      <vt:lpstr>Assumptions</vt:lpstr>
      <vt:lpstr>Additional Report Sections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Report</dc:title>
  <dc:creator>Maisha Khatoon</dc:creator>
  <cp:lastModifiedBy>Maisha Khatoon</cp:lastModifiedBy>
  <cp:revision>1</cp:revision>
  <dcterms:created xsi:type="dcterms:W3CDTF">2023-08-02T01:21:25Z</dcterms:created>
  <dcterms:modified xsi:type="dcterms:W3CDTF">2023-08-02T05:49:08Z</dcterms:modified>
</cp:coreProperties>
</file>