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65" r:id="rId6"/>
    <p:sldId id="257" r:id="rId7"/>
    <p:sldId id="258" r:id="rId8"/>
    <p:sldId id="270" r:id="rId9"/>
    <p:sldId id="269" r:id="rId10"/>
    <p:sldId id="260" r:id="rId11"/>
    <p:sldId id="262" r:id="rId12"/>
    <p:sldId id="261" r:id="rId13"/>
    <p:sldId id="263" r:id="rId14"/>
    <p:sldId id="264" r:id="rId15"/>
    <p:sldId id="267"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681669-E2BE-B241-5CB6-97BB55B3FF15}" v="24" dt="2023-04-15T02:23:01.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44D0A-3EE8-1381-0BDE-183567504C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E4E0ABA-42E2-2854-DC94-0DE266FAE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3FB6DE3-F0D7-10AE-CC4D-ED1180944725}"/>
              </a:ext>
            </a:extLst>
          </p:cNvPr>
          <p:cNvSpPr>
            <a:spLocks noGrp="1"/>
          </p:cNvSpPr>
          <p:nvPr>
            <p:ph type="dt" sz="half" idx="10"/>
          </p:nvPr>
        </p:nvSpPr>
        <p:spPr/>
        <p:txBody>
          <a:bodyPr/>
          <a:lstStyle/>
          <a:p>
            <a:fld id="{5923F103-BC34-4FE4-A40E-EDDEECFDA5D0}" type="datetimeFigureOut">
              <a:rPr lang="en-US" smtClean="0"/>
              <a:pPr/>
              <a:t>4/14/2023</a:t>
            </a:fld>
            <a:endParaRPr lang="en-US"/>
          </a:p>
        </p:txBody>
      </p:sp>
      <p:sp>
        <p:nvSpPr>
          <p:cNvPr id="5" name="Footer Placeholder 4">
            <a:extLst>
              <a:ext uri="{FF2B5EF4-FFF2-40B4-BE49-F238E27FC236}">
                <a16:creationId xmlns:a16="http://schemas.microsoft.com/office/drawing/2014/main" id="{47CE2FD6-0948-EDC3-AEBA-BA035809F02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88F92C4-1EEF-7612-BD6D-5896F70B9308}"/>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74322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CDF1-296E-65C9-6C70-E420FC56BA7D}"/>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063D519-8EEA-B657-87BE-3C6E27D658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4D1DFDE-3923-1293-E085-E9111D40269F}"/>
              </a:ext>
            </a:extLst>
          </p:cNvPr>
          <p:cNvSpPr>
            <a:spLocks noGrp="1"/>
          </p:cNvSpPr>
          <p:nvPr>
            <p:ph type="dt" sz="half" idx="10"/>
          </p:nvPr>
        </p:nvSpPr>
        <p:spPr/>
        <p:txBody>
          <a:bodyPr/>
          <a:lstStyle/>
          <a:p>
            <a:fld id="{53086D93-FCAC-47E0-A2EE-787E62CA814C}" type="datetimeFigureOut">
              <a:rPr lang="en-US" smtClean="0"/>
              <a:t>4/14/2023</a:t>
            </a:fld>
            <a:endParaRPr lang="en-US"/>
          </a:p>
        </p:txBody>
      </p:sp>
      <p:sp>
        <p:nvSpPr>
          <p:cNvPr id="5" name="Footer Placeholder 4">
            <a:extLst>
              <a:ext uri="{FF2B5EF4-FFF2-40B4-BE49-F238E27FC236}">
                <a16:creationId xmlns:a16="http://schemas.microsoft.com/office/drawing/2014/main" id="{D85D0260-7055-60C8-8E6B-5E731ECB5E8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32B9EC2A-4F1A-AE1A-8C81-BCEDA2CCFC32}"/>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33538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3370C-CB26-674E-7051-8961780255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43A8C21-8170-EDEF-021F-F2E45444F7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2322139-2677-4587-8A8D-523BC811FB3F}"/>
              </a:ext>
            </a:extLst>
          </p:cNvPr>
          <p:cNvSpPr>
            <a:spLocks noGrp="1"/>
          </p:cNvSpPr>
          <p:nvPr>
            <p:ph type="dt" sz="half" idx="10"/>
          </p:nvPr>
        </p:nvSpPr>
        <p:spPr/>
        <p:txBody>
          <a:bodyPr/>
          <a:lstStyle/>
          <a:p>
            <a:fld id="{CDA879A6-0FD0-4734-A311-86BFCA472E6E}" type="datetimeFigureOut">
              <a:rPr lang="en-US" smtClean="0"/>
              <a:t>4/14/2023</a:t>
            </a:fld>
            <a:endParaRPr lang="en-US"/>
          </a:p>
        </p:txBody>
      </p:sp>
      <p:sp>
        <p:nvSpPr>
          <p:cNvPr id="5" name="Footer Placeholder 4">
            <a:extLst>
              <a:ext uri="{FF2B5EF4-FFF2-40B4-BE49-F238E27FC236}">
                <a16:creationId xmlns:a16="http://schemas.microsoft.com/office/drawing/2014/main" id="{05FB6383-9284-CF17-2D0F-9F8ABDD390E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C114E1F-4E5D-7C07-6B79-E492127DE49C}"/>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5466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3B58-3BDD-790B-0E91-8F5372766DB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405C4D5-7D4A-744A-B646-428734EC35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B6A5BC-49AB-1CB1-0C9B-216BA04FD207}"/>
              </a:ext>
            </a:extLst>
          </p:cNvPr>
          <p:cNvSpPr>
            <a:spLocks noGrp="1"/>
          </p:cNvSpPr>
          <p:nvPr>
            <p:ph type="dt" sz="half" idx="10"/>
          </p:nvPr>
        </p:nvSpPr>
        <p:spPr/>
        <p:txBody>
          <a:bodyPr/>
          <a:lstStyle/>
          <a:p>
            <a:fld id="{19C9CA7B-DFD4-44B5-8C60-D14B8CD1FB59}" type="datetimeFigureOut">
              <a:rPr lang="en-US" smtClean="0"/>
              <a:t>4/14/2023</a:t>
            </a:fld>
            <a:endParaRPr lang="en-US"/>
          </a:p>
        </p:txBody>
      </p:sp>
      <p:sp>
        <p:nvSpPr>
          <p:cNvPr id="5" name="Footer Placeholder 4">
            <a:extLst>
              <a:ext uri="{FF2B5EF4-FFF2-40B4-BE49-F238E27FC236}">
                <a16:creationId xmlns:a16="http://schemas.microsoft.com/office/drawing/2014/main" id="{E76D6C53-9D44-8DC2-037E-FEA4E788513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EA39553-7F0C-7FDE-CC2A-2127B59E01D5}"/>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7654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90C42-4E36-0DE1-33D3-2352DA9097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D631E41-8D20-E897-8EE3-1434AFDCDA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8ED29B-5CE4-76C3-6725-BEBFC2A38BCD}"/>
              </a:ext>
            </a:extLst>
          </p:cNvPr>
          <p:cNvSpPr>
            <a:spLocks noGrp="1"/>
          </p:cNvSpPr>
          <p:nvPr>
            <p:ph type="dt" sz="half" idx="10"/>
          </p:nvPr>
        </p:nvSpPr>
        <p:spPr/>
        <p:txBody>
          <a:bodyPr/>
          <a:lstStyle/>
          <a:p>
            <a:fld id="{F34E6425-0181-43F2-84FC-787E803FD2F8}" type="datetimeFigureOut">
              <a:rPr lang="en-US" smtClean="0"/>
              <a:t>4/14/2023</a:t>
            </a:fld>
            <a:endParaRPr lang="en-US"/>
          </a:p>
        </p:txBody>
      </p:sp>
      <p:sp>
        <p:nvSpPr>
          <p:cNvPr id="5" name="Footer Placeholder 4">
            <a:extLst>
              <a:ext uri="{FF2B5EF4-FFF2-40B4-BE49-F238E27FC236}">
                <a16:creationId xmlns:a16="http://schemas.microsoft.com/office/drawing/2014/main" id="{F4F3D95B-3A24-C641-0484-E9060B8B6E9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6CBE3C1-2BCC-1C4B-4051-3174AC6E7F28}"/>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87553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3A61-290D-5C65-B156-1BA19DDB9DB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FBB9A75-6684-02AE-F8C2-DBF44B31B8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EB94C12-7C3A-90E9-FADA-EBF42BD98E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A16C098-BAA5-5C1E-E892-04B63E102809}"/>
              </a:ext>
            </a:extLst>
          </p:cNvPr>
          <p:cNvSpPr>
            <a:spLocks noGrp="1"/>
          </p:cNvSpPr>
          <p:nvPr>
            <p:ph type="dt" sz="half" idx="10"/>
          </p:nvPr>
        </p:nvSpPr>
        <p:spPr/>
        <p:txBody>
          <a:bodyPr/>
          <a:lstStyle/>
          <a:p>
            <a:fld id="{3BDB8791-F1B0-41E7-B7FD-A781E65C4266}" type="datetimeFigureOut">
              <a:rPr lang="en-US" smtClean="0"/>
              <a:t>4/14/2023</a:t>
            </a:fld>
            <a:endParaRPr lang="en-US"/>
          </a:p>
        </p:txBody>
      </p:sp>
      <p:sp>
        <p:nvSpPr>
          <p:cNvPr id="6" name="Footer Placeholder 5">
            <a:extLst>
              <a:ext uri="{FF2B5EF4-FFF2-40B4-BE49-F238E27FC236}">
                <a16:creationId xmlns:a16="http://schemas.microsoft.com/office/drawing/2014/main" id="{1005CB8C-8A00-D27A-FA62-E4B72DD1446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FD7E6D36-F813-9014-60E1-441A6A1EEBB4}"/>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13722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187C-BA7F-F2B8-519E-43C9BF62631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281B1F9-FADC-A398-5D84-585BD93DA7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166672-C78E-64FB-034A-363BF2617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748B6D7-1565-FA83-AC92-EE56E36F48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5DE35E-7626-5D37-6847-9EF46D6D1B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219C0AD-F1BF-B3BD-70E5-FC8E9DFD9014}"/>
              </a:ext>
            </a:extLst>
          </p:cNvPr>
          <p:cNvSpPr>
            <a:spLocks noGrp="1"/>
          </p:cNvSpPr>
          <p:nvPr>
            <p:ph type="dt" sz="half" idx="10"/>
          </p:nvPr>
        </p:nvSpPr>
        <p:spPr/>
        <p:txBody>
          <a:bodyPr/>
          <a:lstStyle/>
          <a:p>
            <a:fld id="{5FDD63B2-E120-4ED8-B27B-C685F510A5FE}" type="datetimeFigureOut">
              <a:rPr lang="en-US" smtClean="0"/>
              <a:t>4/14/2023</a:t>
            </a:fld>
            <a:endParaRPr lang="en-US"/>
          </a:p>
        </p:txBody>
      </p:sp>
      <p:sp>
        <p:nvSpPr>
          <p:cNvPr id="8" name="Footer Placeholder 7">
            <a:extLst>
              <a:ext uri="{FF2B5EF4-FFF2-40B4-BE49-F238E27FC236}">
                <a16:creationId xmlns:a16="http://schemas.microsoft.com/office/drawing/2014/main" id="{34DBD667-1FED-54BB-5A37-596DE9526F2B}"/>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7F369F49-5C5E-76AC-A88D-7A189B47DAF7}"/>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78532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618E-47A6-9819-2C80-CB61CD63FAC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5DECAE1-D0EC-4F0C-667E-1BFCB9B80F49}"/>
              </a:ext>
            </a:extLst>
          </p:cNvPr>
          <p:cNvSpPr>
            <a:spLocks noGrp="1"/>
          </p:cNvSpPr>
          <p:nvPr>
            <p:ph type="dt" sz="half" idx="10"/>
          </p:nvPr>
        </p:nvSpPr>
        <p:spPr/>
        <p:txBody>
          <a:bodyPr/>
          <a:lstStyle/>
          <a:p>
            <a:fld id="{7AA18ACC-A947-437B-A130-35BD54FDF1E9}" type="datetimeFigureOut">
              <a:rPr lang="en-US" smtClean="0"/>
              <a:t>4/14/2023</a:t>
            </a:fld>
            <a:endParaRPr lang="en-US"/>
          </a:p>
        </p:txBody>
      </p:sp>
      <p:sp>
        <p:nvSpPr>
          <p:cNvPr id="4" name="Footer Placeholder 3">
            <a:extLst>
              <a:ext uri="{FF2B5EF4-FFF2-40B4-BE49-F238E27FC236}">
                <a16:creationId xmlns:a16="http://schemas.microsoft.com/office/drawing/2014/main" id="{E6C7886B-B6B5-8010-58DA-68C96231EEE3}"/>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2A74C349-995F-B522-F052-8E5FEF218DA2}"/>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119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DD5DD2-67B4-88E0-D60D-CE4CF30EF5C6}"/>
              </a:ext>
            </a:extLst>
          </p:cNvPr>
          <p:cNvSpPr>
            <a:spLocks noGrp="1"/>
          </p:cNvSpPr>
          <p:nvPr>
            <p:ph type="dt" sz="half" idx="10"/>
          </p:nvPr>
        </p:nvSpPr>
        <p:spPr/>
        <p:txBody>
          <a:bodyPr/>
          <a:lstStyle/>
          <a:p>
            <a:fld id="{7C8D7E02-BCB8-4D50-A234-369438C08659}" type="datetimeFigureOut">
              <a:rPr lang="en-US" smtClean="0"/>
              <a:t>4/14/2023</a:t>
            </a:fld>
            <a:endParaRPr lang="en-US"/>
          </a:p>
        </p:txBody>
      </p:sp>
      <p:sp>
        <p:nvSpPr>
          <p:cNvPr id="3" name="Footer Placeholder 2">
            <a:extLst>
              <a:ext uri="{FF2B5EF4-FFF2-40B4-BE49-F238E27FC236}">
                <a16:creationId xmlns:a16="http://schemas.microsoft.com/office/drawing/2014/main" id="{D476B237-7A14-5EE0-86DD-F277F491AEC4}"/>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11322C7A-B3E4-A0A4-4D03-043BBF219B4C}"/>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6866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C5700-0DD3-ABDF-EBDF-113522C20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5C25235-7B92-A08C-2FE7-FE35315D5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48EAC30-D139-29E2-0BE9-5B2511312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6D4703-EDBE-2400-FCB0-78B50D8997F4}"/>
              </a:ext>
            </a:extLst>
          </p:cNvPr>
          <p:cNvSpPr>
            <a:spLocks noGrp="1"/>
          </p:cNvSpPr>
          <p:nvPr>
            <p:ph type="dt" sz="half" idx="10"/>
          </p:nvPr>
        </p:nvSpPr>
        <p:spPr/>
        <p:txBody>
          <a:bodyPr/>
          <a:lstStyle/>
          <a:p>
            <a:fld id="{76E86A4C-8E40-4F87-A4F0-01A0687C5742}" type="datetimeFigureOut">
              <a:rPr lang="en-US" smtClean="0"/>
              <a:t>4/14/2023</a:t>
            </a:fld>
            <a:endParaRPr lang="en-US"/>
          </a:p>
        </p:txBody>
      </p:sp>
      <p:sp>
        <p:nvSpPr>
          <p:cNvPr id="6" name="Footer Placeholder 5">
            <a:extLst>
              <a:ext uri="{FF2B5EF4-FFF2-40B4-BE49-F238E27FC236}">
                <a16:creationId xmlns:a16="http://schemas.microsoft.com/office/drawing/2014/main" id="{28C495FA-10BB-84B3-7D08-9EBF14F0FC88}"/>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6839AF07-9957-E8D2-C6F2-76DFE0F9BE8E}"/>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2448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F4804-420A-900F-4272-9306BCD94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E9B5969-9E8F-CB75-A65F-E5C8DEEA9E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4BD56F6E-41F9-7407-02EB-7DC12F084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C0EB10-B7D0-72B7-FD2D-CD9D9E2FD64C}"/>
              </a:ext>
            </a:extLst>
          </p:cNvPr>
          <p:cNvSpPr>
            <a:spLocks noGrp="1"/>
          </p:cNvSpPr>
          <p:nvPr>
            <p:ph type="dt" sz="half" idx="10"/>
          </p:nvPr>
        </p:nvSpPr>
        <p:spPr/>
        <p:txBody>
          <a:bodyPr/>
          <a:lstStyle/>
          <a:p>
            <a:fld id="{35E72C73-2D91-4E12-BA25-F0AA0C03599B}" type="datetimeFigureOut">
              <a:rPr lang="en-US" smtClean="0"/>
              <a:t>4/14/2023</a:t>
            </a:fld>
            <a:endParaRPr lang="en-US"/>
          </a:p>
        </p:txBody>
      </p:sp>
      <p:sp>
        <p:nvSpPr>
          <p:cNvPr id="6" name="Footer Placeholder 5">
            <a:extLst>
              <a:ext uri="{FF2B5EF4-FFF2-40B4-BE49-F238E27FC236}">
                <a16:creationId xmlns:a16="http://schemas.microsoft.com/office/drawing/2014/main" id="{66C4AC19-3DEA-87C4-13C4-CE42598DCB33}"/>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CCD6AB83-5E28-461C-CE54-C8A367541C7A}"/>
              </a:ext>
            </a:extLst>
          </p:cNvPr>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1243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A2AC22-57CC-9CA3-77C3-114DE1FD25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ED99AB7-49D6-E3A9-B16F-C5558A2D8A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B51F6D8-79F0-6A7E-4757-239AFA19FC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4/14/2023</a:t>
            </a:fld>
            <a:endParaRPr lang="en-US"/>
          </a:p>
        </p:txBody>
      </p:sp>
      <p:sp>
        <p:nvSpPr>
          <p:cNvPr id="5" name="Footer Placeholder 4">
            <a:extLst>
              <a:ext uri="{FF2B5EF4-FFF2-40B4-BE49-F238E27FC236}">
                <a16:creationId xmlns:a16="http://schemas.microsoft.com/office/drawing/2014/main" id="{E3CE9D21-F408-0A83-1DE1-0C95F1FBA1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a:t>
            </a:r>
          </a:p>
        </p:txBody>
      </p:sp>
      <p:sp>
        <p:nvSpPr>
          <p:cNvPr id="6" name="Slide Number Placeholder 5">
            <a:extLst>
              <a:ext uri="{FF2B5EF4-FFF2-40B4-BE49-F238E27FC236}">
                <a16:creationId xmlns:a16="http://schemas.microsoft.com/office/drawing/2014/main" id="{721511AF-00C7-BBBD-CF3E-5BA328AF9D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6864660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krebsonsecurity.com/2015/09/inside-target-corp-days-after-2013-%0dbreach/" TargetMode="External"/><Relationship Id="rId3" Type="http://schemas.openxmlformats.org/officeDocument/2006/relationships/hyperlink" Target="https://redriver.com/security/target-data-breach#:~:text=What%20Happened%20During%20the%20Target,was%20one%20of%20the%20largest" TargetMode="External"/><Relationship Id="rId7" Type="http://schemas.openxmlformats.org/officeDocument/2006/relationships/hyperlink" Target="https://www.usatoday.com/story/money/2017/05/23/target-pay-185m-2013-%0ddata-breach-affected-consumers/102063932/"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hyperlink" Target="https://www.idstrong.com/sentinel/that-one-time-target-lost-everything/" TargetMode="External"/><Relationship Id="rId5" Type="http://schemas.openxmlformats.org/officeDocument/2006/relationships/hyperlink" Target="https://www.usatoday.com/story/money/2017/05/23/target-pay-185m-2013-data-breach-affected-consumers/102063932/" TargetMode="External"/><Relationship Id="rId4" Type="http://schemas.openxmlformats.org/officeDocument/2006/relationships/hyperlink" Target="https://slate.com/technology/2022/04/breached-excerpt-hartzog-solove-target.html" TargetMode="External"/><Relationship Id="rId9" Type="http://schemas.openxmlformats.org/officeDocument/2006/relationships/hyperlink" Target="https://www.lifelock.com/learn/data-breaches/target-data-breachvictims-could-get-up-to-1000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T Capstone Project Ideas | IT Capstone Project Topics">
            <a:extLst>
              <a:ext uri="{FF2B5EF4-FFF2-40B4-BE49-F238E27FC236}">
                <a16:creationId xmlns:a16="http://schemas.microsoft.com/office/drawing/2014/main" id="{FBCF4D2D-9093-1558-EC6C-D989C6D09CE7}"/>
              </a:ext>
            </a:extLst>
          </p:cNvPr>
          <p:cNvPicPr>
            <a:picLocks noChangeAspect="1" noChangeArrowheads="1"/>
          </p:cNvPicPr>
          <p:nvPr/>
        </p:nvPicPr>
        <p:blipFill rotWithShape="1">
          <a:blip r:embed="rId2">
            <a:alphaModFix amt="13000"/>
            <a:extLst>
              <a:ext uri="{28A0092B-C50C-407E-A947-70E740481C1C}">
                <a14:useLocalDpi xmlns:a14="http://schemas.microsoft.com/office/drawing/2010/main" val="0"/>
              </a:ext>
            </a:extLst>
          </a:blip>
          <a:srcRect t="11708" b="1892"/>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FDBEA48-63B4-8D45-4114-491EDBB36BA6}"/>
              </a:ext>
            </a:extLst>
          </p:cNvPr>
          <p:cNvSpPr>
            <a:spLocks noGrp="1"/>
          </p:cNvSpPr>
          <p:nvPr>
            <p:ph type="ctrTitle"/>
          </p:nvPr>
        </p:nvSpPr>
        <p:spPr/>
        <p:txBody>
          <a:bodyPr>
            <a:normAutofit/>
          </a:bodyPr>
          <a:lstStyle/>
          <a:p>
            <a:r>
              <a:rPr lang="en-IN">
                <a:solidFill>
                  <a:schemeClr val="tx1"/>
                </a:solidFill>
                <a:latin typeface="Times New Roman" panose="02020603050405020304" pitchFamily="18" charset="0"/>
                <a:cs typeface="Times New Roman" panose="02020603050405020304" pitchFamily="18" charset="0"/>
              </a:rPr>
              <a:t>Capstone Project Presentation</a:t>
            </a:r>
          </a:p>
        </p:txBody>
      </p:sp>
      <p:sp>
        <p:nvSpPr>
          <p:cNvPr id="3" name="Subtitle 2">
            <a:extLst>
              <a:ext uri="{FF2B5EF4-FFF2-40B4-BE49-F238E27FC236}">
                <a16:creationId xmlns:a16="http://schemas.microsoft.com/office/drawing/2014/main" id="{30D63AAD-2C45-AA1E-4F61-80E8B1AABECA}"/>
              </a:ext>
            </a:extLst>
          </p:cNvPr>
          <p:cNvSpPr>
            <a:spLocks noGrp="1"/>
          </p:cNvSpPr>
          <p:nvPr>
            <p:ph type="subTitle" idx="1"/>
          </p:nvPr>
        </p:nvSpPr>
        <p:spPr/>
        <p:txBody>
          <a:bodyPr>
            <a:noAutofit/>
          </a:bodyPr>
          <a:lstStyle/>
          <a:p>
            <a:pPr>
              <a:lnSpc>
                <a:spcPct val="90000"/>
              </a:lnSpc>
            </a:pPr>
            <a:r>
              <a:rPr lang="en-IN" sz="2000" b="1" dirty="0">
                <a:solidFill>
                  <a:schemeClr val="tx1"/>
                </a:solidFill>
                <a:latin typeface="Times New Roman" panose="02020603050405020304" pitchFamily="18" charset="0"/>
                <a:cs typeface="Times New Roman" panose="02020603050405020304" pitchFamily="18" charset="0"/>
              </a:rPr>
              <a:t>Team 8:</a:t>
            </a:r>
          </a:p>
          <a:p>
            <a:pPr>
              <a:lnSpc>
                <a:spcPct val="90000"/>
              </a:lnSpc>
            </a:pPr>
            <a:r>
              <a:rPr lang="en-IN" sz="2000" dirty="0">
                <a:solidFill>
                  <a:schemeClr val="tx1"/>
                </a:solidFill>
                <a:latin typeface="Times New Roman"/>
                <a:cs typeface="Times New Roman"/>
              </a:rPr>
              <a:t>Maisha Khatoon (100899259)</a:t>
            </a:r>
          </a:p>
          <a:p>
            <a:pPr>
              <a:lnSpc>
                <a:spcPct val="90000"/>
              </a:lnSpc>
            </a:pPr>
            <a:r>
              <a:rPr lang="en-IN" sz="2000" dirty="0">
                <a:solidFill>
                  <a:schemeClr val="tx1"/>
                </a:solidFill>
                <a:latin typeface="Times New Roman" panose="02020603050405020304" pitchFamily="18" charset="0"/>
                <a:cs typeface="Times New Roman" panose="02020603050405020304" pitchFamily="18" charset="0"/>
              </a:rPr>
              <a:t>Bhudev Nevaniya (</a:t>
            </a:r>
            <a:r>
              <a:rPr lang="en-IN" sz="2000" dirty="0">
                <a:solidFill>
                  <a:schemeClr val="tx1"/>
                </a:solidFill>
                <a:effectLst/>
                <a:latin typeface="Times New Roman" panose="02020603050405020304" pitchFamily="18" charset="0"/>
                <a:ea typeface="Calibri" panose="020F0502020204030204" pitchFamily="34" charset="0"/>
              </a:rPr>
              <a:t>100848467</a:t>
            </a:r>
            <a:r>
              <a:rPr lang="en-IN" sz="2000" dirty="0">
                <a:solidFill>
                  <a:schemeClr val="tx1"/>
                </a:solidFill>
                <a:latin typeface="Times New Roman" panose="02020603050405020304" pitchFamily="18" charset="0"/>
                <a:cs typeface="Times New Roman" panose="02020603050405020304" pitchFamily="18" charset="0"/>
              </a:rPr>
              <a:t>)</a:t>
            </a:r>
          </a:p>
          <a:p>
            <a:pPr>
              <a:lnSpc>
                <a:spcPct val="90000"/>
              </a:lnSpc>
            </a:pPr>
            <a:r>
              <a:rPr lang="en-IN" sz="2000" dirty="0" err="1">
                <a:solidFill>
                  <a:schemeClr val="tx1"/>
                </a:solidFill>
                <a:latin typeface="Times New Roman"/>
                <a:cs typeface="Times New Roman"/>
              </a:rPr>
              <a:t>Pujan</a:t>
            </a:r>
            <a:r>
              <a:rPr lang="en-IN" sz="2000" dirty="0">
                <a:solidFill>
                  <a:schemeClr val="tx1"/>
                </a:solidFill>
                <a:latin typeface="Times New Roman"/>
                <a:cs typeface="Times New Roman"/>
              </a:rPr>
              <a:t> </a:t>
            </a:r>
            <a:r>
              <a:rPr lang="en-IN" sz="2000" dirty="0" err="1">
                <a:solidFill>
                  <a:schemeClr val="tx1"/>
                </a:solidFill>
                <a:latin typeface="Times New Roman"/>
                <a:cs typeface="Times New Roman"/>
              </a:rPr>
              <a:t>Bhusal</a:t>
            </a:r>
            <a:r>
              <a:rPr lang="en-IN" sz="2000" dirty="0">
                <a:solidFill>
                  <a:schemeClr val="tx1"/>
                </a:solidFill>
                <a:latin typeface="Times New Roman"/>
                <a:cs typeface="Times New Roman"/>
              </a:rPr>
              <a:t> (</a:t>
            </a:r>
            <a:r>
              <a:rPr lang="en-IN" sz="2000" dirty="0">
                <a:solidFill>
                  <a:schemeClr val="tx1"/>
                </a:solidFill>
                <a:effectLst/>
                <a:latin typeface="Times New Roman"/>
                <a:ea typeface="Calibri" panose="020F0502020204030204" pitchFamily="34" charset="0"/>
                <a:cs typeface="Times New Roman"/>
              </a:rPr>
              <a:t>100890113</a:t>
            </a:r>
            <a:r>
              <a:rPr lang="en-IN" sz="2000" dirty="0">
                <a:solidFill>
                  <a:schemeClr val="tx1"/>
                </a:solidFill>
                <a:latin typeface="Times New Roman"/>
                <a:cs typeface="Times New Roman"/>
              </a:rPr>
              <a:t>)</a:t>
            </a:r>
          </a:p>
          <a:p>
            <a:pPr>
              <a:lnSpc>
                <a:spcPct val="90000"/>
              </a:lnSpc>
            </a:pPr>
            <a:r>
              <a:rPr lang="en-IN" sz="2000" dirty="0" err="1">
                <a:solidFill>
                  <a:schemeClr val="tx1"/>
                </a:solidFill>
                <a:latin typeface="Times New Roman"/>
                <a:cs typeface="Times New Roman"/>
              </a:rPr>
              <a:t>Shreeraj</a:t>
            </a:r>
            <a:r>
              <a:rPr lang="en-IN" sz="2000" dirty="0">
                <a:solidFill>
                  <a:schemeClr val="tx1"/>
                </a:solidFill>
                <a:latin typeface="Times New Roman"/>
                <a:cs typeface="Times New Roman"/>
              </a:rPr>
              <a:t> Shah (</a:t>
            </a:r>
            <a:r>
              <a:rPr lang="en-IN" sz="2000" dirty="0">
                <a:solidFill>
                  <a:schemeClr val="tx1"/>
                </a:solidFill>
                <a:effectLst/>
                <a:latin typeface="Times New Roman"/>
                <a:ea typeface="Calibri" panose="020F0502020204030204" pitchFamily="34" charset="0"/>
                <a:cs typeface="Times New Roman"/>
              </a:rPr>
              <a:t>100848468</a:t>
            </a:r>
            <a:r>
              <a:rPr lang="en-IN" sz="2000" dirty="0">
                <a:solidFill>
                  <a:schemeClr val="tx1"/>
                </a:solidFill>
                <a:latin typeface="Times New Roman"/>
                <a:cs typeface="Times New Roman"/>
              </a:rPr>
              <a:t>)</a:t>
            </a:r>
          </a:p>
        </p:txBody>
      </p:sp>
    </p:spTree>
    <p:extLst>
      <p:ext uri="{BB962C8B-B14F-4D97-AF65-F5344CB8AC3E}">
        <p14:creationId xmlns:p14="http://schemas.microsoft.com/office/powerpoint/2010/main" val="32612915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4 Security Measures Companies Implement After a Breach">
            <a:extLst>
              <a:ext uri="{FF2B5EF4-FFF2-40B4-BE49-F238E27FC236}">
                <a16:creationId xmlns:a16="http://schemas.microsoft.com/office/drawing/2014/main" id="{94FC227F-25A0-D116-B06F-5397DBA0668F}"/>
              </a:ext>
            </a:extLst>
          </p:cNvPr>
          <p:cNvPicPr>
            <a:picLocks noChangeAspect="1" noChangeArrowheads="1"/>
          </p:cNvPicPr>
          <p:nvPr/>
        </p:nvPicPr>
        <p:blipFill rotWithShape="1">
          <a:blip r:embed="rId2">
            <a:alphaModFix amt="13000"/>
            <a:extLst>
              <a:ext uri="{28A0092B-C50C-407E-A947-70E740481C1C}">
                <a14:useLocalDpi xmlns:a14="http://schemas.microsoft.com/office/drawing/2010/main" val="0"/>
              </a:ext>
            </a:extLst>
          </a:blip>
          <a:srcRect t="18408" r="-3" b="18948"/>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47D7184-0517-FC51-9870-AC62D5ED8DC3}"/>
              </a:ext>
            </a:extLst>
          </p:cNvPr>
          <p:cNvSpPr>
            <a:spLocks noGrp="1"/>
          </p:cNvSpPr>
          <p:nvPr>
            <p:ph type="title"/>
          </p:nvPr>
        </p:nvSpPr>
        <p:spPr>
          <a:xfrm>
            <a:off x="841249" y="941832"/>
            <a:ext cx="10506456" cy="2057400"/>
          </a:xfrm>
        </p:spPr>
        <p:txBody>
          <a:bodyPr anchor="b">
            <a:normAutofit/>
          </a:bodyPr>
          <a:lstStyle/>
          <a:p>
            <a:r>
              <a:rPr lang="en-IN" sz="5000" b="1">
                <a:latin typeface="Times New Roman" panose="02020603050405020304" pitchFamily="18" charset="0"/>
                <a:cs typeface="Times New Roman" panose="02020603050405020304" pitchFamily="18" charset="0"/>
              </a:rPr>
              <a:t>What can be done to prevent the attack?</a:t>
            </a:r>
            <a:endParaRPr lang="en-IN" sz="5000"/>
          </a:p>
        </p:txBody>
      </p:sp>
      <p:sp>
        <p:nvSpPr>
          <p:cNvPr id="14345" name="Rectangle 1434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347" name="Rectangle 1434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C11F9D1-88BF-0992-55A9-C676CC75E8B2}"/>
              </a:ext>
            </a:extLst>
          </p:cNvPr>
          <p:cNvSpPr>
            <a:spLocks noGrp="1"/>
          </p:cNvSpPr>
          <p:nvPr>
            <p:ph idx="1"/>
          </p:nvPr>
        </p:nvSpPr>
        <p:spPr>
          <a:xfrm>
            <a:off x="841248" y="3502152"/>
            <a:ext cx="10506456" cy="2670048"/>
          </a:xfrm>
        </p:spPr>
        <p:txBody>
          <a:bodyPr>
            <a:normAutofit/>
          </a:bodyPr>
          <a:lstStyle/>
          <a:p>
            <a:r>
              <a:rPr lang="en-US" sz="2000">
                <a:latin typeface="Times New Roman" panose="02020603050405020304" pitchFamily="18" charset="0"/>
                <a:cs typeface="Times New Roman" panose="02020603050405020304" pitchFamily="18" charset="0"/>
              </a:rPr>
              <a:t>Doing thorough background checks on third-party providers and keeping a close eye on their performance to make sure they adhere to the most recent security best practices and do not endanger the organization.</a:t>
            </a:r>
          </a:p>
          <a:p>
            <a:r>
              <a:rPr lang="en-US" sz="2000">
                <a:latin typeface="Times New Roman" panose="02020603050405020304" pitchFamily="18" charset="0"/>
                <a:cs typeface="Times New Roman" panose="02020603050405020304" pitchFamily="18" charset="0"/>
              </a:rPr>
              <a:t>Doing regular security audits and penetration tests to find any potential security flaws and then taking the necessary corrective action. This assists in locating any security holes in the system and confirming that the necessary safety precautions are consistently being implemented.</a:t>
            </a:r>
          </a:p>
          <a:p>
            <a:r>
              <a:rPr lang="en-US" sz="2000">
                <a:latin typeface="Times New Roman" panose="02020603050405020304" pitchFamily="18" charset="0"/>
                <a:cs typeface="Times New Roman" panose="02020603050405020304" pitchFamily="18" charset="0"/>
              </a:rPr>
              <a:t>Providing staff employees with frequent, dependable education in topics of safety and security.</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29052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4" name="Picture 4" descr="Post-construction - Conclusion Icon - 500x417 PNG Download - PNGkit">
            <a:extLst>
              <a:ext uri="{FF2B5EF4-FFF2-40B4-BE49-F238E27FC236}">
                <a16:creationId xmlns:a16="http://schemas.microsoft.com/office/drawing/2014/main" id="{6CE5C836-B97B-8696-D339-D8E284BDAA2F}"/>
              </a:ext>
            </a:extLst>
          </p:cNvPr>
          <p:cNvPicPr>
            <a:picLocks noChangeAspect="1" noChangeArrowheads="1"/>
          </p:cNvPicPr>
          <p:nvPr/>
        </p:nvPicPr>
        <p:blipFill rotWithShape="1">
          <a:blip r:embed="rId2">
            <a:alphaModFix amt="13000"/>
            <a:extLst>
              <a:ext uri="{28A0092B-C50C-407E-A947-70E740481C1C}">
                <a14:useLocalDpi xmlns:a14="http://schemas.microsoft.com/office/drawing/2010/main" val="0"/>
              </a:ext>
            </a:extLst>
          </a:blip>
          <a:srcRect l="5393" r="6607" b="-1"/>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95C37A-B9AE-7F8C-2184-584394AC606A}"/>
              </a:ext>
            </a:extLst>
          </p:cNvPr>
          <p:cNvSpPr>
            <a:spLocks noGrp="1"/>
          </p:cNvSpPr>
          <p:nvPr>
            <p:ph type="title"/>
          </p:nvPr>
        </p:nvSpPr>
        <p:spPr>
          <a:xfrm>
            <a:off x="841249" y="941832"/>
            <a:ext cx="10506456" cy="2057400"/>
          </a:xfrm>
        </p:spPr>
        <p:txBody>
          <a:bodyPr anchor="b">
            <a:normAutofit/>
          </a:bodyPr>
          <a:lstStyle/>
          <a:p>
            <a:r>
              <a:rPr lang="en-IN" sz="5000" b="1">
                <a:latin typeface="Times New Roman" panose="02020603050405020304" pitchFamily="18" charset="0"/>
                <a:cs typeface="Times New Roman" panose="02020603050405020304" pitchFamily="18" charset="0"/>
              </a:rPr>
              <a:t>Conclusion</a:t>
            </a:r>
          </a:p>
        </p:txBody>
      </p:sp>
      <p:sp>
        <p:nvSpPr>
          <p:cNvPr id="15371" name="Rectangle 1537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373" name="Rectangle 1537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AC01B6E-6FCB-6F33-7562-BFC29BFBFBCD}"/>
              </a:ext>
            </a:extLst>
          </p:cNvPr>
          <p:cNvSpPr>
            <a:spLocks noGrp="1"/>
          </p:cNvSpPr>
          <p:nvPr>
            <p:ph idx="1"/>
          </p:nvPr>
        </p:nvSpPr>
        <p:spPr>
          <a:xfrm>
            <a:off x="841248" y="3502152"/>
            <a:ext cx="10506456" cy="2670048"/>
          </a:xfrm>
        </p:spPr>
        <p:txBody>
          <a:bodyPr vert="horz" lIns="91440" tIns="45720" rIns="91440" bIns="45720" rtlCol="0">
            <a:normAutofit/>
          </a:bodyPr>
          <a:lstStyle/>
          <a:p>
            <a:pPr marL="0" indent="0">
              <a:buNone/>
            </a:pPr>
            <a:r>
              <a:rPr lang="en-US" sz="2000">
                <a:latin typeface="Times New Roman"/>
                <a:cs typeface="Times New Roman"/>
              </a:rPr>
              <a:t>The reputation and financial health of Target were significantly impacted by the 2013 data leak. It happened because of bad security procedures such lax access limits, a lack of system monitoring, and lax password policies. By implementing best security practices including stringent password requirements, system segmentation and monitoring, third-party supplier screening and monitoring, frequent security audits, and staff education, businesses can avoid similar situations in the future. These steps can safeguard consumer information and lessen the likelihood of a data breach.</a:t>
            </a:r>
            <a:endParaRPr lang="en-IN" sz="2000">
              <a:latin typeface="Times New Roman"/>
              <a:cs typeface="Times New Roman"/>
            </a:endParaRPr>
          </a:p>
        </p:txBody>
      </p:sp>
    </p:spTree>
    <p:extLst>
      <p:ext uri="{BB962C8B-B14F-4D97-AF65-F5344CB8AC3E}">
        <p14:creationId xmlns:p14="http://schemas.microsoft.com/office/powerpoint/2010/main" val="272867812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7"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92" name="Picture 8" descr="Black Solid Icon for Reference, Info and Page Stock Vector - Illustration  of shape, document: 177886447">
            <a:extLst>
              <a:ext uri="{FF2B5EF4-FFF2-40B4-BE49-F238E27FC236}">
                <a16:creationId xmlns:a16="http://schemas.microsoft.com/office/drawing/2014/main" id="{412358D8-642B-0425-57EF-16DDAEA7D8FA}"/>
              </a:ext>
            </a:extLst>
          </p:cNvPr>
          <p:cNvPicPr>
            <a:picLocks noChangeAspect="1" noChangeArrowheads="1"/>
          </p:cNvPicPr>
          <p:nvPr/>
        </p:nvPicPr>
        <p:blipFill rotWithShape="1">
          <a:blip r:embed="rId2">
            <a:alphaModFix amt="13000"/>
            <a:extLst>
              <a:ext uri="{28A0092B-C50C-407E-A947-70E740481C1C}">
                <a14:useLocalDpi xmlns:a14="http://schemas.microsoft.com/office/drawing/2010/main" val="0"/>
              </a:ext>
            </a:extLst>
          </a:blip>
          <a:srcRect t="19512" b="24238"/>
          <a:stretch/>
        </p:blipFill>
        <p:spPr bwMode="auto">
          <a:xfrm>
            <a:off x="21"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495F2D-9A3C-0BE5-854C-F7B15D279924}"/>
              </a:ext>
            </a:extLst>
          </p:cNvPr>
          <p:cNvSpPr>
            <a:spLocks noGrp="1"/>
          </p:cNvSpPr>
          <p:nvPr>
            <p:ph type="title"/>
          </p:nvPr>
        </p:nvSpPr>
        <p:spPr>
          <a:xfrm>
            <a:off x="841249" y="941832"/>
            <a:ext cx="10506456" cy="2057400"/>
          </a:xfrm>
        </p:spPr>
        <p:txBody>
          <a:bodyPr anchor="b">
            <a:normAutofit/>
          </a:bodyPr>
          <a:lstStyle/>
          <a:p>
            <a:r>
              <a:rPr lang="en-US" sz="5000" dirty="0"/>
              <a:t>References</a:t>
            </a:r>
          </a:p>
        </p:txBody>
      </p:sp>
      <p:sp>
        <p:nvSpPr>
          <p:cNvPr id="16399" name="Rectangle 1639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401" name="Rectangle 1640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A2D142-E1A8-510D-A9AC-DFC0380C72EC}"/>
              </a:ext>
            </a:extLst>
          </p:cNvPr>
          <p:cNvSpPr>
            <a:spLocks noGrp="1"/>
          </p:cNvSpPr>
          <p:nvPr>
            <p:ph idx="1"/>
          </p:nvPr>
        </p:nvSpPr>
        <p:spPr>
          <a:xfrm>
            <a:off x="841248" y="3502152"/>
            <a:ext cx="10506456" cy="2670048"/>
          </a:xfrm>
        </p:spPr>
        <p:txBody>
          <a:bodyPr vert="horz" lIns="91440" tIns="45720" rIns="91440" bIns="45720" rtlCol="0">
            <a:normAutofit/>
          </a:bodyPr>
          <a:lstStyle/>
          <a:p>
            <a:r>
              <a:rPr lang="en-IN" sz="1100">
                <a:ea typeface="+mn-lt"/>
                <a:cs typeface="+mn-lt"/>
                <a:hlinkClick r:id="rId3">
                  <a:extLst>
                    <a:ext uri="{A12FA001-AC4F-418D-AE19-62706E023703}">
                      <ahyp:hlinkClr xmlns:ahyp="http://schemas.microsoft.com/office/drawing/2018/hyperlinkcolor" val="tx"/>
                    </a:ext>
                  </a:extLst>
                </a:hlinkClick>
              </a:rPr>
              <a:t>https://redriver.com/security/target-data-breach#:~:text=What%20Happened%20During%20the%20Target,was%20one%20of%20the%20largest</a:t>
            </a:r>
            <a:r>
              <a:rPr lang="en-IN" sz="1100">
                <a:ea typeface="+mn-lt"/>
                <a:cs typeface="+mn-lt"/>
              </a:rPr>
              <a:t>.</a:t>
            </a:r>
            <a:endParaRPr lang="en-US" sz="1100"/>
          </a:p>
          <a:p>
            <a:r>
              <a:rPr lang="en-IN" sz="1100">
                <a:ea typeface="+mn-lt"/>
                <a:cs typeface="+mn-lt"/>
                <a:hlinkClick r:id="rId4">
                  <a:extLst>
                    <a:ext uri="{A12FA001-AC4F-418D-AE19-62706E023703}">
                      <ahyp:hlinkClr xmlns:ahyp="http://schemas.microsoft.com/office/drawing/2018/hyperlinkcolor" val="tx"/>
                    </a:ext>
                  </a:extLst>
                </a:hlinkClick>
              </a:rPr>
              <a:t>https://slate.com/technology/2022/04/breached-excerpt-hartzog-solove-target.html</a:t>
            </a:r>
            <a:endParaRPr lang="en-US" sz="1100"/>
          </a:p>
          <a:p>
            <a:r>
              <a:rPr lang="en-IN" sz="1100">
                <a:ea typeface="+mn-lt"/>
                <a:cs typeface="+mn-lt"/>
                <a:hlinkClick r:id="rId5">
                  <a:extLst>
                    <a:ext uri="{A12FA001-AC4F-418D-AE19-62706E023703}">
                      <ahyp:hlinkClr xmlns:ahyp="http://schemas.microsoft.com/office/drawing/2018/hyperlinkcolor" val="tx"/>
                    </a:ext>
                  </a:extLst>
                </a:hlinkClick>
              </a:rPr>
              <a:t>https://www.usatoday.com/story/money/2017/05/23/target-pay-185m-2013-data-breach-affected-consumers/102063932/</a:t>
            </a:r>
            <a:endParaRPr lang="en-US" sz="1100"/>
          </a:p>
          <a:p>
            <a:r>
              <a:rPr lang="en-IN" sz="1100">
                <a:ea typeface="+mn-lt"/>
                <a:cs typeface="+mn-lt"/>
                <a:hlinkClick r:id="rId6">
                  <a:extLst>
                    <a:ext uri="{A12FA001-AC4F-418D-AE19-62706E023703}">
                      <ahyp:hlinkClr xmlns:ahyp="http://schemas.microsoft.com/office/drawing/2018/hyperlinkcolor" val="tx"/>
                    </a:ext>
                  </a:extLst>
                </a:hlinkClick>
              </a:rPr>
              <a:t>https://www.idstrong.com/sentinel/that-one-time-target-lost-everything/</a:t>
            </a:r>
            <a:endParaRPr lang="en-US" sz="1100"/>
          </a:p>
          <a:p>
            <a:r>
              <a:rPr lang="en-IN" sz="1100">
                <a:ea typeface="+mn-lt"/>
                <a:cs typeface="+mn-lt"/>
                <a:hlinkClick r:id="rId7">
                  <a:extLst>
                    <a:ext uri="{A12FA001-AC4F-418D-AE19-62706E023703}">
                      <ahyp:hlinkClr xmlns:ahyp="http://schemas.microsoft.com/office/drawing/2018/hyperlinkcolor" val="tx"/>
                    </a:ext>
                  </a:extLst>
                </a:hlinkClick>
              </a:rPr>
              <a:t>https://www.usatoday.com/story/money/2017/05/23/target-pay-185m-2013-</a:t>
            </a:r>
            <a:endParaRPr lang="en-US" sz="1100"/>
          </a:p>
          <a:p>
            <a:r>
              <a:rPr lang="en-IN" sz="1100">
                <a:ea typeface="+mn-lt"/>
                <a:cs typeface="+mn-lt"/>
                <a:hlinkClick r:id="rId7">
                  <a:extLst>
                    <a:ext uri="{A12FA001-AC4F-418D-AE19-62706E023703}">
                      <ahyp:hlinkClr xmlns:ahyp="http://schemas.microsoft.com/office/drawing/2018/hyperlinkcolor" val="tx"/>
                    </a:ext>
                  </a:extLst>
                </a:hlinkClick>
              </a:rPr>
              <a:t>data-breach-affected-consumers/102063932/</a:t>
            </a:r>
            <a:endParaRPr lang="en-US" sz="1100"/>
          </a:p>
          <a:p>
            <a:r>
              <a:rPr lang="en-IN" sz="1100">
                <a:ea typeface="+mn-lt"/>
                <a:cs typeface="+mn-lt"/>
                <a:hlinkClick r:id="rId8">
                  <a:extLst>
                    <a:ext uri="{A12FA001-AC4F-418D-AE19-62706E023703}">
                      <ahyp:hlinkClr xmlns:ahyp="http://schemas.microsoft.com/office/drawing/2018/hyperlinkcolor" val="tx"/>
                    </a:ext>
                  </a:extLst>
                </a:hlinkClick>
              </a:rPr>
              <a:t>https://krebsonsecurity.com/2015/09/inside-target-corp-days-after-2013-</a:t>
            </a:r>
            <a:endParaRPr lang="en-US" sz="1100"/>
          </a:p>
          <a:p>
            <a:r>
              <a:rPr lang="en-IN" sz="1100">
                <a:ea typeface="+mn-lt"/>
                <a:cs typeface="+mn-lt"/>
                <a:hlinkClick r:id="rId8">
                  <a:extLst>
                    <a:ext uri="{A12FA001-AC4F-418D-AE19-62706E023703}">
                      <ahyp:hlinkClr xmlns:ahyp="http://schemas.microsoft.com/office/drawing/2018/hyperlinkcolor" val="tx"/>
                    </a:ext>
                  </a:extLst>
                </a:hlinkClick>
              </a:rPr>
              <a:t>breach/</a:t>
            </a:r>
            <a:endParaRPr lang="en-US" sz="1100"/>
          </a:p>
          <a:p>
            <a:r>
              <a:rPr lang="en-IN" sz="1100">
                <a:ea typeface="+mn-lt"/>
                <a:cs typeface="+mn-lt"/>
                <a:hlinkClick r:id="rId9">
                  <a:extLst>
                    <a:ext uri="{A12FA001-AC4F-418D-AE19-62706E023703}">
                      <ahyp:hlinkClr xmlns:ahyp="http://schemas.microsoft.com/office/drawing/2018/hyperlinkcolor" val="tx"/>
                    </a:ext>
                  </a:extLst>
                </a:hlinkClick>
              </a:rPr>
              <a:t>https://www.lifelock.com/learn/data-breaches/target-data-breachvictims-could-get-up-to-10000</a:t>
            </a:r>
            <a:endParaRPr lang="en-US" sz="1100"/>
          </a:p>
          <a:p>
            <a:endParaRPr lang="en-US" sz="1100"/>
          </a:p>
          <a:p>
            <a:endParaRPr lang="en-US" sz="1100"/>
          </a:p>
        </p:txBody>
      </p:sp>
    </p:spTree>
    <p:extLst>
      <p:ext uri="{BB962C8B-B14F-4D97-AF65-F5344CB8AC3E}">
        <p14:creationId xmlns:p14="http://schemas.microsoft.com/office/powerpoint/2010/main" val="426658433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80CE6-A8AE-8354-CC24-4D0D24EC3F91}"/>
              </a:ext>
            </a:extLst>
          </p:cNvPr>
          <p:cNvSpPr>
            <a:spLocks noGrp="1"/>
          </p:cNvSpPr>
          <p:nvPr>
            <p:ph type="title"/>
          </p:nvPr>
        </p:nvSpPr>
        <p:spPr>
          <a:xfrm>
            <a:off x="5274825" y="1143000"/>
            <a:ext cx="6268246" cy="3134032"/>
          </a:xfrm>
        </p:spPr>
        <p:txBody>
          <a:bodyPr vert="horz" lIns="91440" tIns="45720" rIns="91440" bIns="45720" rtlCol="0" anchor="b">
            <a:normAutofit/>
          </a:bodyPr>
          <a:lstStyle/>
          <a:p>
            <a:r>
              <a:rPr lang="en-US" sz="6600" b="0" i="0" kern="1200">
                <a:solidFill>
                  <a:srgbClr val="EBEBEB"/>
                </a:solidFill>
                <a:latin typeface="+mj-lt"/>
                <a:ea typeface="+mj-ea"/>
                <a:cs typeface="+mj-cs"/>
              </a:rPr>
              <a:t>Thank you.</a:t>
            </a:r>
          </a:p>
        </p:txBody>
      </p:sp>
      <p:pic>
        <p:nvPicPr>
          <p:cNvPr id="25" name="Graphic 6" descr="Handshake">
            <a:extLst>
              <a:ext uri="{FF2B5EF4-FFF2-40B4-BE49-F238E27FC236}">
                <a16:creationId xmlns:a16="http://schemas.microsoft.com/office/drawing/2014/main" id="{4D8C6E10-EF35-9604-57DE-2DFEF78FD3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45900616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4" name="Picture 6" descr="PDF] Breaking the Target: An Analysis of Target Data Breach and Lessons  Learned | Semantic Scholar">
            <a:extLst>
              <a:ext uri="{FF2B5EF4-FFF2-40B4-BE49-F238E27FC236}">
                <a16:creationId xmlns:a16="http://schemas.microsoft.com/office/drawing/2014/main" id="{16FB2957-0C1A-E5B8-4571-C38DDEB7FF14}"/>
              </a:ext>
            </a:extLst>
          </p:cNvPr>
          <p:cNvPicPr>
            <a:picLocks noChangeAspect="1" noChangeArrowheads="1"/>
          </p:cNvPicPr>
          <p:nvPr/>
        </p:nvPicPr>
        <p:blipFill rotWithShape="1">
          <a:blip r:embed="rId2">
            <a:alphaModFix amt="13000"/>
            <a:extLst>
              <a:ext uri="{28A0092B-C50C-407E-A947-70E740481C1C}">
                <a14:useLocalDpi xmlns:a14="http://schemas.microsoft.com/office/drawing/2010/main" val="0"/>
              </a:ext>
            </a:extLst>
          </a:blip>
          <a:srcRect t="1554" b="1044"/>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349C91-1C21-831A-2368-8FD4BB969AEA}"/>
              </a:ext>
            </a:extLst>
          </p:cNvPr>
          <p:cNvSpPr>
            <a:spLocks noGrp="1"/>
          </p:cNvSpPr>
          <p:nvPr>
            <p:ph type="ctrTitle"/>
          </p:nvPr>
        </p:nvSpPr>
        <p:spPr>
          <a:xfrm>
            <a:off x="1154954" y="2099733"/>
            <a:ext cx="8827245" cy="2677648"/>
          </a:xfrm>
        </p:spPr>
        <p:txBody>
          <a:bodyPr>
            <a:normAutofit/>
          </a:bodyPr>
          <a:lstStyle/>
          <a:p>
            <a:r>
              <a:rPr lang="en-IN" b="1">
                <a:solidFill>
                  <a:schemeClr val="tx1"/>
                </a:solidFill>
                <a:effectLst/>
                <a:latin typeface="Times New Roman" panose="02020603050405020304" pitchFamily="18" charset="0"/>
                <a:ea typeface="Calibri" panose="020F0502020204030204" pitchFamily="34" charset="0"/>
              </a:rPr>
              <a:t>Case Study#4- Target Data Breach</a:t>
            </a:r>
            <a:endParaRPr lang="en-IN" b="1">
              <a:solidFill>
                <a:schemeClr val="tx1"/>
              </a:solidFill>
            </a:endParaRPr>
          </a:p>
        </p:txBody>
      </p:sp>
    </p:spTree>
    <p:extLst>
      <p:ext uri="{BB962C8B-B14F-4D97-AF65-F5344CB8AC3E}">
        <p14:creationId xmlns:p14="http://schemas.microsoft.com/office/powerpoint/2010/main" val="164687538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ntroduction - Free people icons">
            <a:extLst>
              <a:ext uri="{FF2B5EF4-FFF2-40B4-BE49-F238E27FC236}">
                <a16:creationId xmlns:a16="http://schemas.microsoft.com/office/drawing/2014/main" id="{F22C6BA6-1EF2-885C-5CE8-917C085F1492}"/>
              </a:ext>
            </a:extLst>
          </p:cNvPr>
          <p:cNvPicPr>
            <a:picLocks noChangeAspect="1" noChangeArrowheads="1"/>
          </p:cNvPicPr>
          <p:nvPr/>
        </p:nvPicPr>
        <p:blipFill rotWithShape="1">
          <a:blip r:embed="rId2">
            <a:alphaModFix amt="13000"/>
            <a:extLst>
              <a:ext uri="{28A0092B-C50C-407E-A947-70E740481C1C}">
                <a14:useLocalDpi xmlns:a14="http://schemas.microsoft.com/office/drawing/2010/main" val="0"/>
              </a:ext>
            </a:extLst>
          </a:blip>
          <a:srcRect t="30297" b="1345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CAA6F3-F359-2109-FDA9-0E8C9DADDA85}"/>
              </a:ext>
            </a:extLst>
          </p:cNvPr>
          <p:cNvSpPr>
            <a:spLocks noGrp="1"/>
          </p:cNvSpPr>
          <p:nvPr>
            <p:ph type="title"/>
          </p:nvPr>
        </p:nvSpPr>
        <p:spPr/>
        <p:txBody>
          <a:bodyPr>
            <a:normAutofit/>
          </a:bodyPr>
          <a:lstStyle/>
          <a:p>
            <a:r>
              <a:rPr lang="en-IN" b="1">
                <a:solidFill>
                  <a:schemeClr val="tx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E61D290-4A52-9FC3-7461-67AE4235799B}"/>
              </a:ext>
            </a:extLst>
          </p:cNvPr>
          <p:cNvSpPr>
            <a:spLocks noGrp="1"/>
          </p:cNvSpPr>
          <p:nvPr>
            <p:ph idx="1"/>
          </p:nvPr>
        </p:nvSpPr>
        <p:spPr/>
        <p:txBody>
          <a:bodyPr>
            <a:normAutofit fontScale="92500"/>
          </a:bodyPr>
          <a:lstStyle/>
          <a:p>
            <a:pPr>
              <a:buFont typeface="Arial" panose="020B0604020202020204" pitchFamily="34" charset="0"/>
              <a:buChar char="•"/>
            </a:pPr>
            <a:r>
              <a:rPr lang="en-US" b="0" i="0">
                <a:solidFill>
                  <a:schemeClr val="tx1"/>
                </a:solidFill>
                <a:effectLst/>
                <a:latin typeface="Times New Roman" panose="02020603050405020304" pitchFamily="18" charset="0"/>
                <a:cs typeface="Times New Roman" panose="02020603050405020304" pitchFamily="18" charset="0"/>
              </a:rPr>
              <a:t>In 2013, Target experienced a significant data breach affecting millions of customers.</a:t>
            </a:r>
          </a:p>
          <a:p>
            <a:pPr>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A security hole allowed criminals to access customer credit card information.</a:t>
            </a:r>
          </a:p>
          <a:p>
            <a:pPr>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Customers' personal and financial information from Target was lost as a result of the hack.</a:t>
            </a:r>
          </a:p>
          <a:p>
            <a:pPr>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The breach had a serious negative effect on both the business and its clients.</a:t>
            </a:r>
          </a:p>
          <a:p>
            <a:pPr>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The operating system's flaws made the attack more likely.</a:t>
            </a:r>
          </a:p>
          <a:p>
            <a:pPr>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To ensure that such situations don't happen again, preventative actions should be performed.</a:t>
            </a:r>
            <a:endParaRPr lang="en-IN">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78634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What Happened? eBook by Kanika Gupta - EPUB | Rakuten Kobo Canada">
            <a:extLst>
              <a:ext uri="{FF2B5EF4-FFF2-40B4-BE49-F238E27FC236}">
                <a16:creationId xmlns:a16="http://schemas.microsoft.com/office/drawing/2014/main" id="{61DFB155-4857-87F4-54D6-46CD365EF292}"/>
              </a:ext>
            </a:extLst>
          </p:cNvPr>
          <p:cNvPicPr>
            <a:picLocks noChangeAspect="1" noChangeArrowheads="1"/>
          </p:cNvPicPr>
          <p:nvPr/>
        </p:nvPicPr>
        <p:blipFill rotWithShape="1">
          <a:blip r:embed="rId2">
            <a:alphaModFix amt="13000"/>
            <a:extLst>
              <a:ext uri="{28A0092B-C50C-407E-A947-70E740481C1C}">
                <a14:useLocalDpi xmlns:a14="http://schemas.microsoft.com/office/drawing/2010/main" val="0"/>
              </a:ext>
            </a:extLst>
          </a:blip>
          <a:srcRect t="31277" r="-1" b="25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F1C7A2A-C517-52F4-ABE6-C58E523971BD}"/>
              </a:ext>
            </a:extLst>
          </p:cNvPr>
          <p:cNvSpPr>
            <a:spLocks noGrp="1"/>
          </p:cNvSpPr>
          <p:nvPr>
            <p:ph type="title"/>
          </p:nvPr>
        </p:nvSpPr>
        <p:spPr/>
        <p:txBody>
          <a:bodyPr>
            <a:normAutofit/>
          </a:bodyPr>
          <a:lstStyle/>
          <a:p>
            <a:r>
              <a:rPr lang="en-IN" b="1">
                <a:solidFill>
                  <a:schemeClr val="tx1"/>
                </a:solidFill>
                <a:latin typeface="Times New Roman" panose="02020603050405020304" pitchFamily="18" charset="0"/>
                <a:cs typeface="Times New Roman" panose="02020603050405020304" pitchFamily="18" charset="0"/>
              </a:rPr>
              <a:t>What happened?</a:t>
            </a:r>
          </a:p>
        </p:txBody>
      </p:sp>
      <p:sp>
        <p:nvSpPr>
          <p:cNvPr id="4" name="Rectangle 1">
            <a:extLst>
              <a:ext uri="{FF2B5EF4-FFF2-40B4-BE49-F238E27FC236}">
                <a16:creationId xmlns:a16="http://schemas.microsoft.com/office/drawing/2014/main" id="{94A1A67F-1E3A-349E-D37D-35637294D5B8}"/>
              </a:ext>
            </a:extLst>
          </p:cNvPr>
          <p:cNvSpPr>
            <a:spLocks noGrp="1" noChangeArrowheads="1"/>
          </p:cNvSpPr>
          <p:nvPr>
            <p:ph idx="1"/>
          </p:nvPr>
        </p:nvSpPr>
        <p:spPr bwMode="auto">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0" numCol="1" anchorCtr="0" compatLnSpc="1">
            <a:prstTxWarp prst="textNoShape">
              <a:avLst/>
            </a:prstTxWarp>
            <a:normAutofit/>
          </a:bodyPr>
          <a:lstStyle/>
          <a:p>
            <a:pPr marR="0" lvl="0" defTabSz="914400" rtl="0" eaLnBrk="0" fontAlgn="base" latinLnBrk="0" hangingPunct="0">
              <a:spcBef>
                <a:spcPct val="0"/>
              </a:spcBef>
              <a:spcAft>
                <a:spcPts val="60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did not reveal the data breach until December 15, despite the fact that the attack had been going on since November 27.</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spcBef>
                <a:spcPct val="0"/>
              </a:spcBef>
              <a:spcAft>
                <a:spcPts val="60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Millions of customers were badly impacted by the attack, which had already inflicted harm. The impact on customers could have been increased by the delay in notifying the breach.</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spcBef>
                <a:spcPct val="0"/>
              </a:spcBef>
              <a:spcAft>
                <a:spcPts val="60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hackers were successful in obtaining a variety of financial and personal data, including credit and debit card information.</a:t>
            </a: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spcBef>
                <a:spcPct val="0"/>
              </a:spcBef>
              <a:spcAft>
                <a:spcPts val="60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response from Target to the incident was criticized for being ineffective and delayed.</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8524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alpha val="81000"/>
          </a:schemeClr>
        </a:solidFill>
        <a:effectLst/>
      </p:bgPr>
    </p:bg>
    <p:spTree>
      <p:nvGrpSpPr>
        <p:cNvPr id="1" name=""/>
        <p:cNvGrpSpPr/>
        <p:nvPr/>
      </p:nvGrpSpPr>
      <p:grpSpPr>
        <a:xfrm>
          <a:off x="0" y="0"/>
          <a:ext cx="0" cy="0"/>
          <a:chOff x="0" y="0"/>
          <a:chExt cx="0" cy="0"/>
        </a:xfrm>
      </p:grpSpPr>
      <p:pic>
        <p:nvPicPr>
          <p:cNvPr id="9218" name="Picture 2" descr="Case Study - Target. - ppt download">
            <a:extLst>
              <a:ext uri="{FF2B5EF4-FFF2-40B4-BE49-F238E27FC236}">
                <a16:creationId xmlns:a16="http://schemas.microsoft.com/office/drawing/2014/main" id="{285F696E-7A84-074D-BD8D-2ADF9BF43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81000"/>
            <a:ext cx="97536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585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alpha val="74000"/>
          </a:schemeClr>
        </a:solidFill>
        <a:effectLst/>
      </p:bgPr>
    </p:bg>
    <p:spTree>
      <p:nvGrpSpPr>
        <p:cNvPr id="1" name=""/>
        <p:cNvGrpSpPr/>
        <p:nvPr/>
      </p:nvGrpSpPr>
      <p:grpSpPr>
        <a:xfrm>
          <a:off x="0" y="0"/>
          <a:ext cx="0" cy="0"/>
          <a:chOff x="0" y="0"/>
          <a:chExt cx="0" cy="0"/>
        </a:xfrm>
      </p:grpSpPr>
      <p:sp useBgFill="1">
        <p:nvSpPr>
          <p:cNvPr id="8230" name="Rectangle 822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1C7A2A-C517-52F4-ABE6-C58E523971BD}"/>
              </a:ext>
            </a:extLst>
          </p:cNvPr>
          <p:cNvSpPr>
            <a:spLocks noGrp="1"/>
          </p:cNvSpPr>
          <p:nvPr>
            <p:ph type="title"/>
          </p:nvPr>
        </p:nvSpPr>
        <p:spPr>
          <a:xfrm>
            <a:off x="6657715" y="467271"/>
            <a:ext cx="4195674" cy="2052522"/>
          </a:xfrm>
        </p:spPr>
        <p:txBody>
          <a:bodyPr anchor="b">
            <a:normAutofit/>
          </a:bodyPr>
          <a:lstStyle/>
          <a:p>
            <a:r>
              <a:rPr lang="en-IN" sz="5600" b="1" dirty="0">
                <a:solidFill>
                  <a:schemeClr val="bg1"/>
                </a:solidFill>
                <a:latin typeface="Times New Roman" panose="02020603050405020304" pitchFamily="18" charset="0"/>
                <a:cs typeface="Times New Roman" panose="02020603050405020304" pitchFamily="18" charset="0"/>
              </a:rPr>
              <a:t>Who was affected?</a:t>
            </a:r>
          </a:p>
        </p:txBody>
      </p:sp>
      <p:sp>
        <p:nvSpPr>
          <p:cNvPr id="8232" name="Oval 823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12" descr="Premium Vector | Credit card fraud vector icon design white collar crime  symbol computer crime sign security breakers">
            <a:extLst>
              <a:ext uri="{FF2B5EF4-FFF2-40B4-BE49-F238E27FC236}">
                <a16:creationId xmlns:a16="http://schemas.microsoft.com/office/drawing/2014/main" id="{1657C05A-8985-7D2F-BE7E-C9EA4A611C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
          <a:stretch/>
        </p:blipFill>
        <p:spPr bwMode="auto">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a:noFill/>
          <a:extLst>
            <a:ext uri="{909E8E84-426E-40DD-AFC4-6F175D3DCCD1}">
              <a14:hiddenFill xmlns:a14="http://schemas.microsoft.com/office/drawing/2010/main">
                <a:solidFill>
                  <a:srgbClr val="FFFFFF"/>
                </a:solidFill>
              </a14:hiddenFill>
            </a:ext>
          </a:extLst>
        </p:spPr>
      </p:pic>
      <p:sp>
        <p:nvSpPr>
          <p:cNvPr id="8234"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8236"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4" name="Rectangle 1">
            <a:extLst>
              <a:ext uri="{FF2B5EF4-FFF2-40B4-BE49-F238E27FC236}">
                <a16:creationId xmlns:a16="http://schemas.microsoft.com/office/drawing/2014/main" id="{94A1A67F-1E3A-349E-D37D-35637294D5B8}"/>
              </a:ext>
            </a:extLst>
          </p:cNvPr>
          <p:cNvSpPr>
            <a:spLocks noGrp="1" noChangeArrowheads="1"/>
          </p:cNvSpPr>
          <p:nvPr>
            <p:ph idx="1"/>
          </p:nvPr>
        </p:nvSpPr>
        <p:spPr bwMode="auto">
          <a:xfrm>
            <a:off x="6657715" y="2990818"/>
            <a:ext cx="4195673" cy="29138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198375" rIns="0" bIns="0" numCol="1" anchor="t" anchorCtr="0" compatLnSpc="1">
            <a:prstTxWarp prst="textNoShape">
              <a:avLst/>
            </a:prstTxWarp>
            <a:normAutofit/>
          </a:bodyPr>
          <a:lstStyle/>
          <a:p>
            <a:pPr marL="0" indent="0">
              <a:buNone/>
            </a:pPr>
            <a:r>
              <a:rPr lang="en-US" sz="1700" dirty="0">
                <a:solidFill>
                  <a:schemeClr val="bg1">
                    <a:alpha val="80000"/>
                  </a:schemeClr>
                </a:solidFill>
                <a:latin typeface="Times New Roman" panose="02020603050405020304" pitchFamily="18" charset="0"/>
                <a:cs typeface="Times New Roman" panose="02020603050405020304" pitchFamily="18" charset="0"/>
              </a:rPr>
              <a:t>The Target security breach exposed the private data of around 40 million customers who made purchases there between November 27 and December 15, 2013. Names, addresses, contact details (phone and email), and credit/debit card information were all included. Customers complained about fraudulent transactions and the improper use of their personal data. Target's brand reputation and financial standing suffered as a result of having to pay millions of dollars in fines and compensation.</a:t>
            </a:r>
            <a:endParaRPr lang="en-IN" sz="1700" dirty="0">
              <a:solidFill>
                <a:schemeClr val="bg1">
                  <a:alpha val="80000"/>
                </a:schemeClr>
              </a:solidFill>
              <a:latin typeface="Times New Roman" panose="02020603050405020304" pitchFamily="18" charset="0"/>
              <a:cs typeface="Times New Roman" panose="02020603050405020304" pitchFamily="18" charset="0"/>
            </a:endParaRPr>
          </a:p>
          <a:p>
            <a:pPr marL="0" indent="0">
              <a:buNone/>
            </a:pPr>
            <a:endParaRPr lang="en-CA" sz="1700" dirty="0">
              <a:solidFill>
                <a:schemeClr val="bg1">
                  <a:alpha val="80000"/>
                </a:schemeClr>
              </a:solidFill>
            </a:endParaRPr>
          </a:p>
          <a:p>
            <a:pPr marL="0" marR="0" lvl="0" indent="0" defTabSz="914400" rtl="0" eaLnBrk="0" fontAlgn="base" latinLnBrk="0" hangingPunct="0">
              <a:spcBef>
                <a:spcPct val="0"/>
              </a:spcBef>
              <a:spcAft>
                <a:spcPts val="600"/>
              </a:spcAft>
              <a:buClrTx/>
              <a:buSzTx/>
              <a:buNone/>
              <a:tabLst/>
            </a:pPr>
            <a:endParaRPr kumimoji="0" lang="en-US" altLang="en-US" sz="1700" b="0" i="0" u="none" strike="noStrike" cap="none" normalizeH="0" baseline="0" dirty="0">
              <a:ln>
                <a:noFill/>
              </a:ln>
              <a:solidFill>
                <a:schemeClr val="bg1">
                  <a:alpha val="80000"/>
                </a:schemeClr>
              </a:solidFill>
              <a:effectLst/>
              <a:latin typeface="Times New Roman" panose="02020603050405020304" pitchFamily="18" charset="0"/>
              <a:cs typeface="Times New Roman" panose="02020603050405020304" pitchFamily="18" charset="0"/>
            </a:endParaRPr>
          </a:p>
        </p:txBody>
      </p:sp>
      <p:sp>
        <p:nvSpPr>
          <p:cNvPr id="8238"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8240"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526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8" name="Picture 4" descr="What We Learned from Target's Data Breach 2013 | CardConnect">
            <a:extLst>
              <a:ext uri="{FF2B5EF4-FFF2-40B4-BE49-F238E27FC236}">
                <a16:creationId xmlns:a16="http://schemas.microsoft.com/office/drawing/2014/main" id="{7A06A83D-DEB0-65DB-5DC3-51BC4E924C01}"/>
              </a:ext>
            </a:extLst>
          </p:cNvPr>
          <p:cNvPicPr>
            <a:picLocks noChangeAspect="1" noChangeArrowheads="1"/>
          </p:cNvPicPr>
          <p:nvPr/>
        </p:nvPicPr>
        <p:blipFill rotWithShape="1">
          <a:blip r:embed="rId2">
            <a:alphaModFix amt="13000"/>
            <a:extLst>
              <a:ext uri="{BEBA8EAE-BF5A-486C-A8C5-ECC9F3942E4B}">
                <a14:imgProps xmlns:a14="http://schemas.microsoft.com/office/drawing/2010/main">
                  <a14:imgLayer r:embed="rId3">
                    <a14:imgEffect>
                      <a14:brightnessContrast bright="-12000"/>
                    </a14:imgEffect>
                  </a14:imgLayer>
                </a14:imgProps>
              </a:ext>
              <a:ext uri="{28A0092B-C50C-407E-A947-70E740481C1C}">
                <a14:useLocalDpi xmlns:a14="http://schemas.microsoft.com/office/drawing/2010/main" val="0"/>
              </a:ext>
            </a:extLst>
          </a:blip>
          <a:srcRect t="1923" b="13808"/>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46EB96A-CFE9-B8A1-1507-FD6BBF80A0DD}"/>
              </a:ext>
            </a:extLst>
          </p:cNvPr>
          <p:cNvSpPr>
            <a:spLocks noGrp="1"/>
          </p:cNvSpPr>
          <p:nvPr>
            <p:ph type="title"/>
          </p:nvPr>
        </p:nvSpPr>
        <p:spPr>
          <a:xfrm>
            <a:off x="841249" y="941832"/>
            <a:ext cx="10506456" cy="2057400"/>
          </a:xfrm>
        </p:spPr>
        <p:txBody>
          <a:bodyPr anchor="b">
            <a:normAutofit/>
          </a:bodyPr>
          <a:lstStyle/>
          <a:p>
            <a:r>
              <a:rPr lang="en-IN" sz="4600" b="1">
                <a:latin typeface="Times New Roman" panose="02020603050405020304" pitchFamily="18" charset="0"/>
                <a:cs typeface="Times New Roman" panose="02020603050405020304" pitchFamily="18" charset="0"/>
              </a:rPr>
              <a:t>What portion of the operation system vulnerability contribute to the attack?</a:t>
            </a:r>
          </a:p>
        </p:txBody>
      </p:sp>
      <p:sp>
        <p:nvSpPr>
          <p:cNvPr id="11275" name="Rectangle 112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277" name="Rectangle 112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EBAF98A-4803-E407-E6BD-56C5E521F50D}"/>
              </a:ext>
            </a:extLst>
          </p:cNvPr>
          <p:cNvSpPr>
            <a:spLocks noGrp="1"/>
          </p:cNvSpPr>
          <p:nvPr>
            <p:ph idx="1"/>
          </p:nvPr>
        </p:nvSpPr>
        <p:spPr>
          <a:xfrm>
            <a:off x="841248" y="3502152"/>
            <a:ext cx="10506456" cy="2670048"/>
          </a:xfrm>
        </p:spPr>
        <p:txBody>
          <a:bodyPr>
            <a:normAutofit/>
          </a:bodyPr>
          <a:lstStyle/>
          <a:p>
            <a:r>
              <a:rPr lang="en-US" sz="2000" b="0" i="0">
                <a:effectLst/>
                <a:latin typeface="Times New Roman" panose="02020603050405020304" pitchFamily="18" charset="0"/>
                <a:cs typeface="Times New Roman" panose="02020603050405020304" pitchFamily="18" charset="0"/>
              </a:rPr>
              <a:t>Target experienced a data breach as a result of a combination of operational and technical issues that the company failed to address despite being aware of the vulnerability.</a:t>
            </a:r>
          </a:p>
          <a:p>
            <a:r>
              <a:rPr lang="en-US" sz="2000" b="0" i="0">
                <a:effectLst/>
                <a:latin typeface="Times New Roman" panose="02020603050405020304" pitchFamily="18" charset="0"/>
                <a:cs typeface="Times New Roman" panose="02020603050405020304" pitchFamily="18" charset="0"/>
              </a:rPr>
              <a:t>One of the most important weaknesses in the way the company conducted business was its inability to appropriately safeguard its systems from illegal access by outside providers.</a:t>
            </a:r>
          </a:p>
          <a:p>
            <a:r>
              <a:rPr lang="en-US" sz="2000" b="0" i="0">
                <a:effectLst/>
                <a:latin typeface="Times New Roman" panose="02020603050405020304" pitchFamily="18" charset="0"/>
                <a:cs typeface="Times New Roman" panose="02020603050405020304" pitchFamily="18" charset="0"/>
              </a:rPr>
              <a:t>By obtaining login information from a vendor, hackers were able to enter Target's servers and put malware on the point-of-sale system.</a:t>
            </a:r>
          </a:p>
        </p:txBody>
      </p:sp>
    </p:spTree>
    <p:extLst>
      <p:ext uri="{BB962C8B-B14F-4D97-AF65-F5344CB8AC3E}">
        <p14:creationId xmlns:p14="http://schemas.microsoft.com/office/powerpoint/2010/main" val="145017884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What We Learned from Target's Data Breach 2013 | CardConnect">
            <a:extLst>
              <a:ext uri="{FF2B5EF4-FFF2-40B4-BE49-F238E27FC236}">
                <a16:creationId xmlns:a16="http://schemas.microsoft.com/office/drawing/2014/main" id="{BFB64C85-FE60-E5AB-4B9A-A9B13A887C0D}"/>
              </a:ext>
            </a:extLst>
          </p:cNvPr>
          <p:cNvPicPr>
            <a:picLocks noChangeAspect="1" noChangeArrowheads="1"/>
          </p:cNvPicPr>
          <p:nvPr/>
        </p:nvPicPr>
        <p:blipFill rotWithShape="1">
          <a:blip r:embed="rId2">
            <a:alphaModFix amt="13000"/>
            <a:extLst>
              <a:ext uri="{28A0092B-C50C-407E-A947-70E740481C1C}">
                <a14:useLocalDpi xmlns:a14="http://schemas.microsoft.com/office/drawing/2010/main" val="0"/>
              </a:ext>
            </a:extLst>
          </a:blip>
          <a:srcRect t="1923" b="13808"/>
          <a:stretch/>
        </p:blipFill>
        <p:spPr bwMode="auto">
          <a:xfrm>
            <a:off x="20" y="-178895"/>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C1B0FA7-CA70-53BE-FBDB-A148DB2A5043}"/>
              </a:ext>
            </a:extLst>
          </p:cNvPr>
          <p:cNvSpPr>
            <a:spLocks noGrp="1"/>
          </p:cNvSpPr>
          <p:nvPr>
            <p:ph type="title"/>
          </p:nvPr>
        </p:nvSpPr>
        <p:spPr>
          <a:xfrm>
            <a:off x="841249" y="941832"/>
            <a:ext cx="10506456" cy="2057400"/>
          </a:xfrm>
        </p:spPr>
        <p:txBody>
          <a:bodyPr anchor="b">
            <a:normAutofit/>
          </a:bodyPr>
          <a:lstStyle/>
          <a:p>
            <a:r>
              <a:rPr lang="en-IN" sz="4600" b="1">
                <a:latin typeface="Times New Roman" panose="02020603050405020304" pitchFamily="18" charset="0"/>
                <a:cs typeface="Times New Roman" panose="02020603050405020304" pitchFamily="18" charset="0"/>
              </a:rPr>
              <a:t>What portion of the operation system vulnerability contribute to the attack?</a:t>
            </a:r>
          </a:p>
        </p:txBody>
      </p:sp>
      <p:sp>
        <p:nvSpPr>
          <p:cNvPr id="12297" name="Rectangle 1229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299" name="Rectangle 1229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7D8C7AB-4140-6975-F735-8FC889A8D91D}"/>
              </a:ext>
            </a:extLst>
          </p:cNvPr>
          <p:cNvSpPr>
            <a:spLocks noGrp="1"/>
          </p:cNvSpPr>
          <p:nvPr>
            <p:ph idx="1"/>
          </p:nvPr>
        </p:nvSpPr>
        <p:spPr>
          <a:xfrm>
            <a:off x="841248" y="3502152"/>
            <a:ext cx="10506456" cy="2670048"/>
          </a:xfrm>
        </p:spPr>
        <p:txBody>
          <a:bodyPr>
            <a:normAutofit/>
          </a:bodyPr>
          <a:lstStyle/>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The company's systems were not adequately segregated and monitored, allowing hackers to move laterally and compromise the organization.</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The company's network was more vulnerable to hacking because of the lax password policy and absence of two-factor authentication.</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The organization did not use a system that required authentication through a combination of more than one factor.</a:t>
            </a:r>
          </a:p>
          <a:p>
            <a:endParaRPr lang="en-IN" sz="2000"/>
          </a:p>
        </p:txBody>
      </p:sp>
    </p:spTree>
    <p:extLst>
      <p:ext uri="{BB962C8B-B14F-4D97-AF65-F5344CB8AC3E}">
        <p14:creationId xmlns:p14="http://schemas.microsoft.com/office/powerpoint/2010/main" val="261707475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2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6" name="Picture 4" descr="4 Security Measures Companies Implement After a Breach">
            <a:extLst>
              <a:ext uri="{FF2B5EF4-FFF2-40B4-BE49-F238E27FC236}">
                <a16:creationId xmlns:a16="http://schemas.microsoft.com/office/drawing/2014/main" id="{F1CB3E22-8106-3AB3-7B56-6B4D5D6C54BC}"/>
              </a:ext>
            </a:extLst>
          </p:cNvPr>
          <p:cNvPicPr>
            <a:picLocks noChangeAspect="1" noChangeArrowheads="1"/>
          </p:cNvPicPr>
          <p:nvPr/>
        </p:nvPicPr>
        <p:blipFill rotWithShape="1">
          <a:blip r:embed="rId2">
            <a:alphaModFix amt="13000"/>
            <a:extLst>
              <a:ext uri="{28A0092B-C50C-407E-A947-70E740481C1C}">
                <a14:useLocalDpi xmlns:a14="http://schemas.microsoft.com/office/drawing/2010/main" val="0"/>
              </a:ext>
            </a:extLst>
          </a:blip>
          <a:srcRect t="18408" r="-3" b="18948"/>
          <a:stretch/>
        </p:blipFill>
        <p:spPr bwMode="auto">
          <a:xfrm>
            <a:off x="21" y="-187793"/>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445692-D9BE-C67F-33AB-5B418344951C}"/>
              </a:ext>
            </a:extLst>
          </p:cNvPr>
          <p:cNvSpPr>
            <a:spLocks noGrp="1"/>
          </p:cNvSpPr>
          <p:nvPr>
            <p:ph type="title"/>
          </p:nvPr>
        </p:nvSpPr>
        <p:spPr>
          <a:xfrm>
            <a:off x="841249" y="941832"/>
            <a:ext cx="10506456" cy="2057400"/>
          </a:xfrm>
        </p:spPr>
        <p:txBody>
          <a:bodyPr anchor="b">
            <a:normAutofit/>
          </a:bodyPr>
          <a:lstStyle/>
          <a:p>
            <a:r>
              <a:rPr lang="en-IN" sz="5000" b="1">
                <a:latin typeface="Times New Roman" panose="02020603050405020304" pitchFamily="18" charset="0"/>
                <a:cs typeface="Times New Roman" panose="02020603050405020304" pitchFamily="18" charset="0"/>
              </a:rPr>
              <a:t>What can be done to prevent the attack?</a:t>
            </a:r>
          </a:p>
        </p:txBody>
      </p:sp>
      <p:sp>
        <p:nvSpPr>
          <p:cNvPr id="13323" name="Rectangle 133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325" name="Rectangle 133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E518017-8926-E4BE-83A2-7F85235383A2}"/>
              </a:ext>
            </a:extLst>
          </p:cNvPr>
          <p:cNvSpPr>
            <a:spLocks noGrp="1"/>
          </p:cNvSpPr>
          <p:nvPr>
            <p:ph idx="1"/>
          </p:nvPr>
        </p:nvSpPr>
        <p:spPr>
          <a:xfrm>
            <a:off x="841248" y="3502152"/>
            <a:ext cx="10506456" cy="2670048"/>
          </a:xfrm>
        </p:spPr>
        <p:txBody>
          <a:bodyPr>
            <a:normAutofit/>
          </a:bodyPr>
          <a:lstStyle/>
          <a:p>
            <a:pPr marL="0" indent="0">
              <a:buNone/>
            </a:pPr>
            <a:r>
              <a:rPr lang="en-US" sz="1900" b="0" i="0">
                <a:effectLst/>
                <a:latin typeface="Times New Roman" panose="02020603050405020304" pitchFamily="18" charset="0"/>
                <a:cs typeface="Times New Roman" panose="02020603050405020304" pitchFamily="18" charset="0"/>
              </a:rPr>
              <a:t>Millions of customers were adversely affected by the 2013 Target data breach, which had a detrimental effect on the company's reputation and bottom line. Businesses can take the following steps to safeguard themselves from upcoming attacks:</a:t>
            </a:r>
          </a:p>
          <a:p>
            <a:r>
              <a:rPr lang="en-US" sz="1900" b="0" i="0">
                <a:effectLst/>
                <a:latin typeface="Times New Roman" panose="02020603050405020304" pitchFamily="18" charset="0"/>
                <a:cs typeface="Times New Roman" panose="02020603050405020304" pitchFamily="18" charset="0"/>
              </a:rPr>
              <a:t>To secure the credentials of their employees, employers impose strict restrictions on the usage of passwords. Employees should create strong, one-of-a-kind passwords and use two separate authentication methods.</a:t>
            </a:r>
          </a:p>
          <a:p>
            <a:r>
              <a:rPr lang="en-US" sz="1900">
                <a:latin typeface="Times New Roman" panose="02020603050405020304" pitchFamily="18" charset="0"/>
                <a:cs typeface="Times New Roman" panose="02020603050405020304" pitchFamily="18" charset="0"/>
              </a:rPr>
              <a:t>N</a:t>
            </a:r>
            <a:r>
              <a:rPr lang="en-US" sz="1900" b="0" i="0">
                <a:effectLst/>
                <a:latin typeface="Times New Roman" panose="02020603050405020304" pitchFamily="18" charset="0"/>
                <a:cs typeface="Times New Roman" panose="02020603050405020304" pitchFamily="18" charset="0"/>
              </a:rPr>
              <a:t>etworks into distinct sections to prevent lateral movement and installing monitoring systems to find and address security breaches. Computer system compartmentalization facilitates internal monitoring.</a:t>
            </a:r>
          </a:p>
        </p:txBody>
      </p:sp>
    </p:spTree>
    <p:extLst>
      <p:ext uri="{BB962C8B-B14F-4D97-AF65-F5344CB8AC3E}">
        <p14:creationId xmlns:p14="http://schemas.microsoft.com/office/powerpoint/2010/main" val="134373241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BE4ABE67668B42BE0E76B20CEC2412" ma:contentTypeVersion="6" ma:contentTypeDescription="Create a new document." ma:contentTypeScope="" ma:versionID="6fd200f4d52988b356127bda8ef43a09">
  <xsd:schema xmlns:xsd="http://www.w3.org/2001/XMLSchema" xmlns:xs="http://www.w3.org/2001/XMLSchema" xmlns:p="http://schemas.microsoft.com/office/2006/metadata/properties" xmlns:ns3="6e7ef97b-07bf-4564-aa4c-c133ebe67103" xmlns:ns4="a0e39ed0-ac59-4054-98ec-c25ff1c6bee8" targetNamespace="http://schemas.microsoft.com/office/2006/metadata/properties" ma:root="true" ma:fieldsID="d48e10dfbe1d2df045fee704bf96111b" ns3:_="" ns4:_="">
    <xsd:import namespace="6e7ef97b-07bf-4564-aa4c-c133ebe67103"/>
    <xsd:import namespace="a0e39ed0-ac59-4054-98ec-c25ff1c6bee8"/>
    <xsd:element name="properties">
      <xsd:complexType>
        <xsd:sequence>
          <xsd:element name="documentManagement">
            <xsd:complexType>
              <xsd:all>
                <xsd:element ref="ns3:_activity" minOccurs="0"/>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7ef97b-07bf-4564-aa4c-c133ebe67103"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0e39ed0-ac59-4054-98ec-c25ff1c6bee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6e7ef97b-07bf-4564-aa4c-c133ebe6710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43F7C8-2690-4AC3-B394-6BCA4F4A7C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7ef97b-07bf-4564-aa4c-c133ebe67103"/>
    <ds:schemaRef ds:uri="a0e39ed0-ac59-4054-98ec-c25ff1c6be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98ADB92-1E87-4EAF-A944-E86CDBF0BA99}">
  <ds:schemaRefs>
    <ds:schemaRef ds:uri="http://purl.org/dc/terms/"/>
    <ds:schemaRef ds:uri="a0e39ed0-ac59-4054-98ec-c25ff1c6bee8"/>
    <ds:schemaRef ds:uri="http://schemas.microsoft.com/office/2006/documentManagement/types"/>
    <ds:schemaRef ds:uri="http://www.w3.org/XML/1998/namespace"/>
    <ds:schemaRef ds:uri="http://purl.org/dc/elements/1.1/"/>
    <ds:schemaRef ds:uri="http://schemas.openxmlformats.org/package/2006/metadata/core-properties"/>
    <ds:schemaRef ds:uri="http://schemas.microsoft.com/office/infopath/2007/PartnerControls"/>
    <ds:schemaRef ds:uri="6e7ef97b-07bf-4564-aa4c-c133ebe67103"/>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241E88D0-693E-49FB-8DB3-C3CA0DA28D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96</TotalTime>
  <Words>886</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Capstone Project Presentation</vt:lpstr>
      <vt:lpstr>Case Study#4- Target Data Breach</vt:lpstr>
      <vt:lpstr>Introduction</vt:lpstr>
      <vt:lpstr>What happened?</vt:lpstr>
      <vt:lpstr>PowerPoint Presentation</vt:lpstr>
      <vt:lpstr>Who was affected?</vt:lpstr>
      <vt:lpstr>What portion of the operation system vulnerability contribute to the attack?</vt:lpstr>
      <vt:lpstr>What portion of the operation system vulnerability contribute to the attack?</vt:lpstr>
      <vt:lpstr>What can be done to prevent the attack?</vt:lpstr>
      <vt:lpstr>What can be done to prevent the attack?</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Isha 07</dc:creator>
  <cp:lastModifiedBy>Bhudev Nevaniya</cp:lastModifiedBy>
  <cp:revision>7</cp:revision>
  <dcterms:created xsi:type="dcterms:W3CDTF">2023-04-15T01:16:02Z</dcterms:created>
  <dcterms:modified xsi:type="dcterms:W3CDTF">2023-04-15T03:23:23Z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0x01010025BE4ABE67668B42BE0E76B20CEC2412</vt:lpwstr>
  </property>
</Properties>
</file>