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Assessment Dashboard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A2-41F4-8C73-FC6DBAA5DD4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A2-41F4-8C73-FC6DBAA5DD47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A2-41F4-8C73-FC6DBAA5DD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A2-41F4-8C73-FC6DBAA5DD47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A2-41F4-8C73-FC6DBAA5DD47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CA2-41F4-8C73-FC6DBAA5DD47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CA2-41F4-8C73-FC6DBAA5DD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Excellent</c:v>
                </c:pt>
                <c:pt idx="1">
                  <c:v>Average</c:v>
                </c:pt>
                <c:pt idx="2">
                  <c:v>Needs Improvement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0.79</c:v>
                </c:pt>
                <c:pt idx="1">
                  <c:v>0.06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A2-41F4-8C73-FC6DBAA5D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23732-5F24-4584-9295-8200CE8C1F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140D36-36EB-4C3A-B755-BDBF0B5C84CE}">
      <dgm:prSet/>
      <dgm:spPr/>
      <dgm:t>
        <a:bodyPr/>
        <a:lstStyle/>
        <a:p>
          <a:r>
            <a:rPr lang="en-US"/>
            <a:t>• An Executive Dashboard designed to give the board and senior executives a brief, high-level report.</a:t>
          </a:r>
        </a:p>
      </dgm:t>
    </dgm:pt>
    <dgm:pt modelId="{EB6967B5-11D8-4741-A653-929DAD75E614}" type="parTrans" cxnId="{9490230A-3505-4CA3-A9DF-3D427A224108}">
      <dgm:prSet/>
      <dgm:spPr/>
      <dgm:t>
        <a:bodyPr/>
        <a:lstStyle/>
        <a:p>
          <a:endParaRPr lang="en-US"/>
        </a:p>
      </dgm:t>
    </dgm:pt>
    <dgm:pt modelId="{09BAF667-970D-4563-B084-0F480056F4F4}" type="sibTrans" cxnId="{9490230A-3505-4CA3-A9DF-3D427A224108}">
      <dgm:prSet/>
      <dgm:spPr/>
      <dgm:t>
        <a:bodyPr/>
        <a:lstStyle/>
        <a:p>
          <a:endParaRPr lang="en-US"/>
        </a:p>
      </dgm:t>
    </dgm:pt>
    <dgm:pt modelId="{51DB32C0-B0E6-46D6-A0B3-429CB0135AA4}">
      <dgm:prSet/>
      <dgm:spPr/>
      <dgm:t>
        <a:bodyPr/>
        <a:lstStyle/>
        <a:p>
          <a:r>
            <a:rPr lang="en-US" dirty="0"/>
            <a:t>• A Priority Roadmap containing strategic recommendations for improvement; including the risk, the recommended future situation, and residual risk.</a:t>
          </a:r>
        </a:p>
      </dgm:t>
    </dgm:pt>
    <dgm:pt modelId="{AB841EB9-9431-497F-A295-45659CFC183C}" type="parTrans" cxnId="{B8F817AB-D06F-4CB6-8E73-7B08ED405513}">
      <dgm:prSet/>
      <dgm:spPr/>
      <dgm:t>
        <a:bodyPr/>
        <a:lstStyle/>
        <a:p>
          <a:endParaRPr lang="en-US"/>
        </a:p>
      </dgm:t>
    </dgm:pt>
    <dgm:pt modelId="{83CB6E03-57D0-438B-8CDF-49A9F6CFF8C3}" type="sibTrans" cxnId="{B8F817AB-D06F-4CB6-8E73-7B08ED405513}">
      <dgm:prSet/>
      <dgm:spPr/>
      <dgm:t>
        <a:bodyPr/>
        <a:lstStyle/>
        <a:p>
          <a:endParaRPr lang="en-US"/>
        </a:p>
      </dgm:t>
    </dgm:pt>
    <dgm:pt modelId="{D6613BD0-0A04-48D3-B561-EB8121FF7279}">
      <dgm:prSet/>
      <dgm:spPr/>
      <dgm:t>
        <a:bodyPr/>
        <a:lstStyle/>
        <a:p>
          <a:r>
            <a:rPr lang="en-US" dirty="0"/>
            <a:t>• Specific questions and responses gathered during weekly assessment with data owners.</a:t>
          </a:r>
        </a:p>
      </dgm:t>
    </dgm:pt>
    <dgm:pt modelId="{E04FAF09-F20F-423B-A990-BA852CBFA41F}" type="parTrans" cxnId="{FF358521-44A8-4921-991F-0DC1836A24B8}">
      <dgm:prSet/>
      <dgm:spPr/>
      <dgm:t>
        <a:bodyPr/>
        <a:lstStyle/>
        <a:p>
          <a:endParaRPr lang="en-US"/>
        </a:p>
      </dgm:t>
    </dgm:pt>
    <dgm:pt modelId="{FFA9E76F-AFF0-4DFC-B637-E18A5A142A1B}" type="sibTrans" cxnId="{FF358521-44A8-4921-991F-0DC1836A24B8}">
      <dgm:prSet/>
      <dgm:spPr/>
      <dgm:t>
        <a:bodyPr/>
        <a:lstStyle/>
        <a:p>
          <a:endParaRPr lang="en-US"/>
        </a:p>
      </dgm:t>
    </dgm:pt>
    <dgm:pt modelId="{45D779F7-792E-4E53-913F-DDED68E946F2}">
      <dgm:prSet/>
      <dgm:spPr/>
      <dgm:t>
        <a:bodyPr/>
        <a:lstStyle/>
        <a:p>
          <a:r>
            <a:rPr lang="en-US"/>
            <a:t>• Guidance and best practices with developing areas that require improvement.</a:t>
          </a:r>
        </a:p>
      </dgm:t>
    </dgm:pt>
    <dgm:pt modelId="{74775A0A-33BE-4686-B79D-374592214658}" type="parTrans" cxnId="{E79A1F32-AEF6-43D5-B6CD-265F98420D87}">
      <dgm:prSet/>
      <dgm:spPr/>
      <dgm:t>
        <a:bodyPr/>
        <a:lstStyle/>
        <a:p>
          <a:endParaRPr lang="en-US"/>
        </a:p>
      </dgm:t>
    </dgm:pt>
    <dgm:pt modelId="{3F387785-74E2-469A-99C0-4D3BE3456E66}" type="sibTrans" cxnId="{E79A1F32-AEF6-43D5-B6CD-265F98420D87}">
      <dgm:prSet/>
      <dgm:spPr/>
      <dgm:t>
        <a:bodyPr/>
        <a:lstStyle/>
        <a:p>
          <a:endParaRPr lang="en-US"/>
        </a:p>
      </dgm:t>
    </dgm:pt>
    <dgm:pt modelId="{8118338A-7461-4C11-9BF9-BF4CC9719A80}" type="pres">
      <dgm:prSet presAssocID="{AA423732-5F24-4584-9295-8200CE8C1F90}" presName="root" presStyleCnt="0">
        <dgm:presLayoutVars>
          <dgm:dir/>
          <dgm:resizeHandles val="exact"/>
        </dgm:presLayoutVars>
      </dgm:prSet>
      <dgm:spPr/>
    </dgm:pt>
    <dgm:pt modelId="{8099E5D8-0FB5-48AA-9F40-DEA3A54EAE3A}" type="pres">
      <dgm:prSet presAssocID="{43140D36-36EB-4C3A-B755-BDBF0B5C84CE}" presName="compNode" presStyleCnt="0"/>
      <dgm:spPr/>
    </dgm:pt>
    <dgm:pt modelId="{CAE6F573-4717-4F37-BF71-41AF77010170}" type="pres">
      <dgm:prSet presAssocID="{43140D36-36EB-4C3A-B755-BDBF0B5C84CE}" presName="bgRect" presStyleLbl="bgShp" presStyleIdx="0" presStyleCnt="4"/>
      <dgm:spPr/>
    </dgm:pt>
    <dgm:pt modelId="{EA230E80-1AF8-4CB8-85E4-FA7D9A26754E}" type="pres">
      <dgm:prSet presAssocID="{43140D36-36EB-4C3A-B755-BDBF0B5C84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2364C66-4175-4234-9B24-2954956066D4}" type="pres">
      <dgm:prSet presAssocID="{43140D36-36EB-4C3A-B755-BDBF0B5C84CE}" presName="spaceRect" presStyleCnt="0"/>
      <dgm:spPr/>
    </dgm:pt>
    <dgm:pt modelId="{5DAB30B7-FF53-41E4-AEA6-0B85C066F80A}" type="pres">
      <dgm:prSet presAssocID="{43140D36-36EB-4C3A-B755-BDBF0B5C84CE}" presName="parTx" presStyleLbl="revTx" presStyleIdx="0" presStyleCnt="4">
        <dgm:presLayoutVars>
          <dgm:chMax val="0"/>
          <dgm:chPref val="0"/>
        </dgm:presLayoutVars>
      </dgm:prSet>
      <dgm:spPr/>
    </dgm:pt>
    <dgm:pt modelId="{97F32677-3EEA-43C1-9425-11ABBCFB8B8A}" type="pres">
      <dgm:prSet presAssocID="{09BAF667-970D-4563-B084-0F480056F4F4}" presName="sibTrans" presStyleCnt="0"/>
      <dgm:spPr/>
    </dgm:pt>
    <dgm:pt modelId="{73D93452-E78A-4544-8BA7-CA34DC3FD20E}" type="pres">
      <dgm:prSet presAssocID="{51DB32C0-B0E6-46D6-A0B3-429CB0135AA4}" presName="compNode" presStyleCnt="0"/>
      <dgm:spPr/>
    </dgm:pt>
    <dgm:pt modelId="{41BDCE42-29B1-4BCD-B0D0-4B2678C31D5A}" type="pres">
      <dgm:prSet presAssocID="{51DB32C0-B0E6-46D6-A0B3-429CB0135AA4}" presName="bgRect" presStyleLbl="bgShp" presStyleIdx="1" presStyleCnt="4"/>
      <dgm:spPr/>
    </dgm:pt>
    <dgm:pt modelId="{9BD5CCDE-3BD6-4ADF-B22B-5E2CE56AB3F0}" type="pres">
      <dgm:prSet presAssocID="{51DB32C0-B0E6-46D6-A0B3-429CB0135A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0D06AF0-A762-49AD-8493-79337FF8947D}" type="pres">
      <dgm:prSet presAssocID="{51DB32C0-B0E6-46D6-A0B3-429CB0135AA4}" presName="spaceRect" presStyleCnt="0"/>
      <dgm:spPr/>
    </dgm:pt>
    <dgm:pt modelId="{02B2D9DB-C1BE-437F-894E-E8D57B724FC2}" type="pres">
      <dgm:prSet presAssocID="{51DB32C0-B0E6-46D6-A0B3-429CB0135AA4}" presName="parTx" presStyleLbl="revTx" presStyleIdx="1" presStyleCnt="4">
        <dgm:presLayoutVars>
          <dgm:chMax val="0"/>
          <dgm:chPref val="0"/>
        </dgm:presLayoutVars>
      </dgm:prSet>
      <dgm:spPr/>
    </dgm:pt>
    <dgm:pt modelId="{D5200281-5C17-4578-8961-A98BDE275EB6}" type="pres">
      <dgm:prSet presAssocID="{83CB6E03-57D0-438B-8CDF-49A9F6CFF8C3}" presName="sibTrans" presStyleCnt="0"/>
      <dgm:spPr/>
    </dgm:pt>
    <dgm:pt modelId="{D35FFFA4-AD83-469F-86E3-30556828D00A}" type="pres">
      <dgm:prSet presAssocID="{D6613BD0-0A04-48D3-B561-EB8121FF7279}" presName="compNode" presStyleCnt="0"/>
      <dgm:spPr/>
    </dgm:pt>
    <dgm:pt modelId="{F75A1D68-74B2-48A5-B481-E7029ACCF78B}" type="pres">
      <dgm:prSet presAssocID="{D6613BD0-0A04-48D3-B561-EB8121FF7279}" presName="bgRect" presStyleLbl="bgShp" presStyleIdx="2" presStyleCnt="4"/>
      <dgm:spPr/>
    </dgm:pt>
    <dgm:pt modelId="{0E2FBE8D-2991-4DB0-B720-BFFE4284A065}" type="pres">
      <dgm:prSet presAssocID="{D6613BD0-0A04-48D3-B561-EB8121FF72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12B9806-A933-4A71-A4E7-7AA93E7A8AC4}" type="pres">
      <dgm:prSet presAssocID="{D6613BD0-0A04-48D3-B561-EB8121FF7279}" presName="spaceRect" presStyleCnt="0"/>
      <dgm:spPr/>
    </dgm:pt>
    <dgm:pt modelId="{6BFFF149-D153-493E-898E-2C3806A14337}" type="pres">
      <dgm:prSet presAssocID="{D6613BD0-0A04-48D3-B561-EB8121FF7279}" presName="parTx" presStyleLbl="revTx" presStyleIdx="2" presStyleCnt="4">
        <dgm:presLayoutVars>
          <dgm:chMax val="0"/>
          <dgm:chPref val="0"/>
        </dgm:presLayoutVars>
      </dgm:prSet>
      <dgm:spPr/>
    </dgm:pt>
    <dgm:pt modelId="{B4E61BEE-D345-4F51-ACBF-1E828F4862F2}" type="pres">
      <dgm:prSet presAssocID="{FFA9E76F-AFF0-4DFC-B637-E18A5A142A1B}" presName="sibTrans" presStyleCnt="0"/>
      <dgm:spPr/>
    </dgm:pt>
    <dgm:pt modelId="{753555FD-B3DD-4B74-B75E-CC13D24B2CA7}" type="pres">
      <dgm:prSet presAssocID="{45D779F7-792E-4E53-913F-DDED68E946F2}" presName="compNode" presStyleCnt="0"/>
      <dgm:spPr/>
    </dgm:pt>
    <dgm:pt modelId="{DA63F118-3335-4DF2-AF8A-31D1D02CFCEA}" type="pres">
      <dgm:prSet presAssocID="{45D779F7-792E-4E53-913F-DDED68E946F2}" presName="bgRect" presStyleLbl="bgShp" presStyleIdx="3" presStyleCnt="4"/>
      <dgm:spPr/>
    </dgm:pt>
    <dgm:pt modelId="{AA8C4C64-E88D-4F2A-BBBD-A1641D9D7832}" type="pres">
      <dgm:prSet presAssocID="{45D779F7-792E-4E53-913F-DDED68E946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A355B28-2A77-4F6E-B469-5CE869EEB20C}" type="pres">
      <dgm:prSet presAssocID="{45D779F7-792E-4E53-913F-DDED68E946F2}" presName="spaceRect" presStyleCnt="0"/>
      <dgm:spPr/>
    </dgm:pt>
    <dgm:pt modelId="{52364CD9-8387-4ABE-9541-076C8D55A211}" type="pres">
      <dgm:prSet presAssocID="{45D779F7-792E-4E53-913F-DDED68E946F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490230A-3505-4CA3-A9DF-3D427A224108}" srcId="{AA423732-5F24-4584-9295-8200CE8C1F90}" destId="{43140D36-36EB-4C3A-B755-BDBF0B5C84CE}" srcOrd="0" destOrd="0" parTransId="{EB6967B5-11D8-4741-A653-929DAD75E614}" sibTransId="{09BAF667-970D-4563-B084-0F480056F4F4}"/>
    <dgm:cxn modelId="{FF358521-44A8-4921-991F-0DC1836A24B8}" srcId="{AA423732-5F24-4584-9295-8200CE8C1F90}" destId="{D6613BD0-0A04-48D3-B561-EB8121FF7279}" srcOrd="2" destOrd="0" parTransId="{E04FAF09-F20F-423B-A990-BA852CBFA41F}" sibTransId="{FFA9E76F-AFF0-4DFC-B637-E18A5A142A1B}"/>
    <dgm:cxn modelId="{74FF8D2F-FA79-4422-9561-CD3570C32F16}" type="presOf" srcId="{51DB32C0-B0E6-46D6-A0B3-429CB0135AA4}" destId="{02B2D9DB-C1BE-437F-894E-E8D57B724FC2}" srcOrd="0" destOrd="0" presId="urn:microsoft.com/office/officeart/2018/2/layout/IconVerticalSolidList"/>
    <dgm:cxn modelId="{E79A1F32-AEF6-43D5-B6CD-265F98420D87}" srcId="{AA423732-5F24-4584-9295-8200CE8C1F90}" destId="{45D779F7-792E-4E53-913F-DDED68E946F2}" srcOrd="3" destOrd="0" parTransId="{74775A0A-33BE-4686-B79D-374592214658}" sibTransId="{3F387785-74E2-469A-99C0-4D3BE3456E66}"/>
    <dgm:cxn modelId="{86BC078C-ED08-4486-98C9-65938A6F8C35}" type="presOf" srcId="{D6613BD0-0A04-48D3-B561-EB8121FF7279}" destId="{6BFFF149-D153-493E-898E-2C3806A14337}" srcOrd="0" destOrd="0" presId="urn:microsoft.com/office/officeart/2018/2/layout/IconVerticalSolidList"/>
    <dgm:cxn modelId="{B8F817AB-D06F-4CB6-8E73-7B08ED405513}" srcId="{AA423732-5F24-4584-9295-8200CE8C1F90}" destId="{51DB32C0-B0E6-46D6-A0B3-429CB0135AA4}" srcOrd="1" destOrd="0" parTransId="{AB841EB9-9431-497F-A295-45659CFC183C}" sibTransId="{83CB6E03-57D0-438B-8CDF-49A9F6CFF8C3}"/>
    <dgm:cxn modelId="{183432C5-66C4-496D-9D3E-0CAB5A4BB60D}" type="presOf" srcId="{45D779F7-792E-4E53-913F-DDED68E946F2}" destId="{52364CD9-8387-4ABE-9541-076C8D55A211}" srcOrd="0" destOrd="0" presId="urn:microsoft.com/office/officeart/2018/2/layout/IconVerticalSolidList"/>
    <dgm:cxn modelId="{BB6D74D4-BFAE-46C5-A77F-550897DD8CBD}" type="presOf" srcId="{43140D36-36EB-4C3A-B755-BDBF0B5C84CE}" destId="{5DAB30B7-FF53-41E4-AEA6-0B85C066F80A}" srcOrd="0" destOrd="0" presId="urn:microsoft.com/office/officeart/2018/2/layout/IconVerticalSolidList"/>
    <dgm:cxn modelId="{985E16DD-43B7-4E41-ADE7-0C8E8C1DA9D6}" type="presOf" srcId="{AA423732-5F24-4584-9295-8200CE8C1F90}" destId="{8118338A-7461-4C11-9BF9-BF4CC9719A80}" srcOrd="0" destOrd="0" presId="urn:microsoft.com/office/officeart/2018/2/layout/IconVerticalSolidList"/>
    <dgm:cxn modelId="{84ADB7B6-2996-48BA-B676-D5403099E002}" type="presParOf" srcId="{8118338A-7461-4C11-9BF9-BF4CC9719A80}" destId="{8099E5D8-0FB5-48AA-9F40-DEA3A54EAE3A}" srcOrd="0" destOrd="0" presId="urn:microsoft.com/office/officeart/2018/2/layout/IconVerticalSolidList"/>
    <dgm:cxn modelId="{C7CEC721-5B88-4302-AEF2-C4192E7B126E}" type="presParOf" srcId="{8099E5D8-0FB5-48AA-9F40-DEA3A54EAE3A}" destId="{CAE6F573-4717-4F37-BF71-41AF77010170}" srcOrd="0" destOrd="0" presId="urn:microsoft.com/office/officeart/2018/2/layout/IconVerticalSolidList"/>
    <dgm:cxn modelId="{53BF4570-2447-4B6C-AED2-9F1DB18ACFAB}" type="presParOf" srcId="{8099E5D8-0FB5-48AA-9F40-DEA3A54EAE3A}" destId="{EA230E80-1AF8-4CB8-85E4-FA7D9A26754E}" srcOrd="1" destOrd="0" presId="urn:microsoft.com/office/officeart/2018/2/layout/IconVerticalSolidList"/>
    <dgm:cxn modelId="{6F623EA6-2104-47FB-B620-1BD8F872A53A}" type="presParOf" srcId="{8099E5D8-0FB5-48AA-9F40-DEA3A54EAE3A}" destId="{12364C66-4175-4234-9B24-2954956066D4}" srcOrd="2" destOrd="0" presId="urn:microsoft.com/office/officeart/2018/2/layout/IconVerticalSolidList"/>
    <dgm:cxn modelId="{449D1E93-30A7-4C48-B401-9E16CCDA7502}" type="presParOf" srcId="{8099E5D8-0FB5-48AA-9F40-DEA3A54EAE3A}" destId="{5DAB30B7-FF53-41E4-AEA6-0B85C066F80A}" srcOrd="3" destOrd="0" presId="urn:microsoft.com/office/officeart/2018/2/layout/IconVerticalSolidList"/>
    <dgm:cxn modelId="{654CE30A-1527-4BF4-B24F-50433C00302A}" type="presParOf" srcId="{8118338A-7461-4C11-9BF9-BF4CC9719A80}" destId="{97F32677-3EEA-43C1-9425-11ABBCFB8B8A}" srcOrd="1" destOrd="0" presId="urn:microsoft.com/office/officeart/2018/2/layout/IconVerticalSolidList"/>
    <dgm:cxn modelId="{75B3870E-523E-4AB2-8126-BDF696044AE0}" type="presParOf" srcId="{8118338A-7461-4C11-9BF9-BF4CC9719A80}" destId="{73D93452-E78A-4544-8BA7-CA34DC3FD20E}" srcOrd="2" destOrd="0" presId="urn:microsoft.com/office/officeart/2018/2/layout/IconVerticalSolidList"/>
    <dgm:cxn modelId="{9D7393E5-B439-43B0-B1A5-85A1FBA1F84D}" type="presParOf" srcId="{73D93452-E78A-4544-8BA7-CA34DC3FD20E}" destId="{41BDCE42-29B1-4BCD-B0D0-4B2678C31D5A}" srcOrd="0" destOrd="0" presId="urn:microsoft.com/office/officeart/2018/2/layout/IconVerticalSolidList"/>
    <dgm:cxn modelId="{82688DDA-53AB-4AB5-91FB-6F5A42F5236A}" type="presParOf" srcId="{73D93452-E78A-4544-8BA7-CA34DC3FD20E}" destId="{9BD5CCDE-3BD6-4ADF-B22B-5E2CE56AB3F0}" srcOrd="1" destOrd="0" presId="urn:microsoft.com/office/officeart/2018/2/layout/IconVerticalSolidList"/>
    <dgm:cxn modelId="{D78E85ED-7B8C-4803-9518-F8F55D4C0CA2}" type="presParOf" srcId="{73D93452-E78A-4544-8BA7-CA34DC3FD20E}" destId="{00D06AF0-A762-49AD-8493-79337FF8947D}" srcOrd="2" destOrd="0" presId="urn:microsoft.com/office/officeart/2018/2/layout/IconVerticalSolidList"/>
    <dgm:cxn modelId="{F13DEF2E-3A10-46B0-9DFF-81FD01501703}" type="presParOf" srcId="{73D93452-E78A-4544-8BA7-CA34DC3FD20E}" destId="{02B2D9DB-C1BE-437F-894E-E8D57B724FC2}" srcOrd="3" destOrd="0" presId="urn:microsoft.com/office/officeart/2018/2/layout/IconVerticalSolidList"/>
    <dgm:cxn modelId="{F77B1324-143D-4B81-8FC4-1045B53ECC30}" type="presParOf" srcId="{8118338A-7461-4C11-9BF9-BF4CC9719A80}" destId="{D5200281-5C17-4578-8961-A98BDE275EB6}" srcOrd="3" destOrd="0" presId="urn:microsoft.com/office/officeart/2018/2/layout/IconVerticalSolidList"/>
    <dgm:cxn modelId="{377186CE-09A1-4215-9E08-46A0EADE7D18}" type="presParOf" srcId="{8118338A-7461-4C11-9BF9-BF4CC9719A80}" destId="{D35FFFA4-AD83-469F-86E3-30556828D00A}" srcOrd="4" destOrd="0" presId="urn:microsoft.com/office/officeart/2018/2/layout/IconVerticalSolidList"/>
    <dgm:cxn modelId="{370C10DE-93FF-4863-9E6D-4ABDEC49A89C}" type="presParOf" srcId="{D35FFFA4-AD83-469F-86E3-30556828D00A}" destId="{F75A1D68-74B2-48A5-B481-E7029ACCF78B}" srcOrd="0" destOrd="0" presId="urn:microsoft.com/office/officeart/2018/2/layout/IconVerticalSolidList"/>
    <dgm:cxn modelId="{F0D434D3-6C45-42CB-997B-2A194B9CA270}" type="presParOf" srcId="{D35FFFA4-AD83-469F-86E3-30556828D00A}" destId="{0E2FBE8D-2991-4DB0-B720-BFFE4284A065}" srcOrd="1" destOrd="0" presId="urn:microsoft.com/office/officeart/2018/2/layout/IconVerticalSolidList"/>
    <dgm:cxn modelId="{075CBA93-A3B3-4B41-9422-34625CE9E1B7}" type="presParOf" srcId="{D35FFFA4-AD83-469F-86E3-30556828D00A}" destId="{B12B9806-A933-4A71-A4E7-7AA93E7A8AC4}" srcOrd="2" destOrd="0" presId="urn:microsoft.com/office/officeart/2018/2/layout/IconVerticalSolidList"/>
    <dgm:cxn modelId="{CBD13100-4E08-4220-ADC6-0C281F69AA40}" type="presParOf" srcId="{D35FFFA4-AD83-469F-86E3-30556828D00A}" destId="{6BFFF149-D153-493E-898E-2C3806A14337}" srcOrd="3" destOrd="0" presId="urn:microsoft.com/office/officeart/2018/2/layout/IconVerticalSolidList"/>
    <dgm:cxn modelId="{321B18A8-A6CB-4546-9305-74482F4CF4EE}" type="presParOf" srcId="{8118338A-7461-4C11-9BF9-BF4CC9719A80}" destId="{B4E61BEE-D345-4F51-ACBF-1E828F4862F2}" srcOrd="5" destOrd="0" presId="urn:microsoft.com/office/officeart/2018/2/layout/IconVerticalSolidList"/>
    <dgm:cxn modelId="{E81244EE-7E5E-4725-8059-870E7EEF4EB5}" type="presParOf" srcId="{8118338A-7461-4C11-9BF9-BF4CC9719A80}" destId="{753555FD-B3DD-4B74-B75E-CC13D24B2CA7}" srcOrd="6" destOrd="0" presId="urn:microsoft.com/office/officeart/2018/2/layout/IconVerticalSolidList"/>
    <dgm:cxn modelId="{CC0BC129-AC82-489A-8531-09F6D66CFBDA}" type="presParOf" srcId="{753555FD-B3DD-4B74-B75E-CC13D24B2CA7}" destId="{DA63F118-3335-4DF2-AF8A-31D1D02CFCEA}" srcOrd="0" destOrd="0" presId="urn:microsoft.com/office/officeart/2018/2/layout/IconVerticalSolidList"/>
    <dgm:cxn modelId="{FB95472A-7984-47DC-B7D1-DC48638BF2FC}" type="presParOf" srcId="{753555FD-B3DD-4B74-B75E-CC13D24B2CA7}" destId="{AA8C4C64-E88D-4F2A-BBBD-A1641D9D7832}" srcOrd="1" destOrd="0" presId="urn:microsoft.com/office/officeart/2018/2/layout/IconVerticalSolidList"/>
    <dgm:cxn modelId="{A9826D2D-44A3-43E5-B2E9-D14FF8B9FB1B}" type="presParOf" srcId="{753555FD-B3DD-4B74-B75E-CC13D24B2CA7}" destId="{DA355B28-2A77-4F6E-B469-5CE869EEB20C}" srcOrd="2" destOrd="0" presId="urn:microsoft.com/office/officeart/2018/2/layout/IconVerticalSolidList"/>
    <dgm:cxn modelId="{319A733E-B098-4E0C-AA17-F75572BB6E8B}" type="presParOf" srcId="{753555FD-B3DD-4B74-B75E-CC13D24B2CA7}" destId="{52364CD9-8387-4ABE-9541-076C8D55A2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5FF032-D12C-4596-927B-C082D4C0EA2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9A9038-EC28-4C1B-80F4-F8A2D48A90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Setting priorities and communicating them</a:t>
          </a:r>
        </a:p>
      </dgm:t>
    </dgm:pt>
    <dgm:pt modelId="{337BD75B-D715-4CD2-977A-124A8A99402A}" type="parTrans" cxnId="{E19759DC-29A4-49BD-83DE-1AE119E0A036}">
      <dgm:prSet/>
      <dgm:spPr/>
      <dgm:t>
        <a:bodyPr/>
        <a:lstStyle/>
        <a:p>
          <a:endParaRPr lang="en-US"/>
        </a:p>
      </dgm:t>
    </dgm:pt>
    <dgm:pt modelId="{97D71029-A62D-4DF9-B888-B8241EDDC3D1}" type="sibTrans" cxnId="{E19759DC-29A4-49BD-83DE-1AE119E0A036}">
      <dgm:prSet/>
      <dgm:spPr/>
      <dgm:t>
        <a:bodyPr/>
        <a:lstStyle/>
        <a:p>
          <a:endParaRPr lang="en-US"/>
        </a:p>
      </dgm:t>
    </dgm:pt>
    <dgm:pt modelId="{6E4ECB26-AAFE-42E9-9904-DDC541C69E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Information Security Procedures</a:t>
          </a:r>
        </a:p>
      </dgm:t>
    </dgm:pt>
    <dgm:pt modelId="{A989B950-3912-4CCE-B507-F8D93B773A5C}" type="parTrans" cxnId="{408A89D9-7B96-4A78-9436-FE3D984FFA3A}">
      <dgm:prSet/>
      <dgm:spPr/>
      <dgm:t>
        <a:bodyPr/>
        <a:lstStyle/>
        <a:p>
          <a:endParaRPr lang="en-US"/>
        </a:p>
      </dgm:t>
    </dgm:pt>
    <dgm:pt modelId="{4DBB00B0-8B6A-486D-9107-CB40B117FF5D}" type="sibTrans" cxnId="{408A89D9-7B96-4A78-9436-FE3D984FFA3A}">
      <dgm:prSet/>
      <dgm:spPr/>
      <dgm:t>
        <a:bodyPr/>
        <a:lstStyle/>
        <a:p>
          <a:endParaRPr lang="en-US"/>
        </a:p>
      </dgm:t>
    </dgm:pt>
    <dgm:pt modelId="{286B4402-4A58-4CA9-9826-CC3CDB0A99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 Governance and Oversight</a:t>
          </a:r>
        </a:p>
      </dgm:t>
    </dgm:pt>
    <dgm:pt modelId="{D0E8CF31-B4C1-4399-B7BD-3DA1E150A0A3}" type="parTrans" cxnId="{96628E13-2D63-4737-8A4F-F1D3F77B6438}">
      <dgm:prSet/>
      <dgm:spPr/>
      <dgm:t>
        <a:bodyPr/>
        <a:lstStyle/>
        <a:p>
          <a:endParaRPr lang="en-US"/>
        </a:p>
      </dgm:t>
    </dgm:pt>
    <dgm:pt modelId="{CD4AAE69-B658-4749-8496-EEA663F7F74B}" type="sibTrans" cxnId="{96628E13-2D63-4737-8A4F-F1D3F77B6438}">
      <dgm:prSet/>
      <dgm:spPr/>
      <dgm:t>
        <a:bodyPr/>
        <a:lstStyle/>
        <a:p>
          <a:endParaRPr lang="en-US"/>
        </a:p>
      </dgm:t>
    </dgm:pt>
    <dgm:pt modelId="{B926FA8A-000A-46DB-8DC3-CB50ECC65F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Formulates, reviews, and approves information security policies</a:t>
          </a:r>
        </a:p>
      </dgm:t>
    </dgm:pt>
    <dgm:pt modelId="{5ABE7FB1-A1C0-403D-B200-4F614B48760A}" type="parTrans" cxnId="{7F19F11A-CF64-4FD1-9520-1E939A83B116}">
      <dgm:prSet/>
      <dgm:spPr/>
      <dgm:t>
        <a:bodyPr/>
        <a:lstStyle/>
        <a:p>
          <a:endParaRPr lang="en-US"/>
        </a:p>
      </dgm:t>
    </dgm:pt>
    <dgm:pt modelId="{932D6FA6-8CD3-4EBD-AFB3-451E6A2ED751}" type="sibTrans" cxnId="{7F19F11A-CF64-4FD1-9520-1E939A83B116}">
      <dgm:prSet/>
      <dgm:spPr/>
      <dgm:t>
        <a:bodyPr/>
        <a:lstStyle/>
        <a:p>
          <a:endParaRPr lang="en-US"/>
        </a:p>
      </dgm:t>
    </dgm:pt>
    <dgm:pt modelId="{0E3DFE07-2B8D-482D-AE52-E794D04DC6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Assessment of efficacy</a:t>
          </a:r>
        </a:p>
      </dgm:t>
    </dgm:pt>
    <dgm:pt modelId="{E1CBAD38-1868-4CFE-9EA1-9C752E1BBDE2}" type="parTrans" cxnId="{81D3C67F-E635-4DD5-B6BD-9928634D25AB}">
      <dgm:prSet/>
      <dgm:spPr/>
      <dgm:t>
        <a:bodyPr/>
        <a:lstStyle/>
        <a:p>
          <a:endParaRPr lang="en-US"/>
        </a:p>
      </dgm:t>
    </dgm:pt>
    <dgm:pt modelId="{F17E485B-8002-40D9-B16E-F2836D0DD7FF}" type="sibTrans" cxnId="{81D3C67F-E635-4DD5-B6BD-9928634D25AB}">
      <dgm:prSet/>
      <dgm:spPr/>
      <dgm:t>
        <a:bodyPr/>
        <a:lstStyle/>
        <a:p>
          <a:endParaRPr lang="en-US"/>
        </a:p>
      </dgm:t>
    </dgm:pt>
    <dgm:pt modelId="{593A6C9A-F1A7-42DF-B3EA-80E0A3277A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Coordination of Security measures</a:t>
          </a:r>
        </a:p>
      </dgm:t>
    </dgm:pt>
    <dgm:pt modelId="{5617A865-2AC3-4869-A94C-CB19A14CC514}" type="parTrans" cxnId="{79CF728D-C43C-4B40-B61F-3A499EA95F3B}">
      <dgm:prSet/>
      <dgm:spPr/>
      <dgm:t>
        <a:bodyPr/>
        <a:lstStyle/>
        <a:p>
          <a:endParaRPr lang="en-US"/>
        </a:p>
      </dgm:t>
    </dgm:pt>
    <dgm:pt modelId="{72E742E5-4FA1-4138-8513-C2447D76C129}" type="sibTrans" cxnId="{79CF728D-C43C-4B40-B61F-3A499EA95F3B}">
      <dgm:prSet/>
      <dgm:spPr/>
      <dgm:t>
        <a:bodyPr/>
        <a:lstStyle/>
        <a:p>
          <a:endParaRPr lang="en-US"/>
        </a:p>
      </dgm:t>
    </dgm:pt>
    <dgm:pt modelId="{FCA1CD23-20A6-4654-A8A4-28C42E50DAD9}" type="pres">
      <dgm:prSet presAssocID="{335FF032-D12C-4596-927B-C082D4C0EA27}" presName="root" presStyleCnt="0">
        <dgm:presLayoutVars>
          <dgm:dir/>
          <dgm:resizeHandles val="exact"/>
        </dgm:presLayoutVars>
      </dgm:prSet>
      <dgm:spPr/>
    </dgm:pt>
    <dgm:pt modelId="{43177431-FB10-4E70-BE1C-4DA39B8BE61F}" type="pres">
      <dgm:prSet presAssocID="{279A9038-EC28-4C1B-80F4-F8A2D48A90C4}" presName="compNode" presStyleCnt="0"/>
      <dgm:spPr/>
    </dgm:pt>
    <dgm:pt modelId="{CD6047DA-3F59-43C3-B713-5EA9C64247BF}" type="pres">
      <dgm:prSet presAssocID="{279A9038-EC28-4C1B-80F4-F8A2D48A90C4}" presName="bgRect" presStyleLbl="bgShp" presStyleIdx="0" presStyleCnt="6"/>
      <dgm:spPr/>
    </dgm:pt>
    <dgm:pt modelId="{16439A23-40FA-487E-A772-E9E1067239A4}" type="pres">
      <dgm:prSet presAssocID="{279A9038-EC28-4C1B-80F4-F8A2D48A90C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8640D45-7054-478A-9E01-D3440BAF2F85}" type="pres">
      <dgm:prSet presAssocID="{279A9038-EC28-4C1B-80F4-F8A2D48A90C4}" presName="spaceRect" presStyleCnt="0"/>
      <dgm:spPr/>
    </dgm:pt>
    <dgm:pt modelId="{76EA6F6E-0769-46FD-BBA9-17736E34D459}" type="pres">
      <dgm:prSet presAssocID="{279A9038-EC28-4C1B-80F4-F8A2D48A90C4}" presName="parTx" presStyleLbl="revTx" presStyleIdx="0" presStyleCnt="6">
        <dgm:presLayoutVars>
          <dgm:chMax val="0"/>
          <dgm:chPref val="0"/>
        </dgm:presLayoutVars>
      </dgm:prSet>
      <dgm:spPr/>
    </dgm:pt>
    <dgm:pt modelId="{E973242C-8CA1-44E2-8CF7-B974C198F363}" type="pres">
      <dgm:prSet presAssocID="{97D71029-A62D-4DF9-B888-B8241EDDC3D1}" presName="sibTrans" presStyleCnt="0"/>
      <dgm:spPr/>
    </dgm:pt>
    <dgm:pt modelId="{AC9337CA-3BFE-4618-AAA7-4792738677C8}" type="pres">
      <dgm:prSet presAssocID="{6E4ECB26-AAFE-42E9-9904-DDC541C69ED0}" presName="compNode" presStyleCnt="0"/>
      <dgm:spPr/>
    </dgm:pt>
    <dgm:pt modelId="{11AB4735-F95B-40F3-A690-DE9F9E2CB899}" type="pres">
      <dgm:prSet presAssocID="{6E4ECB26-AAFE-42E9-9904-DDC541C69ED0}" presName="bgRect" presStyleLbl="bgShp" presStyleIdx="1" presStyleCnt="6"/>
      <dgm:spPr/>
    </dgm:pt>
    <dgm:pt modelId="{A5D2B8B5-315E-4412-B00A-C7ED76DEB535}" type="pres">
      <dgm:prSet presAssocID="{6E4ECB26-AAFE-42E9-9904-DDC541C69ED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46667B7-C883-4B9B-81AC-34A159EF2ADB}" type="pres">
      <dgm:prSet presAssocID="{6E4ECB26-AAFE-42E9-9904-DDC541C69ED0}" presName="spaceRect" presStyleCnt="0"/>
      <dgm:spPr/>
    </dgm:pt>
    <dgm:pt modelId="{FA8C46F0-0F7C-4036-AD70-F920F2701395}" type="pres">
      <dgm:prSet presAssocID="{6E4ECB26-AAFE-42E9-9904-DDC541C69ED0}" presName="parTx" presStyleLbl="revTx" presStyleIdx="1" presStyleCnt="6">
        <dgm:presLayoutVars>
          <dgm:chMax val="0"/>
          <dgm:chPref val="0"/>
        </dgm:presLayoutVars>
      </dgm:prSet>
      <dgm:spPr/>
    </dgm:pt>
    <dgm:pt modelId="{83990EED-7C3E-412A-96CB-F6C5F0735118}" type="pres">
      <dgm:prSet presAssocID="{4DBB00B0-8B6A-486D-9107-CB40B117FF5D}" presName="sibTrans" presStyleCnt="0"/>
      <dgm:spPr/>
    </dgm:pt>
    <dgm:pt modelId="{259E0BB1-2D39-4103-804A-C04758F86427}" type="pres">
      <dgm:prSet presAssocID="{286B4402-4A58-4CA9-9826-CC3CDB0A9980}" presName="compNode" presStyleCnt="0"/>
      <dgm:spPr/>
    </dgm:pt>
    <dgm:pt modelId="{DEBF8DB9-C59D-476C-9663-4931EC29B1C0}" type="pres">
      <dgm:prSet presAssocID="{286B4402-4A58-4CA9-9826-CC3CDB0A9980}" presName="bgRect" presStyleLbl="bgShp" presStyleIdx="2" presStyleCnt="6"/>
      <dgm:spPr/>
    </dgm:pt>
    <dgm:pt modelId="{DE2F8E83-BFA5-453A-8176-0BBD879FCF43}" type="pres">
      <dgm:prSet presAssocID="{286B4402-4A58-4CA9-9826-CC3CDB0A998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1F33BE4-EE9C-48DB-896C-CE89B25FE703}" type="pres">
      <dgm:prSet presAssocID="{286B4402-4A58-4CA9-9826-CC3CDB0A9980}" presName="spaceRect" presStyleCnt="0"/>
      <dgm:spPr/>
    </dgm:pt>
    <dgm:pt modelId="{30B532F0-C81E-4B3F-AB09-F3205F6BED0A}" type="pres">
      <dgm:prSet presAssocID="{286B4402-4A58-4CA9-9826-CC3CDB0A9980}" presName="parTx" presStyleLbl="revTx" presStyleIdx="2" presStyleCnt="6">
        <dgm:presLayoutVars>
          <dgm:chMax val="0"/>
          <dgm:chPref val="0"/>
        </dgm:presLayoutVars>
      </dgm:prSet>
      <dgm:spPr/>
    </dgm:pt>
    <dgm:pt modelId="{CCC73868-A4FD-4D27-BD95-6051C7925538}" type="pres">
      <dgm:prSet presAssocID="{CD4AAE69-B658-4749-8496-EEA663F7F74B}" presName="sibTrans" presStyleCnt="0"/>
      <dgm:spPr/>
    </dgm:pt>
    <dgm:pt modelId="{9B3C2480-9214-416A-B72C-4A9EAE33C76F}" type="pres">
      <dgm:prSet presAssocID="{B926FA8A-000A-46DB-8DC3-CB50ECC65F0A}" presName="compNode" presStyleCnt="0"/>
      <dgm:spPr/>
    </dgm:pt>
    <dgm:pt modelId="{82D899BD-F2BB-4AD4-84DA-566A11D6CD0C}" type="pres">
      <dgm:prSet presAssocID="{B926FA8A-000A-46DB-8DC3-CB50ECC65F0A}" presName="bgRect" presStyleLbl="bgShp" presStyleIdx="3" presStyleCnt="6"/>
      <dgm:spPr/>
    </dgm:pt>
    <dgm:pt modelId="{07E1CA76-9A06-4503-B4B1-3C2DCE162507}" type="pres">
      <dgm:prSet presAssocID="{B926FA8A-000A-46DB-8DC3-CB50ECC65F0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3AAE9DFF-83E4-4C95-811E-412DB527B168}" type="pres">
      <dgm:prSet presAssocID="{B926FA8A-000A-46DB-8DC3-CB50ECC65F0A}" presName="spaceRect" presStyleCnt="0"/>
      <dgm:spPr/>
    </dgm:pt>
    <dgm:pt modelId="{5CE46F95-7528-497C-A25D-CA6BF278A221}" type="pres">
      <dgm:prSet presAssocID="{B926FA8A-000A-46DB-8DC3-CB50ECC65F0A}" presName="parTx" presStyleLbl="revTx" presStyleIdx="3" presStyleCnt="6">
        <dgm:presLayoutVars>
          <dgm:chMax val="0"/>
          <dgm:chPref val="0"/>
        </dgm:presLayoutVars>
      </dgm:prSet>
      <dgm:spPr/>
    </dgm:pt>
    <dgm:pt modelId="{2228E7B9-07E7-4B45-8A36-0FB9AABDC81B}" type="pres">
      <dgm:prSet presAssocID="{932D6FA6-8CD3-4EBD-AFB3-451E6A2ED751}" presName="sibTrans" presStyleCnt="0"/>
      <dgm:spPr/>
    </dgm:pt>
    <dgm:pt modelId="{9FA884A9-6B53-41C5-8797-C064A5A6CB4F}" type="pres">
      <dgm:prSet presAssocID="{0E3DFE07-2B8D-482D-AE52-E794D04DC6C5}" presName="compNode" presStyleCnt="0"/>
      <dgm:spPr/>
    </dgm:pt>
    <dgm:pt modelId="{29C39F06-C346-4490-931E-CA6CE5724BC3}" type="pres">
      <dgm:prSet presAssocID="{0E3DFE07-2B8D-482D-AE52-E794D04DC6C5}" presName="bgRect" presStyleLbl="bgShp" presStyleIdx="4" presStyleCnt="6"/>
      <dgm:spPr/>
    </dgm:pt>
    <dgm:pt modelId="{91FC3E72-C918-48B7-847C-5C5D0B70D19F}" type="pres">
      <dgm:prSet presAssocID="{0E3DFE07-2B8D-482D-AE52-E794D04DC6C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F5E470-743D-4620-ADCE-8D261BBD9730}" type="pres">
      <dgm:prSet presAssocID="{0E3DFE07-2B8D-482D-AE52-E794D04DC6C5}" presName="spaceRect" presStyleCnt="0"/>
      <dgm:spPr/>
    </dgm:pt>
    <dgm:pt modelId="{820B0182-82F7-441C-828E-2035CD85892F}" type="pres">
      <dgm:prSet presAssocID="{0E3DFE07-2B8D-482D-AE52-E794D04DC6C5}" presName="parTx" presStyleLbl="revTx" presStyleIdx="4" presStyleCnt="6">
        <dgm:presLayoutVars>
          <dgm:chMax val="0"/>
          <dgm:chPref val="0"/>
        </dgm:presLayoutVars>
      </dgm:prSet>
      <dgm:spPr/>
    </dgm:pt>
    <dgm:pt modelId="{162D762A-3548-43D6-8D0C-DF1035DCF0DB}" type="pres">
      <dgm:prSet presAssocID="{F17E485B-8002-40D9-B16E-F2836D0DD7FF}" presName="sibTrans" presStyleCnt="0"/>
      <dgm:spPr/>
    </dgm:pt>
    <dgm:pt modelId="{72D4A42A-4C1E-4DFF-B7FA-C90D23567F5B}" type="pres">
      <dgm:prSet presAssocID="{593A6C9A-F1A7-42DF-B3EA-80E0A3277AEE}" presName="compNode" presStyleCnt="0"/>
      <dgm:spPr/>
    </dgm:pt>
    <dgm:pt modelId="{65D60C38-C3E1-4A87-87B0-2D20C9BFACC8}" type="pres">
      <dgm:prSet presAssocID="{593A6C9A-F1A7-42DF-B3EA-80E0A3277AEE}" presName="bgRect" presStyleLbl="bgShp" presStyleIdx="5" presStyleCnt="6"/>
      <dgm:spPr/>
    </dgm:pt>
    <dgm:pt modelId="{4C649318-02C1-4F95-BB98-56B1B2A94C63}" type="pres">
      <dgm:prSet presAssocID="{593A6C9A-F1A7-42DF-B3EA-80E0A3277AE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FF2799C6-E726-44EE-AE2C-B81330DAB6CD}" type="pres">
      <dgm:prSet presAssocID="{593A6C9A-F1A7-42DF-B3EA-80E0A3277AEE}" presName="spaceRect" presStyleCnt="0"/>
      <dgm:spPr/>
    </dgm:pt>
    <dgm:pt modelId="{A2CB250A-5EC7-4018-902F-BDB44FA478F0}" type="pres">
      <dgm:prSet presAssocID="{593A6C9A-F1A7-42DF-B3EA-80E0A3277AE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6628E13-2D63-4737-8A4F-F1D3F77B6438}" srcId="{335FF032-D12C-4596-927B-C082D4C0EA27}" destId="{286B4402-4A58-4CA9-9826-CC3CDB0A9980}" srcOrd="2" destOrd="0" parTransId="{D0E8CF31-B4C1-4399-B7BD-3DA1E150A0A3}" sibTransId="{CD4AAE69-B658-4749-8496-EEA663F7F74B}"/>
    <dgm:cxn modelId="{7F19F11A-CF64-4FD1-9520-1E939A83B116}" srcId="{335FF032-D12C-4596-927B-C082D4C0EA27}" destId="{B926FA8A-000A-46DB-8DC3-CB50ECC65F0A}" srcOrd="3" destOrd="0" parTransId="{5ABE7FB1-A1C0-403D-B200-4F614B48760A}" sibTransId="{932D6FA6-8CD3-4EBD-AFB3-451E6A2ED751}"/>
    <dgm:cxn modelId="{23F6EA26-4F25-487B-94F1-85D7AE12DBDF}" type="presOf" srcId="{286B4402-4A58-4CA9-9826-CC3CDB0A9980}" destId="{30B532F0-C81E-4B3F-AB09-F3205F6BED0A}" srcOrd="0" destOrd="0" presId="urn:microsoft.com/office/officeart/2018/2/layout/IconVerticalSolidList"/>
    <dgm:cxn modelId="{5EA26828-7775-4D9B-ADB4-391C5B1FEDA4}" type="presOf" srcId="{335FF032-D12C-4596-927B-C082D4C0EA27}" destId="{FCA1CD23-20A6-4654-A8A4-28C42E50DAD9}" srcOrd="0" destOrd="0" presId="urn:microsoft.com/office/officeart/2018/2/layout/IconVerticalSolidList"/>
    <dgm:cxn modelId="{9835F340-C67B-4573-B5C3-CAB58368E95E}" type="presOf" srcId="{279A9038-EC28-4C1B-80F4-F8A2D48A90C4}" destId="{76EA6F6E-0769-46FD-BBA9-17736E34D459}" srcOrd="0" destOrd="0" presId="urn:microsoft.com/office/officeart/2018/2/layout/IconVerticalSolidList"/>
    <dgm:cxn modelId="{81D3C67F-E635-4DD5-B6BD-9928634D25AB}" srcId="{335FF032-D12C-4596-927B-C082D4C0EA27}" destId="{0E3DFE07-2B8D-482D-AE52-E794D04DC6C5}" srcOrd="4" destOrd="0" parTransId="{E1CBAD38-1868-4CFE-9EA1-9C752E1BBDE2}" sibTransId="{F17E485B-8002-40D9-B16E-F2836D0DD7FF}"/>
    <dgm:cxn modelId="{79CF728D-C43C-4B40-B61F-3A499EA95F3B}" srcId="{335FF032-D12C-4596-927B-C082D4C0EA27}" destId="{593A6C9A-F1A7-42DF-B3EA-80E0A3277AEE}" srcOrd="5" destOrd="0" parTransId="{5617A865-2AC3-4869-A94C-CB19A14CC514}" sibTransId="{72E742E5-4FA1-4138-8513-C2447D76C129}"/>
    <dgm:cxn modelId="{F26D5DB7-A4DE-4967-99A9-21E6EAC0A1CA}" type="presOf" srcId="{0E3DFE07-2B8D-482D-AE52-E794D04DC6C5}" destId="{820B0182-82F7-441C-828E-2035CD85892F}" srcOrd="0" destOrd="0" presId="urn:microsoft.com/office/officeart/2018/2/layout/IconVerticalSolidList"/>
    <dgm:cxn modelId="{655115D1-3A65-4D2E-9419-C8A57DEB9F7E}" type="presOf" srcId="{6E4ECB26-AAFE-42E9-9904-DDC541C69ED0}" destId="{FA8C46F0-0F7C-4036-AD70-F920F2701395}" srcOrd="0" destOrd="0" presId="urn:microsoft.com/office/officeart/2018/2/layout/IconVerticalSolidList"/>
    <dgm:cxn modelId="{408A89D9-7B96-4A78-9436-FE3D984FFA3A}" srcId="{335FF032-D12C-4596-927B-C082D4C0EA27}" destId="{6E4ECB26-AAFE-42E9-9904-DDC541C69ED0}" srcOrd="1" destOrd="0" parTransId="{A989B950-3912-4CCE-B507-F8D93B773A5C}" sibTransId="{4DBB00B0-8B6A-486D-9107-CB40B117FF5D}"/>
    <dgm:cxn modelId="{E19759DC-29A4-49BD-83DE-1AE119E0A036}" srcId="{335FF032-D12C-4596-927B-C082D4C0EA27}" destId="{279A9038-EC28-4C1B-80F4-F8A2D48A90C4}" srcOrd="0" destOrd="0" parTransId="{337BD75B-D715-4CD2-977A-124A8A99402A}" sibTransId="{97D71029-A62D-4DF9-B888-B8241EDDC3D1}"/>
    <dgm:cxn modelId="{484459EE-9760-419B-B552-512F0E5FECE1}" type="presOf" srcId="{593A6C9A-F1A7-42DF-B3EA-80E0A3277AEE}" destId="{A2CB250A-5EC7-4018-902F-BDB44FA478F0}" srcOrd="0" destOrd="0" presId="urn:microsoft.com/office/officeart/2018/2/layout/IconVerticalSolidList"/>
    <dgm:cxn modelId="{938D2AF3-55B2-4707-981C-002981469E89}" type="presOf" srcId="{B926FA8A-000A-46DB-8DC3-CB50ECC65F0A}" destId="{5CE46F95-7528-497C-A25D-CA6BF278A221}" srcOrd="0" destOrd="0" presId="urn:microsoft.com/office/officeart/2018/2/layout/IconVerticalSolidList"/>
    <dgm:cxn modelId="{03BD235C-88F3-4483-8056-D0E5EE4B70BA}" type="presParOf" srcId="{FCA1CD23-20A6-4654-A8A4-28C42E50DAD9}" destId="{43177431-FB10-4E70-BE1C-4DA39B8BE61F}" srcOrd="0" destOrd="0" presId="urn:microsoft.com/office/officeart/2018/2/layout/IconVerticalSolidList"/>
    <dgm:cxn modelId="{7532ECC7-5361-414B-837C-B361D1254E11}" type="presParOf" srcId="{43177431-FB10-4E70-BE1C-4DA39B8BE61F}" destId="{CD6047DA-3F59-43C3-B713-5EA9C64247BF}" srcOrd="0" destOrd="0" presId="urn:microsoft.com/office/officeart/2018/2/layout/IconVerticalSolidList"/>
    <dgm:cxn modelId="{5ACDAAE0-9141-4FEF-AE4B-BF5F85268404}" type="presParOf" srcId="{43177431-FB10-4E70-BE1C-4DA39B8BE61F}" destId="{16439A23-40FA-487E-A772-E9E1067239A4}" srcOrd="1" destOrd="0" presId="urn:microsoft.com/office/officeart/2018/2/layout/IconVerticalSolidList"/>
    <dgm:cxn modelId="{358C1E41-3265-4616-B9E5-A8794689A123}" type="presParOf" srcId="{43177431-FB10-4E70-BE1C-4DA39B8BE61F}" destId="{68640D45-7054-478A-9E01-D3440BAF2F85}" srcOrd="2" destOrd="0" presId="urn:microsoft.com/office/officeart/2018/2/layout/IconVerticalSolidList"/>
    <dgm:cxn modelId="{2DE9CAAA-03A1-4859-90F1-47D8E1304257}" type="presParOf" srcId="{43177431-FB10-4E70-BE1C-4DA39B8BE61F}" destId="{76EA6F6E-0769-46FD-BBA9-17736E34D459}" srcOrd="3" destOrd="0" presId="urn:microsoft.com/office/officeart/2018/2/layout/IconVerticalSolidList"/>
    <dgm:cxn modelId="{33DC4DE6-5402-482B-99C1-463F3324D31E}" type="presParOf" srcId="{FCA1CD23-20A6-4654-A8A4-28C42E50DAD9}" destId="{E973242C-8CA1-44E2-8CF7-B974C198F363}" srcOrd="1" destOrd="0" presId="urn:microsoft.com/office/officeart/2018/2/layout/IconVerticalSolidList"/>
    <dgm:cxn modelId="{4F2F8974-CDC0-4167-B9A2-04923A4E02C2}" type="presParOf" srcId="{FCA1CD23-20A6-4654-A8A4-28C42E50DAD9}" destId="{AC9337CA-3BFE-4618-AAA7-4792738677C8}" srcOrd="2" destOrd="0" presId="urn:microsoft.com/office/officeart/2018/2/layout/IconVerticalSolidList"/>
    <dgm:cxn modelId="{99655E29-FAAB-4682-8801-1FC4D4317A77}" type="presParOf" srcId="{AC9337CA-3BFE-4618-AAA7-4792738677C8}" destId="{11AB4735-F95B-40F3-A690-DE9F9E2CB899}" srcOrd="0" destOrd="0" presId="urn:microsoft.com/office/officeart/2018/2/layout/IconVerticalSolidList"/>
    <dgm:cxn modelId="{AED80017-A679-4CBE-923D-F9165CFCCF80}" type="presParOf" srcId="{AC9337CA-3BFE-4618-AAA7-4792738677C8}" destId="{A5D2B8B5-315E-4412-B00A-C7ED76DEB535}" srcOrd="1" destOrd="0" presId="urn:microsoft.com/office/officeart/2018/2/layout/IconVerticalSolidList"/>
    <dgm:cxn modelId="{60386F7B-0109-43F9-9C43-69D6396F6A31}" type="presParOf" srcId="{AC9337CA-3BFE-4618-AAA7-4792738677C8}" destId="{E46667B7-C883-4B9B-81AC-34A159EF2ADB}" srcOrd="2" destOrd="0" presId="urn:microsoft.com/office/officeart/2018/2/layout/IconVerticalSolidList"/>
    <dgm:cxn modelId="{33015521-4BFC-466A-B70E-4CDB7F991A5E}" type="presParOf" srcId="{AC9337CA-3BFE-4618-AAA7-4792738677C8}" destId="{FA8C46F0-0F7C-4036-AD70-F920F2701395}" srcOrd="3" destOrd="0" presId="urn:microsoft.com/office/officeart/2018/2/layout/IconVerticalSolidList"/>
    <dgm:cxn modelId="{2CB5E974-4136-4024-A52E-9909358AA863}" type="presParOf" srcId="{FCA1CD23-20A6-4654-A8A4-28C42E50DAD9}" destId="{83990EED-7C3E-412A-96CB-F6C5F0735118}" srcOrd="3" destOrd="0" presId="urn:microsoft.com/office/officeart/2018/2/layout/IconVerticalSolidList"/>
    <dgm:cxn modelId="{A6B32354-A3DB-43DE-8920-13C609B2B97B}" type="presParOf" srcId="{FCA1CD23-20A6-4654-A8A4-28C42E50DAD9}" destId="{259E0BB1-2D39-4103-804A-C04758F86427}" srcOrd="4" destOrd="0" presId="urn:microsoft.com/office/officeart/2018/2/layout/IconVerticalSolidList"/>
    <dgm:cxn modelId="{35C531A2-4670-42D5-A2EE-0CBD9A308A24}" type="presParOf" srcId="{259E0BB1-2D39-4103-804A-C04758F86427}" destId="{DEBF8DB9-C59D-476C-9663-4931EC29B1C0}" srcOrd="0" destOrd="0" presId="urn:microsoft.com/office/officeart/2018/2/layout/IconVerticalSolidList"/>
    <dgm:cxn modelId="{68EC7FBC-3DCF-4F63-A965-2F8D1718A8C6}" type="presParOf" srcId="{259E0BB1-2D39-4103-804A-C04758F86427}" destId="{DE2F8E83-BFA5-453A-8176-0BBD879FCF43}" srcOrd="1" destOrd="0" presId="urn:microsoft.com/office/officeart/2018/2/layout/IconVerticalSolidList"/>
    <dgm:cxn modelId="{91B3951B-8414-4A57-A39C-D6D5FFD47A8C}" type="presParOf" srcId="{259E0BB1-2D39-4103-804A-C04758F86427}" destId="{C1F33BE4-EE9C-48DB-896C-CE89B25FE703}" srcOrd="2" destOrd="0" presId="urn:microsoft.com/office/officeart/2018/2/layout/IconVerticalSolidList"/>
    <dgm:cxn modelId="{A39D5A6A-A756-4378-AB47-4D57DDF49D07}" type="presParOf" srcId="{259E0BB1-2D39-4103-804A-C04758F86427}" destId="{30B532F0-C81E-4B3F-AB09-F3205F6BED0A}" srcOrd="3" destOrd="0" presId="urn:microsoft.com/office/officeart/2018/2/layout/IconVerticalSolidList"/>
    <dgm:cxn modelId="{D7A464A9-1C83-4BEE-A2EF-EC787DC1235D}" type="presParOf" srcId="{FCA1CD23-20A6-4654-A8A4-28C42E50DAD9}" destId="{CCC73868-A4FD-4D27-BD95-6051C7925538}" srcOrd="5" destOrd="0" presId="urn:microsoft.com/office/officeart/2018/2/layout/IconVerticalSolidList"/>
    <dgm:cxn modelId="{EA6D1B7E-44F8-42BA-B6A1-BFB6F014C99C}" type="presParOf" srcId="{FCA1CD23-20A6-4654-A8A4-28C42E50DAD9}" destId="{9B3C2480-9214-416A-B72C-4A9EAE33C76F}" srcOrd="6" destOrd="0" presId="urn:microsoft.com/office/officeart/2018/2/layout/IconVerticalSolidList"/>
    <dgm:cxn modelId="{8063E932-1A7D-4829-AC5D-D4FC38496DA5}" type="presParOf" srcId="{9B3C2480-9214-416A-B72C-4A9EAE33C76F}" destId="{82D899BD-F2BB-4AD4-84DA-566A11D6CD0C}" srcOrd="0" destOrd="0" presId="urn:microsoft.com/office/officeart/2018/2/layout/IconVerticalSolidList"/>
    <dgm:cxn modelId="{88FB581A-830F-44B4-A533-538E9662B484}" type="presParOf" srcId="{9B3C2480-9214-416A-B72C-4A9EAE33C76F}" destId="{07E1CA76-9A06-4503-B4B1-3C2DCE162507}" srcOrd="1" destOrd="0" presId="urn:microsoft.com/office/officeart/2018/2/layout/IconVerticalSolidList"/>
    <dgm:cxn modelId="{40F97B5A-0ECF-46C4-85E9-8203C0B7BA58}" type="presParOf" srcId="{9B3C2480-9214-416A-B72C-4A9EAE33C76F}" destId="{3AAE9DFF-83E4-4C95-811E-412DB527B168}" srcOrd="2" destOrd="0" presId="urn:microsoft.com/office/officeart/2018/2/layout/IconVerticalSolidList"/>
    <dgm:cxn modelId="{B05E5EC6-A926-439C-AEFB-8B44A0E70A1F}" type="presParOf" srcId="{9B3C2480-9214-416A-B72C-4A9EAE33C76F}" destId="{5CE46F95-7528-497C-A25D-CA6BF278A221}" srcOrd="3" destOrd="0" presId="urn:microsoft.com/office/officeart/2018/2/layout/IconVerticalSolidList"/>
    <dgm:cxn modelId="{157A4589-AED0-488A-B521-FB477805AE61}" type="presParOf" srcId="{FCA1CD23-20A6-4654-A8A4-28C42E50DAD9}" destId="{2228E7B9-07E7-4B45-8A36-0FB9AABDC81B}" srcOrd="7" destOrd="0" presId="urn:microsoft.com/office/officeart/2018/2/layout/IconVerticalSolidList"/>
    <dgm:cxn modelId="{C431C99B-807A-44A0-A318-7039ED8FF422}" type="presParOf" srcId="{FCA1CD23-20A6-4654-A8A4-28C42E50DAD9}" destId="{9FA884A9-6B53-41C5-8797-C064A5A6CB4F}" srcOrd="8" destOrd="0" presId="urn:microsoft.com/office/officeart/2018/2/layout/IconVerticalSolidList"/>
    <dgm:cxn modelId="{F93FF38F-2CE5-41D8-B383-DD775FD9390D}" type="presParOf" srcId="{9FA884A9-6B53-41C5-8797-C064A5A6CB4F}" destId="{29C39F06-C346-4490-931E-CA6CE5724BC3}" srcOrd="0" destOrd="0" presId="urn:microsoft.com/office/officeart/2018/2/layout/IconVerticalSolidList"/>
    <dgm:cxn modelId="{51E4749F-B431-4B4B-B31F-206C728CA7EC}" type="presParOf" srcId="{9FA884A9-6B53-41C5-8797-C064A5A6CB4F}" destId="{91FC3E72-C918-48B7-847C-5C5D0B70D19F}" srcOrd="1" destOrd="0" presId="urn:microsoft.com/office/officeart/2018/2/layout/IconVerticalSolidList"/>
    <dgm:cxn modelId="{F864C8E3-1AAE-45E9-B540-6805C1A35670}" type="presParOf" srcId="{9FA884A9-6B53-41C5-8797-C064A5A6CB4F}" destId="{A3F5E470-743D-4620-ADCE-8D261BBD9730}" srcOrd="2" destOrd="0" presId="urn:microsoft.com/office/officeart/2018/2/layout/IconVerticalSolidList"/>
    <dgm:cxn modelId="{99D94F87-1BE4-49D1-B7F6-298582061AD9}" type="presParOf" srcId="{9FA884A9-6B53-41C5-8797-C064A5A6CB4F}" destId="{820B0182-82F7-441C-828E-2035CD85892F}" srcOrd="3" destOrd="0" presId="urn:microsoft.com/office/officeart/2018/2/layout/IconVerticalSolidList"/>
    <dgm:cxn modelId="{14BB4807-72A9-4B30-A4FD-BFFABE54F94B}" type="presParOf" srcId="{FCA1CD23-20A6-4654-A8A4-28C42E50DAD9}" destId="{162D762A-3548-43D6-8D0C-DF1035DCF0DB}" srcOrd="9" destOrd="0" presId="urn:microsoft.com/office/officeart/2018/2/layout/IconVerticalSolidList"/>
    <dgm:cxn modelId="{3CE10E82-5F7B-48A1-B118-58477ECCDF67}" type="presParOf" srcId="{FCA1CD23-20A6-4654-A8A4-28C42E50DAD9}" destId="{72D4A42A-4C1E-4DFF-B7FA-C90D23567F5B}" srcOrd="10" destOrd="0" presId="urn:microsoft.com/office/officeart/2018/2/layout/IconVerticalSolidList"/>
    <dgm:cxn modelId="{5F3104FD-69C2-443C-9E20-D82B5FCA6B19}" type="presParOf" srcId="{72D4A42A-4C1E-4DFF-B7FA-C90D23567F5B}" destId="{65D60C38-C3E1-4A87-87B0-2D20C9BFACC8}" srcOrd="0" destOrd="0" presId="urn:microsoft.com/office/officeart/2018/2/layout/IconVerticalSolidList"/>
    <dgm:cxn modelId="{D6C4D57E-F156-48B3-84A4-C1708FA52E16}" type="presParOf" srcId="{72D4A42A-4C1E-4DFF-B7FA-C90D23567F5B}" destId="{4C649318-02C1-4F95-BB98-56B1B2A94C63}" srcOrd="1" destOrd="0" presId="urn:microsoft.com/office/officeart/2018/2/layout/IconVerticalSolidList"/>
    <dgm:cxn modelId="{6D45BBCC-7B30-43C6-83CD-C6091D7F6922}" type="presParOf" srcId="{72D4A42A-4C1E-4DFF-B7FA-C90D23567F5B}" destId="{FF2799C6-E726-44EE-AE2C-B81330DAB6CD}" srcOrd="2" destOrd="0" presId="urn:microsoft.com/office/officeart/2018/2/layout/IconVerticalSolidList"/>
    <dgm:cxn modelId="{7F30E3EF-CFA6-42A3-860A-ACD1DCAEF487}" type="presParOf" srcId="{72D4A42A-4C1E-4DFF-B7FA-C90D23567F5B}" destId="{A2CB250A-5EC7-4018-902F-BDB44FA478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F8749F-8666-4917-ADFD-324F5F1D98F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997C4D-FA9C-4854-B615-BDBD892D5B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Determines and synchronizes information security strategy and goals with website requirements</a:t>
          </a:r>
        </a:p>
      </dgm:t>
    </dgm:pt>
    <dgm:pt modelId="{D0055265-CF6D-4522-82A1-2CE9408BDFFE}" type="parTrans" cxnId="{A39E929D-9E1C-467A-BE67-23CAB51E5F83}">
      <dgm:prSet/>
      <dgm:spPr/>
      <dgm:t>
        <a:bodyPr/>
        <a:lstStyle/>
        <a:p>
          <a:endParaRPr lang="en-US"/>
        </a:p>
      </dgm:t>
    </dgm:pt>
    <dgm:pt modelId="{1ABE34E1-0106-4E83-8F62-10B8C6486784}" type="sibTrans" cxnId="{A39E929D-9E1C-467A-BE67-23CAB51E5F83}">
      <dgm:prSet/>
      <dgm:spPr/>
      <dgm:t>
        <a:bodyPr/>
        <a:lstStyle/>
        <a:p>
          <a:endParaRPr lang="en-US"/>
        </a:p>
      </dgm:t>
    </dgm:pt>
    <dgm:pt modelId="{B02F7548-DACF-4B77-B071-7E87A9192B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Programs for privacy, security, and risk management are formally reviewed and approved to be consistent with organizational goals</a:t>
          </a:r>
        </a:p>
      </dgm:t>
    </dgm:pt>
    <dgm:pt modelId="{8619C9F4-5F0A-48FB-979F-529909B3F4B0}" type="parTrans" cxnId="{D05A03AE-7250-4A65-94E3-123631B5E10D}">
      <dgm:prSet/>
      <dgm:spPr/>
      <dgm:t>
        <a:bodyPr/>
        <a:lstStyle/>
        <a:p>
          <a:endParaRPr lang="en-US"/>
        </a:p>
      </dgm:t>
    </dgm:pt>
    <dgm:pt modelId="{9236991B-0A99-4E05-82C2-F7411D0C1538}" type="sibTrans" cxnId="{D05A03AE-7250-4A65-94E3-123631B5E10D}">
      <dgm:prSet/>
      <dgm:spPr/>
      <dgm:t>
        <a:bodyPr/>
        <a:lstStyle/>
        <a:p>
          <a:endParaRPr lang="en-US"/>
        </a:p>
      </dgm:t>
    </dgm:pt>
    <dgm:pt modelId="{81A6D735-8808-4D78-98B2-9AC44B07CE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 for managing recognized risks and deciding whether to accept or mitigate them, as documented in the Risk Acceptance Process.</a:t>
          </a:r>
        </a:p>
      </dgm:t>
    </dgm:pt>
    <dgm:pt modelId="{C3387BA2-8730-420F-8482-DCF32326D8F2}" type="parTrans" cxnId="{357D2B38-702C-4403-B53A-8B1A1CD5F426}">
      <dgm:prSet/>
      <dgm:spPr/>
      <dgm:t>
        <a:bodyPr/>
        <a:lstStyle/>
        <a:p>
          <a:endParaRPr lang="en-US"/>
        </a:p>
      </dgm:t>
    </dgm:pt>
    <dgm:pt modelId="{5AF4D5FA-16C7-4218-8B5F-A705504F5732}" type="sibTrans" cxnId="{357D2B38-702C-4403-B53A-8B1A1CD5F426}">
      <dgm:prSet/>
      <dgm:spPr/>
      <dgm:t>
        <a:bodyPr/>
        <a:lstStyle/>
        <a:p>
          <a:endParaRPr lang="en-US"/>
        </a:p>
      </dgm:t>
    </dgm:pt>
    <dgm:pt modelId="{DA4729AD-44FB-4ACC-8863-9BA7927176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Reviewing the security program periodically </a:t>
          </a:r>
        </a:p>
      </dgm:t>
    </dgm:pt>
    <dgm:pt modelId="{5C415807-F218-430E-9EBB-2002F919DCA2}" type="parTrans" cxnId="{A20FD413-2584-4EB4-9E2B-A82EE37D3328}">
      <dgm:prSet/>
      <dgm:spPr/>
      <dgm:t>
        <a:bodyPr/>
        <a:lstStyle/>
        <a:p>
          <a:endParaRPr lang="en-US"/>
        </a:p>
      </dgm:t>
    </dgm:pt>
    <dgm:pt modelId="{E252DB50-AD76-4CFB-99B1-5428CC37D363}" type="sibTrans" cxnId="{A20FD413-2584-4EB4-9E2B-A82EE37D3328}">
      <dgm:prSet/>
      <dgm:spPr/>
      <dgm:t>
        <a:bodyPr/>
        <a:lstStyle/>
        <a:p>
          <a:endParaRPr lang="en-US"/>
        </a:p>
      </dgm:t>
    </dgm:pt>
    <dgm:pt modelId="{EE7E15E9-83A2-40F0-B79F-8C60743085A0}" type="pres">
      <dgm:prSet presAssocID="{6DF8749F-8666-4917-ADFD-324F5F1D98F7}" presName="root" presStyleCnt="0">
        <dgm:presLayoutVars>
          <dgm:dir/>
          <dgm:resizeHandles val="exact"/>
        </dgm:presLayoutVars>
      </dgm:prSet>
      <dgm:spPr/>
    </dgm:pt>
    <dgm:pt modelId="{35D2239D-89E9-4223-B6D1-8C65CAFC779E}" type="pres">
      <dgm:prSet presAssocID="{27997C4D-FA9C-4854-B615-BDBD892D5B88}" presName="compNode" presStyleCnt="0"/>
      <dgm:spPr/>
    </dgm:pt>
    <dgm:pt modelId="{77F15C3A-9CD3-404C-B5B5-77D9C9C0EB54}" type="pres">
      <dgm:prSet presAssocID="{27997C4D-FA9C-4854-B615-BDBD892D5B88}" presName="bgRect" presStyleLbl="bgShp" presStyleIdx="0" presStyleCnt="4"/>
      <dgm:spPr/>
    </dgm:pt>
    <dgm:pt modelId="{FCE884DF-EF20-4918-82FF-62FEA9069509}" type="pres">
      <dgm:prSet presAssocID="{27997C4D-FA9C-4854-B615-BDBD892D5B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54FBBA4-2F7A-4F2A-B7F6-C84FBDF1E1CD}" type="pres">
      <dgm:prSet presAssocID="{27997C4D-FA9C-4854-B615-BDBD892D5B88}" presName="spaceRect" presStyleCnt="0"/>
      <dgm:spPr/>
    </dgm:pt>
    <dgm:pt modelId="{341DC725-1EFB-4041-B0A2-1987F4641488}" type="pres">
      <dgm:prSet presAssocID="{27997C4D-FA9C-4854-B615-BDBD892D5B88}" presName="parTx" presStyleLbl="revTx" presStyleIdx="0" presStyleCnt="4">
        <dgm:presLayoutVars>
          <dgm:chMax val="0"/>
          <dgm:chPref val="0"/>
        </dgm:presLayoutVars>
      </dgm:prSet>
      <dgm:spPr/>
    </dgm:pt>
    <dgm:pt modelId="{51F2B32C-9C78-4571-A9C1-D1C3747CF7C4}" type="pres">
      <dgm:prSet presAssocID="{1ABE34E1-0106-4E83-8F62-10B8C6486784}" presName="sibTrans" presStyleCnt="0"/>
      <dgm:spPr/>
    </dgm:pt>
    <dgm:pt modelId="{000E56B1-AB0C-4B75-BD2E-50DA289D559A}" type="pres">
      <dgm:prSet presAssocID="{B02F7548-DACF-4B77-B071-7E87A9192BBA}" presName="compNode" presStyleCnt="0"/>
      <dgm:spPr/>
    </dgm:pt>
    <dgm:pt modelId="{EF059A7E-A716-450A-AF26-8CCFC5B05F31}" type="pres">
      <dgm:prSet presAssocID="{B02F7548-DACF-4B77-B071-7E87A9192BBA}" presName="bgRect" presStyleLbl="bgShp" presStyleIdx="1" presStyleCnt="4"/>
      <dgm:spPr/>
    </dgm:pt>
    <dgm:pt modelId="{552C40F1-1242-44AD-847C-FEBE14B51A03}" type="pres">
      <dgm:prSet presAssocID="{B02F7548-DACF-4B77-B071-7E87A9192B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754BECF6-223B-42B6-BEA3-17DC1E304C71}" type="pres">
      <dgm:prSet presAssocID="{B02F7548-DACF-4B77-B071-7E87A9192BBA}" presName="spaceRect" presStyleCnt="0"/>
      <dgm:spPr/>
    </dgm:pt>
    <dgm:pt modelId="{8D786E70-1F40-4ACF-BB70-3C28EE92CC9D}" type="pres">
      <dgm:prSet presAssocID="{B02F7548-DACF-4B77-B071-7E87A9192BBA}" presName="parTx" presStyleLbl="revTx" presStyleIdx="1" presStyleCnt="4">
        <dgm:presLayoutVars>
          <dgm:chMax val="0"/>
          <dgm:chPref val="0"/>
        </dgm:presLayoutVars>
      </dgm:prSet>
      <dgm:spPr/>
    </dgm:pt>
    <dgm:pt modelId="{4EE28EB2-1F46-4FFB-A371-16531D133579}" type="pres">
      <dgm:prSet presAssocID="{9236991B-0A99-4E05-82C2-F7411D0C1538}" presName="sibTrans" presStyleCnt="0"/>
      <dgm:spPr/>
    </dgm:pt>
    <dgm:pt modelId="{87B581F2-8110-4347-8A62-CC411C21D829}" type="pres">
      <dgm:prSet presAssocID="{81A6D735-8808-4D78-98B2-9AC44B07CE8D}" presName="compNode" presStyleCnt="0"/>
      <dgm:spPr/>
    </dgm:pt>
    <dgm:pt modelId="{BF4454AD-D02E-45DF-A7F5-1209CEF33305}" type="pres">
      <dgm:prSet presAssocID="{81A6D735-8808-4D78-98B2-9AC44B07CE8D}" presName="bgRect" presStyleLbl="bgShp" presStyleIdx="2" presStyleCnt="4"/>
      <dgm:spPr/>
    </dgm:pt>
    <dgm:pt modelId="{1876D5C1-6716-4FCC-80C5-0130F070B1A6}" type="pres">
      <dgm:prSet presAssocID="{81A6D735-8808-4D78-98B2-9AC44B07CE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3E8BD3EE-4873-4AF3-BF97-56B48492077A}" type="pres">
      <dgm:prSet presAssocID="{81A6D735-8808-4D78-98B2-9AC44B07CE8D}" presName="spaceRect" presStyleCnt="0"/>
      <dgm:spPr/>
    </dgm:pt>
    <dgm:pt modelId="{6B4CAC7D-814E-4373-8986-313B2E564153}" type="pres">
      <dgm:prSet presAssocID="{81A6D735-8808-4D78-98B2-9AC44B07CE8D}" presName="parTx" presStyleLbl="revTx" presStyleIdx="2" presStyleCnt="4">
        <dgm:presLayoutVars>
          <dgm:chMax val="0"/>
          <dgm:chPref val="0"/>
        </dgm:presLayoutVars>
      </dgm:prSet>
      <dgm:spPr/>
    </dgm:pt>
    <dgm:pt modelId="{58E3248C-D377-4323-9F30-A760F99B0F9E}" type="pres">
      <dgm:prSet presAssocID="{5AF4D5FA-16C7-4218-8B5F-A705504F5732}" presName="sibTrans" presStyleCnt="0"/>
      <dgm:spPr/>
    </dgm:pt>
    <dgm:pt modelId="{A8543D70-7BFC-4C16-B80E-57DCD2005AD2}" type="pres">
      <dgm:prSet presAssocID="{DA4729AD-44FB-4ACC-8863-9BA7927176F1}" presName="compNode" presStyleCnt="0"/>
      <dgm:spPr/>
    </dgm:pt>
    <dgm:pt modelId="{257977C9-E7D9-4BAB-A2E2-08B339C78F75}" type="pres">
      <dgm:prSet presAssocID="{DA4729AD-44FB-4ACC-8863-9BA7927176F1}" presName="bgRect" presStyleLbl="bgShp" presStyleIdx="3" presStyleCnt="4"/>
      <dgm:spPr/>
    </dgm:pt>
    <dgm:pt modelId="{61AB93FC-4120-4EFE-81A9-7A21976B1FF2}" type="pres">
      <dgm:prSet presAssocID="{DA4729AD-44FB-4ACC-8863-9BA7927176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EECF01A-0E9F-40CA-A895-0272B4DC6CA0}" type="pres">
      <dgm:prSet presAssocID="{DA4729AD-44FB-4ACC-8863-9BA7927176F1}" presName="spaceRect" presStyleCnt="0"/>
      <dgm:spPr/>
    </dgm:pt>
    <dgm:pt modelId="{6D933D84-6929-4934-B5C8-0B865B19A2D1}" type="pres">
      <dgm:prSet presAssocID="{DA4729AD-44FB-4ACC-8863-9BA7927176F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20FD413-2584-4EB4-9E2B-A82EE37D3328}" srcId="{6DF8749F-8666-4917-ADFD-324F5F1D98F7}" destId="{DA4729AD-44FB-4ACC-8863-9BA7927176F1}" srcOrd="3" destOrd="0" parTransId="{5C415807-F218-430E-9EBB-2002F919DCA2}" sibTransId="{E252DB50-AD76-4CFB-99B1-5428CC37D363}"/>
    <dgm:cxn modelId="{11D9692B-3E89-4B69-BC52-A5917EF77F96}" type="presOf" srcId="{DA4729AD-44FB-4ACC-8863-9BA7927176F1}" destId="{6D933D84-6929-4934-B5C8-0B865B19A2D1}" srcOrd="0" destOrd="0" presId="urn:microsoft.com/office/officeart/2018/2/layout/IconVerticalSolidList"/>
    <dgm:cxn modelId="{357D2B38-702C-4403-B53A-8B1A1CD5F426}" srcId="{6DF8749F-8666-4917-ADFD-324F5F1D98F7}" destId="{81A6D735-8808-4D78-98B2-9AC44B07CE8D}" srcOrd="2" destOrd="0" parTransId="{C3387BA2-8730-420F-8482-DCF32326D8F2}" sibTransId="{5AF4D5FA-16C7-4218-8B5F-A705504F5732}"/>
    <dgm:cxn modelId="{3E3FEF9B-E3DA-4FA4-89FF-6A7B075FCDB1}" type="presOf" srcId="{B02F7548-DACF-4B77-B071-7E87A9192BBA}" destId="{8D786E70-1F40-4ACF-BB70-3C28EE92CC9D}" srcOrd="0" destOrd="0" presId="urn:microsoft.com/office/officeart/2018/2/layout/IconVerticalSolidList"/>
    <dgm:cxn modelId="{A39E929D-9E1C-467A-BE67-23CAB51E5F83}" srcId="{6DF8749F-8666-4917-ADFD-324F5F1D98F7}" destId="{27997C4D-FA9C-4854-B615-BDBD892D5B88}" srcOrd="0" destOrd="0" parTransId="{D0055265-CF6D-4522-82A1-2CE9408BDFFE}" sibTransId="{1ABE34E1-0106-4E83-8F62-10B8C6486784}"/>
    <dgm:cxn modelId="{9B7B99A6-F883-472A-BEDD-B2091E2DFD60}" type="presOf" srcId="{81A6D735-8808-4D78-98B2-9AC44B07CE8D}" destId="{6B4CAC7D-814E-4373-8986-313B2E564153}" srcOrd="0" destOrd="0" presId="urn:microsoft.com/office/officeart/2018/2/layout/IconVerticalSolidList"/>
    <dgm:cxn modelId="{99E72DA9-C463-4308-888F-8843ADF7828F}" type="presOf" srcId="{6DF8749F-8666-4917-ADFD-324F5F1D98F7}" destId="{EE7E15E9-83A2-40F0-B79F-8C60743085A0}" srcOrd="0" destOrd="0" presId="urn:microsoft.com/office/officeart/2018/2/layout/IconVerticalSolidList"/>
    <dgm:cxn modelId="{D05A03AE-7250-4A65-94E3-123631B5E10D}" srcId="{6DF8749F-8666-4917-ADFD-324F5F1D98F7}" destId="{B02F7548-DACF-4B77-B071-7E87A9192BBA}" srcOrd="1" destOrd="0" parTransId="{8619C9F4-5F0A-48FB-979F-529909B3F4B0}" sibTransId="{9236991B-0A99-4E05-82C2-F7411D0C1538}"/>
    <dgm:cxn modelId="{057988E2-6531-4775-A3B0-F3D724B9157F}" type="presOf" srcId="{27997C4D-FA9C-4854-B615-BDBD892D5B88}" destId="{341DC725-1EFB-4041-B0A2-1987F4641488}" srcOrd="0" destOrd="0" presId="urn:microsoft.com/office/officeart/2018/2/layout/IconVerticalSolidList"/>
    <dgm:cxn modelId="{2CF1E18D-DC71-4827-AC95-A8B759E57243}" type="presParOf" srcId="{EE7E15E9-83A2-40F0-B79F-8C60743085A0}" destId="{35D2239D-89E9-4223-B6D1-8C65CAFC779E}" srcOrd="0" destOrd="0" presId="urn:microsoft.com/office/officeart/2018/2/layout/IconVerticalSolidList"/>
    <dgm:cxn modelId="{EEC89D6A-415E-432E-9277-9FB00427919A}" type="presParOf" srcId="{35D2239D-89E9-4223-B6D1-8C65CAFC779E}" destId="{77F15C3A-9CD3-404C-B5B5-77D9C9C0EB54}" srcOrd="0" destOrd="0" presId="urn:microsoft.com/office/officeart/2018/2/layout/IconVerticalSolidList"/>
    <dgm:cxn modelId="{9E3FD10E-2E18-4898-BA2A-939E12EE901D}" type="presParOf" srcId="{35D2239D-89E9-4223-B6D1-8C65CAFC779E}" destId="{FCE884DF-EF20-4918-82FF-62FEA9069509}" srcOrd="1" destOrd="0" presId="urn:microsoft.com/office/officeart/2018/2/layout/IconVerticalSolidList"/>
    <dgm:cxn modelId="{670EE50F-E0B5-4951-94D5-B29950F7EEDC}" type="presParOf" srcId="{35D2239D-89E9-4223-B6D1-8C65CAFC779E}" destId="{054FBBA4-2F7A-4F2A-B7F6-C84FBDF1E1CD}" srcOrd="2" destOrd="0" presId="urn:microsoft.com/office/officeart/2018/2/layout/IconVerticalSolidList"/>
    <dgm:cxn modelId="{2B4671D2-C1F0-4854-9250-352AA7537593}" type="presParOf" srcId="{35D2239D-89E9-4223-B6D1-8C65CAFC779E}" destId="{341DC725-1EFB-4041-B0A2-1987F4641488}" srcOrd="3" destOrd="0" presId="urn:microsoft.com/office/officeart/2018/2/layout/IconVerticalSolidList"/>
    <dgm:cxn modelId="{5BDA7970-8763-4A53-B200-E7DD737F6116}" type="presParOf" srcId="{EE7E15E9-83A2-40F0-B79F-8C60743085A0}" destId="{51F2B32C-9C78-4571-A9C1-D1C3747CF7C4}" srcOrd="1" destOrd="0" presId="urn:microsoft.com/office/officeart/2018/2/layout/IconVerticalSolidList"/>
    <dgm:cxn modelId="{AAAF1122-5F5E-4DFE-955A-64AA89CE5D3D}" type="presParOf" srcId="{EE7E15E9-83A2-40F0-B79F-8C60743085A0}" destId="{000E56B1-AB0C-4B75-BD2E-50DA289D559A}" srcOrd="2" destOrd="0" presId="urn:microsoft.com/office/officeart/2018/2/layout/IconVerticalSolidList"/>
    <dgm:cxn modelId="{38079A4A-53B8-4F0E-9230-E88C819334A1}" type="presParOf" srcId="{000E56B1-AB0C-4B75-BD2E-50DA289D559A}" destId="{EF059A7E-A716-450A-AF26-8CCFC5B05F31}" srcOrd="0" destOrd="0" presId="urn:microsoft.com/office/officeart/2018/2/layout/IconVerticalSolidList"/>
    <dgm:cxn modelId="{D8F5EAFF-249E-45C1-891C-6B66EAE038D1}" type="presParOf" srcId="{000E56B1-AB0C-4B75-BD2E-50DA289D559A}" destId="{552C40F1-1242-44AD-847C-FEBE14B51A03}" srcOrd="1" destOrd="0" presId="urn:microsoft.com/office/officeart/2018/2/layout/IconVerticalSolidList"/>
    <dgm:cxn modelId="{B9CB760A-3443-47DC-97DD-16A3A3C00D30}" type="presParOf" srcId="{000E56B1-AB0C-4B75-BD2E-50DA289D559A}" destId="{754BECF6-223B-42B6-BEA3-17DC1E304C71}" srcOrd="2" destOrd="0" presId="urn:microsoft.com/office/officeart/2018/2/layout/IconVerticalSolidList"/>
    <dgm:cxn modelId="{EEF2BDC7-F65F-4BAD-AAC7-6866C8DE13FD}" type="presParOf" srcId="{000E56B1-AB0C-4B75-BD2E-50DA289D559A}" destId="{8D786E70-1F40-4ACF-BB70-3C28EE92CC9D}" srcOrd="3" destOrd="0" presId="urn:microsoft.com/office/officeart/2018/2/layout/IconVerticalSolidList"/>
    <dgm:cxn modelId="{0C31A332-609E-42CE-BE6F-D3BB4741C8A7}" type="presParOf" srcId="{EE7E15E9-83A2-40F0-B79F-8C60743085A0}" destId="{4EE28EB2-1F46-4FFB-A371-16531D133579}" srcOrd="3" destOrd="0" presId="urn:microsoft.com/office/officeart/2018/2/layout/IconVerticalSolidList"/>
    <dgm:cxn modelId="{55726F92-382F-486D-94AC-968368AF4F1C}" type="presParOf" srcId="{EE7E15E9-83A2-40F0-B79F-8C60743085A0}" destId="{87B581F2-8110-4347-8A62-CC411C21D829}" srcOrd="4" destOrd="0" presId="urn:microsoft.com/office/officeart/2018/2/layout/IconVerticalSolidList"/>
    <dgm:cxn modelId="{9A90A5F5-7058-4AAA-8454-78FA59357DA1}" type="presParOf" srcId="{87B581F2-8110-4347-8A62-CC411C21D829}" destId="{BF4454AD-D02E-45DF-A7F5-1209CEF33305}" srcOrd="0" destOrd="0" presId="urn:microsoft.com/office/officeart/2018/2/layout/IconVerticalSolidList"/>
    <dgm:cxn modelId="{C2E70FF0-4A61-492B-9BF0-4EAB09CB2A0B}" type="presParOf" srcId="{87B581F2-8110-4347-8A62-CC411C21D829}" destId="{1876D5C1-6716-4FCC-80C5-0130F070B1A6}" srcOrd="1" destOrd="0" presId="urn:microsoft.com/office/officeart/2018/2/layout/IconVerticalSolidList"/>
    <dgm:cxn modelId="{9A1D2EBC-1DBF-4D48-BDF2-58715124F833}" type="presParOf" srcId="{87B581F2-8110-4347-8A62-CC411C21D829}" destId="{3E8BD3EE-4873-4AF3-BF97-56B48492077A}" srcOrd="2" destOrd="0" presId="urn:microsoft.com/office/officeart/2018/2/layout/IconVerticalSolidList"/>
    <dgm:cxn modelId="{3F354F28-1BC7-47F5-8451-D9C80D911308}" type="presParOf" srcId="{87B581F2-8110-4347-8A62-CC411C21D829}" destId="{6B4CAC7D-814E-4373-8986-313B2E564153}" srcOrd="3" destOrd="0" presId="urn:microsoft.com/office/officeart/2018/2/layout/IconVerticalSolidList"/>
    <dgm:cxn modelId="{72BC28C8-9717-47EC-9C51-B1C803C10958}" type="presParOf" srcId="{EE7E15E9-83A2-40F0-B79F-8C60743085A0}" destId="{58E3248C-D377-4323-9F30-A760F99B0F9E}" srcOrd="5" destOrd="0" presId="urn:microsoft.com/office/officeart/2018/2/layout/IconVerticalSolidList"/>
    <dgm:cxn modelId="{A9589CA2-D912-4436-9413-E8C310AB2F28}" type="presParOf" srcId="{EE7E15E9-83A2-40F0-B79F-8C60743085A0}" destId="{A8543D70-7BFC-4C16-B80E-57DCD2005AD2}" srcOrd="6" destOrd="0" presId="urn:microsoft.com/office/officeart/2018/2/layout/IconVerticalSolidList"/>
    <dgm:cxn modelId="{333B9B2B-E923-4621-BD75-2739C3AD32A6}" type="presParOf" srcId="{A8543D70-7BFC-4C16-B80E-57DCD2005AD2}" destId="{257977C9-E7D9-4BAB-A2E2-08B339C78F75}" srcOrd="0" destOrd="0" presId="urn:microsoft.com/office/officeart/2018/2/layout/IconVerticalSolidList"/>
    <dgm:cxn modelId="{BEF7E118-E928-47E9-B6B4-1D3D990DA2BD}" type="presParOf" srcId="{A8543D70-7BFC-4C16-B80E-57DCD2005AD2}" destId="{61AB93FC-4120-4EFE-81A9-7A21976B1FF2}" srcOrd="1" destOrd="0" presId="urn:microsoft.com/office/officeart/2018/2/layout/IconVerticalSolidList"/>
    <dgm:cxn modelId="{6E439AE7-C919-444E-AD50-EB2517153000}" type="presParOf" srcId="{A8543D70-7BFC-4C16-B80E-57DCD2005AD2}" destId="{9EECF01A-0E9F-40CA-A895-0272B4DC6CA0}" srcOrd="2" destOrd="0" presId="urn:microsoft.com/office/officeart/2018/2/layout/IconVerticalSolidList"/>
    <dgm:cxn modelId="{8B7D181D-43FC-4074-9670-DE3E4CF82E85}" type="presParOf" srcId="{A8543D70-7BFC-4C16-B80E-57DCD2005AD2}" destId="{6D933D84-6929-4934-B5C8-0B865B19A2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7DE5F8-92A3-42B4-8F5A-38EBAF416B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43B253-4068-45E1-B766-E0E0655EC1B6}">
      <dgm:prSet/>
      <dgm:spPr/>
      <dgm:t>
        <a:bodyPr/>
        <a:lstStyle/>
        <a:p>
          <a:r>
            <a:rPr lang="en-US"/>
            <a:t>Integrating risk management, performance management, and investment management, will assist in synchronizing information security with corporate goals.</a:t>
          </a:r>
        </a:p>
      </dgm:t>
    </dgm:pt>
    <dgm:pt modelId="{6F68E8C8-526D-44F7-93F7-5CEAA2EA9FB7}" type="parTrans" cxnId="{250A24CD-D8FE-4AFE-82BB-84C05205ADC3}">
      <dgm:prSet/>
      <dgm:spPr/>
      <dgm:t>
        <a:bodyPr/>
        <a:lstStyle/>
        <a:p>
          <a:endParaRPr lang="en-US"/>
        </a:p>
      </dgm:t>
    </dgm:pt>
    <dgm:pt modelId="{DFEFFA9F-F868-48CE-AFC8-21DE68AD357F}" type="sibTrans" cxnId="{250A24CD-D8FE-4AFE-82BB-84C05205ADC3}">
      <dgm:prSet/>
      <dgm:spPr/>
      <dgm:t>
        <a:bodyPr/>
        <a:lstStyle/>
        <a:p>
          <a:endParaRPr lang="en-US"/>
        </a:p>
      </dgm:t>
    </dgm:pt>
    <dgm:pt modelId="{428DF6BF-990A-4A4E-B24B-DB24983E4538}">
      <dgm:prSet/>
      <dgm:spPr/>
      <dgm:t>
        <a:bodyPr/>
        <a:lstStyle/>
        <a:p>
          <a:r>
            <a:rPr lang="en-US"/>
            <a:t>Consistent procedures, proactive decision-making, and a secure unified security environment that smoothly interacts with applications, data, processes, and workflows is the best way to improve the systematic approach in the organization.</a:t>
          </a:r>
        </a:p>
      </dgm:t>
    </dgm:pt>
    <dgm:pt modelId="{CB676997-34C2-427E-865B-4F80CD3F1434}" type="parTrans" cxnId="{42AC75F5-38EE-4ACF-A1F4-6B2774574326}">
      <dgm:prSet/>
      <dgm:spPr/>
      <dgm:t>
        <a:bodyPr/>
        <a:lstStyle/>
        <a:p>
          <a:endParaRPr lang="en-US"/>
        </a:p>
      </dgm:t>
    </dgm:pt>
    <dgm:pt modelId="{A101DADF-4026-42EA-B5D8-DE69C3727983}" type="sibTrans" cxnId="{42AC75F5-38EE-4ACF-A1F4-6B2774574326}">
      <dgm:prSet/>
      <dgm:spPr/>
      <dgm:t>
        <a:bodyPr/>
        <a:lstStyle/>
        <a:p>
          <a:endParaRPr lang="en-US"/>
        </a:p>
      </dgm:t>
    </dgm:pt>
    <dgm:pt modelId="{358FEF85-C2F5-4C9D-A387-B2615B4EF2FE}" type="pres">
      <dgm:prSet presAssocID="{6C7DE5F8-92A3-42B4-8F5A-38EBAF416B1F}" presName="root" presStyleCnt="0">
        <dgm:presLayoutVars>
          <dgm:dir/>
          <dgm:resizeHandles val="exact"/>
        </dgm:presLayoutVars>
      </dgm:prSet>
      <dgm:spPr/>
    </dgm:pt>
    <dgm:pt modelId="{2EFA61CF-A138-4B0C-A92D-A55B9EAC0F45}" type="pres">
      <dgm:prSet presAssocID="{9E43B253-4068-45E1-B766-E0E0655EC1B6}" presName="compNode" presStyleCnt="0"/>
      <dgm:spPr/>
    </dgm:pt>
    <dgm:pt modelId="{80698D62-B473-405D-BA5A-22203224ED36}" type="pres">
      <dgm:prSet presAssocID="{9E43B253-4068-45E1-B766-E0E0655EC1B6}" presName="bgRect" presStyleLbl="bgShp" presStyleIdx="0" presStyleCnt="2"/>
      <dgm:spPr/>
    </dgm:pt>
    <dgm:pt modelId="{7D017DF4-E9DA-4FB8-B0C8-D085198B30BC}" type="pres">
      <dgm:prSet presAssocID="{9E43B253-4068-45E1-B766-E0E0655EC1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95114F6-914E-45EA-964D-F822F9CD5D64}" type="pres">
      <dgm:prSet presAssocID="{9E43B253-4068-45E1-B766-E0E0655EC1B6}" presName="spaceRect" presStyleCnt="0"/>
      <dgm:spPr/>
    </dgm:pt>
    <dgm:pt modelId="{19B4BDF9-A86B-43B4-964E-2EB21D0D513A}" type="pres">
      <dgm:prSet presAssocID="{9E43B253-4068-45E1-B766-E0E0655EC1B6}" presName="parTx" presStyleLbl="revTx" presStyleIdx="0" presStyleCnt="2">
        <dgm:presLayoutVars>
          <dgm:chMax val="0"/>
          <dgm:chPref val="0"/>
        </dgm:presLayoutVars>
      </dgm:prSet>
      <dgm:spPr/>
    </dgm:pt>
    <dgm:pt modelId="{02039D9D-D5B7-4256-9319-39D315A8C84D}" type="pres">
      <dgm:prSet presAssocID="{DFEFFA9F-F868-48CE-AFC8-21DE68AD357F}" presName="sibTrans" presStyleCnt="0"/>
      <dgm:spPr/>
    </dgm:pt>
    <dgm:pt modelId="{80D1E035-99ED-423B-B696-CB6587178123}" type="pres">
      <dgm:prSet presAssocID="{428DF6BF-990A-4A4E-B24B-DB24983E4538}" presName="compNode" presStyleCnt="0"/>
      <dgm:spPr/>
    </dgm:pt>
    <dgm:pt modelId="{0894E1EA-C015-47F8-8AFE-5665A9EDA941}" type="pres">
      <dgm:prSet presAssocID="{428DF6BF-990A-4A4E-B24B-DB24983E4538}" presName="bgRect" presStyleLbl="bgShp" presStyleIdx="1" presStyleCnt="2"/>
      <dgm:spPr/>
    </dgm:pt>
    <dgm:pt modelId="{B8250E8C-B9BF-400E-83E5-D44771DA13E5}" type="pres">
      <dgm:prSet presAssocID="{428DF6BF-990A-4A4E-B24B-DB24983E453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F2026E0-D85C-41EE-8A6D-11D0A0234238}" type="pres">
      <dgm:prSet presAssocID="{428DF6BF-990A-4A4E-B24B-DB24983E4538}" presName="spaceRect" presStyleCnt="0"/>
      <dgm:spPr/>
    </dgm:pt>
    <dgm:pt modelId="{6E024B58-308B-4295-A55B-019087DE4AE6}" type="pres">
      <dgm:prSet presAssocID="{428DF6BF-990A-4A4E-B24B-DB24983E453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E961D7A-E15B-42B3-A42D-DB43FF2981F0}" type="presOf" srcId="{6C7DE5F8-92A3-42B4-8F5A-38EBAF416B1F}" destId="{358FEF85-C2F5-4C9D-A387-B2615B4EF2FE}" srcOrd="0" destOrd="0" presId="urn:microsoft.com/office/officeart/2018/2/layout/IconVerticalSolidList"/>
    <dgm:cxn modelId="{3127D18C-87D5-4055-AEC5-59A684C5FBF2}" type="presOf" srcId="{9E43B253-4068-45E1-B766-E0E0655EC1B6}" destId="{19B4BDF9-A86B-43B4-964E-2EB21D0D513A}" srcOrd="0" destOrd="0" presId="urn:microsoft.com/office/officeart/2018/2/layout/IconVerticalSolidList"/>
    <dgm:cxn modelId="{94BD1DA2-53EA-47F1-BD5B-F0B4AF0C22BE}" type="presOf" srcId="{428DF6BF-990A-4A4E-B24B-DB24983E4538}" destId="{6E024B58-308B-4295-A55B-019087DE4AE6}" srcOrd="0" destOrd="0" presId="urn:microsoft.com/office/officeart/2018/2/layout/IconVerticalSolidList"/>
    <dgm:cxn modelId="{250A24CD-D8FE-4AFE-82BB-84C05205ADC3}" srcId="{6C7DE5F8-92A3-42B4-8F5A-38EBAF416B1F}" destId="{9E43B253-4068-45E1-B766-E0E0655EC1B6}" srcOrd="0" destOrd="0" parTransId="{6F68E8C8-526D-44F7-93F7-5CEAA2EA9FB7}" sibTransId="{DFEFFA9F-F868-48CE-AFC8-21DE68AD357F}"/>
    <dgm:cxn modelId="{42AC75F5-38EE-4ACF-A1F4-6B2774574326}" srcId="{6C7DE5F8-92A3-42B4-8F5A-38EBAF416B1F}" destId="{428DF6BF-990A-4A4E-B24B-DB24983E4538}" srcOrd="1" destOrd="0" parTransId="{CB676997-34C2-427E-865B-4F80CD3F1434}" sibTransId="{A101DADF-4026-42EA-B5D8-DE69C3727983}"/>
    <dgm:cxn modelId="{F0C7482D-FFB5-4981-BAC5-DC20B99FD0C4}" type="presParOf" srcId="{358FEF85-C2F5-4C9D-A387-B2615B4EF2FE}" destId="{2EFA61CF-A138-4B0C-A92D-A55B9EAC0F45}" srcOrd="0" destOrd="0" presId="urn:microsoft.com/office/officeart/2018/2/layout/IconVerticalSolidList"/>
    <dgm:cxn modelId="{23E4DA26-FAA6-46AF-91CB-B9CF8545D8EB}" type="presParOf" srcId="{2EFA61CF-A138-4B0C-A92D-A55B9EAC0F45}" destId="{80698D62-B473-405D-BA5A-22203224ED36}" srcOrd="0" destOrd="0" presId="urn:microsoft.com/office/officeart/2018/2/layout/IconVerticalSolidList"/>
    <dgm:cxn modelId="{04E1CC52-2759-41E4-AFDD-340577AD4DB2}" type="presParOf" srcId="{2EFA61CF-A138-4B0C-A92D-A55B9EAC0F45}" destId="{7D017DF4-E9DA-4FB8-B0C8-D085198B30BC}" srcOrd="1" destOrd="0" presId="urn:microsoft.com/office/officeart/2018/2/layout/IconVerticalSolidList"/>
    <dgm:cxn modelId="{4EE77AB6-C95E-476E-B1A4-F955A7A85D72}" type="presParOf" srcId="{2EFA61CF-A138-4B0C-A92D-A55B9EAC0F45}" destId="{C95114F6-914E-45EA-964D-F822F9CD5D64}" srcOrd="2" destOrd="0" presId="urn:microsoft.com/office/officeart/2018/2/layout/IconVerticalSolidList"/>
    <dgm:cxn modelId="{71954B6E-71DD-4698-87CC-CD54E69B32EF}" type="presParOf" srcId="{2EFA61CF-A138-4B0C-A92D-A55B9EAC0F45}" destId="{19B4BDF9-A86B-43B4-964E-2EB21D0D513A}" srcOrd="3" destOrd="0" presId="urn:microsoft.com/office/officeart/2018/2/layout/IconVerticalSolidList"/>
    <dgm:cxn modelId="{59B45C8C-2081-4975-A47F-633CD9F308C3}" type="presParOf" srcId="{358FEF85-C2F5-4C9D-A387-B2615B4EF2FE}" destId="{02039D9D-D5B7-4256-9319-39D315A8C84D}" srcOrd="1" destOrd="0" presId="urn:microsoft.com/office/officeart/2018/2/layout/IconVerticalSolidList"/>
    <dgm:cxn modelId="{E1731393-9812-4BA3-A7A9-8A887A16F99A}" type="presParOf" srcId="{358FEF85-C2F5-4C9D-A387-B2615B4EF2FE}" destId="{80D1E035-99ED-423B-B696-CB6587178123}" srcOrd="2" destOrd="0" presId="urn:microsoft.com/office/officeart/2018/2/layout/IconVerticalSolidList"/>
    <dgm:cxn modelId="{B5446FD1-CCDC-42AE-9C84-268F1A7D0B67}" type="presParOf" srcId="{80D1E035-99ED-423B-B696-CB6587178123}" destId="{0894E1EA-C015-47F8-8AFE-5665A9EDA941}" srcOrd="0" destOrd="0" presId="urn:microsoft.com/office/officeart/2018/2/layout/IconVerticalSolidList"/>
    <dgm:cxn modelId="{14201FF7-024A-45B8-B6C6-ED80509987CB}" type="presParOf" srcId="{80D1E035-99ED-423B-B696-CB6587178123}" destId="{B8250E8C-B9BF-400E-83E5-D44771DA13E5}" srcOrd="1" destOrd="0" presId="urn:microsoft.com/office/officeart/2018/2/layout/IconVerticalSolidList"/>
    <dgm:cxn modelId="{37D301F6-A55F-458E-9D21-11E7F8F051A6}" type="presParOf" srcId="{80D1E035-99ED-423B-B696-CB6587178123}" destId="{FF2026E0-D85C-41EE-8A6D-11D0A0234238}" srcOrd="2" destOrd="0" presId="urn:microsoft.com/office/officeart/2018/2/layout/IconVerticalSolidList"/>
    <dgm:cxn modelId="{1B48B920-8946-42C7-A3D8-41A81D8C4F86}" type="presParOf" srcId="{80D1E035-99ED-423B-B696-CB6587178123}" destId="{6E024B58-308B-4295-A55B-019087DE4A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6F573-4717-4F37-BF71-41AF77010170}">
      <dsp:nvSpPr>
        <dsp:cNvPr id="0" name=""/>
        <dsp:cNvSpPr/>
      </dsp:nvSpPr>
      <dsp:spPr>
        <a:xfrm>
          <a:off x="0" y="2317"/>
          <a:ext cx="6833175" cy="1174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30E80-1AF8-4CB8-85E4-FA7D9A26754E}">
      <dsp:nvSpPr>
        <dsp:cNvPr id="0" name=""/>
        <dsp:cNvSpPr/>
      </dsp:nvSpPr>
      <dsp:spPr>
        <a:xfrm>
          <a:off x="355377" y="266648"/>
          <a:ext cx="646141" cy="6461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B30B7-FF53-41E4-AEA6-0B85C066F80A}">
      <dsp:nvSpPr>
        <dsp:cNvPr id="0" name=""/>
        <dsp:cNvSpPr/>
      </dsp:nvSpPr>
      <dsp:spPr>
        <a:xfrm>
          <a:off x="1356896" y="2317"/>
          <a:ext cx="5476278" cy="117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33" tIns="124333" rIns="124333" bIns="1243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An Executive Dashboard designed to give the board and senior executives a brief, high-level report.</a:t>
          </a:r>
        </a:p>
      </dsp:txBody>
      <dsp:txXfrm>
        <a:off x="1356896" y="2317"/>
        <a:ext cx="5476278" cy="1174802"/>
      </dsp:txXfrm>
    </dsp:sp>
    <dsp:sp modelId="{41BDCE42-29B1-4BCD-B0D0-4B2678C31D5A}">
      <dsp:nvSpPr>
        <dsp:cNvPr id="0" name=""/>
        <dsp:cNvSpPr/>
      </dsp:nvSpPr>
      <dsp:spPr>
        <a:xfrm>
          <a:off x="0" y="1470820"/>
          <a:ext cx="6833175" cy="1174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5CCDE-3BD6-4ADF-B22B-5E2CE56AB3F0}">
      <dsp:nvSpPr>
        <dsp:cNvPr id="0" name=""/>
        <dsp:cNvSpPr/>
      </dsp:nvSpPr>
      <dsp:spPr>
        <a:xfrm>
          <a:off x="355377" y="1735151"/>
          <a:ext cx="646141" cy="6461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2D9DB-C1BE-437F-894E-E8D57B724FC2}">
      <dsp:nvSpPr>
        <dsp:cNvPr id="0" name=""/>
        <dsp:cNvSpPr/>
      </dsp:nvSpPr>
      <dsp:spPr>
        <a:xfrm>
          <a:off x="1356896" y="1470820"/>
          <a:ext cx="5476278" cy="117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33" tIns="124333" rIns="124333" bIns="1243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A Priority Roadmap containing strategic recommendations for improvement; including the risk, the recommended future situation, and residual risk.</a:t>
          </a:r>
        </a:p>
      </dsp:txBody>
      <dsp:txXfrm>
        <a:off x="1356896" y="1470820"/>
        <a:ext cx="5476278" cy="1174802"/>
      </dsp:txXfrm>
    </dsp:sp>
    <dsp:sp modelId="{F75A1D68-74B2-48A5-B481-E7029ACCF78B}">
      <dsp:nvSpPr>
        <dsp:cNvPr id="0" name=""/>
        <dsp:cNvSpPr/>
      </dsp:nvSpPr>
      <dsp:spPr>
        <a:xfrm>
          <a:off x="0" y="2939323"/>
          <a:ext cx="6833175" cy="1174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FBE8D-2991-4DB0-B720-BFFE4284A065}">
      <dsp:nvSpPr>
        <dsp:cNvPr id="0" name=""/>
        <dsp:cNvSpPr/>
      </dsp:nvSpPr>
      <dsp:spPr>
        <a:xfrm>
          <a:off x="355377" y="3203653"/>
          <a:ext cx="646141" cy="6461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FF149-D153-493E-898E-2C3806A14337}">
      <dsp:nvSpPr>
        <dsp:cNvPr id="0" name=""/>
        <dsp:cNvSpPr/>
      </dsp:nvSpPr>
      <dsp:spPr>
        <a:xfrm>
          <a:off x="1356896" y="2939323"/>
          <a:ext cx="5476278" cy="117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33" tIns="124333" rIns="124333" bIns="1243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Specific questions and responses gathered during weekly assessment with data owners.</a:t>
          </a:r>
        </a:p>
      </dsp:txBody>
      <dsp:txXfrm>
        <a:off x="1356896" y="2939323"/>
        <a:ext cx="5476278" cy="1174802"/>
      </dsp:txXfrm>
    </dsp:sp>
    <dsp:sp modelId="{DA63F118-3335-4DF2-AF8A-31D1D02CFCEA}">
      <dsp:nvSpPr>
        <dsp:cNvPr id="0" name=""/>
        <dsp:cNvSpPr/>
      </dsp:nvSpPr>
      <dsp:spPr>
        <a:xfrm>
          <a:off x="0" y="4407825"/>
          <a:ext cx="6833175" cy="11748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C4C64-E88D-4F2A-BBBD-A1641D9D7832}">
      <dsp:nvSpPr>
        <dsp:cNvPr id="0" name=""/>
        <dsp:cNvSpPr/>
      </dsp:nvSpPr>
      <dsp:spPr>
        <a:xfrm>
          <a:off x="355377" y="4672156"/>
          <a:ext cx="646141" cy="6461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64CD9-8387-4ABE-9541-076C8D55A211}">
      <dsp:nvSpPr>
        <dsp:cNvPr id="0" name=""/>
        <dsp:cNvSpPr/>
      </dsp:nvSpPr>
      <dsp:spPr>
        <a:xfrm>
          <a:off x="1356896" y="4407825"/>
          <a:ext cx="5476278" cy="117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33" tIns="124333" rIns="124333" bIns="1243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Guidance and best practices with developing areas that require improvement.</a:t>
          </a:r>
        </a:p>
      </dsp:txBody>
      <dsp:txXfrm>
        <a:off x="1356896" y="4407825"/>
        <a:ext cx="5476278" cy="1174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047DA-3F59-43C3-B713-5EA9C64247BF}">
      <dsp:nvSpPr>
        <dsp:cNvPr id="0" name=""/>
        <dsp:cNvSpPr/>
      </dsp:nvSpPr>
      <dsp:spPr>
        <a:xfrm>
          <a:off x="0" y="1333"/>
          <a:ext cx="10735591" cy="5681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39A23-40FA-487E-A772-E9E1067239A4}">
      <dsp:nvSpPr>
        <dsp:cNvPr id="0" name=""/>
        <dsp:cNvSpPr/>
      </dsp:nvSpPr>
      <dsp:spPr>
        <a:xfrm>
          <a:off x="171871" y="129171"/>
          <a:ext cx="312494" cy="312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6F6E-0769-46FD-BBA9-17736E34D459}">
      <dsp:nvSpPr>
        <dsp:cNvPr id="0" name=""/>
        <dsp:cNvSpPr/>
      </dsp:nvSpPr>
      <dsp:spPr>
        <a:xfrm>
          <a:off x="656238" y="1333"/>
          <a:ext cx="10079352" cy="568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31" tIns="60131" rIns="60131" bIns="601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Setting priorities and communicating them</a:t>
          </a:r>
        </a:p>
      </dsp:txBody>
      <dsp:txXfrm>
        <a:off x="656238" y="1333"/>
        <a:ext cx="10079352" cy="568171"/>
      </dsp:txXfrm>
    </dsp:sp>
    <dsp:sp modelId="{11AB4735-F95B-40F3-A690-DE9F9E2CB899}">
      <dsp:nvSpPr>
        <dsp:cNvPr id="0" name=""/>
        <dsp:cNvSpPr/>
      </dsp:nvSpPr>
      <dsp:spPr>
        <a:xfrm>
          <a:off x="0" y="711547"/>
          <a:ext cx="10735591" cy="5681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2B8B5-315E-4412-B00A-C7ED76DEB535}">
      <dsp:nvSpPr>
        <dsp:cNvPr id="0" name=""/>
        <dsp:cNvSpPr/>
      </dsp:nvSpPr>
      <dsp:spPr>
        <a:xfrm>
          <a:off x="171871" y="839386"/>
          <a:ext cx="312494" cy="312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C46F0-0F7C-4036-AD70-F920F2701395}">
      <dsp:nvSpPr>
        <dsp:cNvPr id="0" name=""/>
        <dsp:cNvSpPr/>
      </dsp:nvSpPr>
      <dsp:spPr>
        <a:xfrm>
          <a:off x="656238" y="711547"/>
          <a:ext cx="10079352" cy="568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31" tIns="60131" rIns="60131" bIns="601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Information Security Procedures</a:t>
          </a:r>
        </a:p>
      </dsp:txBody>
      <dsp:txXfrm>
        <a:off x="656238" y="711547"/>
        <a:ext cx="10079352" cy="568171"/>
      </dsp:txXfrm>
    </dsp:sp>
    <dsp:sp modelId="{DEBF8DB9-C59D-476C-9663-4931EC29B1C0}">
      <dsp:nvSpPr>
        <dsp:cNvPr id="0" name=""/>
        <dsp:cNvSpPr/>
      </dsp:nvSpPr>
      <dsp:spPr>
        <a:xfrm>
          <a:off x="0" y="1421762"/>
          <a:ext cx="10735591" cy="5681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F8E83-BFA5-453A-8176-0BBD879FCF43}">
      <dsp:nvSpPr>
        <dsp:cNvPr id="0" name=""/>
        <dsp:cNvSpPr/>
      </dsp:nvSpPr>
      <dsp:spPr>
        <a:xfrm>
          <a:off x="171871" y="1549601"/>
          <a:ext cx="312494" cy="312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532F0-C81E-4B3F-AB09-F3205F6BED0A}">
      <dsp:nvSpPr>
        <dsp:cNvPr id="0" name=""/>
        <dsp:cNvSpPr/>
      </dsp:nvSpPr>
      <dsp:spPr>
        <a:xfrm>
          <a:off x="656238" y="1421762"/>
          <a:ext cx="10079352" cy="568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31" tIns="60131" rIns="60131" bIns="601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Program Governance and Oversight</a:t>
          </a:r>
        </a:p>
      </dsp:txBody>
      <dsp:txXfrm>
        <a:off x="656238" y="1421762"/>
        <a:ext cx="10079352" cy="568171"/>
      </dsp:txXfrm>
    </dsp:sp>
    <dsp:sp modelId="{82D899BD-F2BB-4AD4-84DA-566A11D6CD0C}">
      <dsp:nvSpPr>
        <dsp:cNvPr id="0" name=""/>
        <dsp:cNvSpPr/>
      </dsp:nvSpPr>
      <dsp:spPr>
        <a:xfrm>
          <a:off x="0" y="2131976"/>
          <a:ext cx="10735591" cy="5681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1CA76-9A06-4503-B4B1-3C2DCE162507}">
      <dsp:nvSpPr>
        <dsp:cNvPr id="0" name=""/>
        <dsp:cNvSpPr/>
      </dsp:nvSpPr>
      <dsp:spPr>
        <a:xfrm>
          <a:off x="171871" y="2259815"/>
          <a:ext cx="312494" cy="312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46F95-7528-497C-A25D-CA6BF278A221}">
      <dsp:nvSpPr>
        <dsp:cNvPr id="0" name=""/>
        <dsp:cNvSpPr/>
      </dsp:nvSpPr>
      <dsp:spPr>
        <a:xfrm>
          <a:off x="656238" y="2131976"/>
          <a:ext cx="10079352" cy="568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31" tIns="60131" rIns="60131" bIns="601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Formulates, reviews, and approves information security policies</a:t>
          </a:r>
        </a:p>
      </dsp:txBody>
      <dsp:txXfrm>
        <a:off x="656238" y="2131976"/>
        <a:ext cx="10079352" cy="568171"/>
      </dsp:txXfrm>
    </dsp:sp>
    <dsp:sp modelId="{29C39F06-C346-4490-931E-CA6CE5724BC3}">
      <dsp:nvSpPr>
        <dsp:cNvPr id="0" name=""/>
        <dsp:cNvSpPr/>
      </dsp:nvSpPr>
      <dsp:spPr>
        <a:xfrm>
          <a:off x="0" y="2842191"/>
          <a:ext cx="10735591" cy="5681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C3E72-C918-48B7-847C-5C5D0B70D19F}">
      <dsp:nvSpPr>
        <dsp:cNvPr id="0" name=""/>
        <dsp:cNvSpPr/>
      </dsp:nvSpPr>
      <dsp:spPr>
        <a:xfrm>
          <a:off x="171871" y="2970030"/>
          <a:ext cx="312494" cy="3124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B0182-82F7-441C-828E-2035CD85892F}">
      <dsp:nvSpPr>
        <dsp:cNvPr id="0" name=""/>
        <dsp:cNvSpPr/>
      </dsp:nvSpPr>
      <dsp:spPr>
        <a:xfrm>
          <a:off x="656238" y="2842191"/>
          <a:ext cx="10079352" cy="568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31" tIns="60131" rIns="60131" bIns="601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Assessment of efficacy</a:t>
          </a:r>
        </a:p>
      </dsp:txBody>
      <dsp:txXfrm>
        <a:off x="656238" y="2842191"/>
        <a:ext cx="10079352" cy="568171"/>
      </dsp:txXfrm>
    </dsp:sp>
    <dsp:sp modelId="{65D60C38-C3E1-4A87-87B0-2D20C9BFACC8}">
      <dsp:nvSpPr>
        <dsp:cNvPr id="0" name=""/>
        <dsp:cNvSpPr/>
      </dsp:nvSpPr>
      <dsp:spPr>
        <a:xfrm>
          <a:off x="0" y="3552405"/>
          <a:ext cx="10735591" cy="5681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49318-02C1-4F95-BB98-56B1B2A94C63}">
      <dsp:nvSpPr>
        <dsp:cNvPr id="0" name=""/>
        <dsp:cNvSpPr/>
      </dsp:nvSpPr>
      <dsp:spPr>
        <a:xfrm>
          <a:off x="171871" y="3680244"/>
          <a:ext cx="312494" cy="3124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B250A-5EC7-4018-902F-BDB44FA478F0}">
      <dsp:nvSpPr>
        <dsp:cNvPr id="0" name=""/>
        <dsp:cNvSpPr/>
      </dsp:nvSpPr>
      <dsp:spPr>
        <a:xfrm>
          <a:off x="656238" y="3552405"/>
          <a:ext cx="10079352" cy="568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31" tIns="60131" rIns="60131" bIns="601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Coordination of Security measures</a:t>
          </a:r>
        </a:p>
      </dsp:txBody>
      <dsp:txXfrm>
        <a:off x="656238" y="3552405"/>
        <a:ext cx="10079352" cy="5681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15C3A-9CD3-404C-B5B5-77D9C9C0EB54}">
      <dsp:nvSpPr>
        <dsp:cNvPr id="0" name=""/>
        <dsp:cNvSpPr/>
      </dsp:nvSpPr>
      <dsp:spPr>
        <a:xfrm>
          <a:off x="0" y="1546"/>
          <a:ext cx="10383647" cy="783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884DF-EF20-4918-82FF-62FEA9069509}">
      <dsp:nvSpPr>
        <dsp:cNvPr id="0" name=""/>
        <dsp:cNvSpPr/>
      </dsp:nvSpPr>
      <dsp:spPr>
        <a:xfrm>
          <a:off x="237150" y="177939"/>
          <a:ext cx="431182" cy="4311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DC725-1EFB-4041-B0A2-1987F4641488}">
      <dsp:nvSpPr>
        <dsp:cNvPr id="0" name=""/>
        <dsp:cNvSpPr/>
      </dsp:nvSpPr>
      <dsp:spPr>
        <a:xfrm>
          <a:off x="905482" y="1546"/>
          <a:ext cx="9478164" cy="783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70" tIns="82970" rIns="82970" bIns="829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Determines and synchronizes information security strategy and goals with website requirements</a:t>
          </a:r>
        </a:p>
      </dsp:txBody>
      <dsp:txXfrm>
        <a:off x="905482" y="1546"/>
        <a:ext cx="9478164" cy="783967"/>
      </dsp:txXfrm>
    </dsp:sp>
    <dsp:sp modelId="{EF059A7E-A716-450A-AF26-8CCFC5B05F31}">
      <dsp:nvSpPr>
        <dsp:cNvPr id="0" name=""/>
        <dsp:cNvSpPr/>
      </dsp:nvSpPr>
      <dsp:spPr>
        <a:xfrm>
          <a:off x="0" y="981506"/>
          <a:ext cx="10383647" cy="783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C40F1-1242-44AD-847C-FEBE14B51A03}">
      <dsp:nvSpPr>
        <dsp:cNvPr id="0" name=""/>
        <dsp:cNvSpPr/>
      </dsp:nvSpPr>
      <dsp:spPr>
        <a:xfrm>
          <a:off x="237150" y="1157899"/>
          <a:ext cx="431182" cy="4311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86E70-1F40-4ACF-BB70-3C28EE92CC9D}">
      <dsp:nvSpPr>
        <dsp:cNvPr id="0" name=""/>
        <dsp:cNvSpPr/>
      </dsp:nvSpPr>
      <dsp:spPr>
        <a:xfrm>
          <a:off x="905482" y="981506"/>
          <a:ext cx="9478164" cy="783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70" tIns="82970" rIns="82970" bIns="829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Programs for privacy, security, and risk management are formally reviewed and approved to be consistent with organizational goals</a:t>
          </a:r>
        </a:p>
      </dsp:txBody>
      <dsp:txXfrm>
        <a:off x="905482" y="981506"/>
        <a:ext cx="9478164" cy="783967"/>
      </dsp:txXfrm>
    </dsp:sp>
    <dsp:sp modelId="{BF4454AD-D02E-45DF-A7F5-1209CEF33305}">
      <dsp:nvSpPr>
        <dsp:cNvPr id="0" name=""/>
        <dsp:cNvSpPr/>
      </dsp:nvSpPr>
      <dsp:spPr>
        <a:xfrm>
          <a:off x="0" y="1961466"/>
          <a:ext cx="10383647" cy="783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6D5C1-6716-4FCC-80C5-0130F070B1A6}">
      <dsp:nvSpPr>
        <dsp:cNvPr id="0" name=""/>
        <dsp:cNvSpPr/>
      </dsp:nvSpPr>
      <dsp:spPr>
        <a:xfrm>
          <a:off x="237150" y="2137859"/>
          <a:ext cx="431182" cy="4311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CAC7D-814E-4373-8986-313B2E564153}">
      <dsp:nvSpPr>
        <dsp:cNvPr id="0" name=""/>
        <dsp:cNvSpPr/>
      </dsp:nvSpPr>
      <dsp:spPr>
        <a:xfrm>
          <a:off x="905482" y="1961466"/>
          <a:ext cx="9478164" cy="783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70" tIns="82970" rIns="82970" bIns="829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Process for managing recognized risks and deciding whether to accept or mitigate them, as documented in the Risk Acceptance Process.</a:t>
          </a:r>
        </a:p>
      </dsp:txBody>
      <dsp:txXfrm>
        <a:off x="905482" y="1961466"/>
        <a:ext cx="9478164" cy="783967"/>
      </dsp:txXfrm>
    </dsp:sp>
    <dsp:sp modelId="{257977C9-E7D9-4BAB-A2E2-08B339C78F75}">
      <dsp:nvSpPr>
        <dsp:cNvPr id="0" name=""/>
        <dsp:cNvSpPr/>
      </dsp:nvSpPr>
      <dsp:spPr>
        <a:xfrm>
          <a:off x="0" y="2941426"/>
          <a:ext cx="10383647" cy="783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B93FC-4120-4EFE-81A9-7A21976B1FF2}">
      <dsp:nvSpPr>
        <dsp:cNvPr id="0" name=""/>
        <dsp:cNvSpPr/>
      </dsp:nvSpPr>
      <dsp:spPr>
        <a:xfrm>
          <a:off x="237150" y="3117819"/>
          <a:ext cx="431182" cy="4311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33D84-6929-4934-B5C8-0B865B19A2D1}">
      <dsp:nvSpPr>
        <dsp:cNvPr id="0" name=""/>
        <dsp:cNvSpPr/>
      </dsp:nvSpPr>
      <dsp:spPr>
        <a:xfrm>
          <a:off x="905482" y="2941426"/>
          <a:ext cx="9478164" cy="783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70" tIns="82970" rIns="82970" bIns="829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Reviewing the security program periodically </a:t>
          </a:r>
        </a:p>
      </dsp:txBody>
      <dsp:txXfrm>
        <a:off x="905482" y="2941426"/>
        <a:ext cx="9478164" cy="783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98D62-B473-405D-BA5A-22203224ED36}">
      <dsp:nvSpPr>
        <dsp:cNvPr id="0" name=""/>
        <dsp:cNvSpPr/>
      </dsp:nvSpPr>
      <dsp:spPr>
        <a:xfrm>
          <a:off x="0" y="907553"/>
          <a:ext cx="6833175" cy="1675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17DF4-E9DA-4FB8-B0C8-D085198B30BC}">
      <dsp:nvSpPr>
        <dsp:cNvPr id="0" name=""/>
        <dsp:cNvSpPr/>
      </dsp:nvSpPr>
      <dsp:spPr>
        <a:xfrm>
          <a:off x="506833" y="1284537"/>
          <a:ext cx="921516" cy="921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4BDF9-A86B-43B4-964E-2EB21D0D513A}">
      <dsp:nvSpPr>
        <dsp:cNvPr id="0" name=""/>
        <dsp:cNvSpPr/>
      </dsp:nvSpPr>
      <dsp:spPr>
        <a:xfrm>
          <a:off x="1935183" y="907553"/>
          <a:ext cx="4897991" cy="16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322" tIns="177322" rIns="177322" bIns="17732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Integrating risk management, performance management, and investment management, will assist in synchronizing information security with corporate goals.</a:t>
          </a:r>
        </a:p>
      </dsp:txBody>
      <dsp:txXfrm>
        <a:off x="1935183" y="907553"/>
        <a:ext cx="4897991" cy="1675483"/>
      </dsp:txXfrm>
    </dsp:sp>
    <dsp:sp modelId="{0894E1EA-C015-47F8-8AFE-5665A9EDA941}">
      <dsp:nvSpPr>
        <dsp:cNvPr id="0" name=""/>
        <dsp:cNvSpPr/>
      </dsp:nvSpPr>
      <dsp:spPr>
        <a:xfrm>
          <a:off x="0" y="3001908"/>
          <a:ext cx="6833175" cy="1675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50E8C-B9BF-400E-83E5-D44771DA13E5}">
      <dsp:nvSpPr>
        <dsp:cNvPr id="0" name=""/>
        <dsp:cNvSpPr/>
      </dsp:nvSpPr>
      <dsp:spPr>
        <a:xfrm>
          <a:off x="506833" y="3378892"/>
          <a:ext cx="921516" cy="921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24B58-308B-4295-A55B-019087DE4AE6}">
      <dsp:nvSpPr>
        <dsp:cNvPr id="0" name=""/>
        <dsp:cNvSpPr/>
      </dsp:nvSpPr>
      <dsp:spPr>
        <a:xfrm>
          <a:off x="1935183" y="3001908"/>
          <a:ext cx="4897991" cy="16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322" tIns="177322" rIns="177322" bIns="17732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Consistent procedures, proactive decision-making, and a secure unified security environment that smoothly interacts with applications, data, processes, and workflows is the best way to improve the systematic approach in the organization.</a:t>
          </a:r>
        </a:p>
      </dsp:txBody>
      <dsp:txXfrm>
        <a:off x="1935183" y="3001908"/>
        <a:ext cx="4897991" cy="1675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43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9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5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8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1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4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65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0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7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4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40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Codes on papers">
            <a:extLst>
              <a:ext uri="{FF2B5EF4-FFF2-40B4-BE49-F238E27FC236}">
                <a16:creationId xmlns:a16="http://schemas.microsoft.com/office/drawing/2014/main" id="{C74E7288-8490-5354-9973-090B7C72C5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598" r="-1" b="1211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C5DC4-80DE-5E03-C70E-6DB473FB7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200" dirty="0">
                <a:solidFill>
                  <a:srgbClr val="FFFFFF"/>
                </a:solidFill>
              </a:rPr>
              <a:t>THE GOVERNMENT OF BRITISH COLUMBIA</a:t>
            </a:r>
            <a:endParaRPr lang="en-CA" sz="6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776D2-6070-B8A3-5F3D-67A806CCF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endParaRPr lang="en-US" dirty="0">
              <a:solidFill>
                <a:srgbClr val="FFFFFF"/>
              </a:solidFill>
            </a:endParaRPr>
          </a:p>
          <a:p>
            <a:pPr algn="r"/>
            <a:r>
              <a:rPr lang="en-US" dirty="0">
                <a:solidFill>
                  <a:srgbClr val="FFFFFF"/>
                </a:solidFill>
              </a:rPr>
              <a:t>RISK ASSESSMENT REPORT</a:t>
            </a:r>
          </a:p>
          <a:p>
            <a:pPr algn="r"/>
            <a:endParaRPr lang="en-CA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3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6EB3EE-B037-2E1E-8180-4338DC3DF8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794880"/>
              </p:ext>
            </p:extLst>
          </p:nvPr>
        </p:nvGraphicFramePr>
        <p:xfrm>
          <a:off x="882650" y="137160"/>
          <a:ext cx="10252076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038">
                  <a:extLst>
                    <a:ext uri="{9D8B030D-6E8A-4147-A177-3AD203B41FA5}">
                      <a16:colId xmlns:a16="http://schemas.microsoft.com/office/drawing/2014/main" val="489470034"/>
                    </a:ext>
                  </a:extLst>
                </a:gridCol>
                <a:gridCol w="5126038">
                  <a:extLst>
                    <a:ext uri="{9D8B030D-6E8A-4147-A177-3AD203B41FA5}">
                      <a16:colId xmlns:a16="http://schemas.microsoft.com/office/drawing/2014/main" val="3902068172"/>
                    </a:ext>
                  </a:extLst>
                </a:gridCol>
              </a:tblGrid>
              <a:tr h="342050">
                <a:tc>
                  <a:txBody>
                    <a:bodyPr/>
                    <a:lstStyle/>
                    <a:p>
                      <a:r>
                        <a:rPr lang="en-US" dirty="0"/>
                        <a:t>RECOMMENDATIONS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JUSTIFICATION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147927"/>
                  </a:ext>
                </a:extLst>
              </a:tr>
              <a:tr h="1855504">
                <a:tc>
                  <a:txBody>
                    <a:bodyPr/>
                    <a:lstStyle/>
                    <a:p>
                      <a:r>
                        <a:rPr lang="en-US" dirty="0"/>
                        <a:t>The Use of Network Access Control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allows the organization to enforce access controls and security policies across their network, ensuring that only authorized users and devices are granted access. </a:t>
                      </a:r>
                    </a:p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helps prevent unauthorized access and can mitigate the risk of security breaches, data theft, and other cyber-attacks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714544"/>
                  </a:ext>
                </a:extLst>
              </a:tr>
              <a:tr h="843411">
                <a:tc>
                  <a:txBody>
                    <a:bodyPr/>
                    <a:lstStyle/>
                    <a:p>
                      <a:r>
                        <a:rPr lang="en-US" dirty="0"/>
                        <a:t>Improve Cryptographic Controls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improve the confidentiality, integrity, and availability of data, it is recommended to upgrade to AES-512 and TLSv1.3 for additional security.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95923"/>
                  </a:ext>
                </a:extLst>
              </a:tr>
              <a:tr h="1096434">
                <a:tc>
                  <a:txBody>
                    <a:bodyPr/>
                    <a:lstStyle/>
                    <a:p>
                      <a:r>
                        <a:rPr lang="en-US" dirty="0"/>
                        <a:t>The use of Multifactor Authentication on VPN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Adopting multifactor authentication on their VPN provides additional layers of authentication asides username and password, making it more difficult for unauthorized users to gain access to the VPN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75526"/>
                  </a:ext>
                </a:extLst>
              </a:tr>
              <a:tr h="1096434">
                <a:tc>
                  <a:txBody>
                    <a:bodyPr/>
                    <a:lstStyle/>
                    <a:p>
                      <a:r>
                        <a:rPr lang="en-US" dirty="0"/>
                        <a:t>Adopting the Use of CI/CID Tools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Automating the software aids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 process, and better team productivity and efficiency.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717512"/>
                  </a:ext>
                </a:extLst>
              </a:tr>
              <a:tr h="590388">
                <a:tc>
                  <a:txBody>
                    <a:bodyPr/>
                    <a:lstStyle/>
                    <a:p>
                      <a:r>
                        <a:rPr lang="en-US" dirty="0"/>
                        <a:t>The implementation of more environmental control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guarantee that the institution complies with specific environmental standards and controls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90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65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3688-680F-2854-854B-1E556632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80" y="532893"/>
            <a:ext cx="10506991" cy="1117092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ASSESSMENT QUESTIONS AND ANSWERS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C2DA5-CD28-7C3C-1233-C68767ACA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60502"/>
            <a:ext cx="6357622" cy="17624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BC1BC-1F31-7A86-C75D-5815EDA2C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798" y="1649987"/>
            <a:ext cx="5899281" cy="214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B0501B-AF41-F00D-49F0-D77498350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1" y="3724586"/>
            <a:ext cx="6199020" cy="24933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1AD807-0D88-930B-BD0D-44CD789C2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798" y="3724586"/>
            <a:ext cx="5889121" cy="239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9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F50A-3434-1D49-264F-F912C668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80" y="978408"/>
            <a:ext cx="10506992" cy="830072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ASSESSMENT QUESTION  &amp; ANSWERS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13235-7E61-AE61-160E-65ED96974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81407"/>
            <a:ext cx="6015072" cy="21281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F12C7-2397-811C-3784-25FABF74B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402" y="1981407"/>
            <a:ext cx="6339397" cy="2351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84E94F-6938-619E-49E2-5289F2EFC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560" y="4250165"/>
            <a:ext cx="9189820" cy="22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07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033811DF-2BEF-3965-1156-D65BE4D88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09" r="-1" b="-1"/>
          <a:stretch/>
        </p:blipFill>
        <p:spPr>
          <a:xfrm>
            <a:off x="3059" y="10"/>
            <a:ext cx="12188941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F45987A-3A2E-45FE-947D-464BBA890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2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10458-EF39-0CE9-E7B0-92E9A41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227" y="1122363"/>
            <a:ext cx="553608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APPENDIX A -GUIDANCE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779978-F1B9-4E8B-A4EF-28C72FBE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C36E61-C478-4C2F-846E-EBA0DF57D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1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9843-46A3-8AB1-334A-D51E9DAC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978408"/>
            <a:ext cx="10863072" cy="860552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SECURITY ROLES- SENIOR INFORMATION SECURITY OFFICER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60F4B2-6374-D105-6C37-6CEF0AB378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4000" y="1757680"/>
          <a:ext cx="10735591" cy="4121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90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1D26-6069-C099-CC68-DCFCFBD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978408"/>
            <a:ext cx="10383647" cy="993267"/>
          </a:xfrm>
        </p:spPr>
        <p:txBody>
          <a:bodyPr/>
          <a:lstStyle/>
          <a:p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INFORMATION SECURITY ROLES- SECURITY EXPERT</a:t>
            </a:r>
            <a:endParaRPr lang="en-CA" sz="3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D049D7-7151-50D1-4AE6-F71053FB52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5944" y="2152650"/>
          <a:ext cx="10383647" cy="372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006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06E0E-8913-D49C-3A09-E4B46C60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 sz="4600"/>
              <a:t>STRATEGIC PLAN</a:t>
            </a:r>
            <a:endParaRPr lang="en-CA" sz="46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CB3837-9075-CFC7-AA0B-2A7AB3084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143988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8950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rial view of a river, dam and lake">
            <a:extLst>
              <a:ext uri="{FF2B5EF4-FFF2-40B4-BE49-F238E27FC236}">
                <a16:creationId xmlns:a16="http://schemas.microsoft.com/office/drawing/2014/main" id="{57E1F8E1-523B-5A7F-2E49-A84EB50B39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3728" r="-1" b="10007"/>
          <a:stretch/>
        </p:blipFill>
        <p:spPr>
          <a:xfrm>
            <a:off x="3059" y="10"/>
            <a:ext cx="12188941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F45987A-3A2E-45FE-947D-464BBA890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2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1C14E-1E6B-23A0-3512-2E178148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227" y="1122363"/>
            <a:ext cx="553608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APPENDIX B -ARTIFACTS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779978-F1B9-4E8B-A4EF-28C72FBE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C36E61-C478-4C2F-846E-EBA0DF57D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1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2128-D0E8-95E1-3C39-53143987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5" y="424879"/>
            <a:ext cx="10634472" cy="2157984"/>
          </a:xfrm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APPENDIX B –ARTIFACTS REVIEWED</a:t>
            </a:r>
            <a:endParaRPr lang="en-CA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2F7CE5-BD98-131F-E10C-476E267C4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65620"/>
              </p:ext>
            </p:extLst>
          </p:nvPr>
        </p:nvGraphicFramePr>
        <p:xfrm>
          <a:off x="419195" y="2131059"/>
          <a:ext cx="10507662" cy="36125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3831">
                  <a:extLst>
                    <a:ext uri="{9D8B030D-6E8A-4147-A177-3AD203B41FA5}">
                      <a16:colId xmlns:a16="http://schemas.microsoft.com/office/drawing/2014/main" val="3101460878"/>
                    </a:ext>
                  </a:extLst>
                </a:gridCol>
                <a:gridCol w="5253831">
                  <a:extLst>
                    <a:ext uri="{9D8B030D-6E8A-4147-A177-3AD203B41FA5}">
                      <a16:colId xmlns:a16="http://schemas.microsoft.com/office/drawing/2014/main" val="1579158303"/>
                    </a:ext>
                  </a:extLst>
                </a:gridCol>
              </a:tblGrid>
              <a:tr h="516074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S/N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 NAME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546727"/>
                  </a:ext>
                </a:extLst>
              </a:tr>
              <a:tr h="51607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C-CERT Response Plan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445394"/>
                  </a:ext>
                </a:extLst>
              </a:tr>
              <a:tr h="51607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Employee Onboarding /Offboarding Document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07016"/>
                  </a:ext>
                </a:extLst>
              </a:tr>
              <a:tr h="51607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Backup Policy 2023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36888"/>
                  </a:ext>
                </a:extLst>
              </a:tr>
              <a:tr h="51607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BC 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Business Continuity Plan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658701"/>
                  </a:ext>
                </a:extLst>
              </a:tr>
              <a:tr h="51607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BC 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Information Security Policy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188047"/>
                  </a:ext>
                </a:extLst>
              </a:tr>
              <a:tr h="51607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BC Asset Management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049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6D742-EC94-EC22-0474-4F24C747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/>
              <a:t>CONCLUSION</a:t>
            </a:r>
            <a:endParaRPr lang="en-CA" sz="7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FB61E-3342-0F04-8CB6-4652F6776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>
            <a:normAutofit/>
          </a:bodyPr>
          <a:lstStyle/>
          <a:p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conclusion, implementing these procedures enables the British Columbian Government Policy to protect itself more effectively by proactively identifying and reducing security risks.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CA" sz="2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88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0735-D8FF-EB98-192A-EDDD277A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383792"/>
          </a:xfrm>
        </p:spPr>
        <p:txBody>
          <a:bodyPr/>
          <a:lstStyle/>
          <a:p>
            <a:r>
              <a:rPr lang="en-US" sz="4400" dirty="0"/>
              <a:t>INTRODUCTION</a:t>
            </a:r>
            <a:endParaRPr lang="en-CA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34D0-FDD5-58AE-1155-D9F064FC6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20" y="2095500"/>
            <a:ext cx="10634471" cy="3784091"/>
          </a:xfrm>
        </p:spPr>
        <p:txBody>
          <a:bodyPr/>
          <a:lstStyle/>
          <a:p>
            <a:r>
              <a:rPr lang="en-US" dirty="0"/>
              <a:t>As computer users become informed, there are greater risks of sensitive data kept on network servers being compromised or stolen. </a:t>
            </a:r>
          </a:p>
          <a:p>
            <a:endParaRPr lang="en-US" dirty="0"/>
          </a:p>
          <a:p>
            <a:r>
              <a:rPr lang="en-US" dirty="0"/>
              <a:t>To reduce these potential risks, this report will expand on recommendations for proper risk management practices and identify potential threats as well as weaknesses.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020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A37A-5483-AA00-8170-AECED28D5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20625"/>
            <a:ext cx="10634472" cy="2157984"/>
          </a:xfrm>
        </p:spPr>
        <p:txBody>
          <a:bodyPr/>
          <a:lstStyle/>
          <a:p>
            <a:r>
              <a:rPr lang="en-US" dirty="0"/>
              <a:t>	SECURITY DOMAINS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3365-8A60-C64B-9B32-C8BC63ED3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7E5E1A-512B-9BF0-376D-D89B01676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53879"/>
              </p:ext>
            </p:extLst>
          </p:nvPr>
        </p:nvGraphicFramePr>
        <p:xfrm>
          <a:off x="1335759" y="2095499"/>
          <a:ext cx="8528050" cy="37840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69909">
                  <a:extLst>
                    <a:ext uri="{9D8B030D-6E8A-4147-A177-3AD203B41FA5}">
                      <a16:colId xmlns:a16="http://schemas.microsoft.com/office/drawing/2014/main" val="4202013827"/>
                    </a:ext>
                  </a:extLst>
                </a:gridCol>
                <a:gridCol w="4258141">
                  <a:extLst>
                    <a:ext uri="{9D8B030D-6E8A-4147-A177-3AD203B41FA5}">
                      <a16:colId xmlns:a16="http://schemas.microsoft.com/office/drawing/2014/main" val="3338148323"/>
                    </a:ext>
                  </a:extLst>
                </a:gridCol>
              </a:tblGrid>
              <a:tr h="407257">
                <a:tc gridSpan="2"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                  DOMAINS</a:t>
                      </a:r>
                      <a:endParaRPr lang="en-CA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DOMAINS</a:t>
                      </a:r>
                      <a:endParaRPr lang="en-CA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59856"/>
                  </a:ext>
                </a:extLst>
              </a:tr>
              <a:tr h="412912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ORGANIZATION OF INFORMATION SECURITY</a:t>
                      </a:r>
                      <a:endParaRPr lang="en-CA" sz="1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OPERATIONS SECURITY</a:t>
                      </a:r>
                      <a:endParaRPr lang="en-CA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25990"/>
                  </a:ext>
                </a:extLst>
              </a:tr>
              <a:tr h="412912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HUMAN RESOURCE SECURITY</a:t>
                      </a:r>
                      <a:endParaRPr lang="en-CA" sz="1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COMMUNICATIONS SECURITY</a:t>
                      </a:r>
                      <a:endParaRPr lang="en-CA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39018"/>
                  </a:ext>
                </a:extLst>
              </a:tr>
              <a:tr h="71269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ASSET MANAGEMENT</a:t>
                      </a:r>
                      <a:endParaRPr lang="en-CA" sz="1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ACQUISITION, DEVELOPMENT &amp; MAINTENANCE</a:t>
                      </a:r>
                      <a:endParaRPr lang="en-CA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449784"/>
                  </a:ext>
                </a:extLst>
              </a:tr>
              <a:tr h="412912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ACCESS CONTROL</a:t>
                      </a:r>
                      <a:endParaRPr lang="en-CA" sz="1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SUPPLIER RELATIONSHIPS</a:t>
                      </a:r>
                      <a:endParaRPr lang="en-CA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154890"/>
                  </a:ext>
                </a:extLst>
              </a:tr>
              <a:tr h="71269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CRYPTOGRAPHY</a:t>
                      </a:r>
                      <a:endParaRPr lang="en-CA" sz="1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 AND SECURITY INCIDENCE</a:t>
                      </a:r>
                      <a:endParaRPr lang="en-CA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82835"/>
                  </a:ext>
                </a:extLst>
              </a:tr>
              <a:tr h="71269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PHYSICAL AND ENVIRONMENTAL SECURITY</a:t>
                      </a:r>
                      <a:endParaRPr lang="en-CA" sz="1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 SECURITY ASPECTS OF BUSINESS CONTINUITY</a:t>
                      </a:r>
                      <a:endParaRPr lang="en-CA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06685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3712101-4CE2-1094-1D5D-E61DD1767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25325"/>
              </p:ext>
            </p:extLst>
          </p:nvPr>
        </p:nvGraphicFramePr>
        <p:xfrm>
          <a:off x="1335759" y="5694171"/>
          <a:ext cx="8528050" cy="5828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64025">
                  <a:extLst>
                    <a:ext uri="{9D8B030D-6E8A-4147-A177-3AD203B41FA5}">
                      <a16:colId xmlns:a16="http://schemas.microsoft.com/office/drawing/2014/main" val="3436912564"/>
                    </a:ext>
                  </a:extLst>
                </a:gridCol>
                <a:gridCol w="4264025">
                  <a:extLst>
                    <a:ext uri="{9D8B030D-6E8A-4147-A177-3AD203B41FA5}">
                      <a16:colId xmlns:a16="http://schemas.microsoft.com/office/drawing/2014/main" val="1163561361"/>
                    </a:ext>
                  </a:extLst>
                </a:gridCol>
              </a:tblGrid>
              <a:tr h="5828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 POLICY</a:t>
                      </a:r>
                      <a:endParaRPr lang="en-CA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</a:t>
                      </a:r>
                      <a:endParaRPr lang="en-CA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35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17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DB97F-5D00-C062-7080-7A26BA8E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METHODOLOGY </a:t>
            </a: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	&amp;</a:t>
            </a: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 APPROACH</a:t>
            </a:r>
            <a:endParaRPr lang="en-CA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53F8AD-B3E3-3797-0937-B7DB105F6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571958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802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E18D5F1-911E-4BCF-9AF0-F3A54D7C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20805-5CFE-2BE1-D423-908422AE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0361960" cy="1493871"/>
          </a:xfrm>
        </p:spPr>
        <p:txBody>
          <a:bodyPr>
            <a:normAutofit/>
          </a:bodyPr>
          <a:lstStyle/>
          <a:p>
            <a:r>
              <a:rPr lang="en-US" sz="6100">
                <a:latin typeface="Arial" panose="020B0604020202020204" pitchFamily="34" charset="0"/>
                <a:cs typeface="Arial" panose="020B0604020202020204" pitchFamily="34" charset="0"/>
              </a:rPr>
              <a:t>	SUMMARY DASHBOARD</a:t>
            </a:r>
            <a:endParaRPr lang="en-CA" sz="6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850E05-3320-4817-99CE-D56547FC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A9946C-C93A-4350-AC54-937723F6B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B4780B11-5F57-524E-48E3-D28021ED3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27279" y="-4978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6680FAB-7668-F240-CC78-65C4A2183B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505361"/>
              </p:ext>
            </p:extLst>
          </p:nvPr>
        </p:nvGraphicFramePr>
        <p:xfrm>
          <a:off x="841482" y="3366772"/>
          <a:ext cx="2607310" cy="2383791"/>
        </p:xfrm>
        <a:graphic>
          <a:graphicData uri="http://schemas.openxmlformats.org/drawingml/2006/table">
            <a:tbl>
              <a:tblPr firstRow="1" firstCol="1" bandRow="1"/>
              <a:tblGrid>
                <a:gridCol w="2607310">
                  <a:extLst>
                    <a:ext uri="{9D8B030D-6E8A-4147-A177-3AD203B41FA5}">
                      <a16:colId xmlns:a16="http://schemas.microsoft.com/office/drawing/2014/main" val="2055663736"/>
                    </a:ext>
                  </a:extLst>
                </a:gridCol>
              </a:tblGrid>
              <a:tr h="669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OVERALL SCORE</a:t>
                      </a:r>
                      <a:endParaRPr lang="en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97346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85%</a:t>
                      </a:r>
                      <a:endParaRPr lang="en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347086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237E387-4EF2-3D40-9D03-325FFE87A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186654"/>
              </p:ext>
            </p:extLst>
          </p:nvPr>
        </p:nvGraphicFramePr>
        <p:xfrm>
          <a:off x="3596641" y="2875186"/>
          <a:ext cx="7910510" cy="3952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705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139AF-D902-4D49-D38A-30B7639B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DOMAIN ASSESSMENT</a:t>
            </a:r>
            <a:endParaRPr lang="en-CA" sz="4100"/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9438D1F3-470C-A74D-B499-6CF462B8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900730-55A3-B0BC-6268-F9E32227AC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3" b="6335"/>
          <a:stretch/>
        </p:blipFill>
        <p:spPr>
          <a:xfrm>
            <a:off x="4619312" y="462226"/>
            <a:ext cx="6588976" cy="587828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9FE31-8E40-4AAC-8B90-1AD6D7520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CE755F-6139-4A64-8874-30A9A3EF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8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138FE-9132-85EE-CEA5-FC493A61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9648513" cy="62476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PRIORITY ROADMAD -LOW RISK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139CF91-8A65-936F-B121-D77B480170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7" y="1526980"/>
            <a:ext cx="6915766" cy="4668141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08583DD-A573-4645-6507-11498C9AE1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442" y="3956137"/>
            <a:ext cx="6443558" cy="2287461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660E41-71CE-4FFE-9511-E9964B38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50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815A-7111-051F-A1F8-0283C754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80" y="386080"/>
            <a:ext cx="10506992" cy="1014095"/>
          </a:xfrm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PRIORITY ROADMAP -AVERAGE RISK</a:t>
            </a:r>
            <a:endParaRPr lang="en-CA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B09C8A-5BA5-68C0-1EAF-C73875F01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0" y="1574800"/>
            <a:ext cx="10379511" cy="4304791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5A6EB0-2768-BA80-6A02-3073E3D4A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79" y="1574800"/>
            <a:ext cx="10506991" cy="46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4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2980-36E9-3384-FC8C-2EA91C25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80" y="488851"/>
            <a:ext cx="10506992" cy="831342"/>
          </a:xfrm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PRIORITY ROADMAP -HIGH RISK</a:t>
            </a:r>
            <a:endParaRPr lang="en-CA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E3502-D100-0137-C78D-2C6EB2BBD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080" y="1168400"/>
            <a:ext cx="9834400" cy="5200749"/>
          </a:xfrm>
        </p:spPr>
      </p:pic>
    </p:spTree>
    <p:extLst>
      <p:ext uri="{BB962C8B-B14F-4D97-AF65-F5344CB8AC3E}">
        <p14:creationId xmlns:p14="http://schemas.microsoft.com/office/powerpoint/2010/main" val="390480989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41242C"/>
      </a:dk2>
      <a:lt2>
        <a:srgbClr val="E8E2E3"/>
      </a:lt2>
      <a:accent1>
        <a:srgbClr val="80A9A4"/>
      </a:accent1>
      <a:accent2>
        <a:srgbClr val="7AA5B7"/>
      </a:accent2>
      <a:accent3>
        <a:srgbClr val="92A1C4"/>
      </a:accent3>
      <a:accent4>
        <a:srgbClr val="867FBA"/>
      </a:accent4>
      <a:accent5>
        <a:srgbClr val="B096C6"/>
      </a:accent5>
      <a:accent6>
        <a:srgbClr val="B77FBA"/>
      </a:accent6>
      <a:hlink>
        <a:srgbClr val="AE6972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612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Seaford</vt:lpstr>
      <vt:lpstr>Symbol</vt:lpstr>
      <vt:lpstr>LevelVTI</vt:lpstr>
      <vt:lpstr>THE GOVERNMENT OF BRITISH COLUMBIA</vt:lpstr>
      <vt:lpstr>INTRODUCTION</vt:lpstr>
      <vt:lpstr> SECURITY DOMAINS</vt:lpstr>
      <vt:lpstr>METHODOLOGY     &amp;     APPROACH</vt:lpstr>
      <vt:lpstr> SUMMARY DASHBOARD</vt:lpstr>
      <vt:lpstr>DOMAIN ASSESSMENT</vt:lpstr>
      <vt:lpstr>PRIORITY ROADMAD -LOW RISK</vt:lpstr>
      <vt:lpstr>PRIORITY ROADMAP -AVERAGE RISK</vt:lpstr>
      <vt:lpstr>PRIORITY ROADMAP -HIGH RISK</vt:lpstr>
      <vt:lpstr>PowerPoint Presentation</vt:lpstr>
      <vt:lpstr>ASSESSMENT QUESTIONS AND ANSWERS</vt:lpstr>
      <vt:lpstr>ASSESSMENT QUESTION  &amp; ANSWERS</vt:lpstr>
      <vt:lpstr>APPENDIX A -GUIDANCE</vt:lpstr>
      <vt:lpstr>INFORMATION SECURITY ROLES- SENIOR INFORMATION SECURITY OFFICER</vt:lpstr>
      <vt:lpstr>INFORMATION SECURITY ROLES- SECURITY EXPERT</vt:lpstr>
      <vt:lpstr>STRATEGIC PLAN</vt:lpstr>
      <vt:lpstr>APPENDIX B -ARTIFACTS</vt:lpstr>
      <vt:lpstr>APPENDIX B –ARTIFACTS REVIEWED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GOVERNMENT OF BRITISH COLUMBIA</dc:title>
  <dc:creator>Steffannie Egbuziem</dc:creator>
  <cp:lastModifiedBy>Steffannie Egbuziem</cp:lastModifiedBy>
  <cp:revision>1</cp:revision>
  <dcterms:created xsi:type="dcterms:W3CDTF">2023-08-05T01:21:32Z</dcterms:created>
  <dcterms:modified xsi:type="dcterms:W3CDTF">2023-08-05T03:22:53Z</dcterms:modified>
</cp:coreProperties>
</file>