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58" r:id="rId5"/>
    <p:sldId id="262" r:id="rId6"/>
    <p:sldId id="268" r:id="rId7"/>
    <p:sldId id="267" r:id="rId8"/>
    <p:sldId id="259" r:id="rId9"/>
    <p:sldId id="261" r:id="rId10"/>
    <p:sldId id="260" r:id="rId11"/>
    <p:sldId id="264" r:id="rId12"/>
    <p:sldId id="263"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8/6/2023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8/6/2023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8/6/2023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8/6/2023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8/6/2023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34C5-D782-69DC-F86E-E1773AADEAD1}"/>
              </a:ext>
            </a:extLst>
          </p:cNvPr>
          <p:cNvSpPr>
            <a:spLocks noGrp="1"/>
          </p:cNvSpPr>
          <p:nvPr>
            <p:ph type="ctrTitle"/>
          </p:nvPr>
        </p:nvSpPr>
        <p:spPr>
          <a:xfrm>
            <a:off x="804817" y="146927"/>
            <a:ext cx="7491519" cy="1086238"/>
          </a:xfrm>
        </p:spPr>
        <p:txBody>
          <a:bodyPr/>
          <a:lstStyle/>
          <a:p>
            <a:pPr algn="l"/>
            <a:r>
              <a:rPr lang="en-CA" sz="3200" dirty="0">
                <a:solidFill>
                  <a:schemeClr val="bg1"/>
                </a:solidFill>
                <a:latin typeface="+mn-lt"/>
                <a:ea typeface="+mn-ea"/>
                <a:cs typeface="+mn-cs"/>
              </a:rPr>
              <a:t>Access Control</a:t>
            </a:r>
          </a:p>
        </p:txBody>
      </p:sp>
      <p:sp>
        <p:nvSpPr>
          <p:cNvPr id="3" name="Subtitle 2">
            <a:extLst>
              <a:ext uri="{FF2B5EF4-FFF2-40B4-BE49-F238E27FC236}">
                <a16:creationId xmlns:a16="http://schemas.microsoft.com/office/drawing/2014/main" id="{EB4EA0CB-709B-D80C-5652-FD75192D623B}"/>
              </a:ext>
            </a:extLst>
          </p:cNvPr>
          <p:cNvSpPr>
            <a:spLocks noGrp="1"/>
          </p:cNvSpPr>
          <p:nvPr>
            <p:ph type="subTitle" idx="1"/>
          </p:nvPr>
        </p:nvSpPr>
        <p:spPr>
          <a:xfrm>
            <a:off x="2538147" y="2350058"/>
            <a:ext cx="6831673" cy="1628555"/>
          </a:xfrm>
        </p:spPr>
        <p:txBody>
          <a:bodyPr>
            <a:noAutofit/>
          </a:bodyPr>
          <a:lstStyle/>
          <a:p>
            <a:r>
              <a:rPr lang="en-CA" sz="8800" cap="all" dirty="0">
                <a:latin typeface="+mj-lt"/>
                <a:ea typeface="+mj-ea"/>
                <a:cs typeface="+mj-cs"/>
              </a:rPr>
              <a:t>VPN </a:t>
            </a:r>
          </a:p>
        </p:txBody>
      </p:sp>
      <p:sp>
        <p:nvSpPr>
          <p:cNvPr id="4" name="TextBox 3">
            <a:extLst>
              <a:ext uri="{FF2B5EF4-FFF2-40B4-BE49-F238E27FC236}">
                <a16:creationId xmlns:a16="http://schemas.microsoft.com/office/drawing/2014/main" id="{8640D1E7-AF29-4DA8-38D5-4CBCD67C094A}"/>
              </a:ext>
            </a:extLst>
          </p:cNvPr>
          <p:cNvSpPr txBox="1"/>
          <p:nvPr/>
        </p:nvSpPr>
        <p:spPr>
          <a:xfrm>
            <a:off x="9043153" y="5566470"/>
            <a:ext cx="1894115" cy="584775"/>
          </a:xfrm>
          <a:prstGeom prst="rect">
            <a:avLst/>
          </a:prstGeom>
          <a:noFill/>
        </p:spPr>
        <p:txBody>
          <a:bodyPr wrap="square" rtlCol="0">
            <a:spAutoFit/>
          </a:bodyPr>
          <a:lstStyle/>
          <a:p>
            <a:r>
              <a:rPr lang="en-CA" sz="3200" dirty="0">
                <a:solidFill>
                  <a:schemeClr val="bg1"/>
                </a:solidFill>
              </a:rPr>
              <a:t>Group 4</a:t>
            </a:r>
          </a:p>
        </p:txBody>
      </p:sp>
    </p:spTree>
    <p:extLst>
      <p:ext uri="{BB962C8B-B14F-4D97-AF65-F5344CB8AC3E}">
        <p14:creationId xmlns:p14="http://schemas.microsoft.com/office/powerpoint/2010/main" val="3632001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4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BB89D5-D580-E6A2-04C9-1F39267402F2}"/>
              </a:ext>
            </a:extLst>
          </p:cNvPr>
          <p:cNvSpPr>
            <a:spLocks noGrp="1"/>
          </p:cNvSpPr>
          <p:nvPr>
            <p:ph type="title"/>
          </p:nvPr>
        </p:nvSpPr>
        <p:spPr>
          <a:xfrm>
            <a:off x="8568711" y="2234832"/>
            <a:ext cx="3053039" cy="1060817"/>
          </a:xfrm>
        </p:spPr>
        <p:txBody>
          <a:bodyPr vert="horz" lIns="91440" tIns="45720" rIns="91440" bIns="45720" rtlCol="0" anchor="b">
            <a:normAutofit/>
          </a:bodyPr>
          <a:lstStyle/>
          <a:p>
            <a:r>
              <a:rPr lang="en-US" sz="2800" dirty="0"/>
              <a:t>Architecture In MOJO Inc.</a:t>
            </a:r>
          </a:p>
        </p:txBody>
      </p:sp>
      <p:pic>
        <p:nvPicPr>
          <p:cNvPr id="6" name="Picture 5" descr="A computer network diagram with icons&#10;&#10;Description automatically generated">
            <a:extLst>
              <a:ext uri="{FF2B5EF4-FFF2-40B4-BE49-F238E27FC236}">
                <a16:creationId xmlns:a16="http://schemas.microsoft.com/office/drawing/2014/main" id="{24A2B18B-D97A-4FF7-4224-C13218339AF2}"/>
              </a:ext>
            </a:extLst>
          </p:cNvPr>
          <p:cNvPicPr>
            <a:picLocks noChangeAspect="1"/>
          </p:cNvPicPr>
          <p:nvPr/>
        </p:nvPicPr>
        <p:blipFill>
          <a:blip r:embed="rId2"/>
          <a:stretch>
            <a:fillRect/>
          </a:stretch>
        </p:blipFill>
        <p:spPr>
          <a:xfrm>
            <a:off x="634275" y="1272631"/>
            <a:ext cx="6900380" cy="4312737"/>
          </a:xfrm>
          <a:prstGeom prst="rect">
            <a:avLst/>
          </a:prstGeom>
        </p:spPr>
      </p:pic>
      <p:sp>
        <p:nvSpPr>
          <p:cNvPr id="4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CA"/>
          </a:p>
        </p:txBody>
      </p:sp>
    </p:spTree>
    <p:extLst>
      <p:ext uri="{BB962C8B-B14F-4D97-AF65-F5344CB8AC3E}">
        <p14:creationId xmlns:p14="http://schemas.microsoft.com/office/powerpoint/2010/main" val="632564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D39D4-3B7C-3E29-7134-ABB6E55FB373}"/>
              </a:ext>
            </a:extLst>
          </p:cNvPr>
          <p:cNvSpPr>
            <a:spLocks noGrp="1"/>
          </p:cNvSpPr>
          <p:nvPr>
            <p:ph type="title"/>
          </p:nvPr>
        </p:nvSpPr>
        <p:spPr>
          <a:xfrm>
            <a:off x="6389914" y="685800"/>
            <a:ext cx="5127172" cy="1485900"/>
          </a:xfrm>
        </p:spPr>
        <p:txBody>
          <a:bodyPr>
            <a:normAutofit/>
          </a:bodyPr>
          <a:lstStyle/>
          <a:p>
            <a:r>
              <a:rPr lang="en-CA" dirty="0"/>
              <a:t>Conclusion</a:t>
            </a:r>
          </a:p>
        </p:txBody>
      </p:sp>
      <p:sp>
        <p:nvSpPr>
          <p:cNvPr id="2060" name="Rectangle 2059">
            <a:extLst>
              <a:ext uri="{FF2B5EF4-FFF2-40B4-BE49-F238E27FC236}">
                <a16:creationId xmlns:a16="http://schemas.microsoft.com/office/drawing/2014/main" id="{A67E2D8A-19BE-48A0-889C-CCAC02348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2050" name="Picture 2" descr="VPN Statistics &amp; Trends In 2023 – Forbes Advisor">
            <a:extLst>
              <a:ext uri="{FF2B5EF4-FFF2-40B4-BE49-F238E27FC236}">
                <a16:creationId xmlns:a16="http://schemas.microsoft.com/office/drawing/2014/main" id="{9DF3AD72-DDF5-41F0-B4AF-FB2551243F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23562" y="1849028"/>
            <a:ext cx="5071256" cy="283990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D9966BB-1AF5-9A11-ABE5-18E7C05A5ABD}"/>
              </a:ext>
            </a:extLst>
          </p:cNvPr>
          <p:cNvSpPr>
            <a:spLocks noGrp="1"/>
          </p:cNvSpPr>
          <p:nvPr>
            <p:ph idx="1"/>
          </p:nvPr>
        </p:nvSpPr>
        <p:spPr>
          <a:xfrm>
            <a:off x="6389914" y="1849028"/>
            <a:ext cx="5127172" cy="4371975"/>
          </a:xfrm>
        </p:spPr>
        <p:txBody>
          <a:bodyPr>
            <a:normAutofit/>
          </a:bodyPr>
          <a:lstStyle/>
          <a:p>
            <a:r>
              <a:rPr lang="en-US" dirty="0"/>
              <a:t>A VPN, or Virtual Private Network, is a secure and encrypted connection between two devices over the internet, providing you online privacy and anonymity.</a:t>
            </a:r>
          </a:p>
          <a:p>
            <a:r>
              <a:rPr lang="en-US" dirty="0"/>
              <a:t>VPN technology relies on encryption, tunneling, and masking of your IP address and location, making it an essential tool for online protection from various cyber threats. Be sure to select the right VPN provider and always read the security policies and protocols before using.</a:t>
            </a:r>
          </a:p>
          <a:p>
            <a:endParaRPr lang="en-CA" dirty="0"/>
          </a:p>
        </p:txBody>
      </p:sp>
    </p:spTree>
    <p:extLst>
      <p:ext uri="{BB962C8B-B14F-4D97-AF65-F5344CB8AC3E}">
        <p14:creationId xmlns:p14="http://schemas.microsoft.com/office/powerpoint/2010/main" val="3469062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CC4E53-E336-1E73-7343-E202DEA45C1F}"/>
              </a:ext>
            </a:extLst>
          </p:cNvPr>
          <p:cNvSpPr>
            <a:spLocks noGrp="1"/>
          </p:cNvSpPr>
          <p:nvPr>
            <p:ph idx="1"/>
          </p:nvPr>
        </p:nvSpPr>
        <p:spPr>
          <a:xfrm>
            <a:off x="1371600" y="1757680"/>
            <a:ext cx="9601200" cy="4109720"/>
          </a:xfrm>
        </p:spPr>
        <p:txBody>
          <a:bodyPr/>
          <a:lstStyle/>
          <a:p>
            <a:pPr marL="0" indent="0" algn="ctr">
              <a:buNone/>
            </a:pPr>
            <a:endParaRPr lang="en-CA" dirty="0"/>
          </a:p>
          <a:p>
            <a:pPr marL="0" indent="0" algn="ctr">
              <a:buNone/>
            </a:pPr>
            <a:endParaRPr lang="en-CA" dirty="0"/>
          </a:p>
          <a:p>
            <a:pPr marL="0" indent="0" algn="ctr">
              <a:buNone/>
            </a:pPr>
            <a:endParaRPr lang="en-CA" dirty="0"/>
          </a:p>
          <a:p>
            <a:pPr marL="0" indent="0" algn="ctr">
              <a:buNone/>
            </a:pPr>
            <a:r>
              <a:rPr lang="en-CA" sz="7200" dirty="0"/>
              <a:t>DEMO..</a:t>
            </a:r>
          </a:p>
        </p:txBody>
      </p:sp>
    </p:spTree>
    <p:extLst>
      <p:ext uri="{BB962C8B-B14F-4D97-AF65-F5344CB8AC3E}">
        <p14:creationId xmlns:p14="http://schemas.microsoft.com/office/powerpoint/2010/main" val="3942806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9C3B1C-0768-906B-775C-298669C822B9}"/>
              </a:ext>
            </a:extLst>
          </p:cNvPr>
          <p:cNvSpPr>
            <a:spLocks noGrp="1"/>
          </p:cNvSpPr>
          <p:nvPr>
            <p:ph idx="1"/>
          </p:nvPr>
        </p:nvSpPr>
        <p:spPr>
          <a:xfrm>
            <a:off x="1493520" y="1493520"/>
            <a:ext cx="9601200" cy="3581400"/>
          </a:xfrm>
        </p:spPr>
        <p:txBody>
          <a:bodyPr>
            <a:normAutofit/>
          </a:bodyPr>
          <a:lstStyle/>
          <a:p>
            <a:pPr marL="0" indent="0" algn="ctr">
              <a:buNone/>
            </a:pPr>
            <a:endParaRPr lang="en-CA" sz="4800" dirty="0"/>
          </a:p>
          <a:p>
            <a:pPr marL="0" indent="0" algn="ctr">
              <a:buNone/>
            </a:pPr>
            <a:endParaRPr lang="en-CA" sz="4800" dirty="0"/>
          </a:p>
          <a:p>
            <a:pPr marL="0" indent="0" algn="ctr">
              <a:buNone/>
            </a:pPr>
            <a:r>
              <a:rPr lang="en-CA" sz="4800" dirty="0"/>
              <a:t>THANK YOU!!</a:t>
            </a:r>
          </a:p>
        </p:txBody>
      </p:sp>
    </p:spTree>
    <p:extLst>
      <p:ext uri="{BB962C8B-B14F-4D97-AF65-F5344CB8AC3E}">
        <p14:creationId xmlns:p14="http://schemas.microsoft.com/office/powerpoint/2010/main" val="3064925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D40C7-8D8E-1E79-C69C-CC5F3BE1BD64}"/>
              </a:ext>
            </a:extLst>
          </p:cNvPr>
          <p:cNvSpPr>
            <a:spLocks noGrp="1"/>
          </p:cNvSpPr>
          <p:nvPr>
            <p:ph type="title"/>
          </p:nvPr>
        </p:nvSpPr>
        <p:spPr>
          <a:xfrm>
            <a:off x="7860667" y="685800"/>
            <a:ext cx="3656419" cy="1485900"/>
          </a:xfrm>
        </p:spPr>
        <p:txBody>
          <a:bodyPr>
            <a:normAutofit/>
          </a:bodyPr>
          <a:lstStyle/>
          <a:p>
            <a:r>
              <a:rPr lang="en-CA"/>
              <a:t>Agenda </a:t>
            </a:r>
          </a:p>
        </p:txBody>
      </p:sp>
      <p:sp>
        <p:nvSpPr>
          <p:cNvPr id="1035" name="Rectangle 1034">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4" name="Picture 6" descr="The Best Free VPNs for 2023 | PCMag">
            <a:extLst>
              <a:ext uri="{FF2B5EF4-FFF2-40B4-BE49-F238E27FC236}">
                <a16:creationId xmlns:a16="http://schemas.microsoft.com/office/drawing/2014/main" id="{ED1BBA98-1DE8-1C39-2290-88F979B5C0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72801" y="1531750"/>
            <a:ext cx="6517065" cy="364955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A442777-28FC-9C51-4F63-B88A9DC4D837}"/>
              </a:ext>
            </a:extLst>
          </p:cNvPr>
          <p:cNvSpPr>
            <a:spLocks noGrp="1"/>
          </p:cNvSpPr>
          <p:nvPr>
            <p:ph idx="1"/>
          </p:nvPr>
        </p:nvSpPr>
        <p:spPr>
          <a:xfrm>
            <a:off x="7860667" y="2286000"/>
            <a:ext cx="3656419" cy="3581400"/>
          </a:xfrm>
        </p:spPr>
        <p:txBody>
          <a:bodyPr>
            <a:normAutofit/>
          </a:bodyPr>
          <a:lstStyle/>
          <a:p>
            <a:r>
              <a:rPr lang="en-CA" dirty="0"/>
              <a:t>Introduction</a:t>
            </a:r>
          </a:p>
          <a:p>
            <a:r>
              <a:rPr lang="en-CA" dirty="0"/>
              <a:t>What is VPN?</a:t>
            </a:r>
          </a:p>
          <a:p>
            <a:r>
              <a:rPr lang="en-CA" dirty="0"/>
              <a:t>Benefits of VPN</a:t>
            </a:r>
          </a:p>
          <a:p>
            <a:r>
              <a:rPr lang="en-CA" dirty="0"/>
              <a:t>Types of VPN</a:t>
            </a:r>
          </a:p>
          <a:p>
            <a:r>
              <a:rPr lang="en-CA" dirty="0"/>
              <a:t>Architecture in MOJO Inc</a:t>
            </a:r>
          </a:p>
          <a:p>
            <a:r>
              <a:rPr lang="en-CA" dirty="0"/>
              <a:t>VPN Use Cases</a:t>
            </a:r>
          </a:p>
          <a:p>
            <a:r>
              <a:rPr lang="en-CA" dirty="0"/>
              <a:t>Conclusion</a:t>
            </a:r>
          </a:p>
          <a:p>
            <a:r>
              <a:rPr lang="en-CA" dirty="0"/>
              <a:t>Demo</a:t>
            </a:r>
          </a:p>
        </p:txBody>
      </p:sp>
    </p:spTree>
    <p:extLst>
      <p:ext uri="{BB962C8B-B14F-4D97-AF65-F5344CB8AC3E}">
        <p14:creationId xmlns:p14="http://schemas.microsoft.com/office/powerpoint/2010/main" val="3717970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phere of mesh and nodes">
            <a:extLst>
              <a:ext uri="{FF2B5EF4-FFF2-40B4-BE49-F238E27FC236}">
                <a16:creationId xmlns:a16="http://schemas.microsoft.com/office/drawing/2014/main" id="{5D8E6CCC-3F86-5AC0-EA86-0BB7938A07C7}"/>
              </a:ext>
            </a:extLst>
          </p:cNvPr>
          <p:cNvPicPr>
            <a:picLocks noChangeAspect="1"/>
          </p:cNvPicPr>
          <p:nvPr/>
        </p:nvPicPr>
        <p:blipFill rotWithShape="1">
          <a:blip r:embed="rId2"/>
          <a:srcRect t="1430" b="23570"/>
          <a:stretch/>
        </p:blipFill>
        <p:spPr>
          <a:xfrm>
            <a:off x="20" y="-1"/>
            <a:ext cx="12191980" cy="6858000"/>
          </a:xfrm>
          <a:prstGeom prst="rect">
            <a:avLst/>
          </a:prstGeom>
        </p:spPr>
      </p:pic>
      <p:sp>
        <p:nvSpPr>
          <p:cNvPr id="16" name="Rectangle 15">
            <a:extLst>
              <a:ext uri="{FF2B5EF4-FFF2-40B4-BE49-F238E27FC236}">
                <a16:creationId xmlns:a16="http://schemas.microsoft.com/office/drawing/2014/main" id="{3CBA2BA5-DF4D-437C-9273-F945CF857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7948" y="1838152"/>
            <a:ext cx="5607908" cy="372444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7754EA86-2D7A-4D51-B5F6-DA6349D5F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1087261" y="1405049"/>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chemeClr val="tx1">
              <a:alpha val="70000"/>
            </a:schemeClr>
          </a:solidFill>
          <a:ln w="0">
            <a:noFill/>
            <a:prstDash val="solid"/>
            <a:round/>
            <a:headEnd/>
            <a:tailEnd/>
          </a:ln>
        </p:spPr>
        <p:txBody>
          <a:bodyPr/>
          <a:lstStyle/>
          <a:p>
            <a:endParaRPr lang="en-CA"/>
          </a:p>
        </p:txBody>
      </p:sp>
      <p:sp>
        <p:nvSpPr>
          <p:cNvPr id="2" name="Title 1">
            <a:extLst>
              <a:ext uri="{FF2B5EF4-FFF2-40B4-BE49-F238E27FC236}">
                <a16:creationId xmlns:a16="http://schemas.microsoft.com/office/drawing/2014/main" id="{22D42FB0-1D9F-9530-2EA9-1B1C63471DF8}"/>
              </a:ext>
            </a:extLst>
          </p:cNvPr>
          <p:cNvSpPr>
            <a:spLocks noGrp="1"/>
          </p:cNvSpPr>
          <p:nvPr>
            <p:ph type="title"/>
          </p:nvPr>
        </p:nvSpPr>
        <p:spPr>
          <a:xfrm>
            <a:off x="1885959" y="2185352"/>
            <a:ext cx="4891887" cy="1025935"/>
          </a:xfrm>
        </p:spPr>
        <p:txBody>
          <a:bodyPr anchor="ctr">
            <a:normAutofit/>
          </a:bodyPr>
          <a:lstStyle/>
          <a:p>
            <a:r>
              <a:rPr lang="en-CA" sz="3600"/>
              <a:t>Introduction</a:t>
            </a:r>
          </a:p>
        </p:txBody>
      </p:sp>
      <p:sp>
        <p:nvSpPr>
          <p:cNvPr id="3" name="Content Placeholder 2">
            <a:extLst>
              <a:ext uri="{FF2B5EF4-FFF2-40B4-BE49-F238E27FC236}">
                <a16:creationId xmlns:a16="http://schemas.microsoft.com/office/drawing/2014/main" id="{6CD74797-8939-211F-EEE9-676289A8D9BB}"/>
              </a:ext>
            </a:extLst>
          </p:cNvPr>
          <p:cNvSpPr>
            <a:spLocks noGrp="1"/>
          </p:cNvSpPr>
          <p:nvPr>
            <p:ph idx="1"/>
          </p:nvPr>
        </p:nvSpPr>
        <p:spPr>
          <a:xfrm>
            <a:off x="1885959" y="3211287"/>
            <a:ext cx="4891887" cy="2068284"/>
          </a:xfrm>
        </p:spPr>
        <p:txBody>
          <a:bodyPr>
            <a:normAutofit/>
          </a:bodyPr>
          <a:lstStyle/>
          <a:p>
            <a:r>
              <a:rPr lang="en-CA" dirty="0"/>
              <a:t>MOJO Inc. Product based company , </a:t>
            </a:r>
            <a:r>
              <a:rPr lang="en-US" dirty="0"/>
              <a:t>delivering cybersecurity solutions to protect businesses against any cyber-attacks. </a:t>
            </a:r>
          </a:p>
          <a:p>
            <a:endParaRPr lang="en-CA" dirty="0"/>
          </a:p>
        </p:txBody>
      </p:sp>
    </p:spTree>
    <p:extLst>
      <p:ext uri="{BB962C8B-B14F-4D97-AF65-F5344CB8AC3E}">
        <p14:creationId xmlns:p14="http://schemas.microsoft.com/office/powerpoint/2010/main" val="234384363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00C69C-9355-0AEB-5F9E-F902C3ACF6D4}"/>
              </a:ext>
            </a:extLst>
          </p:cNvPr>
          <p:cNvSpPr>
            <a:spLocks noGrp="1"/>
          </p:cNvSpPr>
          <p:nvPr>
            <p:ph type="title"/>
          </p:nvPr>
        </p:nvSpPr>
        <p:spPr>
          <a:xfrm>
            <a:off x="5887302" y="752475"/>
            <a:ext cx="6176776" cy="1485900"/>
          </a:xfrm>
        </p:spPr>
        <p:txBody>
          <a:bodyPr>
            <a:normAutofit/>
          </a:bodyPr>
          <a:lstStyle/>
          <a:p>
            <a:r>
              <a:rPr lang="en-CA" dirty="0"/>
              <a:t>What is VPN?</a:t>
            </a:r>
          </a:p>
        </p:txBody>
      </p:sp>
      <p:pic>
        <p:nvPicPr>
          <p:cNvPr id="5" name="Picture 4" descr="Padlock on computer motherboard">
            <a:extLst>
              <a:ext uri="{FF2B5EF4-FFF2-40B4-BE49-F238E27FC236}">
                <a16:creationId xmlns:a16="http://schemas.microsoft.com/office/drawing/2014/main" id="{6BA5DEE7-0D06-F757-DCD6-D21C4D55C5C9}"/>
              </a:ext>
            </a:extLst>
          </p:cNvPr>
          <p:cNvPicPr>
            <a:picLocks noChangeAspect="1"/>
          </p:cNvPicPr>
          <p:nvPr/>
        </p:nvPicPr>
        <p:blipFill rotWithShape="1">
          <a:blip r:embed="rId2"/>
          <a:srcRect l="17039" r="40392" b="-1"/>
          <a:stretch/>
        </p:blipFill>
        <p:spPr>
          <a:xfrm>
            <a:off x="-1" y="10"/>
            <a:ext cx="4373546" cy="6857990"/>
          </a:xfrm>
          <a:prstGeom prst="rect">
            <a:avLst/>
          </a:prstGeom>
        </p:spPr>
      </p:pic>
      <p:sp>
        <p:nvSpPr>
          <p:cNvPr id="18" name="Rectangle 17">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76361BA0-FCE5-C900-C64B-8DAD24D00E6E}"/>
              </a:ext>
            </a:extLst>
          </p:cNvPr>
          <p:cNvSpPr>
            <a:spLocks noGrp="1"/>
          </p:cNvSpPr>
          <p:nvPr>
            <p:ph idx="1"/>
          </p:nvPr>
        </p:nvSpPr>
        <p:spPr>
          <a:xfrm>
            <a:off x="5491349" y="2724150"/>
            <a:ext cx="6176776" cy="1962151"/>
          </a:xfrm>
        </p:spPr>
        <p:txBody>
          <a:bodyPr>
            <a:normAutofit/>
          </a:bodyPr>
          <a:lstStyle/>
          <a:p>
            <a:pPr marL="0" indent="0">
              <a:buNone/>
            </a:pPr>
            <a:r>
              <a:rPr lang="en-US" dirty="0"/>
              <a:t>A VPN, or Virtual Private Network, is a secure and encrypted connection between two devices over the internet, providing you online privacy and anonymity.</a:t>
            </a:r>
          </a:p>
          <a:p>
            <a:pPr marL="0" indent="0">
              <a:buNone/>
            </a:pPr>
            <a:endParaRPr lang="en-CA" dirty="0"/>
          </a:p>
          <a:p>
            <a:endParaRPr lang="en-CA" dirty="0"/>
          </a:p>
          <a:p>
            <a:pPr marL="0" indent="0">
              <a:buNone/>
            </a:pPr>
            <a:endParaRPr lang="en-CA" dirty="0"/>
          </a:p>
        </p:txBody>
      </p:sp>
    </p:spTree>
    <p:extLst>
      <p:ext uri="{BB962C8B-B14F-4D97-AF65-F5344CB8AC3E}">
        <p14:creationId xmlns:p14="http://schemas.microsoft.com/office/powerpoint/2010/main" val="4600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38">
            <a:extLst>
              <a:ext uri="{FF2B5EF4-FFF2-40B4-BE49-F238E27FC236}">
                <a16:creationId xmlns:a16="http://schemas.microsoft.com/office/drawing/2014/main" id="{62DAC179-C790-4427-B1A0-AF7E55B8E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579212-63BB-BD76-4D09-F1A76C4ADE33}"/>
              </a:ext>
            </a:extLst>
          </p:cNvPr>
          <p:cNvSpPr>
            <a:spLocks noGrp="1"/>
          </p:cNvSpPr>
          <p:nvPr>
            <p:ph type="title"/>
          </p:nvPr>
        </p:nvSpPr>
        <p:spPr>
          <a:xfrm>
            <a:off x="8252340" y="639704"/>
            <a:ext cx="3299579" cy="5577840"/>
          </a:xfrm>
        </p:spPr>
        <p:txBody>
          <a:bodyPr anchor="ctr">
            <a:normAutofit/>
          </a:bodyPr>
          <a:lstStyle/>
          <a:p>
            <a:pPr algn="ctr"/>
            <a:r>
              <a:rPr lang="en-CA" dirty="0"/>
              <a:t>Benefits Of VPN </a:t>
            </a:r>
            <a:br>
              <a:rPr lang="en-CA" dirty="0"/>
            </a:br>
            <a:endParaRPr lang="en-CA" dirty="0"/>
          </a:p>
        </p:txBody>
      </p:sp>
      <p:sp useBgFill="1">
        <p:nvSpPr>
          <p:cNvPr id="41" name="Rectangle 40">
            <a:extLst>
              <a:ext uri="{FF2B5EF4-FFF2-40B4-BE49-F238E27FC236}">
                <a16:creationId xmlns:a16="http://schemas.microsoft.com/office/drawing/2014/main" id="{EA392D87-3787-45D6-976E-B85674C0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8366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EFE8E04-DEE3-49FD-89A2-285FAD1C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grpSp>
        <p:nvGrpSpPr>
          <p:cNvPr id="6" name="Group 5">
            <a:extLst>
              <a:ext uri="{FF2B5EF4-FFF2-40B4-BE49-F238E27FC236}">
                <a16:creationId xmlns:a16="http://schemas.microsoft.com/office/drawing/2014/main" id="{4BD7E56F-507B-389A-E0A7-8B2DDD402482}"/>
              </a:ext>
            </a:extLst>
          </p:cNvPr>
          <p:cNvGrpSpPr/>
          <p:nvPr/>
        </p:nvGrpSpPr>
        <p:grpSpPr>
          <a:xfrm>
            <a:off x="569167" y="989045"/>
            <a:ext cx="6174533" cy="4252595"/>
            <a:chOff x="2348389" y="2226350"/>
            <a:chExt cx="9933503" cy="4915495"/>
          </a:xfrm>
        </p:grpSpPr>
        <p:sp>
          <p:nvSpPr>
            <p:cNvPr id="7" name="Shape 2">
              <a:extLst>
                <a:ext uri="{FF2B5EF4-FFF2-40B4-BE49-F238E27FC236}">
                  <a16:creationId xmlns:a16="http://schemas.microsoft.com/office/drawing/2014/main" id="{8691A1C1-25F2-C882-0894-9B69825019A3}"/>
                </a:ext>
              </a:extLst>
            </p:cNvPr>
            <p:cNvSpPr/>
            <p:nvPr/>
          </p:nvSpPr>
          <p:spPr>
            <a:xfrm>
              <a:off x="2348389" y="4506397"/>
              <a:ext cx="9933503" cy="44410"/>
            </a:xfrm>
            <a:prstGeom prst="rect">
              <a:avLst/>
            </a:prstGeom>
            <a:solidFill>
              <a:srgbClr val="970248"/>
            </a:solidFill>
            <a:ln/>
          </p:spPr>
          <p:txBody>
            <a:bodyPr/>
            <a:lstStyle/>
            <a:p>
              <a:endParaRPr lang="en-CA"/>
            </a:p>
          </p:txBody>
        </p:sp>
        <p:sp>
          <p:nvSpPr>
            <p:cNvPr id="8" name="Shape 3">
              <a:extLst>
                <a:ext uri="{FF2B5EF4-FFF2-40B4-BE49-F238E27FC236}">
                  <a16:creationId xmlns:a16="http://schemas.microsoft.com/office/drawing/2014/main" id="{435654A4-CFF2-67A9-FC21-B7EBB300BEF5}"/>
                </a:ext>
              </a:extLst>
            </p:cNvPr>
            <p:cNvSpPr/>
            <p:nvPr/>
          </p:nvSpPr>
          <p:spPr>
            <a:xfrm>
              <a:off x="4753987" y="4506397"/>
              <a:ext cx="44410" cy="777597"/>
            </a:xfrm>
            <a:prstGeom prst="rect">
              <a:avLst/>
            </a:prstGeom>
            <a:solidFill>
              <a:srgbClr val="970248"/>
            </a:solidFill>
            <a:ln/>
          </p:spPr>
          <p:txBody>
            <a:bodyPr/>
            <a:lstStyle/>
            <a:p>
              <a:endParaRPr lang="en-CA"/>
            </a:p>
          </p:txBody>
        </p:sp>
        <p:sp>
          <p:nvSpPr>
            <p:cNvPr id="9" name="Shape 4">
              <a:extLst>
                <a:ext uri="{FF2B5EF4-FFF2-40B4-BE49-F238E27FC236}">
                  <a16:creationId xmlns:a16="http://schemas.microsoft.com/office/drawing/2014/main" id="{9FF4B396-C140-FAC0-C6D6-A95E4B5FEE40}"/>
                </a:ext>
              </a:extLst>
            </p:cNvPr>
            <p:cNvSpPr/>
            <p:nvPr/>
          </p:nvSpPr>
          <p:spPr>
            <a:xfrm>
              <a:off x="4526280" y="4256484"/>
              <a:ext cx="499943" cy="499943"/>
            </a:xfrm>
            <a:prstGeom prst="roundRect">
              <a:avLst>
                <a:gd name="adj" fmla="val 10974"/>
              </a:avLst>
            </a:prstGeom>
            <a:solidFill>
              <a:srgbClr val="7E023C"/>
            </a:solidFill>
            <a:ln w="7620">
              <a:solidFill>
                <a:srgbClr val="970248"/>
              </a:solidFill>
              <a:prstDash val="solid"/>
            </a:ln>
          </p:spPr>
          <p:txBody>
            <a:bodyPr/>
            <a:lstStyle/>
            <a:p>
              <a:endParaRPr lang="en-CA"/>
            </a:p>
          </p:txBody>
        </p:sp>
        <p:sp>
          <p:nvSpPr>
            <p:cNvPr id="10" name="Text 5">
              <a:extLst>
                <a:ext uri="{FF2B5EF4-FFF2-40B4-BE49-F238E27FC236}">
                  <a16:creationId xmlns:a16="http://schemas.microsoft.com/office/drawing/2014/main" id="{5C30EE0B-382B-9E66-AAD0-7FE0CB023324}"/>
                </a:ext>
              </a:extLst>
            </p:cNvPr>
            <p:cNvSpPr/>
            <p:nvPr/>
          </p:nvSpPr>
          <p:spPr>
            <a:xfrm>
              <a:off x="4707612" y="4298156"/>
              <a:ext cx="137160" cy="416481"/>
            </a:xfrm>
            <a:prstGeom prst="rect">
              <a:avLst/>
            </a:prstGeom>
            <a:noFill/>
            <a:ln/>
          </p:spPr>
          <p:txBody>
            <a:bodyPr wrap="none" rtlCol="0" anchor="t"/>
            <a:lstStyle/>
            <a:p>
              <a:pPr algn="ctr" defTabSz="237982">
                <a:lnSpc>
                  <a:spcPts val="1708"/>
                </a:lnSpc>
                <a:spcAft>
                  <a:spcPts val="480"/>
                </a:spcAft>
              </a:pPr>
              <a:r>
                <a:rPr lang="en-US" sz="1366" b="1" kern="1200">
                  <a:solidFill>
                    <a:srgbClr val="E5E0DF"/>
                  </a:solidFill>
                  <a:latin typeface="Overpass" pitchFamily="34" charset="0"/>
                  <a:ea typeface="Overpass" pitchFamily="34" charset="-122"/>
                  <a:cs typeface="+mn-cs"/>
                </a:rPr>
                <a:t>1</a:t>
              </a:r>
              <a:endParaRPr lang="en-US" sz="2624"/>
            </a:p>
          </p:txBody>
        </p:sp>
        <p:sp>
          <p:nvSpPr>
            <p:cNvPr id="11" name="Text 6">
              <a:extLst>
                <a:ext uri="{FF2B5EF4-FFF2-40B4-BE49-F238E27FC236}">
                  <a16:creationId xmlns:a16="http://schemas.microsoft.com/office/drawing/2014/main" id="{7B6E23F7-D044-D4BD-F198-18FFFA0699C9}"/>
                </a:ext>
              </a:extLst>
            </p:cNvPr>
            <p:cNvSpPr/>
            <p:nvPr/>
          </p:nvSpPr>
          <p:spPr>
            <a:xfrm>
              <a:off x="3665220" y="5506283"/>
              <a:ext cx="2221944" cy="347186"/>
            </a:xfrm>
            <a:prstGeom prst="rect">
              <a:avLst/>
            </a:prstGeom>
            <a:noFill/>
            <a:ln/>
          </p:spPr>
          <p:txBody>
            <a:bodyPr wrap="none" rtlCol="0" anchor="t"/>
            <a:lstStyle/>
            <a:p>
              <a:pPr algn="ctr" defTabSz="237982">
                <a:lnSpc>
                  <a:spcPts val="1423"/>
                </a:lnSpc>
                <a:spcAft>
                  <a:spcPts val="480"/>
                </a:spcAft>
              </a:pPr>
              <a:r>
                <a:rPr lang="en-US" sz="1760" b="1" kern="1200">
                  <a:solidFill>
                    <a:schemeClr val="tx2"/>
                  </a:solidFill>
                  <a:latin typeface="+mn-lt"/>
                  <a:ea typeface="+mn-ea"/>
                  <a:cs typeface="+mn-cs"/>
                </a:rPr>
                <a:t>Data</a:t>
              </a:r>
              <a:r>
                <a:rPr lang="en-US" sz="1139" b="1" kern="0" spc="-34">
                  <a:solidFill>
                    <a:srgbClr val="E5E0DF"/>
                  </a:solidFill>
                  <a:latin typeface="Overpass" pitchFamily="34" charset="0"/>
                  <a:ea typeface="Overpass" pitchFamily="34" charset="-122"/>
                  <a:cs typeface="+mn-cs"/>
                </a:rPr>
                <a:t> </a:t>
              </a:r>
              <a:r>
                <a:rPr lang="en-US" sz="1760" b="1" kern="1200">
                  <a:solidFill>
                    <a:schemeClr val="tx2"/>
                  </a:solidFill>
                  <a:latin typeface="+mn-lt"/>
                  <a:ea typeface="+mn-ea"/>
                  <a:cs typeface="+mn-cs"/>
                </a:rPr>
                <a:t>Security</a:t>
              </a:r>
              <a:endParaRPr lang="en-US" sz="2000" b="1">
                <a:solidFill>
                  <a:schemeClr val="tx2"/>
                </a:solidFill>
              </a:endParaRPr>
            </a:p>
          </p:txBody>
        </p:sp>
        <p:sp>
          <p:nvSpPr>
            <p:cNvPr id="12" name="Text 7">
              <a:extLst>
                <a:ext uri="{FF2B5EF4-FFF2-40B4-BE49-F238E27FC236}">
                  <a16:creationId xmlns:a16="http://schemas.microsoft.com/office/drawing/2014/main" id="{DCBC98C1-D3C8-90FB-F296-4B33B3F86F80}"/>
                </a:ext>
              </a:extLst>
            </p:cNvPr>
            <p:cNvSpPr/>
            <p:nvPr/>
          </p:nvSpPr>
          <p:spPr>
            <a:xfrm>
              <a:off x="2570559" y="6075640"/>
              <a:ext cx="4411266" cy="710803"/>
            </a:xfrm>
            <a:prstGeom prst="rect">
              <a:avLst/>
            </a:prstGeom>
            <a:noFill/>
            <a:ln/>
          </p:spPr>
          <p:txBody>
            <a:bodyPr wrap="square" rtlCol="0" anchor="t"/>
            <a:lstStyle/>
            <a:p>
              <a:pPr algn="ctr" defTabSz="237982">
                <a:lnSpc>
                  <a:spcPts val="1456"/>
                </a:lnSpc>
                <a:spcAft>
                  <a:spcPts val="480"/>
                </a:spcAft>
              </a:pPr>
              <a:r>
                <a:rPr lang="en-US" sz="1760" kern="1200" dirty="0">
                  <a:solidFill>
                    <a:schemeClr val="tx2"/>
                  </a:solidFill>
                  <a:latin typeface="+mn-lt"/>
                  <a:ea typeface="+mn-ea"/>
                  <a:cs typeface="+mn-cs"/>
                </a:rPr>
                <a:t>VPN encryption ensures data privacy and security while online.</a:t>
              </a:r>
              <a:endParaRPr lang="en-US" sz="2000" dirty="0">
                <a:solidFill>
                  <a:schemeClr val="tx2"/>
                </a:solidFill>
              </a:endParaRPr>
            </a:p>
          </p:txBody>
        </p:sp>
        <p:sp>
          <p:nvSpPr>
            <p:cNvPr id="13" name="Shape 8">
              <a:extLst>
                <a:ext uri="{FF2B5EF4-FFF2-40B4-BE49-F238E27FC236}">
                  <a16:creationId xmlns:a16="http://schemas.microsoft.com/office/drawing/2014/main" id="{F7558A3F-0C5F-60E5-FEDC-7A831C0005E3}"/>
                </a:ext>
              </a:extLst>
            </p:cNvPr>
            <p:cNvSpPr/>
            <p:nvPr/>
          </p:nvSpPr>
          <p:spPr>
            <a:xfrm>
              <a:off x="7292876" y="3728799"/>
              <a:ext cx="44410" cy="777597"/>
            </a:xfrm>
            <a:prstGeom prst="rect">
              <a:avLst/>
            </a:prstGeom>
            <a:solidFill>
              <a:srgbClr val="970248"/>
            </a:solidFill>
            <a:ln/>
          </p:spPr>
          <p:txBody>
            <a:bodyPr/>
            <a:lstStyle/>
            <a:p>
              <a:endParaRPr lang="en-CA"/>
            </a:p>
          </p:txBody>
        </p:sp>
        <p:sp>
          <p:nvSpPr>
            <p:cNvPr id="14" name="Shape 9">
              <a:extLst>
                <a:ext uri="{FF2B5EF4-FFF2-40B4-BE49-F238E27FC236}">
                  <a16:creationId xmlns:a16="http://schemas.microsoft.com/office/drawing/2014/main" id="{02E8E7A4-9E7F-5D1B-AF84-30F7459B69F9}"/>
                </a:ext>
              </a:extLst>
            </p:cNvPr>
            <p:cNvSpPr/>
            <p:nvPr/>
          </p:nvSpPr>
          <p:spPr>
            <a:xfrm>
              <a:off x="7065169" y="4256484"/>
              <a:ext cx="499943" cy="499943"/>
            </a:xfrm>
            <a:prstGeom prst="roundRect">
              <a:avLst>
                <a:gd name="adj" fmla="val 10974"/>
              </a:avLst>
            </a:prstGeom>
            <a:solidFill>
              <a:srgbClr val="7E023C"/>
            </a:solidFill>
            <a:ln w="7620">
              <a:solidFill>
                <a:srgbClr val="970248"/>
              </a:solidFill>
              <a:prstDash val="solid"/>
            </a:ln>
          </p:spPr>
          <p:txBody>
            <a:bodyPr/>
            <a:lstStyle/>
            <a:p>
              <a:endParaRPr lang="en-CA"/>
            </a:p>
          </p:txBody>
        </p:sp>
        <p:sp>
          <p:nvSpPr>
            <p:cNvPr id="15" name="Text 10">
              <a:extLst>
                <a:ext uri="{FF2B5EF4-FFF2-40B4-BE49-F238E27FC236}">
                  <a16:creationId xmlns:a16="http://schemas.microsoft.com/office/drawing/2014/main" id="{42074C3E-0E6F-EA0A-AF15-CD7E4BC003DC}"/>
                </a:ext>
              </a:extLst>
            </p:cNvPr>
            <p:cNvSpPr/>
            <p:nvPr/>
          </p:nvSpPr>
          <p:spPr>
            <a:xfrm>
              <a:off x="7212211" y="4298156"/>
              <a:ext cx="205740" cy="416481"/>
            </a:xfrm>
            <a:prstGeom prst="rect">
              <a:avLst/>
            </a:prstGeom>
            <a:noFill/>
            <a:ln/>
          </p:spPr>
          <p:txBody>
            <a:bodyPr wrap="none" rtlCol="0" anchor="t"/>
            <a:lstStyle/>
            <a:p>
              <a:pPr algn="ctr" defTabSz="237982">
                <a:lnSpc>
                  <a:spcPts val="1708"/>
                </a:lnSpc>
                <a:spcAft>
                  <a:spcPts val="480"/>
                </a:spcAft>
              </a:pPr>
              <a:r>
                <a:rPr lang="en-US" sz="1366" b="1" kern="1200">
                  <a:solidFill>
                    <a:srgbClr val="E5E0DF"/>
                  </a:solidFill>
                  <a:latin typeface="Overpass" pitchFamily="34" charset="0"/>
                  <a:ea typeface="Overpass" pitchFamily="34" charset="-122"/>
                  <a:cs typeface="+mn-cs"/>
                </a:rPr>
                <a:t>2</a:t>
              </a:r>
              <a:endParaRPr lang="en-US" sz="2624"/>
            </a:p>
          </p:txBody>
        </p:sp>
        <p:sp>
          <p:nvSpPr>
            <p:cNvPr id="16" name="Text 11">
              <a:extLst>
                <a:ext uri="{FF2B5EF4-FFF2-40B4-BE49-F238E27FC236}">
                  <a16:creationId xmlns:a16="http://schemas.microsoft.com/office/drawing/2014/main" id="{9E451EEF-2EA2-BAF2-FB17-A0062E9F3753}"/>
                </a:ext>
              </a:extLst>
            </p:cNvPr>
            <p:cNvSpPr/>
            <p:nvPr/>
          </p:nvSpPr>
          <p:spPr>
            <a:xfrm>
              <a:off x="6204109" y="2226350"/>
              <a:ext cx="2221944" cy="347186"/>
            </a:xfrm>
            <a:prstGeom prst="rect">
              <a:avLst/>
            </a:prstGeom>
            <a:noFill/>
            <a:ln/>
          </p:spPr>
          <p:txBody>
            <a:bodyPr wrap="none" rtlCol="0" anchor="t"/>
            <a:lstStyle/>
            <a:p>
              <a:pPr algn="ctr" defTabSz="237982">
                <a:lnSpc>
                  <a:spcPts val="1423"/>
                </a:lnSpc>
                <a:spcAft>
                  <a:spcPts val="480"/>
                </a:spcAft>
              </a:pPr>
              <a:r>
                <a:rPr lang="en-US" sz="1760" b="1" kern="1200">
                  <a:solidFill>
                    <a:schemeClr val="tx2"/>
                  </a:solidFill>
                  <a:latin typeface="+mn-lt"/>
                  <a:ea typeface="+mn-ea"/>
                  <a:cs typeface="+mn-cs"/>
                </a:rPr>
                <a:t>Geo-spoofing</a:t>
              </a:r>
              <a:endParaRPr lang="en-US" sz="2000" b="1">
                <a:solidFill>
                  <a:schemeClr val="tx2"/>
                </a:solidFill>
              </a:endParaRPr>
            </a:p>
          </p:txBody>
        </p:sp>
        <p:sp>
          <p:nvSpPr>
            <p:cNvPr id="17" name="Text 12">
              <a:extLst>
                <a:ext uri="{FF2B5EF4-FFF2-40B4-BE49-F238E27FC236}">
                  <a16:creationId xmlns:a16="http://schemas.microsoft.com/office/drawing/2014/main" id="{6D844308-2CA9-80CD-50B4-585DE2DAA1F2}"/>
                </a:ext>
              </a:extLst>
            </p:cNvPr>
            <p:cNvSpPr/>
            <p:nvPr/>
          </p:nvSpPr>
          <p:spPr>
            <a:xfrm>
              <a:off x="5109448" y="2795707"/>
              <a:ext cx="4411266" cy="710803"/>
            </a:xfrm>
            <a:prstGeom prst="rect">
              <a:avLst/>
            </a:prstGeom>
            <a:noFill/>
            <a:ln/>
          </p:spPr>
          <p:txBody>
            <a:bodyPr wrap="square" rtlCol="0" anchor="t"/>
            <a:lstStyle/>
            <a:p>
              <a:pPr algn="ctr" defTabSz="237982">
                <a:lnSpc>
                  <a:spcPts val="1456"/>
                </a:lnSpc>
                <a:spcAft>
                  <a:spcPts val="480"/>
                </a:spcAft>
              </a:pPr>
              <a:r>
                <a:rPr lang="en-US" sz="1760" kern="1200">
                  <a:solidFill>
                    <a:schemeClr val="tx2"/>
                  </a:solidFill>
                  <a:latin typeface="+mn-lt"/>
                  <a:ea typeface="+mn-ea"/>
                  <a:cs typeface="+mn-cs"/>
                </a:rPr>
                <a:t>VPNs allow users to change their IP address and unblock content.</a:t>
              </a:r>
              <a:endParaRPr lang="en-US" sz="2000">
                <a:solidFill>
                  <a:schemeClr val="tx2"/>
                </a:solidFill>
              </a:endParaRPr>
            </a:p>
          </p:txBody>
        </p:sp>
        <p:sp>
          <p:nvSpPr>
            <p:cNvPr id="18" name="Shape 13">
              <a:extLst>
                <a:ext uri="{FF2B5EF4-FFF2-40B4-BE49-F238E27FC236}">
                  <a16:creationId xmlns:a16="http://schemas.microsoft.com/office/drawing/2014/main" id="{CEB3C567-9C86-D353-7429-15D73C2440EA}"/>
                </a:ext>
              </a:extLst>
            </p:cNvPr>
            <p:cNvSpPr/>
            <p:nvPr/>
          </p:nvSpPr>
          <p:spPr>
            <a:xfrm>
              <a:off x="9831765" y="4506397"/>
              <a:ext cx="44410" cy="777597"/>
            </a:xfrm>
            <a:prstGeom prst="rect">
              <a:avLst/>
            </a:prstGeom>
            <a:solidFill>
              <a:srgbClr val="970248"/>
            </a:solidFill>
            <a:ln/>
          </p:spPr>
          <p:txBody>
            <a:bodyPr/>
            <a:lstStyle/>
            <a:p>
              <a:endParaRPr lang="en-CA"/>
            </a:p>
          </p:txBody>
        </p:sp>
        <p:sp>
          <p:nvSpPr>
            <p:cNvPr id="19" name="Shape 14">
              <a:extLst>
                <a:ext uri="{FF2B5EF4-FFF2-40B4-BE49-F238E27FC236}">
                  <a16:creationId xmlns:a16="http://schemas.microsoft.com/office/drawing/2014/main" id="{5CA34F8C-4268-64E7-6F2B-EC73EC1095CE}"/>
                </a:ext>
              </a:extLst>
            </p:cNvPr>
            <p:cNvSpPr/>
            <p:nvPr/>
          </p:nvSpPr>
          <p:spPr>
            <a:xfrm>
              <a:off x="9604058" y="4256484"/>
              <a:ext cx="499943" cy="499943"/>
            </a:xfrm>
            <a:prstGeom prst="roundRect">
              <a:avLst>
                <a:gd name="adj" fmla="val 10974"/>
              </a:avLst>
            </a:prstGeom>
            <a:solidFill>
              <a:srgbClr val="7E023C"/>
            </a:solidFill>
            <a:ln w="7620">
              <a:solidFill>
                <a:srgbClr val="970248"/>
              </a:solidFill>
              <a:prstDash val="solid"/>
            </a:ln>
          </p:spPr>
          <p:txBody>
            <a:bodyPr/>
            <a:lstStyle/>
            <a:p>
              <a:endParaRPr lang="en-CA"/>
            </a:p>
          </p:txBody>
        </p:sp>
        <p:sp>
          <p:nvSpPr>
            <p:cNvPr id="20" name="Text 15">
              <a:extLst>
                <a:ext uri="{FF2B5EF4-FFF2-40B4-BE49-F238E27FC236}">
                  <a16:creationId xmlns:a16="http://schemas.microsoft.com/office/drawing/2014/main" id="{36CEE3A4-B879-C8FB-E2C1-BBA46DB6A837}"/>
                </a:ext>
              </a:extLst>
            </p:cNvPr>
            <p:cNvSpPr/>
            <p:nvPr/>
          </p:nvSpPr>
          <p:spPr>
            <a:xfrm>
              <a:off x="9754910" y="4298156"/>
              <a:ext cx="198120" cy="416481"/>
            </a:xfrm>
            <a:prstGeom prst="rect">
              <a:avLst/>
            </a:prstGeom>
            <a:noFill/>
            <a:ln/>
          </p:spPr>
          <p:txBody>
            <a:bodyPr wrap="none" rtlCol="0" anchor="t"/>
            <a:lstStyle/>
            <a:p>
              <a:pPr algn="ctr" defTabSz="237982">
                <a:lnSpc>
                  <a:spcPts val="1708"/>
                </a:lnSpc>
                <a:spcAft>
                  <a:spcPts val="480"/>
                </a:spcAft>
              </a:pPr>
              <a:r>
                <a:rPr lang="en-US" sz="1366" b="1" kern="1200">
                  <a:solidFill>
                    <a:srgbClr val="E5E0DF"/>
                  </a:solidFill>
                  <a:latin typeface="Overpass" pitchFamily="34" charset="0"/>
                  <a:ea typeface="Overpass" pitchFamily="34" charset="-122"/>
                  <a:cs typeface="+mn-cs"/>
                </a:rPr>
                <a:t>3</a:t>
              </a:r>
              <a:endParaRPr lang="en-US" sz="2624"/>
            </a:p>
          </p:txBody>
        </p:sp>
        <p:sp>
          <p:nvSpPr>
            <p:cNvPr id="21" name="Text 16">
              <a:extLst>
                <a:ext uri="{FF2B5EF4-FFF2-40B4-BE49-F238E27FC236}">
                  <a16:creationId xmlns:a16="http://schemas.microsoft.com/office/drawing/2014/main" id="{47DBC8EF-7065-0A5C-F8A7-815DD563186C}"/>
                </a:ext>
              </a:extLst>
            </p:cNvPr>
            <p:cNvSpPr/>
            <p:nvPr/>
          </p:nvSpPr>
          <p:spPr>
            <a:xfrm>
              <a:off x="8742998" y="5506283"/>
              <a:ext cx="2221944" cy="347186"/>
            </a:xfrm>
            <a:prstGeom prst="rect">
              <a:avLst/>
            </a:prstGeom>
            <a:noFill/>
            <a:ln/>
          </p:spPr>
          <p:txBody>
            <a:bodyPr wrap="none" rtlCol="0" anchor="t"/>
            <a:lstStyle/>
            <a:p>
              <a:pPr algn="ctr" defTabSz="237982">
                <a:lnSpc>
                  <a:spcPts val="1423"/>
                </a:lnSpc>
                <a:spcAft>
                  <a:spcPts val="480"/>
                </a:spcAft>
              </a:pPr>
              <a:r>
                <a:rPr lang="en-US" sz="1760" b="1" kern="1200">
                  <a:solidFill>
                    <a:schemeClr val="tx2"/>
                  </a:solidFill>
                  <a:latin typeface="+mn-lt"/>
                  <a:ea typeface="+mn-ea"/>
                  <a:cs typeface="+mn-cs"/>
                </a:rPr>
                <a:t>Remote</a:t>
              </a:r>
              <a:r>
                <a:rPr lang="en-US" sz="1139" b="1" kern="0" spc="-34">
                  <a:solidFill>
                    <a:srgbClr val="E5E0DF"/>
                  </a:solidFill>
                  <a:latin typeface="Overpass" pitchFamily="34" charset="0"/>
                  <a:ea typeface="Overpass" pitchFamily="34" charset="-122"/>
                  <a:cs typeface="+mn-cs"/>
                </a:rPr>
                <a:t> </a:t>
              </a:r>
              <a:r>
                <a:rPr lang="en-US" sz="1760" b="1" kern="1200">
                  <a:solidFill>
                    <a:schemeClr val="tx2"/>
                  </a:solidFill>
                  <a:latin typeface="+mn-lt"/>
                  <a:ea typeface="+mn-ea"/>
                  <a:cs typeface="+mn-cs"/>
                </a:rPr>
                <a:t>Access</a:t>
              </a:r>
              <a:endParaRPr lang="en-US" sz="2000" b="1">
                <a:solidFill>
                  <a:schemeClr val="tx2"/>
                </a:solidFill>
              </a:endParaRPr>
            </a:p>
          </p:txBody>
        </p:sp>
        <p:sp>
          <p:nvSpPr>
            <p:cNvPr id="22" name="Text 17">
              <a:extLst>
                <a:ext uri="{FF2B5EF4-FFF2-40B4-BE49-F238E27FC236}">
                  <a16:creationId xmlns:a16="http://schemas.microsoft.com/office/drawing/2014/main" id="{8AF3C337-3E65-3DD5-3303-C58B145A4F68}"/>
                </a:ext>
              </a:extLst>
            </p:cNvPr>
            <p:cNvSpPr/>
            <p:nvPr/>
          </p:nvSpPr>
          <p:spPr>
            <a:xfrm>
              <a:off x="7648337" y="6075640"/>
              <a:ext cx="4411385" cy="1066205"/>
            </a:xfrm>
            <a:prstGeom prst="rect">
              <a:avLst/>
            </a:prstGeom>
            <a:noFill/>
            <a:ln/>
          </p:spPr>
          <p:txBody>
            <a:bodyPr wrap="square" rtlCol="0" anchor="t"/>
            <a:lstStyle/>
            <a:p>
              <a:pPr algn="ctr" defTabSz="237982">
                <a:lnSpc>
                  <a:spcPts val="1456"/>
                </a:lnSpc>
                <a:spcAft>
                  <a:spcPts val="480"/>
                </a:spcAft>
              </a:pPr>
              <a:r>
                <a:rPr lang="en-US" sz="1760" kern="1200">
                  <a:solidFill>
                    <a:schemeClr val="tx2"/>
                  </a:solidFill>
                  <a:latin typeface="+mn-lt"/>
                  <a:ea typeface="+mn-ea"/>
                  <a:cs typeface="+mn-cs"/>
                </a:rPr>
                <a:t>Employees can securely access private company networks from home or remote locations.</a:t>
              </a:r>
              <a:endParaRPr lang="en-US" sz="2000">
                <a:solidFill>
                  <a:schemeClr val="tx2"/>
                </a:solidFill>
              </a:endParaRPr>
            </a:p>
          </p:txBody>
        </p:sp>
      </p:grpSp>
    </p:spTree>
    <p:extLst>
      <p:ext uri="{BB962C8B-B14F-4D97-AF65-F5344CB8AC3E}">
        <p14:creationId xmlns:p14="http://schemas.microsoft.com/office/powerpoint/2010/main" val="261653089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6FD3E-ECB6-A4C5-AA9C-A4A1AF885F74}"/>
              </a:ext>
            </a:extLst>
          </p:cNvPr>
          <p:cNvSpPr>
            <a:spLocks noGrp="1"/>
          </p:cNvSpPr>
          <p:nvPr>
            <p:ph type="title"/>
          </p:nvPr>
        </p:nvSpPr>
        <p:spPr>
          <a:xfrm>
            <a:off x="5100824" y="409575"/>
            <a:ext cx="6176776" cy="1152149"/>
          </a:xfrm>
        </p:spPr>
        <p:txBody>
          <a:bodyPr>
            <a:normAutofit/>
          </a:bodyPr>
          <a:lstStyle/>
          <a:p>
            <a:r>
              <a:rPr lang="en-CA" dirty="0"/>
              <a:t>Types of VPN</a:t>
            </a:r>
          </a:p>
        </p:txBody>
      </p:sp>
      <p:pic>
        <p:nvPicPr>
          <p:cNvPr id="5" name="Picture 4" descr="Illuminated server room panel">
            <a:extLst>
              <a:ext uri="{FF2B5EF4-FFF2-40B4-BE49-F238E27FC236}">
                <a16:creationId xmlns:a16="http://schemas.microsoft.com/office/drawing/2014/main" id="{8E7795EA-8540-770A-6640-7D2FBE6F6FE6}"/>
              </a:ext>
            </a:extLst>
          </p:cNvPr>
          <p:cNvPicPr>
            <a:picLocks noChangeAspect="1"/>
          </p:cNvPicPr>
          <p:nvPr/>
        </p:nvPicPr>
        <p:blipFill rotWithShape="1">
          <a:blip r:embed="rId2"/>
          <a:srcRect l="28716" r="28715" b="-1"/>
          <a:stretch/>
        </p:blipFill>
        <p:spPr>
          <a:xfrm>
            <a:off x="-1" y="10"/>
            <a:ext cx="4373546" cy="6857990"/>
          </a:xfrm>
          <a:prstGeom prst="rect">
            <a:avLst/>
          </a:prstGeom>
        </p:spPr>
      </p:pic>
      <p:sp>
        <p:nvSpPr>
          <p:cNvPr id="18" name="Rectangle 17">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A726E43D-BFA9-34DE-9512-6F58AF34A15A}"/>
              </a:ext>
            </a:extLst>
          </p:cNvPr>
          <p:cNvSpPr>
            <a:spLocks noGrp="1"/>
          </p:cNvSpPr>
          <p:nvPr>
            <p:ph idx="1"/>
          </p:nvPr>
        </p:nvSpPr>
        <p:spPr>
          <a:xfrm>
            <a:off x="5100824" y="1562099"/>
            <a:ext cx="6176776" cy="4886325"/>
          </a:xfrm>
        </p:spPr>
        <p:txBody>
          <a:bodyPr>
            <a:normAutofit/>
          </a:bodyPr>
          <a:lstStyle/>
          <a:p>
            <a:pPr>
              <a:buFont typeface="+mj-lt"/>
              <a:buAutoNum type="arabicPeriod"/>
            </a:pPr>
            <a:r>
              <a:rPr lang="en-US" sz="1600" b="1" i="0" dirty="0">
                <a:effectLst/>
                <a:latin typeface="Söhne"/>
              </a:rPr>
              <a:t>Remote Access VPN:</a:t>
            </a:r>
          </a:p>
          <a:p>
            <a:pPr marL="457200" lvl="1" indent="0">
              <a:buNone/>
            </a:pPr>
            <a:r>
              <a:rPr lang="en-US" sz="1600" b="0" i="0" dirty="0">
                <a:effectLst/>
                <a:latin typeface="Söhne"/>
              </a:rPr>
              <a:t>Provides secure access for remote users or devices to a private network over the internet.</a:t>
            </a:r>
          </a:p>
          <a:p>
            <a:pPr marL="457200" lvl="1" indent="0">
              <a:buNone/>
            </a:pPr>
            <a:endParaRPr lang="en-US" sz="1600" b="0" i="0" dirty="0">
              <a:effectLst/>
              <a:latin typeface="Söhne"/>
            </a:endParaRPr>
          </a:p>
          <a:p>
            <a:pPr>
              <a:buFont typeface="+mj-lt"/>
              <a:buAutoNum type="arabicPeriod"/>
            </a:pPr>
            <a:r>
              <a:rPr lang="en-US" sz="1600" b="1" dirty="0">
                <a:latin typeface="Söhne"/>
              </a:rPr>
              <a:t>Si</a:t>
            </a:r>
            <a:r>
              <a:rPr lang="en-US" sz="1600" b="1" i="0" dirty="0">
                <a:effectLst/>
                <a:latin typeface="Söhne"/>
              </a:rPr>
              <a:t>te-to-Site VPN (Intranet VPN):</a:t>
            </a:r>
          </a:p>
          <a:p>
            <a:pPr marL="457200" lvl="1" indent="0">
              <a:buNone/>
            </a:pPr>
            <a:r>
              <a:rPr lang="en-US" sz="1600" b="0" i="0" dirty="0">
                <a:effectLst/>
                <a:latin typeface="Söhne"/>
              </a:rPr>
              <a:t>Connects multiple remote locations or branch offices to create a secure network between them.</a:t>
            </a:r>
          </a:p>
          <a:p>
            <a:pPr marL="457200" lvl="1" indent="0">
              <a:buNone/>
            </a:pPr>
            <a:endParaRPr lang="en-US" sz="1600" b="0" i="0" dirty="0">
              <a:effectLst/>
              <a:latin typeface="Söhne"/>
            </a:endParaRPr>
          </a:p>
          <a:p>
            <a:pPr marL="457200" lvl="1" indent="0">
              <a:buNone/>
            </a:pPr>
            <a:r>
              <a:rPr lang="en-US" sz="1600" b="1" i="0" dirty="0">
                <a:latin typeface="Söhne"/>
              </a:rPr>
              <a:t>3. Open VPN:</a:t>
            </a:r>
          </a:p>
          <a:p>
            <a:pPr marL="457200" lvl="1" indent="0">
              <a:buNone/>
            </a:pPr>
            <a:r>
              <a:rPr lang="en-US" sz="1600" b="0" i="0" dirty="0">
                <a:effectLst/>
                <a:latin typeface="Söhne"/>
              </a:rPr>
              <a:t>OpenVPN is an open-source virtual private network (VPN) protocol and software solution that provides secure and encrypted communication over the internet</a:t>
            </a:r>
            <a:endParaRPr lang="en-CA" sz="1600" dirty="0"/>
          </a:p>
        </p:txBody>
      </p:sp>
    </p:spTree>
    <p:extLst>
      <p:ext uri="{BB962C8B-B14F-4D97-AF65-F5344CB8AC3E}">
        <p14:creationId xmlns:p14="http://schemas.microsoft.com/office/powerpoint/2010/main" val="709385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D3BF9-7192-11C9-E51B-E733FAE7E3F2}"/>
              </a:ext>
            </a:extLst>
          </p:cNvPr>
          <p:cNvSpPr>
            <a:spLocks noGrp="1"/>
          </p:cNvSpPr>
          <p:nvPr>
            <p:ph type="title"/>
          </p:nvPr>
        </p:nvSpPr>
        <p:spPr/>
        <p:txBody>
          <a:bodyPr/>
          <a:lstStyle/>
          <a:p>
            <a:r>
              <a:rPr lang="en-CA" dirty="0"/>
              <a:t>Authentication Protocols</a:t>
            </a:r>
          </a:p>
        </p:txBody>
      </p:sp>
      <p:sp>
        <p:nvSpPr>
          <p:cNvPr id="3" name="Content Placeholder 2">
            <a:extLst>
              <a:ext uri="{FF2B5EF4-FFF2-40B4-BE49-F238E27FC236}">
                <a16:creationId xmlns:a16="http://schemas.microsoft.com/office/drawing/2014/main" id="{771A77BC-2729-C1FB-259C-02EBA71BEA00}"/>
              </a:ext>
            </a:extLst>
          </p:cNvPr>
          <p:cNvSpPr>
            <a:spLocks noGrp="1"/>
          </p:cNvSpPr>
          <p:nvPr>
            <p:ph idx="1"/>
          </p:nvPr>
        </p:nvSpPr>
        <p:spPr>
          <a:xfrm>
            <a:off x="1436914" y="1668236"/>
            <a:ext cx="9601200" cy="4495800"/>
          </a:xfrm>
        </p:spPr>
        <p:txBody>
          <a:bodyPr>
            <a:normAutofit/>
          </a:bodyPr>
          <a:lstStyle/>
          <a:p>
            <a:pPr algn="l">
              <a:buFont typeface="+mj-lt"/>
              <a:buAutoNum type="arabicPeriod"/>
            </a:pPr>
            <a:r>
              <a:rPr lang="en-US" dirty="0"/>
              <a:t>Password-based Authentication</a:t>
            </a:r>
          </a:p>
          <a:p>
            <a:pPr algn="l">
              <a:buFont typeface="+mj-lt"/>
              <a:buAutoNum type="arabicPeriod"/>
            </a:pPr>
            <a:r>
              <a:rPr lang="en-US" dirty="0"/>
              <a:t>RADIUS (Remote Authentication Dial-In User Service)</a:t>
            </a:r>
          </a:p>
          <a:p>
            <a:pPr algn="l">
              <a:buFont typeface="+mj-lt"/>
              <a:buAutoNum type="arabicPeriod"/>
            </a:pPr>
            <a:r>
              <a:rPr lang="en-US" dirty="0"/>
              <a:t>TACACS+ (Terminal Access Controller Access-Control System Plus)</a:t>
            </a:r>
          </a:p>
          <a:p>
            <a:pPr algn="l">
              <a:buFont typeface="+mj-lt"/>
              <a:buAutoNum type="arabicPeriod"/>
            </a:pPr>
            <a:r>
              <a:rPr lang="en-US" dirty="0"/>
              <a:t>LDAP (Lightweight Directory Access Protocol)</a:t>
            </a:r>
          </a:p>
          <a:p>
            <a:pPr algn="l">
              <a:buFont typeface="+mj-lt"/>
              <a:buAutoNum type="arabicPeriod"/>
            </a:pPr>
            <a:r>
              <a:rPr lang="en-US" dirty="0"/>
              <a:t>Certificate-based Authentication</a:t>
            </a:r>
          </a:p>
          <a:p>
            <a:pPr algn="l">
              <a:buFont typeface="+mj-lt"/>
              <a:buAutoNum type="arabicPeriod"/>
            </a:pPr>
            <a:r>
              <a:rPr lang="en-US" dirty="0"/>
              <a:t>Public Key Infrastructure (PKI)</a:t>
            </a:r>
          </a:p>
          <a:p>
            <a:pPr algn="l">
              <a:buFont typeface="+mj-lt"/>
              <a:buAutoNum type="arabicPeriod"/>
            </a:pPr>
            <a:r>
              <a:rPr lang="en-US" dirty="0"/>
              <a:t>Smart Card Authentication</a:t>
            </a:r>
          </a:p>
          <a:p>
            <a:pPr marL="0" indent="0" algn="l">
              <a:buNone/>
            </a:pPr>
            <a:r>
              <a:rPr lang="en-US" dirty="0"/>
              <a:t>8.   Multi-Factor Authentication (MFA)</a:t>
            </a:r>
          </a:p>
          <a:p>
            <a:pPr marL="0" indent="0">
              <a:buNone/>
            </a:pPr>
            <a:endParaRPr lang="en-CA" dirty="0"/>
          </a:p>
        </p:txBody>
      </p:sp>
    </p:spTree>
    <p:extLst>
      <p:ext uri="{BB962C8B-B14F-4D97-AF65-F5344CB8AC3E}">
        <p14:creationId xmlns:p14="http://schemas.microsoft.com/office/powerpoint/2010/main" val="1275689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0E33B-E173-8BAA-0D75-18F17E9E3B44}"/>
              </a:ext>
            </a:extLst>
          </p:cNvPr>
          <p:cNvSpPr>
            <a:spLocks noGrp="1"/>
          </p:cNvSpPr>
          <p:nvPr>
            <p:ph type="title"/>
          </p:nvPr>
        </p:nvSpPr>
        <p:spPr>
          <a:xfrm>
            <a:off x="1371600" y="685800"/>
            <a:ext cx="9601200" cy="914400"/>
          </a:xfrm>
        </p:spPr>
        <p:txBody>
          <a:bodyPr/>
          <a:lstStyle/>
          <a:p>
            <a:r>
              <a:rPr lang="en-CA" dirty="0"/>
              <a:t>Best Practises</a:t>
            </a:r>
          </a:p>
        </p:txBody>
      </p:sp>
      <p:sp>
        <p:nvSpPr>
          <p:cNvPr id="3" name="Content Placeholder 2">
            <a:extLst>
              <a:ext uri="{FF2B5EF4-FFF2-40B4-BE49-F238E27FC236}">
                <a16:creationId xmlns:a16="http://schemas.microsoft.com/office/drawing/2014/main" id="{11AC559A-D476-49F1-95ED-BF67680880FA}"/>
              </a:ext>
            </a:extLst>
          </p:cNvPr>
          <p:cNvSpPr>
            <a:spLocks noGrp="1"/>
          </p:cNvSpPr>
          <p:nvPr>
            <p:ph idx="1"/>
          </p:nvPr>
        </p:nvSpPr>
        <p:spPr>
          <a:xfrm>
            <a:off x="1371600" y="1464907"/>
            <a:ext cx="9601200" cy="4963886"/>
          </a:xfrm>
        </p:spPr>
        <p:txBody>
          <a:bodyPr>
            <a:normAutofit fontScale="92500"/>
          </a:bodyPr>
          <a:lstStyle/>
          <a:p>
            <a:pPr algn="l">
              <a:buFont typeface="Arial" panose="020B0604020202020204" pitchFamily="34" charset="0"/>
              <a:buChar char="•"/>
            </a:pPr>
            <a:r>
              <a:rPr lang="en-US" sz="2200" b="1" dirty="0"/>
              <a:t>Strong Authentication: </a:t>
            </a:r>
            <a:r>
              <a:rPr lang="en-US" sz="2200" dirty="0"/>
              <a:t>Implement multi-factor authentication (MFA) and use strong passwords for VPN access.</a:t>
            </a:r>
          </a:p>
          <a:p>
            <a:pPr algn="l">
              <a:buFont typeface="Arial" panose="020B0604020202020204" pitchFamily="34" charset="0"/>
              <a:buChar char="•"/>
            </a:pPr>
            <a:r>
              <a:rPr lang="en-US" sz="2200" b="1" dirty="0"/>
              <a:t>Encryption</a:t>
            </a:r>
            <a:r>
              <a:rPr lang="en-US" sz="2200" dirty="0"/>
              <a:t>: Enable strong encryption protocols (e.g., AES-256) to protect data in transit.</a:t>
            </a:r>
          </a:p>
          <a:p>
            <a:pPr algn="l">
              <a:buFont typeface="Arial" panose="020B0604020202020204" pitchFamily="34" charset="0"/>
              <a:buChar char="•"/>
            </a:pPr>
            <a:r>
              <a:rPr lang="en-US" sz="2200" b="1" dirty="0"/>
              <a:t>Access Control: </a:t>
            </a:r>
            <a:r>
              <a:rPr lang="en-US" sz="2200" dirty="0"/>
              <a:t>Restrict VPN access to authorized users based on role and least privilege principles.</a:t>
            </a:r>
          </a:p>
          <a:p>
            <a:pPr algn="l">
              <a:buFont typeface="Arial" panose="020B0604020202020204" pitchFamily="34" charset="0"/>
              <a:buChar char="•"/>
            </a:pPr>
            <a:r>
              <a:rPr lang="en-US" sz="2200" b="1" dirty="0"/>
              <a:t>Logging &amp; Monitoring: </a:t>
            </a:r>
            <a:r>
              <a:rPr lang="en-US" sz="2200" dirty="0"/>
              <a:t>Monitor VPN activity and set up alerts for suspicious behavior.</a:t>
            </a:r>
          </a:p>
          <a:p>
            <a:pPr algn="l">
              <a:buFont typeface="Arial" panose="020B0604020202020204" pitchFamily="34" charset="0"/>
              <a:buChar char="•"/>
            </a:pPr>
            <a:r>
              <a:rPr lang="en-US" sz="2200" b="1" dirty="0"/>
              <a:t>Network Segmentation: </a:t>
            </a:r>
            <a:r>
              <a:rPr lang="en-US" sz="2200" dirty="0"/>
              <a:t>Isolate VPN traffic from the internal network to minimize impact in case of breach.</a:t>
            </a:r>
          </a:p>
          <a:p>
            <a:pPr algn="l">
              <a:buFont typeface="Arial" panose="020B0604020202020204" pitchFamily="34" charset="0"/>
              <a:buChar char="•"/>
            </a:pPr>
            <a:r>
              <a:rPr lang="en-US" sz="2200" b="1" dirty="0"/>
              <a:t>User Education: </a:t>
            </a:r>
            <a:r>
              <a:rPr lang="en-US" sz="2200" dirty="0"/>
              <a:t>Educate VPN users about security risks and best practices.</a:t>
            </a:r>
          </a:p>
          <a:p>
            <a:pPr algn="l">
              <a:buFont typeface="Arial" panose="020B0604020202020204" pitchFamily="34" charset="0"/>
              <a:buChar char="•"/>
            </a:pPr>
            <a:r>
              <a:rPr lang="en-US" sz="2200" b="1" dirty="0"/>
              <a:t>Two-Factor Authentication</a:t>
            </a:r>
            <a:r>
              <a:rPr lang="en-US" sz="2200" dirty="0"/>
              <a:t>: Implement 2FA for VPN users.</a:t>
            </a:r>
          </a:p>
          <a:p>
            <a:pPr algn="l">
              <a:buFont typeface="Arial" panose="020B0604020202020204" pitchFamily="34" charset="0"/>
              <a:buChar char="•"/>
            </a:pPr>
            <a:r>
              <a:rPr lang="en-US" sz="2200" b="1" dirty="0"/>
              <a:t>Security Audits &amp; Penetration Testing: </a:t>
            </a:r>
            <a:r>
              <a:rPr lang="en-US" sz="2200" dirty="0"/>
              <a:t>Conduct regular security audits and penetration tests</a:t>
            </a:r>
          </a:p>
          <a:p>
            <a:endParaRPr lang="en-CA" dirty="0"/>
          </a:p>
        </p:txBody>
      </p:sp>
    </p:spTree>
    <p:extLst>
      <p:ext uri="{BB962C8B-B14F-4D97-AF65-F5344CB8AC3E}">
        <p14:creationId xmlns:p14="http://schemas.microsoft.com/office/powerpoint/2010/main" val="2654014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ext 1">
            <a:extLst>
              <a:ext uri="{FF2B5EF4-FFF2-40B4-BE49-F238E27FC236}">
                <a16:creationId xmlns:a16="http://schemas.microsoft.com/office/drawing/2014/main" id="{9741144A-B6F1-9493-4C56-EBD04EA757CD}"/>
              </a:ext>
            </a:extLst>
          </p:cNvPr>
          <p:cNvSpPr>
            <a:spLocks noGrp="1"/>
          </p:cNvSpPr>
          <p:nvPr>
            <p:ph type="title"/>
          </p:nvPr>
        </p:nvSpPr>
        <p:spPr>
          <a:xfrm>
            <a:off x="1458202" y="447911"/>
            <a:ext cx="9601200" cy="1485900"/>
          </a:xfrm>
          <a:prstGeom prst="rect">
            <a:avLst/>
          </a:prstGeom>
        </p:spPr>
        <p:txBody>
          <a:bodyPr rtlCol="0">
            <a:normAutofit/>
          </a:bodyPr>
          <a:lstStyle/>
          <a:p>
            <a:pPr marL="0" indent="0" algn="ctr">
              <a:buNone/>
            </a:pPr>
            <a:r>
              <a:rPr lang="en-US" dirty="0"/>
              <a:t>Common VPN Use Cases</a:t>
            </a:r>
          </a:p>
        </p:txBody>
      </p:sp>
      <p:grpSp>
        <p:nvGrpSpPr>
          <p:cNvPr id="18" name="Group 17">
            <a:extLst>
              <a:ext uri="{FF2B5EF4-FFF2-40B4-BE49-F238E27FC236}">
                <a16:creationId xmlns:a16="http://schemas.microsoft.com/office/drawing/2014/main" id="{3B8CBECE-D50D-63C4-FA76-49895731D363}"/>
              </a:ext>
            </a:extLst>
          </p:cNvPr>
          <p:cNvGrpSpPr/>
          <p:nvPr/>
        </p:nvGrpSpPr>
        <p:grpSpPr>
          <a:xfrm>
            <a:off x="2094423" y="1856496"/>
            <a:ext cx="8572763" cy="4696544"/>
            <a:chOff x="2016602" y="2054452"/>
            <a:chExt cx="8572763" cy="4696544"/>
          </a:xfrm>
        </p:grpSpPr>
        <p:grpSp>
          <p:nvGrpSpPr>
            <p:cNvPr id="11" name="Group 10">
              <a:extLst>
                <a:ext uri="{FF2B5EF4-FFF2-40B4-BE49-F238E27FC236}">
                  <a16:creationId xmlns:a16="http://schemas.microsoft.com/office/drawing/2014/main" id="{30C842D6-4DA7-5A05-FE4D-E52F813F64FD}"/>
                </a:ext>
              </a:extLst>
            </p:cNvPr>
            <p:cNvGrpSpPr/>
            <p:nvPr/>
          </p:nvGrpSpPr>
          <p:grpSpPr>
            <a:xfrm>
              <a:off x="2016602" y="3215290"/>
              <a:ext cx="8572763" cy="3535706"/>
              <a:chOff x="2348389" y="3254216"/>
              <a:chExt cx="9947433" cy="2771061"/>
            </a:xfrm>
          </p:grpSpPr>
          <p:sp>
            <p:nvSpPr>
              <p:cNvPr id="12" name="Text 2">
                <a:extLst>
                  <a:ext uri="{FF2B5EF4-FFF2-40B4-BE49-F238E27FC236}">
                    <a16:creationId xmlns:a16="http://schemas.microsoft.com/office/drawing/2014/main" id="{F5302648-FDAA-E391-AAE1-61762E827F31}"/>
                  </a:ext>
                </a:extLst>
              </p:cNvPr>
              <p:cNvSpPr/>
              <p:nvPr/>
            </p:nvSpPr>
            <p:spPr>
              <a:xfrm>
                <a:off x="2348389" y="3254216"/>
                <a:ext cx="2666286" cy="416481"/>
              </a:xfrm>
              <a:prstGeom prst="rect">
                <a:avLst/>
              </a:prstGeom>
              <a:noFill/>
              <a:ln/>
            </p:spPr>
            <p:txBody>
              <a:bodyPr wrap="none" rtlCol="0" anchor="t"/>
              <a:lstStyle/>
              <a:p>
                <a:pPr defTabSz="283956">
                  <a:lnSpc>
                    <a:spcPts val="2038"/>
                  </a:lnSpc>
                  <a:spcAft>
                    <a:spcPts val="573"/>
                  </a:spcAft>
                </a:pPr>
                <a:r>
                  <a:rPr lang="en-US" sz="2400" kern="0" spc="-48" dirty="0">
                    <a:latin typeface="Franklin Gothic Book (Body)"/>
                    <a:ea typeface="Overpass" pitchFamily="34" charset="-122"/>
                  </a:rPr>
                  <a:t>Remote Workers</a:t>
                </a:r>
                <a:endParaRPr lang="en-US" sz="2400" dirty="0">
                  <a:latin typeface="Franklin Gothic Book (Body)"/>
                </a:endParaRPr>
              </a:p>
            </p:txBody>
          </p:sp>
          <p:sp>
            <p:nvSpPr>
              <p:cNvPr id="13" name="Text 3">
                <a:extLst>
                  <a:ext uri="{FF2B5EF4-FFF2-40B4-BE49-F238E27FC236}">
                    <a16:creationId xmlns:a16="http://schemas.microsoft.com/office/drawing/2014/main" id="{8877BBF6-E6AA-0CC6-19D8-0E5431B0C53B}"/>
                  </a:ext>
                </a:extLst>
              </p:cNvPr>
              <p:cNvSpPr/>
              <p:nvPr/>
            </p:nvSpPr>
            <p:spPr>
              <a:xfrm>
                <a:off x="2348389" y="3892868"/>
                <a:ext cx="2949416" cy="2132409"/>
              </a:xfrm>
              <a:prstGeom prst="rect">
                <a:avLst/>
              </a:prstGeom>
              <a:noFill/>
              <a:ln/>
            </p:spPr>
            <p:txBody>
              <a:bodyPr wrap="square" rtlCol="0" anchor="t"/>
              <a:lstStyle/>
              <a:p>
                <a:pPr defTabSz="283956">
                  <a:lnSpc>
                    <a:spcPts val="1738"/>
                  </a:lnSpc>
                  <a:spcAft>
                    <a:spcPts val="573"/>
                  </a:spcAft>
                </a:pPr>
                <a:r>
                  <a:rPr lang="en-US" sz="1600" kern="1200" dirty="0">
                    <a:latin typeface="Franklin Gothic Book (Body)"/>
                    <a:ea typeface="Overpass" pitchFamily="34" charset="-122"/>
                  </a:rPr>
                  <a:t>Remote workers can connect to their company's network through a secure VPN connection, allowing them to access company resources and files from any location.</a:t>
                </a:r>
                <a:endParaRPr lang="en-US" sz="1600" dirty="0">
                  <a:latin typeface="Franklin Gothic Book (Body)"/>
                </a:endParaRPr>
              </a:p>
            </p:txBody>
          </p:sp>
          <p:sp>
            <p:nvSpPr>
              <p:cNvPr id="14" name="Text 4">
                <a:extLst>
                  <a:ext uri="{FF2B5EF4-FFF2-40B4-BE49-F238E27FC236}">
                    <a16:creationId xmlns:a16="http://schemas.microsoft.com/office/drawing/2014/main" id="{6B898CB2-405F-ED67-0CFF-13B63786C97A}"/>
                  </a:ext>
                </a:extLst>
              </p:cNvPr>
              <p:cNvSpPr/>
              <p:nvPr/>
            </p:nvSpPr>
            <p:spPr>
              <a:xfrm>
                <a:off x="5847398" y="3254216"/>
                <a:ext cx="2666286" cy="416481"/>
              </a:xfrm>
              <a:prstGeom prst="rect">
                <a:avLst/>
              </a:prstGeom>
              <a:noFill/>
              <a:ln/>
            </p:spPr>
            <p:txBody>
              <a:bodyPr wrap="none" rtlCol="0" anchor="t"/>
              <a:lstStyle/>
              <a:p>
                <a:pPr defTabSz="283956">
                  <a:lnSpc>
                    <a:spcPts val="2038"/>
                  </a:lnSpc>
                  <a:spcAft>
                    <a:spcPts val="573"/>
                  </a:spcAft>
                </a:pPr>
                <a:r>
                  <a:rPr lang="en-US" sz="2400" kern="0" spc="-48" dirty="0">
                    <a:latin typeface="Franklin Gothic Book (Body)"/>
                    <a:ea typeface="Overpass" pitchFamily="34" charset="-122"/>
                  </a:rPr>
                  <a:t>Online Shoppers</a:t>
                </a:r>
                <a:endParaRPr lang="en-US" sz="2400" kern="0" spc="-46" dirty="0">
                  <a:latin typeface="Franklin Gothic Book (Body)"/>
                  <a:ea typeface="Overpass" pitchFamily="34" charset="-122"/>
                </a:endParaRPr>
              </a:p>
            </p:txBody>
          </p:sp>
          <p:sp>
            <p:nvSpPr>
              <p:cNvPr id="15" name="Text 5">
                <a:extLst>
                  <a:ext uri="{FF2B5EF4-FFF2-40B4-BE49-F238E27FC236}">
                    <a16:creationId xmlns:a16="http://schemas.microsoft.com/office/drawing/2014/main" id="{2BCE94D9-46A2-F81C-6F20-D74DAE1897FD}"/>
                  </a:ext>
                </a:extLst>
              </p:cNvPr>
              <p:cNvSpPr/>
              <p:nvPr/>
            </p:nvSpPr>
            <p:spPr>
              <a:xfrm>
                <a:off x="5847398" y="3892868"/>
                <a:ext cx="2949416" cy="1777008"/>
              </a:xfrm>
              <a:prstGeom prst="rect">
                <a:avLst/>
              </a:prstGeom>
              <a:noFill/>
              <a:ln/>
            </p:spPr>
            <p:txBody>
              <a:bodyPr wrap="square" rtlCol="0" anchor="t"/>
              <a:lstStyle/>
              <a:p>
                <a:pPr defTabSz="283956">
                  <a:lnSpc>
                    <a:spcPts val="1738"/>
                  </a:lnSpc>
                  <a:spcAft>
                    <a:spcPts val="573"/>
                  </a:spcAft>
                </a:pPr>
                <a:r>
                  <a:rPr lang="en-US" sz="1600" kern="1200" dirty="0">
                    <a:latin typeface="Franklin Gothic Book (Body)"/>
                    <a:ea typeface="Overpass" pitchFamily="34" charset="-122"/>
                  </a:rPr>
                  <a:t>VPNs provide more secure online shopping experiences by encrypting all data sent between devices and online shopping stores.</a:t>
                </a:r>
                <a:endParaRPr lang="en-US" sz="1600" dirty="0">
                  <a:latin typeface="Franklin Gothic Book (Body)"/>
                </a:endParaRPr>
              </a:p>
            </p:txBody>
          </p:sp>
          <p:sp>
            <p:nvSpPr>
              <p:cNvPr id="16" name="Text 6">
                <a:extLst>
                  <a:ext uri="{FF2B5EF4-FFF2-40B4-BE49-F238E27FC236}">
                    <a16:creationId xmlns:a16="http://schemas.microsoft.com/office/drawing/2014/main" id="{D1F2079D-7545-DACC-8C42-CB15D8FA674F}"/>
                  </a:ext>
                </a:extLst>
              </p:cNvPr>
              <p:cNvSpPr/>
              <p:nvPr/>
            </p:nvSpPr>
            <p:spPr>
              <a:xfrm>
                <a:off x="9346406" y="3254216"/>
                <a:ext cx="2469068" cy="416481"/>
              </a:xfrm>
              <a:prstGeom prst="rect">
                <a:avLst/>
              </a:prstGeom>
              <a:noFill/>
              <a:ln/>
            </p:spPr>
            <p:txBody>
              <a:bodyPr wrap="none" rtlCol="0" anchor="t"/>
              <a:lstStyle/>
              <a:p>
                <a:pPr algn="ctr" defTabSz="283956">
                  <a:lnSpc>
                    <a:spcPts val="2038"/>
                  </a:lnSpc>
                  <a:spcAft>
                    <a:spcPts val="573"/>
                  </a:spcAft>
                </a:pPr>
                <a:r>
                  <a:rPr lang="en-US" sz="2400" kern="0" spc="-48" dirty="0">
                    <a:latin typeface="Franklin Gothic Book (Body)"/>
                    <a:ea typeface="Overpass" pitchFamily="34" charset="-122"/>
                  </a:rPr>
                  <a:t>Travelers</a:t>
                </a:r>
                <a:endParaRPr lang="en-US" sz="2400" kern="0" spc="-46" dirty="0">
                  <a:latin typeface="Franklin Gothic Book (Body)"/>
                  <a:ea typeface="Overpass" pitchFamily="34" charset="-122"/>
                </a:endParaRPr>
              </a:p>
            </p:txBody>
          </p:sp>
          <p:sp>
            <p:nvSpPr>
              <p:cNvPr id="17" name="Text 7">
                <a:extLst>
                  <a:ext uri="{FF2B5EF4-FFF2-40B4-BE49-F238E27FC236}">
                    <a16:creationId xmlns:a16="http://schemas.microsoft.com/office/drawing/2014/main" id="{97BF1AD0-A202-143D-3EB6-3D6B0D500A7C}"/>
                  </a:ext>
                </a:extLst>
              </p:cNvPr>
              <p:cNvSpPr/>
              <p:nvPr/>
            </p:nvSpPr>
            <p:spPr>
              <a:xfrm>
                <a:off x="9346406" y="3892868"/>
                <a:ext cx="2949416" cy="1777008"/>
              </a:xfrm>
              <a:prstGeom prst="rect">
                <a:avLst/>
              </a:prstGeom>
              <a:noFill/>
              <a:ln/>
            </p:spPr>
            <p:txBody>
              <a:bodyPr wrap="square" rtlCol="0" anchor="t"/>
              <a:lstStyle/>
              <a:p>
                <a:pPr defTabSz="283956">
                  <a:lnSpc>
                    <a:spcPts val="1738"/>
                  </a:lnSpc>
                  <a:spcAft>
                    <a:spcPts val="573"/>
                  </a:spcAft>
                </a:pPr>
                <a:r>
                  <a:rPr lang="en-US" sz="1600" kern="1200" dirty="0">
                    <a:latin typeface="Franklin Gothic Book (Body)"/>
                    <a:ea typeface="Overpass" pitchFamily="34" charset="-122"/>
                  </a:rPr>
                  <a:t>Travelers can use VPNs to get past geo-restrictions, allowing them to access websites and services from any location.</a:t>
                </a:r>
                <a:endParaRPr lang="en-US" sz="1600" dirty="0">
                  <a:latin typeface="Franklin Gothic Book (Body)"/>
                </a:endParaRPr>
              </a:p>
            </p:txBody>
          </p:sp>
        </p:grpSp>
        <p:pic>
          <p:nvPicPr>
            <p:cNvPr id="3" name="Graphic 2" descr="Cloud Computing outline">
              <a:extLst>
                <a:ext uri="{FF2B5EF4-FFF2-40B4-BE49-F238E27FC236}">
                  <a16:creationId xmlns:a16="http://schemas.microsoft.com/office/drawing/2014/main" id="{B485F720-4FC0-B865-B465-E201561FE0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39914" y="2054452"/>
              <a:ext cx="1095202" cy="1095202"/>
            </a:xfrm>
            <a:prstGeom prst="rect">
              <a:avLst/>
            </a:prstGeom>
          </p:spPr>
        </p:pic>
        <p:pic>
          <p:nvPicPr>
            <p:cNvPr id="7" name="Graphic 6" descr="Ecommerce with solid fill">
              <a:extLst>
                <a:ext uri="{FF2B5EF4-FFF2-40B4-BE49-F238E27FC236}">
                  <a16:creationId xmlns:a16="http://schemas.microsoft.com/office/drawing/2014/main" id="{F061B966-5B2D-932A-020E-5B4061E54B7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61071" y="2213001"/>
              <a:ext cx="839821" cy="839821"/>
            </a:xfrm>
            <a:prstGeom prst="rect">
              <a:avLst/>
            </a:prstGeom>
          </p:spPr>
        </p:pic>
        <p:pic>
          <p:nvPicPr>
            <p:cNvPr id="9" name="Graphic 8" descr="Travel with solid fill">
              <a:extLst>
                <a:ext uri="{FF2B5EF4-FFF2-40B4-BE49-F238E27FC236}">
                  <a16:creationId xmlns:a16="http://schemas.microsoft.com/office/drawing/2014/main" id="{2EDB0AFE-B256-D750-801A-756D8BA852E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80833" y="2175712"/>
              <a:ext cx="914400" cy="914400"/>
            </a:xfrm>
            <a:prstGeom prst="rect">
              <a:avLst/>
            </a:prstGeom>
          </p:spPr>
        </p:pic>
      </p:grpSp>
    </p:spTree>
    <p:extLst>
      <p:ext uri="{BB962C8B-B14F-4D97-AF65-F5344CB8AC3E}">
        <p14:creationId xmlns:p14="http://schemas.microsoft.com/office/powerpoint/2010/main" val="145432337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{A7983DF6-16E7-4ECD-B4BF-1C112B896184}tf10001105</Template>
  <TotalTime>185</TotalTime>
  <Words>527</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Franklin Gothic Book</vt:lpstr>
      <vt:lpstr>Franklin Gothic Book (Body)</vt:lpstr>
      <vt:lpstr>Overpass</vt:lpstr>
      <vt:lpstr>Söhne</vt:lpstr>
      <vt:lpstr>Crop</vt:lpstr>
      <vt:lpstr>Access Control</vt:lpstr>
      <vt:lpstr>Agenda </vt:lpstr>
      <vt:lpstr>Introduction</vt:lpstr>
      <vt:lpstr>What is VPN?</vt:lpstr>
      <vt:lpstr>Benefits Of VPN  </vt:lpstr>
      <vt:lpstr>Types of VPN</vt:lpstr>
      <vt:lpstr>Authentication Protocols</vt:lpstr>
      <vt:lpstr>Best Practises</vt:lpstr>
      <vt:lpstr>Common VPN Use Cases</vt:lpstr>
      <vt:lpstr>Architecture In MOJO Inc.</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ControlS</dc:title>
  <dc:creator>Macquina Dodti</dc:creator>
  <cp:lastModifiedBy>Silver</cp:lastModifiedBy>
  <cp:revision>7</cp:revision>
  <dcterms:created xsi:type="dcterms:W3CDTF">2023-06-11T17:55:25Z</dcterms:created>
  <dcterms:modified xsi:type="dcterms:W3CDTF">2023-08-07T03:35:30Z</dcterms:modified>
</cp:coreProperties>
</file>