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3" r:id="rId7"/>
    <p:sldId id="261" r:id="rId8"/>
    <p:sldId id="262"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napToObjects="1">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522607-C426-447C-8629-FA9CC0B6BEB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C29552C3-24CB-4B53-889F-3E800C205A49}">
      <dgm:prSet/>
      <dgm:spPr/>
      <dgm:t>
        <a:bodyPr/>
        <a:lstStyle/>
        <a:p>
          <a:pPr>
            <a:lnSpc>
              <a:spcPct val="100000"/>
            </a:lnSpc>
          </a:pPr>
          <a:r>
            <a:rPr lang="en-CA" b="1"/>
            <a:t>Data Collection and Integration</a:t>
          </a:r>
          <a:endParaRPr lang="en-US"/>
        </a:p>
      </dgm:t>
    </dgm:pt>
    <dgm:pt modelId="{5B6B8588-73FE-4BA4-A566-285BADFCBA1E}" type="parTrans" cxnId="{3D7E9860-284B-4C4E-ACD3-349183F2A001}">
      <dgm:prSet/>
      <dgm:spPr/>
      <dgm:t>
        <a:bodyPr/>
        <a:lstStyle/>
        <a:p>
          <a:endParaRPr lang="en-US"/>
        </a:p>
      </dgm:t>
    </dgm:pt>
    <dgm:pt modelId="{3A431015-BA30-4973-84B5-0D318BAD8A2A}" type="sibTrans" cxnId="{3D7E9860-284B-4C4E-ACD3-349183F2A001}">
      <dgm:prSet/>
      <dgm:spPr/>
      <dgm:t>
        <a:bodyPr/>
        <a:lstStyle/>
        <a:p>
          <a:endParaRPr lang="en-US"/>
        </a:p>
      </dgm:t>
    </dgm:pt>
    <dgm:pt modelId="{FD522B0D-67CD-432F-9196-89FAD3A074F3}">
      <dgm:prSet/>
      <dgm:spPr/>
      <dgm:t>
        <a:bodyPr/>
        <a:lstStyle/>
        <a:p>
          <a:pPr>
            <a:lnSpc>
              <a:spcPct val="100000"/>
            </a:lnSpc>
          </a:pPr>
          <a:r>
            <a:rPr lang="en-CA" b="1"/>
            <a:t>Data Cleaning</a:t>
          </a:r>
          <a:endParaRPr lang="en-US"/>
        </a:p>
      </dgm:t>
    </dgm:pt>
    <dgm:pt modelId="{F60B9869-8DEA-4C48-8381-D7D6200FD387}" type="parTrans" cxnId="{C6D0FBFF-2190-4F8D-AA70-80B9BA2FE198}">
      <dgm:prSet/>
      <dgm:spPr/>
      <dgm:t>
        <a:bodyPr/>
        <a:lstStyle/>
        <a:p>
          <a:endParaRPr lang="en-US"/>
        </a:p>
      </dgm:t>
    </dgm:pt>
    <dgm:pt modelId="{33B7D73E-069A-4CE1-9E9B-7340D1C023EC}" type="sibTrans" cxnId="{C6D0FBFF-2190-4F8D-AA70-80B9BA2FE198}">
      <dgm:prSet/>
      <dgm:spPr/>
      <dgm:t>
        <a:bodyPr/>
        <a:lstStyle/>
        <a:p>
          <a:endParaRPr lang="en-US"/>
        </a:p>
      </dgm:t>
    </dgm:pt>
    <dgm:pt modelId="{188E7D8A-F8D0-4DDA-B8A5-9FB25DB2CEDA}">
      <dgm:prSet/>
      <dgm:spPr/>
      <dgm:t>
        <a:bodyPr/>
        <a:lstStyle/>
        <a:p>
          <a:pPr>
            <a:lnSpc>
              <a:spcPct val="100000"/>
            </a:lnSpc>
          </a:pPr>
          <a:r>
            <a:rPr lang="en-CA" b="1"/>
            <a:t>Data Splitting</a:t>
          </a:r>
          <a:endParaRPr lang="en-US"/>
        </a:p>
      </dgm:t>
    </dgm:pt>
    <dgm:pt modelId="{424C8D8A-8ADB-4934-9D96-1C492D7BC00C}" type="parTrans" cxnId="{F03D88F1-2F79-4800-8232-2EFF5D1DA8DA}">
      <dgm:prSet/>
      <dgm:spPr/>
      <dgm:t>
        <a:bodyPr/>
        <a:lstStyle/>
        <a:p>
          <a:endParaRPr lang="en-US"/>
        </a:p>
      </dgm:t>
    </dgm:pt>
    <dgm:pt modelId="{A7EB1844-9E79-4996-B121-DC27B91F2554}" type="sibTrans" cxnId="{F03D88F1-2F79-4800-8232-2EFF5D1DA8DA}">
      <dgm:prSet/>
      <dgm:spPr/>
      <dgm:t>
        <a:bodyPr/>
        <a:lstStyle/>
        <a:p>
          <a:endParaRPr lang="en-US"/>
        </a:p>
      </dgm:t>
    </dgm:pt>
    <dgm:pt modelId="{B9A441E3-DC7A-487F-A042-12C9CF4A8BA1}" type="pres">
      <dgm:prSet presAssocID="{05522607-C426-447C-8629-FA9CC0B6BEBA}" presName="root" presStyleCnt="0">
        <dgm:presLayoutVars>
          <dgm:dir/>
          <dgm:resizeHandles val="exact"/>
        </dgm:presLayoutVars>
      </dgm:prSet>
      <dgm:spPr/>
    </dgm:pt>
    <dgm:pt modelId="{F460EC23-2CF1-42E2-8933-D4AFAF00BE54}" type="pres">
      <dgm:prSet presAssocID="{C29552C3-24CB-4B53-889F-3E800C205A49}" presName="compNode" presStyleCnt="0"/>
      <dgm:spPr/>
    </dgm:pt>
    <dgm:pt modelId="{98E9D0B3-5B3C-4622-B264-19E0A9E9C5AD}" type="pres">
      <dgm:prSet presAssocID="{C29552C3-24CB-4B53-889F-3E800C205A49}" presName="bgRect" presStyleLbl="bgShp" presStyleIdx="0" presStyleCnt="3"/>
      <dgm:spPr/>
    </dgm:pt>
    <dgm:pt modelId="{2C97BCDD-FA1F-4A32-A72B-594FA0FB89F5}" type="pres">
      <dgm:prSet presAssocID="{C29552C3-24CB-4B53-889F-3E800C205A4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DA663F8F-B2A3-4542-8B4F-610D958D8711}" type="pres">
      <dgm:prSet presAssocID="{C29552C3-24CB-4B53-889F-3E800C205A49}" presName="spaceRect" presStyleCnt="0"/>
      <dgm:spPr/>
    </dgm:pt>
    <dgm:pt modelId="{C4D48AEA-4E28-47EE-A00C-3C145C25B084}" type="pres">
      <dgm:prSet presAssocID="{C29552C3-24CB-4B53-889F-3E800C205A49}" presName="parTx" presStyleLbl="revTx" presStyleIdx="0" presStyleCnt="3">
        <dgm:presLayoutVars>
          <dgm:chMax val="0"/>
          <dgm:chPref val="0"/>
        </dgm:presLayoutVars>
      </dgm:prSet>
      <dgm:spPr/>
    </dgm:pt>
    <dgm:pt modelId="{832C9B0D-E677-473E-9E50-AF279F079C8E}" type="pres">
      <dgm:prSet presAssocID="{3A431015-BA30-4973-84B5-0D318BAD8A2A}" presName="sibTrans" presStyleCnt="0"/>
      <dgm:spPr/>
    </dgm:pt>
    <dgm:pt modelId="{2996CDAB-DADE-4A56-9F98-60F5B3C5C31B}" type="pres">
      <dgm:prSet presAssocID="{FD522B0D-67CD-432F-9196-89FAD3A074F3}" presName="compNode" presStyleCnt="0"/>
      <dgm:spPr/>
    </dgm:pt>
    <dgm:pt modelId="{EA5FB2FD-2AFD-4F43-947F-2058614E4547}" type="pres">
      <dgm:prSet presAssocID="{FD522B0D-67CD-432F-9196-89FAD3A074F3}" presName="bgRect" presStyleLbl="bgShp" presStyleIdx="1" presStyleCnt="3"/>
      <dgm:spPr/>
    </dgm:pt>
    <dgm:pt modelId="{E7543E6E-08D9-41BA-8F7A-1929C71592CA}" type="pres">
      <dgm:prSet presAssocID="{FD522B0D-67CD-432F-9196-89FAD3A074F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op and bucket"/>
        </a:ext>
      </dgm:extLst>
    </dgm:pt>
    <dgm:pt modelId="{134C9A3A-7FEB-46F0-9E23-29B7B1702A80}" type="pres">
      <dgm:prSet presAssocID="{FD522B0D-67CD-432F-9196-89FAD3A074F3}" presName="spaceRect" presStyleCnt="0"/>
      <dgm:spPr/>
    </dgm:pt>
    <dgm:pt modelId="{B4AB2BB2-37B6-4AED-9D4B-0BC357322780}" type="pres">
      <dgm:prSet presAssocID="{FD522B0D-67CD-432F-9196-89FAD3A074F3}" presName="parTx" presStyleLbl="revTx" presStyleIdx="1" presStyleCnt="3">
        <dgm:presLayoutVars>
          <dgm:chMax val="0"/>
          <dgm:chPref val="0"/>
        </dgm:presLayoutVars>
      </dgm:prSet>
      <dgm:spPr/>
    </dgm:pt>
    <dgm:pt modelId="{4E3E1D08-1C68-4733-BC72-38E838947B30}" type="pres">
      <dgm:prSet presAssocID="{33B7D73E-069A-4CE1-9E9B-7340D1C023EC}" presName="sibTrans" presStyleCnt="0"/>
      <dgm:spPr/>
    </dgm:pt>
    <dgm:pt modelId="{BCEF9DA8-90F7-441F-84BA-F1464F1A76D9}" type="pres">
      <dgm:prSet presAssocID="{188E7D8A-F8D0-4DDA-B8A5-9FB25DB2CEDA}" presName="compNode" presStyleCnt="0"/>
      <dgm:spPr/>
    </dgm:pt>
    <dgm:pt modelId="{5EA54085-78CC-4EFD-A2AC-5A45936FDF2E}" type="pres">
      <dgm:prSet presAssocID="{188E7D8A-F8D0-4DDA-B8A5-9FB25DB2CEDA}" presName="bgRect" presStyleLbl="bgShp" presStyleIdx="2" presStyleCnt="3"/>
      <dgm:spPr/>
    </dgm:pt>
    <dgm:pt modelId="{6C62CDCB-32CE-4D36-8F48-1918118F6C58}" type="pres">
      <dgm:prSet presAssocID="{188E7D8A-F8D0-4DDA-B8A5-9FB25DB2CED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4926450D-553D-438E-A374-17ECC84AA47C}" type="pres">
      <dgm:prSet presAssocID="{188E7D8A-F8D0-4DDA-B8A5-9FB25DB2CEDA}" presName="spaceRect" presStyleCnt="0"/>
      <dgm:spPr/>
    </dgm:pt>
    <dgm:pt modelId="{4B6C8845-8320-44BA-AA7B-AA5D0D8CF573}" type="pres">
      <dgm:prSet presAssocID="{188E7D8A-F8D0-4DDA-B8A5-9FB25DB2CEDA}" presName="parTx" presStyleLbl="revTx" presStyleIdx="2" presStyleCnt="3">
        <dgm:presLayoutVars>
          <dgm:chMax val="0"/>
          <dgm:chPref val="0"/>
        </dgm:presLayoutVars>
      </dgm:prSet>
      <dgm:spPr/>
    </dgm:pt>
  </dgm:ptLst>
  <dgm:cxnLst>
    <dgm:cxn modelId="{33FC1623-1BEE-473D-BCD0-6A50836686FD}" type="presOf" srcId="{05522607-C426-447C-8629-FA9CC0B6BEBA}" destId="{B9A441E3-DC7A-487F-A042-12C9CF4A8BA1}" srcOrd="0" destOrd="0" presId="urn:microsoft.com/office/officeart/2018/2/layout/IconVerticalSolidList"/>
    <dgm:cxn modelId="{9BC48B40-62B5-4CC2-B6E8-CCB4BC8A8A3E}" type="presOf" srcId="{188E7D8A-F8D0-4DDA-B8A5-9FB25DB2CEDA}" destId="{4B6C8845-8320-44BA-AA7B-AA5D0D8CF573}" srcOrd="0" destOrd="0" presId="urn:microsoft.com/office/officeart/2018/2/layout/IconVerticalSolidList"/>
    <dgm:cxn modelId="{3D7E9860-284B-4C4E-ACD3-349183F2A001}" srcId="{05522607-C426-447C-8629-FA9CC0B6BEBA}" destId="{C29552C3-24CB-4B53-889F-3E800C205A49}" srcOrd="0" destOrd="0" parTransId="{5B6B8588-73FE-4BA4-A566-285BADFCBA1E}" sibTransId="{3A431015-BA30-4973-84B5-0D318BAD8A2A}"/>
    <dgm:cxn modelId="{2631575A-887A-4192-840A-B8D06B0C5107}" type="presOf" srcId="{C29552C3-24CB-4B53-889F-3E800C205A49}" destId="{C4D48AEA-4E28-47EE-A00C-3C145C25B084}" srcOrd="0" destOrd="0" presId="urn:microsoft.com/office/officeart/2018/2/layout/IconVerticalSolidList"/>
    <dgm:cxn modelId="{9CBA43D8-9D59-4E07-860E-CB817EE04BCD}" type="presOf" srcId="{FD522B0D-67CD-432F-9196-89FAD3A074F3}" destId="{B4AB2BB2-37B6-4AED-9D4B-0BC357322780}" srcOrd="0" destOrd="0" presId="urn:microsoft.com/office/officeart/2018/2/layout/IconVerticalSolidList"/>
    <dgm:cxn modelId="{F03D88F1-2F79-4800-8232-2EFF5D1DA8DA}" srcId="{05522607-C426-447C-8629-FA9CC0B6BEBA}" destId="{188E7D8A-F8D0-4DDA-B8A5-9FB25DB2CEDA}" srcOrd="2" destOrd="0" parTransId="{424C8D8A-8ADB-4934-9D96-1C492D7BC00C}" sibTransId="{A7EB1844-9E79-4996-B121-DC27B91F2554}"/>
    <dgm:cxn modelId="{C6D0FBFF-2190-4F8D-AA70-80B9BA2FE198}" srcId="{05522607-C426-447C-8629-FA9CC0B6BEBA}" destId="{FD522B0D-67CD-432F-9196-89FAD3A074F3}" srcOrd="1" destOrd="0" parTransId="{F60B9869-8DEA-4C48-8381-D7D6200FD387}" sibTransId="{33B7D73E-069A-4CE1-9E9B-7340D1C023EC}"/>
    <dgm:cxn modelId="{FB27B1A7-0413-495E-A779-63F4DDDA5A9D}" type="presParOf" srcId="{B9A441E3-DC7A-487F-A042-12C9CF4A8BA1}" destId="{F460EC23-2CF1-42E2-8933-D4AFAF00BE54}" srcOrd="0" destOrd="0" presId="urn:microsoft.com/office/officeart/2018/2/layout/IconVerticalSolidList"/>
    <dgm:cxn modelId="{25968922-C9F0-42E0-B42D-9F58BA70C511}" type="presParOf" srcId="{F460EC23-2CF1-42E2-8933-D4AFAF00BE54}" destId="{98E9D0B3-5B3C-4622-B264-19E0A9E9C5AD}" srcOrd="0" destOrd="0" presId="urn:microsoft.com/office/officeart/2018/2/layout/IconVerticalSolidList"/>
    <dgm:cxn modelId="{006DA640-8841-47BA-83E4-5E7CBB03E13C}" type="presParOf" srcId="{F460EC23-2CF1-42E2-8933-D4AFAF00BE54}" destId="{2C97BCDD-FA1F-4A32-A72B-594FA0FB89F5}" srcOrd="1" destOrd="0" presId="urn:microsoft.com/office/officeart/2018/2/layout/IconVerticalSolidList"/>
    <dgm:cxn modelId="{97903D3C-FB0F-48AD-A400-436143625E96}" type="presParOf" srcId="{F460EC23-2CF1-42E2-8933-D4AFAF00BE54}" destId="{DA663F8F-B2A3-4542-8B4F-610D958D8711}" srcOrd="2" destOrd="0" presId="urn:microsoft.com/office/officeart/2018/2/layout/IconVerticalSolidList"/>
    <dgm:cxn modelId="{B37C84C6-E4EE-4BA3-AF32-DDE268216C8A}" type="presParOf" srcId="{F460EC23-2CF1-42E2-8933-D4AFAF00BE54}" destId="{C4D48AEA-4E28-47EE-A00C-3C145C25B084}" srcOrd="3" destOrd="0" presId="urn:microsoft.com/office/officeart/2018/2/layout/IconVerticalSolidList"/>
    <dgm:cxn modelId="{907023F2-791F-4857-B66D-8FBA9A9980B1}" type="presParOf" srcId="{B9A441E3-DC7A-487F-A042-12C9CF4A8BA1}" destId="{832C9B0D-E677-473E-9E50-AF279F079C8E}" srcOrd="1" destOrd="0" presId="urn:microsoft.com/office/officeart/2018/2/layout/IconVerticalSolidList"/>
    <dgm:cxn modelId="{266C9217-7E65-4D5A-8A72-8DEBB56460FC}" type="presParOf" srcId="{B9A441E3-DC7A-487F-A042-12C9CF4A8BA1}" destId="{2996CDAB-DADE-4A56-9F98-60F5B3C5C31B}" srcOrd="2" destOrd="0" presId="urn:microsoft.com/office/officeart/2018/2/layout/IconVerticalSolidList"/>
    <dgm:cxn modelId="{588E7F57-979A-40BE-BFE7-B5A383D5859E}" type="presParOf" srcId="{2996CDAB-DADE-4A56-9F98-60F5B3C5C31B}" destId="{EA5FB2FD-2AFD-4F43-947F-2058614E4547}" srcOrd="0" destOrd="0" presId="urn:microsoft.com/office/officeart/2018/2/layout/IconVerticalSolidList"/>
    <dgm:cxn modelId="{0BEFE3A3-02DD-40BB-A586-B08BD3478153}" type="presParOf" srcId="{2996CDAB-DADE-4A56-9F98-60F5B3C5C31B}" destId="{E7543E6E-08D9-41BA-8F7A-1929C71592CA}" srcOrd="1" destOrd="0" presId="urn:microsoft.com/office/officeart/2018/2/layout/IconVerticalSolidList"/>
    <dgm:cxn modelId="{80EBEA1D-21FD-4BD9-8165-EE5FA23F8580}" type="presParOf" srcId="{2996CDAB-DADE-4A56-9F98-60F5B3C5C31B}" destId="{134C9A3A-7FEB-46F0-9E23-29B7B1702A80}" srcOrd="2" destOrd="0" presId="urn:microsoft.com/office/officeart/2018/2/layout/IconVerticalSolidList"/>
    <dgm:cxn modelId="{25231724-8D80-4F1B-B5B5-A02EB2EE5E49}" type="presParOf" srcId="{2996CDAB-DADE-4A56-9F98-60F5B3C5C31B}" destId="{B4AB2BB2-37B6-4AED-9D4B-0BC357322780}" srcOrd="3" destOrd="0" presId="urn:microsoft.com/office/officeart/2018/2/layout/IconVerticalSolidList"/>
    <dgm:cxn modelId="{89EE85F4-0A03-4851-B4E7-561C9392F3F6}" type="presParOf" srcId="{B9A441E3-DC7A-487F-A042-12C9CF4A8BA1}" destId="{4E3E1D08-1C68-4733-BC72-38E838947B30}" srcOrd="3" destOrd="0" presId="urn:microsoft.com/office/officeart/2018/2/layout/IconVerticalSolidList"/>
    <dgm:cxn modelId="{09DF14BD-2058-406F-9C4E-4D7EC657B179}" type="presParOf" srcId="{B9A441E3-DC7A-487F-A042-12C9CF4A8BA1}" destId="{BCEF9DA8-90F7-441F-84BA-F1464F1A76D9}" srcOrd="4" destOrd="0" presId="urn:microsoft.com/office/officeart/2018/2/layout/IconVerticalSolidList"/>
    <dgm:cxn modelId="{D0CCCA13-670B-4D41-BE01-578BB93AD7DB}" type="presParOf" srcId="{BCEF9DA8-90F7-441F-84BA-F1464F1A76D9}" destId="{5EA54085-78CC-4EFD-A2AC-5A45936FDF2E}" srcOrd="0" destOrd="0" presId="urn:microsoft.com/office/officeart/2018/2/layout/IconVerticalSolidList"/>
    <dgm:cxn modelId="{B884FBD1-6F76-4866-86F2-63CFB408EB1F}" type="presParOf" srcId="{BCEF9DA8-90F7-441F-84BA-F1464F1A76D9}" destId="{6C62CDCB-32CE-4D36-8F48-1918118F6C58}" srcOrd="1" destOrd="0" presId="urn:microsoft.com/office/officeart/2018/2/layout/IconVerticalSolidList"/>
    <dgm:cxn modelId="{B8BD8CFD-CFB4-44C2-9572-948F642C74B2}" type="presParOf" srcId="{BCEF9DA8-90F7-441F-84BA-F1464F1A76D9}" destId="{4926450D-553D-438E-A374-17ECC84AA47C}" srcOrd="2" destOrd="0" presId="urn:microsoft.com/office/officeart/2018/2/layout/IconVerticalSolidList"/>
    <dgm:cxn modelId="{8AFE8B72-4FA5-48F0-AC70-217FA027832A}" type="presParOf" srcId="{BCEF9DA8-90F7-441F-84BA-F1464F1A76D9}" destId="{4B6C8845-8320-44BA-AA7B-AA5D0D8CF5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FA08025-617A-43E1-81A5-EA62B13D74A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89F146A-65B1-4E21-8BA9-A7F00EB97F05}">
      <dgm:prSet custT="1"/>
      <dgm:spPr/>
      <dgm:t>
        <a:bodyPr/>
        <a:lstStyle/>
        <a:p>
          <a:pPr>
            <a:defRPr cap="all"/>
          </a:pPr>
          <a:r>
            <a:rPr lang="en-US" sz="1300" dirty="0"/>
            <a:t>• </a:t>
          </a:r>
          <a:r>
            <a:rPr lang="en-US" sz="1600" dirty="0"/>
            <a:t>User group: Fraud detection team</a:t>
          </a:r>
        </a:p>
      </dgm:t>
    </dgm:pt>
    <dgm:pt modelId="{25563621-6F40-453D-B23A-D0D3E9BF4FCE}" type="parTrans" cxnId="{37318D36-F085-4D0B-837B-7DA8CBBE42E9}">
      <dgm:prSet/>
      <dgm:spPr/>
      <dgm:t>
        <a:bodyPr/>
        <a:lstStyle/>
        <a:p>
          <a:endParaRPr lang="en-US"/>
        </a:p>
      </dgm:t>
    </dgm:pt>
    <dgm:pt modelId="{2825BCC2-2C35-4BEE-AF43-D42ED09F21E0}" type="sibTrans" cxnId="{37318D36-F085-4D0B-837B-7DA8CBBE42E9}">
      <dgm:prSet/>
      <dgm:spPr/>
      <dgm:t>
        <a:bodyPr/>
        <a:lstStyle/>
        <a:p>
          <a:endParaRPr lang="en-US"/>
        </a:p>
      </dgm:t>
    </dgm:pt>
    <dgm:pt modelId="{1E1AB38F-0E2A-4E39-9247-F2E3007149C2}">
      <dgm:prSet custT="1"/>
      <dgm:spPr/>
      <dgm:t>
        <a:bodyPr/>
        <a:lstStyle/>
        <a:p>
          <a:pPr>
            <a:defRPr cap="all"/>
          </a:pPr>
          <a:r>
            <a:rPr lang="en-US" sz="1600" dirty="0"/>
            <a:t>• Real-time operation requirement</a:t>
          </a:r>
        </a:p>
      </dgm:t>
    </dgm:pt>
    <dgm:pt modelId="{CC279FEC-1DE3-4364-9EC8-362528FE66F7}" type="parTrans" cxnId="{997C82EF-1CD7-4EED-A9B0-118A070F33D2}">
      <dgm:prSet/>
      <dgm:spPr/>
      <dgm:t>
        <a:bodyPr/>
        <a:lstStyle/>
        <a:p>
          <a:endParaRPr lang="en-US"/>
        </a:p>
      </dgm:t>
    </dgm:pt>
    <dgm:pt modelId="{B5EB99A4-E826-4899-BA64-B0F030C53049}" type="sibTrans" cxnId="{997C82EF-1CD7-4EED-A9B0-118A070F33D2}">
      <dgm:prSet/>
      <dgm:spPr/>
      <dgm:t>
        <a:bodyPr/>
        <a:lstStyle/>
        <a:p>
          <a:endParaRPr lang="en-US"/>
        </a:p>
      </dgm:t>
    </dgm:pt>
    <dgm:pt modelId="{1E1101A5-46B3-4BE7-8C7E-56117593A7CA}">
      <dgm:prSet custT="1"/>
      <dgm:spPr/>
      <dgm:t>
        <a:bodyPr/>
        <a:lstStyle/>
        <a:p>
          <a:pPr>
            <a:defRPr cap="all"/>
          </a:pPr>
          <a:r>
            <a:rPr lang="en-US" sz="1600" dirty="0"/>
            <a:t>• Continuous data collection for retraining</a:t>
          </a:r>
        </a:p>
      </dgm:t>
    </dgm:pt>
    <dgm:pt modelId="{9F6BC63A-63E1-4FB2-BBE5-71EC73B60A19}" type="parTrans" cxnId="{37085A8F-2EFE-4AD4-833E-FBFF3446BC66}">
      <dgm:prSet/>
      <dgm:spPr/>
      <dgm:t>
        <a:bodyPr/>
        <a:lstStyle/>
        <a:p>
          <a:endParaRPr lang="en-US"/>
        </a:p>
      </dgm:t>
    </dgm:pt>
    <dgm:pt modelId="{1C7A3279-DD50-4E90-9C24-8B44CC9F965A}" type="sibTrans" cxnId="{37085A8F-2EFE-4AD4-833E-FBFF3446BC66}">
      <dgm:prSet/>
      <dgm:spPr/>
      <dgm:t>
        <a:bodyPr/>
        <a:lstStyle/>
        <a:p>
          <a:endParaRPr lang="en-US"/>
        </a:p>
      </dgm:t>
    </dgm:pt>
    <dgm:pt modelId="{50FC6DF4-1123-45F6-8C6F-86C33E442601}">
      <dgm:prSet custT="1"/>
      <dgm:spPr/>
      <dgm:t>
        <a:bodyPr/>
        <a:lstStyle/>
        <a:p>
          <a:pPr>
            <a:defRPr cap="all"/>
          </a:pPr>
          <a:r>
            <a:rPr lang="en-US" sz="1600" dirty="0"/>
            <a:t>• Regular monitoring and adaptation to new fraud patterns</a:t>
          </a:r>
        </a:p>
      </dgm:t>
    </dgm:pt>
    <dgm:pt modelId="{AE7B4AF9-078E-4B83-A956-23B9F39EBBF8}" type="parTrans" cxnId="{7FA06462-B1FA-4805-AFB9-206647112E77}">
      <dgm:prSet/>
      <dgm:spPr/>
      <dgm:t>
        <a:bodyPr/>
        <a:lstStyle/>
        <a:p>
          <a:endParaRPr lang="en-US"/>
        </a:p>
      </dgm:t>
    </dgm:pt>
    <dgm:pt modelId="{83635D26-BAEF-4D26-970E-08BE86C14510}" type="sibTrans" cxnId="{7FA06462-B1FA-4805-AFB9-206647112E77}">
      <dgm:prSet/>
      <dgm:spPr/>
      <dgm:t>
        <a:bodyPr/>
        <a:lstStyle/>
        <a:p>
          <a:endParaRPr lang="en-US"/>
        </a:p>
      </dgm:t>
    </dgm:pt>
    <dgm:pt modelId="{B52526DD-A82F-45FE-9CFD-3787FE1ED1C5}" type="pres">
      <dgm:prSet presAssocID="{AFA08025-617A-43E1-81A5-EA62B13D74A6}" presName="root" presStyleCnt="0">
        <dgm:presLayoutVars>
          <dgm:dir/>
          <dgm:resizeHandles val="exact"/>
        </dgm:presLayoutVars>
      </dgm:prSet>
      <dgm:spPr/>
    </dgm:pt>
    <dgm:pt modelId="{4DB9B93F-D853-4646-9489-7A7F3D952112}" type="pres">
      <dgm:prSet presAssocID="{E89F146A-65B1-4E21-8BA9-A7F00EB97F05}" presName="compNode" presStyleCnt="0"/>
      <dgm:spPr/>
    </dgm:pt>
    <dgm:pt modelId="{0DA3EBA6-41A7-4189-A1A2-929C3B9512F1}" type="pres">
      <dgm:prSet presAssocID="{E89F146A-65B1-4E21-8BA9-A7F00EB97F05}" presName="iconBgRect" presStyleLbl="bgShp" presStyleIdx="0" presStyleCnt="4"/>
      <dgm:spPr/>
    </dgm:pt>
    <dgm:pt modelId="{BAD13647-42F7-46C1-95BF-A0CFD9148F18}" type="pres">
      <dgm:prSet presAssocID="{E89F146A-65B1-4E21-8BA9-A7F00EB97F0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obber"/>
        </a:ext>
      </dgm:extLst>
    </dgm:pt>
    <dgm:pt modelId="{E170EAD5-20D7-4DB0-BE8E-A1520DC043E5}" type="pres">
      <dgm:prSet presAssocID="{E89F146A-65B1-4E21-8BA9-A7F00EB97F05}" presName="spaceRect" presStyleCnt="0"/>
      <dgm:spPr/>
    </dgm:pt>
    <dgm:pt modelId="{4B6B35A9-19AA-48EB-95E5-5E559897BAF1}" type="pres">
      <dgm:prSet presAssocID="{E89F146A-65B1-4E21-8BA9-A7F00EB97F05}" presName="textRect" presStyleLbl="revTx" presStyleIdx="0" presStyleCnt="4">
        <dgm:presLayoutVars>
          <dgm:chMax val="1"/>
          <dgm:chPref val="1"/>
        </dgm:presLayoutVars>
      </dgm:prSet>
      <dgm:spPr/>
    </dgm:pt>
    <dgm:pt modelId="{009E961C-741C-4844-8032-37ACC9D919C5}" type="pres">
      <dgm:prSet presAssocID="{2825BCC2-2C35-4BEE-AF43-D42ED09F21E0}" presName="sibTrans" presStyleCnt="0"/>
      <dgm:spPr/>
    </dgm:pt>
    <dgm:pt modelId="{84EDE814-A05C-4CE0-8FD0-881E09D42852}" type="pres">
      <dgm:prSet presAssocID="{1E1AB38F-0E2A-4E39-9247-F2E3007149C2}" presName="compNode" presStyleCnt="0"/>
      <dgm:spPr/>
    </dgm:pt>
    <dgm:pt modelId="{3F2AAB9B-29EB-4E7E-B327-3148C8B38DB7}" type="pres">
      <dgm:prSet presAssocID="{1E1AB38F-0E2A-4E39-9247-F2E3007149C2}" presName="iconBgRect" presStyleLbl="bgShp" presStyleIdx="1" presStyleCnt="4"/>
      <dgm:spPr/>
    </dgm:pt>
    <dgm:pt modelId="{7C497201-DE93-4930-9F6D-78B74EC6CB4D}" type="pres">
      <dgm:prSet presAssocID="{1E1AB38F-0E2A-4E39-9247-F2E3007149C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opwatch"/>
        </a:ext>
      </dgm:extLst>
    </dgm:pt>
    <dgm:pt modelId="{D4679C68-9B11-4273-AEFF-97357C2EBB1F}" type="pres">
      <dgm:prSet presAssocID="{1E1AB38F-0E2A-4E39-9247-F2E3007149C2}" presName="spaceRect" presStyleCnt="0"/>
      <dgm:spPr/>
    </dgm:pt>
    <dgm:pt modelId="{6E881234-2DDA-4973-87EA-12FF372A7B73}" type="pres">
      <dgm:prSet presAssocID="{1E1AB38F-0E2A-4E39-9247-F2E3007149C2}" presName="textRect" presStyleLbl="revTx" presStyleIdx="1" presStyleCnt="4">
        <dgm:presLayoutVars>
          <dgm:chMax val="1"/>
          <dgm:chPref val="1"/>
        </dgm:presLayoutVars>
      </dgm:prSet>
      <dgm:spPr/>
    </dgm:pt>
    <dgm:pt modelId="{F9C9B228-F241-4890-9803-E0D4A9F24EF6}" type="pres">
      <dgm:prSet presAssocID="{B5EB99A4-E826-4899-BA64-B0F030C53049}" presName="sibTrans" presStyleCnt="0"/>
      <dgm:spPr/>
    </dgm:pt>
    <dgm:pt modelId="{AF9BAF9A-6227-4988-BB02-E95F14E47CE0}" type="pres">
      <dgm:prSet presAssocID="{1E1101A5-46B3-4BE7-8C7E-56117593A7CA}" presName="compNode" presStyleCnt="0"/>
      <dgm:spPr/>
    </dgm:pt>
    <dgm:pt modelId="{B1E77DAE-B51A-4812-BC04-78D8D7181570}" type="pres">
      <dgm:prSet presAssocID="{1E1101A5-46B3-4BE7-8C7E-56117593A7CA}" presName="iconBgRect" presStyleLbl="bgShp" presStyleIdx="2" presStyleCnt="4"/>
      <dgm:spPr/>
    </dgm:pt>
    <dgm:pt modelId="{C964DF34-ED3E-49FF-9365-76F6D418BBF0}" type="pres">
      <dgm:prSet presAssocID="{1E1101A5-46B3-4BE7-8C7E-56117593A7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FF116AC-6E63-48E3-81FE-4AD8F3C7B671}" type="pres">
      <dgm:prSet presAssocID="{1E1101A5-46B3-4BE7-8C7E-56117593A7CA}" presName="spaceRect" presStyleCnt="0"/>
      <dgm:spPr/>
    </dgm:pt>
    <dgm:pt modelId="{E0B61349-D007-49A6-A9E4-7783A4C801B1}" type="pres">
      <dgm:prSet presAssocID="{1E1101A5-46B3-4BE7-8C7E-56117593A7CA}" presName="textRect" presStyleLbl="revTx" presStyleIdx="2" presStyleCnt="4">
        <dgm:presLayoutVars>
          <dgm:chMax val="1"/>
          <dgm:chPref val="1"/>
        </dgm:presLayoutVars>
      </dgm:prSet>
      <dgm:spPr/>
    </dgm:pt>
    <dgm:pt modelId="{5EFEFAF7-53F3-4AF3-82CA-DAEEC2E49929}" type="pres">
      <dgm:prSet presAssocID="{1C7A3279-DD50-4E90-9C24-8B44CC9F965A}" presName="sibTrans" presStyleCnt="0"/>
      <dgm:spPr/>
    </dgm:pt>
    <dgm:pt modelId="{BC23C403-A9D5-4948-A3AD-4FBE75CEC7C4}" type="pres">
      <dgm:prSet presAssocID="{50FC6DF4-1123-45F6-8C6F-86C33E442601}" presName="compNode" presStyleCnt="0"/>
      <dgm:spPr/>
    </dgm:pt>
    <dgm:pt modelId="{14BDCFAC-4CF9-4B70-B788-297B9F70EC99}" type="pres">
      <dgm:prSet presAssocID="{50FC6DF4-1123-45F6-8C6F-86C33E442601}" presName="iconBgRect" presStyleLbl="bgShp" presStyleIdx="3" presStyleCnt="4"/>
      <dgm:spPr/>
    </dgm:pt>
    <dgm:pt modelId="{240C1735-138D-431E-B038-612FDFE787D1}" type="pres">
      <dgm:prSet presAssocID="{50FC6DF4-1123-45F6-8C6F-86C33E44260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Lock"/>
        </a:ext>
      </dgm:extLst>
    </dgm:pt>
    <dgm:pt modelId="{E6A2F45D-600E-40C5-87BD-22FCF124C3BA}" type="pres">
      <dgm:prSet presAssocID="{50FC6DF4-1123-45F6-8C6F-86C33E442601}" presName="spaceRect" presStyleCnt="0"/>
      <dgm:spPr/>
    </dgm:pt>
    <dgm:pt modelId="{7F9B4F5E-4FF8-44E4-99F7-B99AA7099D0E}" type="pres">
      <dgm:prSet presAssocID="{50FC6DF4-1123-45F6-8C6F-86C33E442601}" presName="textRect" presStyleLbl="revTx" presStyleIdx="3" presStyleCnt="4">
        <dgm:presLayoutVars>
          <dgm:chMax val="1"/>
          <dgm:chPref val="1"/>
        </dgm:presLayoutVars>
      </dgm:prSet>
      <dgm:spPr/>
    </dgm:pt>
  </dgm:ptLst>
  <dgm:cxnLst>
    <dgm:cxn modelId="{37318D36-F085-4D0B-837B-7DA8CBBE42E9}" srcId="{AFA08025-617A-43E1-81A5-EA62B13D74A6}" destId="{E89F146A-65B1-4E21-8BA9-A7F00EB97F05}" srcOrd="0" destOrd="0" parTransId="{25563621-6F40-453D-B23A-D0D3E9BF4FCE}" sibTransId="{2825BCC2-2C35-4BEE-AF43-D42ED09F21E0}"/>
    <dgm:cxn modelId="{7FA06462-B1FA-4805-AFB9-206647112E77}" srcId="{AFA08025-617A-43E1-81A5-EA62B13D74A6}" destId="{50FC6DF4-1123-45F6-8C6F-86C33E442601}" srcOrd="3" destOrd="0" parTransId="{AE7B4AF9-078E-4B83-A956-23B9F39EBBF8}" sibTransId="{83635D26-BAEF-4D26-970E-08BE86C14510}"/>
    <dgm:cxn modelId="{E7029847-ECF3-4CE0-BFED-3D2D4E427B69}" type="presOf" srcId="{AFA08025-617A-43E1-81A5-EA62B13D74A6}" destId="{B52526DD-A82F-45FE-9CFD-3787FE1ED1C5}" srcOrd="0" destOrd="0" presId="urn:microsoft.com/office/officeart/2018/5/layout/IconCircleLabelList"/>
    <dgm:cxn modelId="{919C0381-230E-4C4B-A725-8E9C4442E853}" type="presOf" srcId="{50FC6DF4-1123-45F6-8C6F-86C33E442601}" destId="{7F9B4F5E-4FF8-44E4-99F7-B99AA7099D0E}" srcOrd="0" destOrd="0" presId="urn:microsoft.com/office/officeart/2018/5/layout/IconCircleLabelList"/>
    <dgm:cxn modelId="{87646A8B-F94A-4F1A-914C-F15F760A2BA6}" type="presOf" srcId="{E89F146A-65B1-4E21-8BA9-A7F00EB97F05}" destId="{4B6B35A9-19AA-48EB-95E5-5E559897BAF1}" srcOrd="0" destOrd="0" presId="urn:microsoft.com/office/officeart/2018/5/layout/IconCircleLabelList"/>
    <dgm:cxn modelId="{37085A8F-2EFE-4AD4-833E-FBFF3446BC66}" srcId="{AFA08025-617A-43E1-81A5-EA62B13D74A6}" destId="{1E1101A5-46B3-4BE7-8C7E-56117593A7CA}" srcOrd="2" destOrd="0" parTransId="{9F6BC63A-63E1-4FB2-BBE5-71EC73B60A19}" sibTransId="{1C7A3279-DD50-4E90-9C24-8B44CC9F965A}"/>
    <dgm:cxn modelId="{11D036C6-39EB-4FE2-A4BD-BA32AEFF39BD}" type="presOf" srcId="{1E1AB38F-0E2A-4E39-9247-F2E3007149C2}" destId="{6E881234-2DDA-4973-87EA-12FF372A7B73}" srcOrd="0" destOrd="0" presId="urn:microsoft.com/office/officeart/2018/5/layout/IconCircleLabelList"/>
    <dgm:cxn modelId="{997C82EF-1CD7-4EED-A9B0-118A070F33D2}" srcId="{AFA08025-617A-43E1-81A5-EA62B13D74A6}" destId="{1E1AB38F-0E2A-4E39-9247-F2E3007149C2}" srcOrd="1" destOrd="0" parTransId="{CC279FEC-1DE3-4364-9EC8-362528FE66F7}" sibTransId="{B5EB99A4-E826-4899-BA64-B0F030C53049}"/>
    <dgm:cxn modelId="{6EBACAFE-CAF5-45F2-965C-5FE45102379F}" type="presOf" srcId="{1E1101A5-46B3-4BE7-8C7E-56117593A7CA}" destId="{E0B61349-D007-49A6-A9E4-7783A4C801B1}" srcOrd="0" destOrd="0" presId="urn:microsoft.com/office/officeart/2018/5/layout/IconCircleLabelList"/>
    <dgm:cxn modelId="{EEB976DC-91F1-4D3E-827B-2437C74802B4}" type="presParOf" srcId="{B52526DD-A82F-45FE-9CFD-3787FE1ED1C5}" destId="{4DB9B93F-D853-4646-9489-7A7F3D952112}" srcOrd="0" destOrd="0" presId="urn:microsoft.com/office/officeart/2018/5/layout/IconCircleLabelList"/>
    <dgm:cxn modelId="{9BFE33CC-64CC-4558-B007-CD5F1F131D4A}" type="presParOf" srcId="{4DB9B93F-D853-4646-9489-7A7F3D952112}" destId="{0DA3EBA6-41A7-4189-A1A2-929C3B9512F1}" srcOrd="0" destOrd="0" presId="urn:microsoft.com/office/officeart/2018/5/layout/IconCircleLabelList"/>
    <dgm:cxn modelId="{EC2491B7-2806-4342-B2AD-F2A760ABDE6C}" type="presParOf" srcId="{4DB9B93F-D853-4646-9489-7A7F3D952112}" destId="{BAD13647-42F7-46C1-95BF-A0CFD9148F18}" srcOrd="1" destOrd="0" presId="urn:microsoft.com/office/officeart/2018/5/layout/IconCircleLabelList"/>
    <dgm:cxn modelId="{0A62B6E2-0795-4FBA-81D4-3E050CAA117C}" type="presParOf" srcId="{4DB9B93F-D853-4646-9489-7A7F3D952112}" destId="{E170EAD5-20D7-4DB0-BE8E-A1520DC043E5}" srcOrd="2" destOrd="0" presId="urn:microsoft.com/office/officeart/2018/5/layout/IconCircleLabelList"/>
    <dgm:cxn modelId="{61451BE9-0556-4B9D-AD42-03E5F658D70A}" type="presParOf" srcId="{4DB9B93F-D853-4646-9489-7A7F3D952112}" destId="{4B6B35A9-19AA-48EB-95E5-5E559897BAF1}" srcOrd="3" destOrd="0" presId="urn:microsoft.com/office/officeart/2018/5/layout/IconCircleLabelList"/>
    <dgm:cxn modelId="{1D126017-7A32-4918-8079-57A8EF555770}" type="presParOf" srcId="{B52526DD-A82F-45FE-9CFD-3787FE1ED1C5}" destId="{009E961C-741C-4844-8032-37ACC9D919C5}" srcOrd="1" destOrd="0" presId="urn:microsoft.com/office/officeart/2018/5/layout/IconCircleLabelList"/>
    <dgm:cxn modelId="{BF2A7D93-A62A-4F06-9FFA-B20C6987AA89}" type="presParOf" srcId="{B52526DD-A82F-45FE-9CFD-3787FE1ED1C5}" destId="{84EDE814-A05C-4CE0-8FD0-881E09D42852}" srcOrd="2" destOrd="0" presId="urn:microsoft.com/office/officeart/2018/5/layout/IconCircleLabelList"/>
    <dgm:cxn modelId="{4869D4D1-DAD4-4D16-853E-10AC7E02BDFD}" type="presParOf" srcId="{84EDE814-A05C-4CE0-8FD0-881E09D42852}" destId="{3F2AAB9B-29EB-4E7E-B327-3148C8B38DB7}" srcOrd="0" destOrd="0" presId="urn:microsoft.com/office/officeart/2018/5/layout/IconCircleLabelList"/>
    <dgm:cxn modelId="{B5F91443-C2F7-4F69-B09A-72CF5708B9DC}" type="presParOf" srcId="{84EDE814-A05C-4CE0-8FD0-881E09D42852}" destId="{7C497201-DE93-4930-9F6D-78B74EC6CB4D}" srcOrd="1" destOrd="0" presId="urn:microsoft.com/office/officeart/2018/5/layout/IconCircleLabelList"/>
    <dgm:cxn modelId="{AC504C0D-B6DB-49AF-B95D-0EB175C0E247}" type="presParOf" srcId="{84EDE814-A05C-4CE0-8FD0-881E09D42852}" destId="{D4679C68-9B11-4273-AEFF-97357C2EBB1F}" srcOrd="2" destOrd="0" presId="urn:microsoft.com/office/officeart/2018/5/layout/IconCircleLabelList"/>
    <dgm:cxn modelId="{3DCCE741-C4EA-4BFF-A381-F83E18DD6E65}" type="presParOf" srcId="{84EDE814-A05C-4CE0-8FD0-881E09D42852}" destId="{6E881234-2DDA-4973-87EA-12FF372A7B73}" srcOrd="3" destOrd="0" presId="urn:microsoft.com/office/officeart/2018/5/layout/IconCircleLabelList"/>
    <dgm:cxn modelId="{2D369778-33DE-425D-B8D3-E9341E574807}" type="presParOf" srcId="{B52526DD-A82F-45FE-9CFD-3787FE1ED1C5}" destId="{F9C9B228-F241-4890-9803-E0D4A9F24EF6}" srcOrd="3" destOrd="0" presId="urn:microsoft.com/office/officeart/2018/5/layout/IconCircleLabelList"/>
    <dgm:cxn modelId="{9B7FD303-95AD-49E1-98A8-8E7E4D394603}" type="presParOf" srcId="{B52526DD-A82F-45FE-9CFD-3787FE1ED1C5}" destId="{AF9BAF9A-6227-4988-BB02-E95F14E47CE0}" srcOrd="4" destOrd="0" presId="urn:microsoft.com/office/officeart/2018/5/layout/IconCircleLabelList"/>
    <dgm:cxn modelId="{2F82CC76-830A-4AD8-BA48-84CA7FA91A3E}" type="presParOf" srcId="{AF9BAF9A-6227-4988-BB02-E95F14E47CE0}" destId="{B1E77DAE-B51A-4812-BC04-78D8D7181570}" srcOrd="0" destOrd="0" presId="urn:microsoft.com/office/officeart/2018/5/layout/IconCircleLabelList"/>
    <dgm:cxn modelId="{D466183A-3855-4E1A-B70B-7A93EA378760}" type="presParOf" srcId="{AF9BAF9A-6227-4988-BB02-E95F14E47CE0}" destId="{C964DF34-ED3E-49FF-9365-76F6D418BBF0}" srcOrd="1" destOrd="0" presId="urn:microsoft.com/office/officeart/2018/5/layout/IconCircleLabelList"/>
    <dgm:cxn modelId="{85B5A083-1D4A-4218-AF78-985B6A62F6D7}" type="presParOf" srcId="{AF9BAF9A-6227-4988-BB02-E95F14E47CE0}" destId="{7FF116AC-6E63-48E3-81FE-4AD8F3C7B671}" srcOrd="2" destOrd="0" presId="urn:microsoft.com/office/officeart/2018/5/layout/IconCircleLabelList"/>
    <dgm:cxn modelId="{92840C18-785D-4146-A917-D84E4FD33AC5}" type="presParOf" srcId="{AF9BAF9A-6227-4988-BB02-E95F14E47CE0}" destId="{E0B61349-D007-49A6-A9E4-7783A4C801B1}" srcOrd="3" destOrd="0" presId="urn:microsoft.com/office/officeart/2018/5/layout/IconCircleLabelList"/>
    <dgm:cxn modelId="{38834741-0F25-4157-9B80-BD6E178C2840}" type="presParOf" srcId="{B52526DD-A82F-45FE-9CFD-3787FE1ED1C5}" destId="{5EFEFAF7-53F3-4AF3-82CA-DAEEC2E49929}" srcOrd="5" destOrd="0" presId="urn:microsoft.com/office/officeart/2018/5/layout/IconCircleLabelList"/>
    <dgm:cxn modelId="{32906E63-3010-420D-9BBC-A884D7408F13}" type="presParOf" srcId="{B52526DD-A82F-45FE-9CFD-3787FE1ED1C5}" destId="{BC23C403-A9D5-4948-A3AD-4FBE75CEC7C4}" srcOrd="6" destOrd="0" presId="urn:microsoft.com/office/officeart/2018/5/layout/IconCircleLabelList"/>
    <dgm:cxn modelId="{1D177DB6-F648-4A8D-864C-370DF0936273}" type="presParOf" srcId="{BC23C403-A9D5-4948-A3AD-4FBE75CEC7C4}" destId="{14BDCFAC-4CF9-4B70-B788-297B9F70EC99}" srcOrd="0" destOrd="0" presId="urn:microsoft.com/office/officeart/2018/5/layout/IconCircleLabelList"/>
    <dgm:cxn modelId="{E40F54C7-FC09-46B7-83B7-E0CE434DC828}" type="presParOf" srcId="{BC23C403-A9D5-4948-A3AD-4FBE75CEC7C4}" destId="{240C1735-138D-431E-B038-612FDFE787D1}" srcOrd="1" destOrd="0" presId="urn:microsoft.com/office/officeart/2018/5/layout/IconCircleLabelList"/>
    <dgm:cxn modelId="{0F87595A-8105-4F09-8DD4-CDD938EDA29D}" type="presParOf" srcId="{BC23C403-A9D5-4948-A3AD-4FBE75CEC7C4}" destId="{E6A2F45D-600E-40C5-87BD-22FCF124C3BA}" srcOrd="2" destOrd="0" presId="urn:microsoft.com/office/officeart/2018/5/layout/IconCircleLabelList"/>
    <dgm:cxn modelId="{992A4AA1-1B8C-4D01-9945-FADBC220AABB}" type="presParOf" srcId="{BC23C403-A9D5-4948-A3AD-4FBE75CEC7C4}" destId="{7F9B4F5E-4FF8-44E4-99F7-B99AA7099D0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9D0B3-5B3C-4622-B264-19E0A9E9C5AD}">
      <dsp:nvSpPr>
        <dsp:cNvPr id="0" name=""/>
        <dsp:cNvSpPr/>
      </dsp:nvSpPr>
      <dsp:spPr>
        <a:xfrm>
          <a:off x="0" y="552"/>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97BCDD-FA1F-4A32-A72B-594FA0FB89F5}">
      <dsp:nvSpPr>
        <dsp:cNvPr id="0" name=""/>
        <dsp:cNvSpPr/>
      </dsp:nvSpPr>
      <dsp:spPr>
        <a:xfrm>
          <a:off x="391077" y="291436"/>
          <a:ext cx="711049" cy="7110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4D48AEA-4E28-47EE-A00C-3C145C25B084}">
      <dsp:nvSpPr>
        <dsp:cNvPr id="0" name=""/>
        <dsp:cNvSpPr/>
      </dsp:nvSpPr>
      <dsp:spPr>
        <a:xfrm>
          <a:off x="1493203" y="552"/>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CA" sz="2500" b="1" kern="1200"/>
            <a:t>Data Collection and Integration</a:t>
          </a:r>
          <a:endParaRPr lang="en-US" sz="2500" kern="1200"/>
        </a:p>
      </dsp:txBody>
      <dsp:txXfrm>
        <a:off x="1493203" y="552"/>
        <a:ext cx="6736396" cy="1292816"/>
      </dsp:txXfrm>
    </dsp:sp>
    <dsp:sp modelId="{EA5FB2FD-2AFD-4F43-947F-2058614E4547}">
      <dsp:nvSpPr>
        <dsp:cNvPr id="0" name=""/>
        <dsp:cNvSpPr/>
      </dsp:nvSpPr>
      <dsp:spPr>
        <a:xfrm>
          <a:off x="0" y="161657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543E6E-08D9-41BA-8F7A-1929C71592CA}">
      <dsp:nvSpPr>
        <dsp:cNvPr id="0" name=""/>
        <dsp:cNvSpPr/>
      </dsp:nvSpPr>
      <dsp:spPr>
        <a:xfrm>
          <a:off x="391077" y="1907456"/>
          <a:ext cx="711049" cy="7110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AB2BB2-37B6-4AED-9D4B-0BC357322780}">
      <dsp:nvSpPr>
        <dsp:cNvPr id="0" name=""/>
        <dsp:cNvSpPr/>
      </dsp:nvSpPr>
      <dsp:spPr>
        <a:xfrm>
          <a:off x="1493203" y="161657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CA" sz="2500" b="1" kern="1200"/>
            <a:t>Data Cleaning</a:t>
          </a:r>
          <a:endParaRPr lang="en-US" sz="2500" kern="1200"/>
        </a:p>
      </dsp:txBody>
      <dsp:txXfrm>
        <a:off x="1493203" y="1616573"/>
        <a:ext cx="6736396" cy="1292816"/>
      </dsp:txXfrm>
    </dsp:sp>
    <dsp:sp modelId="{5EA54085-78CC-4EFD-A2AC-5A45936FDF2E}">
      <dsp:nvSpPr>
        <dsp:cNvPr id="0" name=""/>
        <dsp:cNvSpPr/>
      </dsp:nvSpPr>
      <dsp:spPr>
        <a:xfrm>
          <a:off x="0" y="3232593"/>
          <a:ext cx="8229600" cy="129281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62CDCB-32CE-4D36-8F48-1918118F6C58}">
      <dsp:nvSpPr>
        <dsp:cNvPr id="0" name=""/>
        <dsp:cNvSpPr/>
      </dsp:nvSpPr>
      <dsp:spPr>
        <a:xfrm>
          <a:off x="391077" y="3523477"/>
          <a:ext cx="711049" cy="7110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6C8845-8320-44BA-AA7B-AA5D0D8CF573}">
      <dsp:nvSpPr>
        <dsp:cNvPr id="0" name=""/>
        <dsp:cNvSpPr/>
      </dsp:nvSpPr>
      <dsp:spPr>
        <a:xfrm>
          <a:off x="1493203" y="3232593"/>
          <a:ext cx="6736396" cy="12928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823" tIns="136823" rIns="136823" bIns="136823" numCol="1" spcCol="1270" anchor="ctr" anchorCtr="0">
          <a:noAutofit/>
        </a:bodyPr>
        <a:lstStyle/>
        <a:p>
          <a:pPr marL="0" lvl="0" indent="0" algn="l" defTabSz="1111250">
            <a:lnSpc>
              <a:spcPct val="100000"/>
            </a:lnSpc>
            <a:spcBef>
              <a:spcPct val="0"/>
            </a:spcBef>
            <a:spcAft>
              <a:spcPct val="35000"/>
            </a:spcAft>
            <a:buNone/>
          </a:pPr>
          <a:r>
            <a:rPr lang="en-CA" sz="2500" b="1" kern="1200"/>
            <a:t>Data Splitting</a:t>
          </a:r>
          <a:endParaRPr lang="en-US" sz="2500" kern="1200"/>
        </a:p>
      </dsp:txBody>
      <dsp:txXfrm>
        <a:off x="1493203" y="3232593"/>
        <a:ext cx="6736396" cy="129281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3EBA6-41A7-4189-A1A2-929C3B9512F1}">
      <dsp:nvSpPr>
        <dsp:cNvPr id="0" name=""/>
        <dsp:cNvSpPr/>
      </dsp:nvSpPr>
      <dsp:spPr>
        <a:xfrm>
          <a:off x="545699" y="1022690"/>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D13647-42F7-46C1-95BF-A0CFD9148F18}">
      <dsp:nvSpPr>
        <dsp:cNvPr id="0" name=""/>
        <dsp:cNvSpPr/>
      </dsp:nvSpPr>
      <dsp:spPr>
        <a:xfrm>
          <a:off x="779699" y="1256690"/>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6B35A9-19AA-48EB-95E5-5E559897BAF1}">
      <dsp:nvSpPr>
        <dsp:cNvPr id="0" name=""/>
        <dsp:cNvSpPr/>
      </dsp:nvSpPr>
      <dsp:spPr>
        <a:xfrm>
          <a:off x="194699" y="2462691"/>
          <a:ext cx="180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dirty="0"/>
            <a:t>• </a:t>
          </a:r>
          <a:r>
            <a:rPr lang="en-US" sz="1600" kern="1200" dirty="0"/>
            <a:t>User group: Fraud detection team</a:t>
          </a:r>
        </a:p>
      </dsp:txBody>
      <dsp:txXfrm>
        <a:off x="194699" y="2462691"/>
        <a:ext cx="1800000" cy="900000"/>
      </dsp:txXfrm>
    </dsp:sp>
    <dsp:sp modelId="{3F2AAB9B-29EB-4E7E-B327-3148C8B38DB7}">
      <dsp:nvSpPr>
        <dsp:cNvPr id="0" name=""/>
        <dsp:cNvSpPr/>
      </dsp:nvSpPr>
      <dsp:spPr>
        <a:xfrm>
          <a:off x="2660700" y="1022690"/>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97201-DE93-4930-9F6D-78B74EC6CB4D}">
      <dsp:nvSpPr>
        <dsp:cNvPr id="0" name=""/>
        <dsp:cNvSpPr/>
      </dsp:nvSpPr>
      <dsp:spPr>
        <a:xfrm>
          <a:off x="2894700" y="1256690"/>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881234-2DDA-4973-87EA-12FF372A7B73}">
      <dsp:nvSpPr>
        <dsp:cNvPr id="0" name=""/>
        <dsp:cNvSpPr/>
      </dsp:nvSpPr>
      <dsp:spPr>
        <a:xfrm>
          <a:off x="2309700" y="2462691"/>
          <a:ext cx="180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 Real-time operation requirement</a:t>
          </a:r>
        </a:p>
      </dsp:txBody>
      <dsp:txXfrm>
        <a:off x="2309700" y="2462691"/>
        <a:ext cx="1800000" cy="900000"/>
      </dsp:txXfrm>
    </dsp:sp>
    <dsp:sp modelId="{B1E77DAE-B51A-4812-BC04-78D8D7181570}">
      <dsp:nvSpPr>
        <dsp:cNvPr id="0" name=""/>
        <dsp:cNvSpPr/>
      </dsp:nvSpPr>
      <dsp:spPr>
        <a:xfrm>
          <a:off x="4775700" y="1022690"/>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64DF34-ED3E-49FF-9365-76F6D418BBF0}">
      <dsp:nvSpPr>
        <dsp:cNvPr id="0" name=""/>
        <dsp:cNvSpPr/>
      </dsp:nvSpPr>
      <dsp:spPr>
        <a:xfrm>
          <a:off x="5009700" y="1256690"/>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B61349-D007-49A6-A9E4-7783A4C801B1}">
      <dsp:nvSpPr>
        <dsp:cNvPr id="0" name=""/>
        <dsp:cNvSpPr/>
      </dsp:nvSpPr>
      <dsp:spPr>
        <a:xfrm>
          <a:off x="4424700" y="2462691"/>
          <a:ext cx="180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 Continuous data collection for retraining</a:t>
          </a:r>
        </a:p>
      </dsp:txBody>
      <dsp:txXfrm>
        <a:off x="4424700" y="2462691"/>
        <a:ext cx="1800000" cy="900000"/>
      </dsp:txXfrm>
    </dsp:sp>
    <dsp:sp modelId="{14BDCFAC-4CF9-4B70-B788-297B9F70EC99}">
      <dsp:nvSpPr>
        <dsp:cNvPr id="0" name=""/>
        <dsp:cNvSpPr/>
      </dsp:nvSpPr>
      <dsp:spPr>
        <a:xfrm>
          <a:off x="6890700" y="1022690"/>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0C1735-138D-431E-B038-612FDFE787D1}">
      <dsp:nvSpPr>
        <dsp:cNvPr id="0" name=""/>
        <dsp:cNvSpPr/>
      </dsp:nvSpPr>
      <dsp:spPr>
        <a:xfrm>
          <a:off x="7124700" y="1256690"/>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F9B4F5E-4FF8-44E4-99F7-B99AA7099D0E}">
      <dsp:nvSpPr>
        <dsp:cNvPr id="0" name=""/>
        <dsp:cNvSpPr/>
      </dsp:nvSpPr>
      <dsp:spPr>
        <a:xfrm>
          <a:off x="6539700" y="2462691"/>
          <a:ext cx="1800000" cy="90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US" sz="1600" kern="1200" dirty="0"/>
            <a:t>• Regular monitoring and adaptation to new fraud patterns</a:t>
          </a:r>
        </a:p>
      </dsp:txBody>
      <dsp:txXfrm>
        <a:off x="6539700" y="2462691"/>
        <a:ext cx="1800000" cy="90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9144000"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41640" y="-1720"/>
            <a:ext cx="881253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54540" y="-1291"/>
            <a:ext cx="2706134"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3923854" y="1402819"/>
            <a:ext cx="4967533" cy="3741293"/>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1040148" y="818984"/>
            <a:ext cx="4947184" cy="3268520"/>
          </a:xfrm>
        </p:spPr>
        <p:txBody>
          <a:bodyPr>
            <a:normAutofit/>
          </a:bodyPr>
          <a:lstStyle/>
          <a:p>
            <a:pPr algn="r"/>
            <a:r>
              <a:rPr lang="en-US" sz="4200">
                <a:solidFill>
                  <a:srgbClr val="FFFFFF"/>
                </a:solidFill>
              </a:rPr>
              <a:t>Enhancing Fraud Detection in Financial Transactions: A Data Mining Approach</a:t>
            </a:r>
          </a:p>
        </p:txBody>
      </p:sp>
      <p:sp>
        <p:nvSpPr>
          <p:cNvPr id="18" name="Rectangle 1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735" y="4480038"/>
            <a:ext cx="9134528"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48905" y="4797188"/>
            <a:ext cx="4538427" cy="1241828"/>
          </a:xfrm>
        </p:spPr>
        <p:txBody>
          <a:bodyPr>
            <a:normAutofit fontScale="92500"/>
          </a:bodyPr>
          <a:lstStyle/>
          <a:p>
            <a:pPr algn="r">
              <a:lnSpc>
                <a:spcPct val="90000"/>
              </a:lnSpc>
            </a:pPr>
            <a:r>
              <a:rPr lang="en-CA" sz="2500" dirty="0">
                <a:solidFill>
                  <a:srgbClr val="FFFFFF"/>
                </a:solidFill>
              </a:rPr>
              <a:t>Group 4:Elton Ferreira (100902266),</a:t>
            </a:r>
          </a:p>
          <a:p>
            <a:pPr algn="r">
              <a:lnSpc>
                <a:spcPct val="90000"/>
              </a:lnSpc>
            </a:pPr>
            <a:r>
              <a:rPr lang="en-CA" sz="2500" dirty="0">
                <a:solidFill>
                  <a:srgbClr val="FFFFFF"/>
                </a:solidFill>
              </a:rPr>
              <a:t>    Maisha Khatoon ( 100899259),</a:t>
            </a:r>
          </a:p>
          <a:p>
            <a:pPr algn="r">
              <a:lnSpc>
                <a:spcPct val="90000"/>
              </a:lnSpc>
            </a:pPr>
            <a:r>
              <a:rPr lang="en-CA" sz="2500" dirty="0">
                <a:solidFill>
                  <a:srgbClr val="FFFFFF"/>
                </a:solidFill>
              </a:rPr>
              <a:t>Raghav Kaushik (100950718)</a:t>
            </a:r>
          </a:p>
        </p:txBody>
      </p:sp>
      <p:sp>
        <p:nvSpPr>
          <p:cNvPr id="20" name="Rectangle 1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4368117" y="2081692"/>
            <a:ext cx="6857572" cy="2694194"/>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n abstract design with lines and financial symbols">
            <a:extLst>
              <a:ext uri="{FF2B5EF4-FFF2-40B4-BE49-F238E27FC236}">
                <a16:creationId xmlns:a16="http://schemas.microsoft.com/office/drawing/2014/main" id="{6391C966-852B-0C5C-7D88-5B5338D3652C}"/>
              </a:ext>
            </a:extLst>
          </p:cNvPr>
          <p:cNvPicPr>
            <a:picLocks noChangeAspect="1"/>
          </p:cNvPicPr>
          <p:nvPr/>
        </p:nvPicPr>
        <p:blipFill rotWithShape="1">
          <a:blip r:embed="rId2">
            <a:alphaModFix/>
          </a:blip>
          <a:srcRect l="18553" r="19443" b="-2"/>
          <a:stretch/>
        </p:blipFill>
        <p:spPr>
          <a:xfrm>
            <a:off x="4348157" y="10"/>
            <a:ext cx="4795614" cy="5143490"/>
          </a:xfrm>
          <a:prstGeom prst="rect">
            <a:avLst/>
          </a:prstGeom>
        </p:spPr>
      </p:pic>
      <p:pic>
        <p:nvPicPr>
          <p:cNvPr id="18" name="Picture 17">
            <a:extLst>
              <a:ext uri="{FF2B5EF4-FFF2-40B4-BE49-F238E27FC236}">
                <a16:creationId xmlns:a16="http://schemas.microsoft.com/office/drawing/2014/main" id="{54DDEBDD-D8BD-41A6-8A0D-B00E3768B0F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flipH="1" flipV="1">
            <a:off x="0" y="0"/>
            <a:ext cx="9144000" cy="5143500"/>
          </a:xfrm>
          <a:prstGeom prst="rect">
            <a:avLst/>
          </a:prstGeom>
        </p:spPr>
      </p:pic>
      <p:sp>
        <p:nvSpPr>
          <p:cNvPr id="2" name="Title 1"/>
          <p:cNvSpPr>
            <a:spLocks noGrp="1"/>
          </p:cNvSpPr>
          <p:nvPr>
            <p:ph type="title"/>
          </p:nvPr>
        </p:nvSpPr>
        <p:spPr>
          <a:xfrm>
            <a:off x="603749" y="806450"/>
            <a:ext cx="3602727" cy="1633382"/>
          </a:xfrm>
        </p:spPr>
        <p:txBody>
          <a:bodyPr>
            <a:normAutofit/>
          </a:bodyPr>
          <a:lstStyle/>
          <a:p>
            <a:r>
              <a:rPr lang="en-CA" dirty="0">
                <a:solidFill>
                  <a:srgbClr val="000000"/>
                </a:solidFill>
              </a:rPr>
              <a:t>Project Overview</a:t>
            </a:r>
          </a:p>
        </p:txBody>
      </p:sp>
      <p:sp>
        <p:nvSpPr>
          <p:cNvPr id="3" name="Content Placeholder 2"/>
          <p:cNvSpPr>
            <a:spLocks noGrp="1"/>
          </p:cNvSpPr>
          <p:nvPr>
            <p:ph idx="1"/>
          </p:nvPr>
        </p:nvSpPr>
        <p:spPr>
          <a:xfrm>
            <a:off x="603747" y="2561357"/>
            <a:ext cx="3744409" cy="4183572"/>
          </a:xfrm>
        </p:spPr>
        <p:txBody>
          <a:bodyPr anchor="ctr">
            <a:normAutofit/>
          </a:bodyPr>
          <a:lstStyle/>
          <a:p>
            <a:pPr marL="0" indent="0">
              <a:lnSpc>
                <a:spcPct val="90000"/>
              </a:lnSpc>
              <a:buNone/>
            </a:pPr>
            <a:r>
              <a:rPr lang="en-US" sz="2400" b="1" dirty="0">
                <a:solidFill>
                  <a:srgbClr val="000000"/>
                </a:solidFill>
              </a:rPr>
              <a:t>Project Significance </a:t>
            </a:r>
          </a:p>
          <a:p>
            <a:pPr marL="0" indent="0">
              <a:lnSpc>
                <a:spcPct val="90000"/>
              </a:lnSpc>
              <a:buNone/>
            </a:pPr>
            <a:endParaRPr lang="en-US" sz="1600" dirty="0">
              <a:solidFill>
                <a:srgbClr val="000000"/>
              </a:solidFill>
            </a:endParaRPr>
          </a:p>
          <a:p>
            <a:pPr marL="0" indent="0">
              <a:lnSpc>
                <a:spcPct val="90000"/>
              </a:lnSpc>
              <a:buNone/>
            </a:pPr>
            <a:endParaRPr lang="en-US" sz="1600" dirty="0">
              <a:solidFill>
                <a:srgbClr val="000000"/>
              </a:solidFill>
            </a:endParaRPr>
          </a:p>
          <a:p>
            <a:pPr marL="0" indent="0">
              <a:lnSpc>
                <a:spcPct val="90000"/>
              </a:lnSpc>
              <a:buNone/>
            </a:pPr>
            <a:r>
              <a:rPr lang="en-US" sz="1800" dirty="0">
                <a:solidFill>
                  <a:srgbClr val="000000"/>
                </a:solidFill>
              </a:rPr>
              <a:t>• Importance of detecting fraudulent transactions</a:t>
            </a:r>
          </a:p>
          <a:p>
            <a:pPr marL="0" indent="0">
              <a:lnSpc>
                <a:spcPct val="90000"/>
              </a:lnSpc>
              <a:buNone/>
            </a:pPr>
            <a:endParaRPr lang="en-US" sz="1800" dirty="0">
              <a:solidFill>
                <a:srgbClr val="000000"/>
              </a:solidFill>
            </a:endParaRPr>
          </a:p>
          <a:p>
            <a:pPr marL="0" indent="0">
              <a:lnSpc>
                <a:spcPct val="90000"/>
              </a:lnSpc>
              <a:buNone/>
            </a:pPr>
            <a:r>
              <a:rPr lang="en-US" sz="1800" dirty="0">
                <a:solidFill>
                  <a:srgbClr val="000000"/>
                </a:solidFill>
              </a:rPr>
              <a:t>• Financial and reputational risks for financial institutions</a:t>
            </a:r>
          </a:p>
          <a:p>
            <a:pPr marL="0" indent="0">
              <a:lnSpc>
                <a:spcPct val="90000"/>
              </a:lnSpc>
              <a:buNone/>
            </a:pPr>
            <a:endParaRPr lang="en-US" sz="1800" dirty="0">
              <a:solidFill>
                <a:srgbClr val="000000"/>
              </a:solidFill>
            </a:endParaRPr>
          </a:p>
          <a:p>
            <a:pPr marL="0" indent="0">
              <a:lnSpc>
                <a:spcPct val="90000"/>
              </a:lnSpc>
              <a:buNone/>
            </a:pPr>
            <a:r>
              <a:rPr lang="en-US" sz="1800" dirty="0">
                <a:solidFill>
                  <a:srgbClr val="000000"/>
                </a:solidFill>
              </a:rPr>
              <a:t>• Benefits of advanced data mining techniques</a:t>
            </a:r>
          </a:p>
          <a:p>
            <a:pPr>
              <a:lnSpc>
                <a:spcPct val="90000"/>
              </a:lnSpc>
            </a:pPr>
            <a:endParaRPr lang="en-US" sz="1600" dirty="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6116" y="876324"/>
            <a:ext cx="5605629" cy="994172"/>
          </a:xfrm>
        </p:spPr>
        <p:txBody>
          <a:bodyPr>
            <a:normAutofit/>
          </a:bodyPr>
          <a:lstStyle/>
          <a:p>
            <a:pPr>
              <a:lnSpc>
                <a:spcPct val="90000"/>
              </a:lnSpc>
            </a:pPr>
            <a:r>
              <a:rPr lang="en-US" sz="3000" b="1" dirty="0"/>
              <a:t>Application of Skills and Tools</a:t>
            </a:r>
            <a:br>
              <a:rPr lang="en-US" sz="3000" dirty="0"/>
            </a:br>
            <a:endParaRPr lang="en-US" sz="3000" dirty="0"/>
          </a:p>
        </p:txBody>
      </p:sp>
      <p:sp>
        <p:nvSpPr>
          <p:cNvPr id="3" name="Content Placeholder 2"/>
          <p:cNvSpPr>
            <a:spLocks noGrp="1"/>
          </p:cNvSpPr>
          <p:nvPr>
            <p:ph idx="1"/>
          </p:nvPr>
        </p:nvSpPr>
        <p:spPr>
          <a:xfrm>
            <a:off x="852321" y="1542754"/>
            <a:ext cx="5033221" cy="3788227"/>
          </a:xfrm>
        </p:spPr>
        <p:txBody>
          <a:bodyPr anchor="ctr">
            <a:normAutofit/>
          </a:bodyPr>
          <a:lstStyle/>
          <a:p>
            <a:pPr marL="0" indent="0">
              <a:buNone/>
            </a:pPr>
            <a:r>
              <a:rPr lang="en-CA" sz="2100" dirty="0"/>
              <a:t>• Python for implementing algorithms</a:t>
            </a:r>
          </a:p>
          <a:p>
            <a:pPr marL="0" indent="0">
              <a:buNone/>
            </a:pPr>
            <a:r>
              <a:rPr lang="en-CA" sz="2100" dirty="0"/>
              <a:t>• Power BI/Tableau for visualizations</a:t>
            </a:r>
          </a:p>
          <a:p>
            <a:pPr marL="0" indent="0">
              <a:buNone/>
            </a:pPr>
            <a:r>
              <a:rPr lang="en-CA" sz="2100" dirty="0"/>
              <a:t>• Statistical analysis for result interpretation</a:t>
            </a:r>
          </a:p>
        </p:txBody>
      </p:sp>
      <p:sp>
        <p:nvSpPr>
          <p:cNvPr id="10" name="Rectangle 9">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2" name="Oval 11">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7" name="Graphic 6" descr="Programmer">
            <a:extLst>
              <a:ext uri="{FF2B5EF4-FFF2-40B4-BE49-F238E27FC236}">
                <a16:creationId xmlns:a16="http://schemas.microsoft.com/office/drawing/2014/main" id="{2193670C-A6F9-BAAB-EF3D-A500E835019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CA" sz="3500">
                <a:solidFill>
                  <a:srgbClr val="FFFFFF"/>
                </a:solidFill>
              </a:rPr>
              <a:t>Project Timeline</a:t>
            </a:r>
          </a:p>
        </p:txBody>
      </p:sp>
      <p:graphicFrame>
        <p:nvGraphicFramePr>
          <p:cNvPr id="7" name="Content Placeholder 3"/>
          <p:cNvGraphicFramePr>
            <a:graphicFrameLocks noGrp="1"/>
          </p:cNvGraphicFramePr>
          <p:nvPr>
            <p:ph idx="1"/>
            <p:extLst>
              <p:ext uri="{D42A27DB-BD31-4B8C-83A1-F6EECF244321}">
                <p14:modId xmlns:p14="http://schemas.microsoft.com/office/powerpoint/2010/main" val="1483174490"/>
              </p:ext>
            </p:extLst>
          </p:nvPr>
        </p:nvGraphicFramePr>
        <p:xfrm>
          <a:off x="288235" y="1848677"/>
          <a:ext cx="8706678" cy="4660460"/>
        </p:xfrm>
        <a:graphic>
          <a:graphicData uri="http://schemas.openxmlformats.org/drawingml/2006/table">
            <a:tbl>
              <a:tblPr firstRow="1" bandRow="1">
                <a:tableStyleId>{5C22544A-7EE6-4342-B048-85BDC9FD1C3A}</a:tableStyleId>
              </a:tblPr>
              <a:tblGrid>
                <a:gridCol w="1503474">
                  <a:extLst>
                    <a:ext uri="{9D8B030D-6E8A-4147-A177-3AD203B41FA5}">
                      <a16:colId xmlns:a16="http://schemas.microsoft.com/office/drawing/2014/main" val="20000"/>
                    </a:ext>
                  </a:extLst>
                </a:gridCol>
                <a:gridCol w="2948267">
                  <a:extLst>
                    <a:ext uri="{9D8B030D-6E8A-4147-A177-3AD203B41FA5}">
                      <a16:colId xmlns:a16="http://schemas.microsoft.com/office/drawing/2014/main" val="20001"/>
                    </a:ext>
                  </a:extLst>
                </a:gridCol>
                <a:gridCol w="4254937">
                  <a:extLst>
                    <a:ext uri="{9D8B030D-6E8A-4147-A177-3AD203B41FA5}">
                      <a16:colId xmlns:a16="http://schemas.microsoft.com/office/drawing/2014/main" val="20002"/>
                    </a:ext>
                  </a:extLst>
                </a:gridCol>
              </a:tblGrid>
              <a:tr h="410121">
                <a:tc>
                  <a:txBody>
                    <a:bodyPr/>
                    <a:lstStyle/>
                    <a:p>
                      <a:r>
                        <a:rPr sz="1300"/>
                        <a:t>Week</a:t>
                      </a:r>
                    </a:p>
                  </a:txBody>
                  <a:tcPr marL="66852" marR="66852" marT="33426" marB="33426"/>
                </a:tc>
                <a:tc>
                  <a:txBody>
                    <a:bodyPr/>
                    <a:lstStyle/>
                    <a:p>
                      <a:r>
                        <a:rPr sz="1300"/>
                        <a:t>Task</a:t>
                      </a:r>
                    </a:p>
                  </a:txBody>
                  <a:tcPr marL="66852" marR="66852" marT="33426" marB="33426"/>
                </a:tc>
                <a:tc>
                  <a:txBody>
                    <a:bodyPr/>
                    <a:lstStyle/>
                    <a:p>
                      <a:r>
                        <a:rPr sz="1300"/>
                        <a:t>Deliverable</a:t>
                      </a:r>
                    </a:p>
                  </a:txBody>
                  <a:tcPr marL="66852" marR="66852" marT="33426" marB="33426"/>
                </a:tc>
                <a:extLst>
                  <a:ext uri="{0D108BD9-81ED-4DB2-BD59-A6C34878D82A}">
                    <a16:rowId xmlns:a16="http://schemas.microsoft.com/office/drawing/2014/main" val="10000"/>
                  </a:ext>
                </a:extLst>
              </a:tr>
              <a:tr h="689746">
                <a:tc>
                  <a:txBody>
                    <a:bodyPr/>
                    <a:lstStyle/>
                    <a:p>
                      <a:r>
                        <a:rPr sz="1300"/>
                        <a:t>1</a:t>
                      </a:r>
                    </a:p>
                  </a:txBody>
                  <a:tcPr marL="66852" marR="66852" marT="33426" marB="33426"/>
                </a:tc>
                <a:tc>
                  <a:txBody>
                    <a:bodyPr/>
                    <a:lstStyle/>
                    <a:p>
                      <a:r>
                        <a:rPr sz="1300"/>
                        <a:t>Project Initialization &amp; Dataset Understanding</a:t>
                      </a:r>
                    </a:p>
                  </a:txBody>
                  <a:tcPr marL="66852" marR="66852" marT="33426" marB="33426"/>
                </a:tc>
                <a:tc>
                  <a:txBody>
                    <a:bodyPr/>
                    <a:lstStyle/>
                    <a:p>
                      <a:r>
                        <a:rPr sz="1300"/>
                        <a:t>Project Plan &amp; Dataset Summary</a:t>
                      </a:r>
                    </a:p>
                  </a:txBody>
                  <a:tcPr marL="66852" marR="66852" marT="33426" marB="33426"/>
                </a:tc>
                <a:extLst>
                  <a:ext uri="{0D108BD9-81ED-4DB2-BD59-A6C34878D82A}">
                    <a16:rowId xmlns:a16="http://schemas.microsoft.com/office/drawing/2014/main" val="10001"/>
                  </a:ext>
                </a:extLst>
              </a:tr>
              <a:tr h="410121">
                <a:tc>
                  <a:txBody>
                    <a:bodyPr/>
                    <a:lstStyle/>
                    <a:p>
                      <a:r>
                        <a:rPr sz="1300"/>
                        <a:t>2</a:t>
                      </a:r>
                    </a:p>
                  </a:txBody>
                  <a:tcPr marL="66852" marR="66852" marT="33426" marB="33426"/>
                </a:tc>
                <a:tc>
                  <a:txBody>
                    <a:bodyPr/>
                    <a:lstStyle/>
                    <a:p>
                      <a:r>
                        <a:rPr sz="1300"/>
                        <a:t>Data Cleaning &amp; Preprocessing</a:t>
                      </a:r>
                    </a:p>
                  </a:txBody>
                  <a:tcPr marL="66852" marR="66852" marT="33426" marB="33426"/>
                </a:tc>
                <a:tc>
                  <a:txBody>
                    <a:bodyPr/>
                    <a:lstStyle/>
                    <a:p>
                      <a:r>
                        <a:rPr sz="1300"/>
                        <a:t>Cleaned Dataset</a:t>
                      </a:r>
                    </a:p>
                  </a:txBody>
                  <a:tcPr marL="66852" marR="66852" marT="33426" marB="33426"/>
                </a:tc>
                <a:extLst>
                  <a:ext uri="{0D108BD9-81ED-4DB2-BD59-A6C34878D82A}">
                    <a16:rowId xmlns:a16="http://schemas.microsoft.com/office/drawing/2014/main" val="10002"/>
                  </a:ext>
                </a:extLst>
              </a:tr>
              <a:tr h="410121">
                <a:tc>
                  <a:txBody>
                    <a:bodyPr/>
                    <a:lstStyle/>
                    <a:p>
                      <a:r>
                        <a:rPr sz="1300"/>
                        <a:t>3</a:t>
                      </a:r>
                    </a:p>
                  </a:txBody>
                  <a:tcPr marL="66852" marR="66852" marT="33426" marB="33426"/>
                </a:tc>
                <a:tc>
                  <a:txBody>
                    <a:bodyPr/>
                    <a:lstStyle/>
                    <a:p>
                      <a:r>
                        <a:rPr sz="1300"/>
                        <a:t>Exploratory Data Analysis (EDA)</a:t>
                      </a:r>
                    </a:p>
                  </a:txBody>
                  <a:tcPr marL="66852" marR="66852" marT="33426" marB="33426"/>
                </a:tc>
                <a:tc>
                  <a:txBody>
                    <a:bodyPr/>
                    <a:lstStyle/>
                    <a:p>
                      <a:r>
                        <a:rPr sz="1300"/>
                        <a:t>EDA Report &amp; Initial Visualizations</a:t>
                      </a:r>
                    </a:p>
                  </a:txBody>
                  <a:tcPr marL="66852" marR="66852" marT="33426" marB="33426"/>
                </a:tc>
                <a:extLst>
                  <a:ext uri="{0D108BD9-81ED-4DB2-BD59-A6C34878D82A}">
                    <a16:rowId xmlns:a16="http://schemas.microsoft.com/office/drawing/2014/main" val="10003"/>
                  </a:ext>
                </a:extLst>
              </a:tr>
              <a:tr h="410121">
                <a:tc>
                  <a:txBody>
                    <a:bodyPr/>
                    <a:lstStyle/>
                    <a:p>
                      <a:r>
                        <a:rPr sz="1300"/>
                        <a:t>4</a:t>
                      </a:r>
                    </a:p>
                  </a:txBody>
                  <a:tcPr marL="66852" marR="66852" marT="33426" marB="33426"/>
                </a:tc>
                <a:tc>
                  <a:txBody>
                    <a:bodyPr/>
                    <a:lstStyle/>
                    <a:p>
                      <a:r>
                        <a:rPr sz="1300"/>
                        <a:t>Model Selection &amp; Training</a:t>
                      </a:r>
                    </a:p>
                  </a:txBody>
                  <a:tcPr marL="66852" marR="66852" marT="33426" marB="33426"/>
                </a:tc>
                <a:tc>
                  <a:txBody>
                    <a:bodyPr/>
                    <a:lstStyle/>
                    <a:p>
                      <a:r>
                        <a:rPr sz="1300"/>
                        <a:t>Trained Models</a:t>
                      </a:r>
                    </a:p>
                  </a:txBody>
                  <a:tcPr marL="66852" marR="66852" marT="33426" marB="33426"/>
                </a:tc>
                <a:extLst>
                  <a:ext uri="{0D108BD9-81ED-4DB2-BD59-A6C34878D82A}">
                    <a16:rowId xmlns:a16="http://schemas.microsoft.com/office/drawing/2014/main" val="10004"/>
                  </a:ext>
                </a:extLst>
              </a:tr>
              <a:tr h="410121">
                <a:tc>
                  <a:txBody>
                    <a:bodyPr/>
                    <a:lstStyle/>
                    <a:p>
                      <a:r>
                        <a:rPr sz="1300"/>
                        <a:t>5</a:t>
                      </a:r>
                    </a:p>
                  </a:txBody>
                  <a:tcPr marL="66852" marR="66852" marT="33426" marB="33426"/>
                </a:tc>
                <a:tc>
                  <a:txBody>
                    <a:bodyPr/>
                    <a:lstStyle/>
                    <a:p>
                      <a:r>
                        <a:rPr sz="1300"/>
                        <a:t>Model Evaluation &amp; Optimization</a:t>
                      </a:r>
                    </a:p>
                  </a:txBody>
                  <a:tcPr marL="66852" marR="66852" marT="33426" marB="33426"/>
                </a:tc>
                <a:tc>
                  <a:txBody>
                    <a:bodyPr/>
                    <a:lstStyle/>
                    <a:p>
                      <a:r>
                        <a:rPr sz="1300"/>
                        <a:t>Evaluation Metrics &amp; Optimized Models</a:t>
                      </a:r>
                    </a:p>
                  </a:txBody>
                  <a:tcPr marL="66852" marR="66852" marT="33426" marB="33426"/>
                </a:tc>
                <a:extLst>
                  <a:ext uri="{0D108BD9-81ED-4DB2-BD59-A6C34878D82A}">
                    <a16:rowId xmlns:a16="http://schemas.microsoft.com/office/drawing/2014/main" val="10005"/>
                  </a:ext>
                </a:extLst>
              </a:tr>
              <a:tr h="410121">
                <a:tc>
                  <a:txBody>
                    <a:bodyPr/>
                    <a:lstStyle/>
                    <a:p>
                      <a:r>
                        <a:rPr sz="1300"/>
                        <a:t>6</a:t>
                      </a:r>
                    </a:p>
                  </a:txBody>
                  <a:tcPr marL="66852" marR="66852" marT="33426" marB="33426"/>
                </a:tc>
                <a:tc>
                  <a:txBody>
                    <a:bodyPr/>
                    <a:lstStyle/>
                    <a:p>
                      <a:r>
                        <a:rPr sz="1300"/>
                        <a:t>Integration with Real-time System</a:t>
                      </a:r>
                    </a:p>
                  </a:txBody>
                  <a:tcPr marL="66852" marR="66852" marT="33426" marB="33426"/>
                </a:tc>
                <a:tc>
                  <a:txBody>
                    <a:bodyPr/>
                    <a:lstStyle/>
                    <a:p>
                      <a:r>
                        <a:rPr sz="1300"/>
                        <a:t>Integrated Model</a:t>
                      </a:r>
                    </a:p>
                  </a:txBody>
                  <a:tcPr marL="66852" marR="66852" marT="33426" marB="33426"/>
                </a:tc>
                <a:extLst>
                  <a:ext uri="{0D108BD9-81ED-4DB2-BD59-A6C34878D82A}">
                    <a16:rowId xmlns:a16="http://schemas.microsoft.com/office/drawing/2014/main" val="10006"/>
                  </a:ext>
                </a:extLst>
              </a:tr>
              <a:tr h="410121">
                <a:tc>
                  <a:txBody>
                    <a:bodyPr/>
                    <a:lstStyle/>
                    <a:p>
                      <a:r>
                        <a:rPr sz="1300"/>
                        <a:t>7</a:t>
                      </a:r>
                    </a:p>
                  </a:txBody>
                  <a:tcPr marL="66852" marR="66852" marT="33426" marB="33426"/>
                </a:tc>
                <a:tc>
                  <a:txBody>
                    <a:bodyPr/>
                    <a:lstStyle/>
                    <a:p>
                      <a:r>
                        <a:rPr sz="1300"/>
                        <a:t>Final Testing &amp; Validation</a:t>
                      </a:r>
                    </a:p>
                  </a:txBody>
                  <a:tcPr marL="66852" marR="66852" marT="33426" marB="33426"/>
                </a:tc>
                <a:tc>
                  <a:txBody>
                    <a:bodyPr/>
                    <a:lstStyle/>
                    <a:p>
                      <a:r>
                        <a:rPr sz="1300"/>
                        <a:t>Test Results &amp; Validation Report</a:t>
                      </a:r>
                    </a:p>
                  </a:txBody>
                  <a:tcPr marL="66852" marR="66852" marT="33426" marB="33426"/>
                </a:tc>
                <a:extLst>
                  <a:ext uri="{0D108BD9-81ED-4DB2-BD59-A6C34878D82A}">
                    <a16:rowId xmlns:a16="http://schemas.microsoft.com/office/drawing/2014/main" val="10007"/>
                  </a:ext>
                </a:extLst>
              </a:tr>
              <a:tr h="689746">
                <a:tc>
                  <a:txBody>
                    <a:bodyPr/>
                    <a:lstStyle/>
                    <a:p>
                      <a:r>
                        <a:rPr sz="1300"/>
                        <a:t>8</a:t>
                      </a:r>
                    </a:p>
                  </a:txBody>
                  <a:tcPr marL="66852" marR="66852" marT="33426" marB="33426"/>
                </a:tc>
                <a:tc>
                  <a:txBody>
                    <a:bodyPr/>
                    <a:lstStyle/>
                    <a:p>
                      <a:r>
                        <a:rPr sz="1300"/>
                        <a:t>Project Documentation &amp; Presentation Preparation</a:t>
                      </a:r>
                    </a:p>
                  </a:txBody>
                  <a:tcPr marL="66852" marR="66852" marT="33426" marB="33426"/>
                </a:tc>
                <a:tc>
                  <a:txBody>
                    <a:bodyPr/>
                    <a:lstStyle/>
                    <a:p>
                      <a:r>
                        <a:rPr sz="1300"/>
                        <a:t>Final Report &amp; Presentation Slides</a:t>
                      </a:r>
                    </a:p>
                  </a:txBody>
                  <a:tcPr marL="66852" marR="66852" marT="33426" marB="33426"/>
                </a:tc>
                <a:extLst>
                  <a:ext uri="{0D108BD9-81ED-4DB2-BD59-A6C34878D82A}">
                    <a16:rowId xmlns:a16="http://schemas.microsoft.com/office/drawing/2014/main" val="10008"/>
                  </a:ext>
                </a:extLst>
              </a:tr>
              <a:tr h="410121">
                <a:tc>
                  <a:txBody>
                    <a:bodyPr/>
                    <a:lstStyle/>
                    <a:p>
                      <a:r>
                        <a:rPr sz="1300"/>
                        <a:t>9</a:t>
                      </a:r>
                    </a:p>
                  </a:txBody>
                  <a:tcPr marL="66852" marR="66852" marT="33426" marB="33426"/>
                </a:tc>
                <a:tc>
                  <a:txBody>
                    <a:bodyPr/>
                    <a:lstStyle/>
                    <a:p>
                      <a:r>
                        <a:rPr sz="1300"/>
                        <a:t>Final Presentation</a:t>
                      </a:r>
                    </a:p>
                  </a:txBody>
                  <a:tcPr marL="66852" marR="66852" marT="33426" marB="33426"/>
                </a:tc>
                <a:tc>
                  <a:txBody>
                    <a:bodyPr/>
                    <a:lstStyle/>
                    <a:p>
                      <a:r>
                        <a:rPr sz="1300" dirty="0"/>
                        <a:t>Project Presentation</a:t>
                      </a:r>
                    </a:p>
                  </a:txBody>
                  <a:tcPr marL="66852" marR="66852" marT="33426" marB="33426"/>
                </a:tc>
                <a:extLst>
                  <a:ext uri="{0D108BD9-81ED-4DB2-BD59-A6C34878D82A}">
                    <a16:rowId xmlns:a16="http://schemas.microsoft.com/office/drawing/2014/main" val="10009"/>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CA" sz="3100"/>
              <a:t>Data Description</a:t>
            </a:r>
          </a:p>
        </p:txBody>
      </p:sp>
      <p:pic>
        <p:nvPicPr>
          <p:cNvPr id="14" name="Picture 13" descr="Graph on document with pen">
            <a:extLst>
              <a:ext uri="{FF2B5EF4-FFF2-40B4-BE49-F238E27FC236}">
                <a16:creationId xmlns:a16="http://schemas.microsoft.com/office/drawing/2014/main" id="{7F6F6500-D665-726D-E966-6F7C48E34446}"/>
              </a:ext>
            </a:extLst>
          </p:cNvPr>
          <p:cNvPicPr>
            <a:picLocks noChangeAspect="1"/>
          </p:cNvPicPr>
          <p:nvPr/>
        </p:nvPicPr>
        <p:blipFill rotWithShape="1">
          <a:blip r:embed="rId2"/>
          <a:srcRect t="19603" b="19603"/>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2596055" y="3752850"/>
            <a:ext cx="6185991" cy="2952750"/>
          </a:xfrm>
        </p:spPr>
        <p:txBody>
          <a:bodyPr anchor="ctr">
            <a:normAutofit/>
          </a:bodyPr>
          <a:lstStyle/>
          <a:p>
            <a:pPr marL="0" indent="0">
              <a:buNone/>
            </a:pPr>
            <a:r>
              <a:rPr lang="en-US" sz="1800" dirty="0"/>
              <a:t>Our dataset spans 30 days of mobile money transactions, with each step representing one hour, resulting in a total of 744 steps. It includes the following fields: step, type, amount, </a:t>
            </a:r>
            <a:r>
              <a:rPr lang="en-US" sz="1800" dirty="0" err="1"/>
              <a:t>nameOrig</a:t>
            </a:r>
            <a:r>
              <a:rPr lang="en-US" sz="1800" dirty="0"/>
              <a:t>, </a:t>
            </a:r>
            <a:r>
              <a:rPr lang="en-US" sz="1800" dirty="0" err="1"/>
              <a:t>oldbalanceOrg</a:t>
            </a:r>
            <a:r>
              <a:rPr lang="en-US" sz="1800" dirty="0"/>
              <a:t>, </a:t>
            </a:r>
            <a:r>
              <a:rPr lang="en-US" sz="1800" dirty="0" err="1"/>
              <a:t>newbalanceOrig</a:t>
            </a:r>
            <a:r>
              <a:rPr lang="en-US" sz="1800" dirty="0"/>
              <a:t>, </a:t>
            </a:r>
            <a:r>
              <a:rPr lang="en-US" sz="1800" dirty="0" err="1"/>
              <a:t>nameDest</a:t>
            </a:r>
            <a:r>
              <a:rPr lang="en-US" sz="1800" dirty="0"/>
              <a:t>, </a:t>
            </a:r>
            <a:r>
              <a:rPr lang="en-US" sz="1800" dirty="0" err="1"/>
              <a:t>newbalanceDest</a:t>
            </a:r>
            <a:r>
              <a:rPr lang="en-US" sz="1800" dirty="0"/>
              <a:t>, </a:t>
            </a:r>
            <a:r>
              <a:rPr lang="en-US" sz="1800" dirty="0" err="1"/>
              <a:t>isFraud</a:t>
            </a:r>
            <a:r>
              <a:rPr lang="en-US" sz="1800" dirty="0"/>
              <a:t>, and </a:t>
            </a:r>
            <a:r>
              <a:rPr lang="en-US" sz="1800" dirty="0" err="1"/>
              <a:t>isFlaggedFraud</a:t>
            </a:r>
            <a:r>
              <a:rPr lang="en-US" sz="1800" dirty="0"/>
              <a:t>. This comprehensive dataset is designed to facilitate the development and evaluation of fraud detection models by providing detailed transaction records and indicators of fraudulent activity.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A488-3641-098C-E2D5-CE113DA721AF}"/>
              </a:ext>
            </a:extLst>
          </p:cNvPr>
          <p:cNvSpPr>
            <a:spLocks noGrp="1"/>
          </p:cNvSpPr>
          <p:nvPr>
            <p:ph type="title"/>
          </p:nvPr>
        </p:nvSpPr>
        <p:spPr/>
        <p:txBody>
          <a:bodyPr>
            <a:normAutofit/>
          </a:bodyPr>
          <a:lstStyle/>
          <a:p>
            <a:r>
              <a:rPr lang="en-US"/>
              <a:t>Methodology</a:t>
            </a:r>
            <a:endParaRPr lang="en-CA" dirty="0"/>
          </a:p>
        </p:txBody>
      </p:sp>
      <p:graphicFrame>
        <p:nvGraphicFramePr>
          <p:cNvPr id="5" name="Content Placeholder 2">
            <a:extLst>
              <a:ext uri="{FF2B5EF4-FFF2-40B4-BE49-F238E27FC236}">
                <a16:creationId xmlns:a16="http://schemas.microsoft.com/office/drawing/2014/main" id="{7F624501-F246-A9C6-4A9A-50196D774F40}"/>
              </a:ext>
            </a:extLst>
          </p:cNvPr>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725451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p:cNvSpPr>
            <a:spLocks noGrp="1"/>
          </p:cNvSpPr>
          <p:nvPr>
            <p:ph type="title"/>
          </p:nvPr>
        </p:nvSpPr>
        <p:spPr>
          <a:xfrm>
            <a:off x="603504" y="457200"/>
            <a:ext cx="7934706" cy="1188720"/>
          </a:xfrm>
        </p:spPr>
        <p:txBody>
          <a:bodyPr>
            <a:normAutofit/>
          </a:bodyPr>
          <a:lstStyle/>
          <a:p>
            <a:r>
              <a:rPr lang="en-CA" sz="3200" b="1">
                <a:solidFill>
                  <a:schemeClr val="tx2"/>
                </a:solidFill>
              </a:rPr>
              <a:t>Operational Limitations and Requirements</a:t>
            </a:r>
            <a:r>
              <a:rPr lang="en-CA" sz="3200">
                <a:solidFill>
                  <a:schemeClr val="tx2"/>
                </a:solidFill>
              </a:rPr>
              <a:t>:</a:t>
            </a:r>
            <a:br>
              <a:rPr lang="en-CA" sz="3200">
                <a:solidFill>
                  <a:schemeClr val="tx2"/>
                </a:solidFill>
              </a:rPr>
            </a:br>
            <a:endParaRPr lang="en-CA" sz="3200">
              <a:solidFill>
                <a:schemeClr val="tx2"/>
              </a:solidFill>
            </a:endParaRPr>
          </a:p>
        </p:txBody>
      </p:sp>
      <p:grpSp>
        <p:nvGrpSpPr>
          <p:cNvPr id="13" name="Group 12">
            <a:extLst>
              <a:ext uri="{FF2B5EF4-FFF2-40B4-BE49-F238E27FC236}">
                <a16:creationId xmlns:a16="http://schemas.microsoft.com/office/drawing/2014/main" id="{76566969-F813-4CC5-B3E9-363D85B55C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660949" y="-5116"/>
            <a:ext cx="2488985" cy="2490264"/>
            <a:chOff x="-305" y="-1"/>
            <a:chExt cx="3832880" cy="2876136"/>
          </a:xfrm>
        </p:grpSpPr>
        <p:sp>
          <p:nvSpPr>
            <p:cNvPr id="14" name="Freeform: Shape 13">
              <a:extLst>
                <a:ext uri="{FF2B5EF4-FFF2-40B4-BE49-F238E27FC236}">
                  <a16:creationId xmlns:a16="http://schemas.microsoft.com/office/drawing/2014/main" id="{AF8CF66C-45E2-456B-92B0-9E97A331D1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D65D590E-D70D-4D25-B853-D5208F2AA3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231501E-3F84-4705-A001-13995FA68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552617E4-47FD-4C38-8F70-93BF9B125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0217D733-97B6-4C43-AF0C-5E3CB0EA13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07887"/>
            <a:ext cx="1954321" cy="2252847"/>
            <a:chOff x="-305" y="-4155"/>
            <a:chExt cx="2514948" cy="2174333"/>
          </a:xfrm>
        </p:grpSpPr>
        <p:sp>
          <p:nvSpPr>
            <p:cNvPr id="20" name="Freeform: Shape 19">
              <a:extLst>
                <a:ext uri="{FF2B5EF4-FFF2-40B4-BE49-F238E27FC236}">
                  <a16:creationId xmlns:a16="http://schemas.microsoft.com/office/drawing/2014/main" id="{FD288266-7E76-4D4A-BAAC-E233FA013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B697F88A-8624-4BA2-AF06-E6C3A52F03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8CA77163-C052-481C-9DCF-68C23ACAB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02B425B5-0A0E-4B85-B718-E5DA73431A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aphicFrame>
        <p:nvGraphicFramePr>
          <p:cNvPr id="5" name="Content Placeholder 2">
            <a:extLst>
              <a:ext uri="{FF2B5EF4-FFF2-40B4-BE49-F238E27FC236}">
                <a16:creationId xmlns:a16="http://schemas.microsoft.com/office/drawing/2014/main" id="{CDE096AA-3B0B-C0F9-01D4-644B7D9DE0E3}"/>
              </a:ext>
            </a:extLst>
          </p:cNvPr>
          <p:cNvGraphicFramePr>
            <a:graphicFrameLocks noGrp="1"/>
          </p:cNvGraphicFramePr>
          <p:nvPr>
            <p:ph idx="1"/>
            <p:extLst>
              <p:ext uri="{D42A27DB-BD31-4B8C-83A1-F6EECF244321}">
                <p14:modId xmlns:p14="http://schemas.microsoft.com/office/powerpoint/2010/main" val="2316037724"/>
              </p:ext>
            </p:extLst>
          </p:nvPr>
        </p:nvGraphicFramePr>
        <p:xfrm>
          <a:off x="336331" y="2015418"/>
          <a:ext cx="8534400" cy="4385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5F55C16-BC21-49EF-A4FF-C3155BB9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86300" y="365125"/>
            <a:ext cx="3829048" cy="1952744"/>
          </a:xfrm>
        </p:spPr>
        <p:txBody>
          <a:bodyPr>
            <a:normAutofit/>
          </a:bodyPr>
          <a:lstStyle/>
          <a:p>
            <a:r>
              <a:rPr dirty="0"/>
              <a:t>Conclusion</a:t>
            </a:r>
          </a:p>
        </p:txBody>
      </p:sp>
      <p:sp>
        <p:nvSpPr>
          <p:cNvPr id="19" name="Freeform: Shape 18">
            <a:extLst>
              <a:ext uri="{FF2B5EF4-FFF2-40B4-BE49-F238E27FC236}">
                <a16:creationId xmlns:a16="http://schemas.microsoft.com/office/drawing/2014/main" id="{0C5F069E-AFE6-4825-8945-46F2918A50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4587427" cy="6858000"/>
          </a:xfrm>
          <a:custGeom>
            <a:avLst/>
            <a:gdLst>
              <a:gd name="connsiteX0" fmla="*/ 0 w 6116569"/>
              <a:gd name="connsiteY0" fmla="*/ 0 h 6879321"/>
              <a:gd name="connsiteX1" fmla="*/ 2935851 w 6116569"/>
              <a:gd name="connsiteY1" fmla="*/ 0 h 6879321"/>
              <a:gd name="connsiteX2" fmla="*/ 3238280 w 6116569"/>
              <a:gd name="connsiteY2" fmla="*/ 31980 h 6879321"/>
              <a:gd name="connsiteX3" fmla="*/ 3660541 w 6116569"/>
              <a:gd name="connsiteY3" fmla="*/ 550772 h 6879321"/>
              <a:gd name="connsiteX4" fmla="*/ 3808902 w 6116569"/>
              <a:gd name="connsiteY4" fmla="*/ 589860 h 6879321"/>
              <a:gd name="connsiteX5" fmla="*/ 4413762 w 6116569"/>
              <a:gd name="connsiteY5" fmla="*/ 625393 h 6879321"/>
              <a:gd name="connsiteX6" fmla="*/ 4567830 w 6116569"/>
              <a:gd name="connsiteY6" fmla="*/ 721333 h 6879321"/>
              <a:gd name="connsiteX7" fmla="*/ 4171247 w 6116569"/>
              <a:gd name="connsiteY7" fmla="*/ 792401 h 6879321"/>
              <a:gd name="connsiteX8" fmla="*/ 4376671 w 6116569"/>
              <a:gd name="connsiteY8" fmla="*/ 842148 h 6879321"/>
              <a:gd name="connsiteX9" fmla="*/ 4527887 w 6116569"/>
              <a:gd name="connsiteY9" fmla="*/ 813722 h 6879321"/>
              <a:gd name="connsiteX10" fmla="*/ 4633452 w 6116569"/>
              <a:gd name="connsiteY10" fmla="*/ 799508 h 6879321"/>
              <a:gd name="connsiteX11" fmla="*/ 4947293 w 6116569"/>
              <a:gd name="connsiteY11" fmla="*/ 870576 h 6879321"/>
              <a:gd name="connsiteX12" fmla="*/ 5263988 w 6116569"/>
              <a:gd name="connsiteY12" fmla="*/ 820828 h 6879321"/>
              <a:gd name="connsiteX13" fmla="*/ 5249723 w 6116569"/>
              <a:gd name="connsiteY13" fmla="*/ 895449 h 6879321"/>
              <a:gd name="connsiteX14" fmla="*/ 4744723 w 6116569"/>
              <a:gd name="connsiteY14" fmla="*/ 1197485 h 6879321"/>
              <a:gd name="connsiteX15" fmla="*/ 4767548 w 6116569"/>
              <a:gd name="connsiteY15" fmla="*/ 1346727 h 6879321"/>
              <a:gd name="connsiteX16" fmla="*/ 4539299 w 6116569"/>
              <a:gd name="connsiteY16" fmla="*/ 1421348 h 6879321"/>
              <a:gd name="connsiteX17" fmla="*/ 4607773 w 6116569"/>
              <a:gd name="connsiteY17" fmla="*/ 1485309 h 6879321"/>
              <a:gd name="connsiteX18" fmla="*/ 4579242 w 6116569"/>
              <a:gd name="connsiteY18" fmla="*/ 1535055 h 6879321"/>
              <a:gd name="connsiteX19" fmla="*/ 5278255 w 6116569"/>
              <a:gd name="connsiteY19" fmla="*/ 1609676 h 6879321"/>
              <a:gd name="connsiteX20" fmla="*/ 5771843 w 6116569"/>
              <a:gd name="connsiteY20" fmla="*/ 1630997 h 6879321"/>
              <a:gd name="connsiteX21" fmla="*/ 6105656 w 6116569"/>
              <a:gd name="connsiteY21" fmla="*/ 1748257 h 6879321"/>
              <a:gd name="connsiteX22" fmla="*/ 5691955 w 6116569"/>
              <a:gd name="connsiteY22" fmla="*/ 2167555 h 6879321"/>
              <a:gd name="connsiteX23" fmla="*/ 5475118 w 6116569"/>
              <a:gd name="connsiteY23" fmla="*/ 2348776 h 6879321"/>
              <a:gd name="connsiteX24" fmla="*/ 5826051 w 6116569"/>
              <a:gd name="connsiteY24" fmla="*/ 2291922 h 6879321"/>
              <a:gd name="connsiteX25" fmla="*/ 5552153 w 6116569"/>
              <a:gd name="connsiteY25" fmla="*/ 2597513 h 6879321"/>
              <a:gd name="connsiteX26" fmla="*/ 5603508 w 6116569"/>
              <a:gd name="connsiteY26" fmla="*/ 2647260 h 6879321"/>
              <a:gd name="connsiteX27" fmla="*/ 5700515 w 6116569"/>
              <a:gd name="connsiteY27" fmla="*/ 2679240 h 6879321"/>
              <a:gd name="connsiteX28" fmla="*/ 5246870 w 6116569"/>
              <a:gd name="connsiteY28" fmla="*/ 2888889 h 6879321"/>
              <a:gd name="connsiteX29" fmla="*/ 4836022 w 6116569"/>
              <a:gd name="connsiteY29" fmla="*/ 3169605 h 6879321"/>
              <a:gd name="connsiteX30" fmla="*/ 4736163 w 6116569"/>
              <a:gd name="connsiteY30" fmla="*/ 3233565 h 6879321"/>
              <a:gd name="connsiteX31" fmla="*/ 4853141 w 6116569"/>
              <a:gd name="connsiteY31" fmla="*/ 3233565 h 6879321"/>
              <a:gd name="connsiteX32" fmla="*/ 4944440 w 6116569"/>
              <a:gd name="connsiteY32" fmla="*/ 3226459 h 6879321"/>
              <a:gd name="connsiteX33" fmla="*/ 5109921 w 6116569"/>
              <a:gd name="connsiteY33" fmla="*/ 3283313 h 6879321"/>
              <a:gd name="connsiteX34" fmla="*/ 5694809 w 6116569"/>
              <a:gd name="connsiteY34" fmla="*/ 3141178 h 6879321"/>
              <a:gd name="connsiteX35" fmla="*/ 5566419 w 6116569"/>
              <a:gd name="connsiteY35" fmla="*/ 3301079 h 6879321"/>
              <a:gd name="connsiteX36" fmla="*/ 5415203 w 6116569"/>
              <a:gd name="connsiteY36" fmla="*/ 3397020 h 6879321"/>
              <a:gd name="connsiteX37" fmla="*/ 5612068 w 6116569"/>
              <a:gd name="connsiteY37" fmla="*/ 3432554 h 6879321"/>
              <a:gd name="connsiteX38" fmla="*/ 5206927 w 6116569"/>
              <a:gd name="connsiteY38" fmla="*/ 3599562 h 6879321"/>
              <a:gd name="connsiteX39" fmla="*/ 5301079 w 6116569"/>
              <a:gd name="connsiteY39" fmla="*/ 3723930 h 6879321"/>
              <a:gd name="connsiteX40" fmla="*/ 4507915 w 6116569"/>
              <a:gd name="connsiteY40" fmla="*/ 4306683 h 6879321"/>
              <a:gd name="connsiteX41" fmla="*/ 3982942 w 6116569"/>
              <a:gd name="connsiteY41" fmla="*/ 4587399 h 6879321"/>
              <a:gd name="connsiteX42" fmla="*/ 4185513 w 6116569"/>
              <a:gd name="connsiteY42" fmla="*/ 4541205 h 6879321"/>
              <a:gd name="connsiteX43" fmla="*/ 5212633 w 6116569"/>
              <a:gd name="connsiteY43" fmla="*/ 4455924 h 6879321"/>
              <a:gd name="connsiteX44" fmla="*/ 5312492 w 6116569"/>
              <a:gd name="connsiteY44" fmla="*/ 4473691 h 6879321"/>
              <a:gd name="connsiteX45" fmla="*/ 4596361 w 6116569"/>
              <a:gd name="connsiteY45" fmla="*/ 4818368 h 6879321"/>
              <a:gd name="connsiteX46" fmla="*/ 4873113 w 6116569"/>
              <a:gd name="connsiteY46" fmla="*/ 4885882 h 6879321"/>
              <a:gd name="connsiteX47" fmla="*/ 4935881 w 6116569"/>
              <a:gd name="connsiteY47" fmla="*/ 4914309 h 6879321"/>
              <a:gd name="connsiteX48" fmla="*/ 4873113 w 6116569"/>
              <a:gd name="connsiteY48" fmla="*/ 5003143 h 6879321"/>
              <a:gd name="connsiteX49" fmla="*/ 4721898 w 6116569"/>
              <a:gd name="connsiteY49" fmla="*/ 5095530 h 6879321"/>
              <a:gd name="connsiteX50" fmla="*/ 5132745 w 6116569"/>
              <a:gd name="connsiteY50" fmla="*/ 4949842 h 6879321"/>
              <a:gd name="connsiteX51" fmla="*/ 5101362 w 6116569"/>
              <a:gd name="connsiteY51" fmla="*/ 5081317 h 6879321"/>
              <a:gd name="connsiteX52" fmla="*/ 5138452 w 6116569"/>
              <a:gd name="connsiteY52" fmla="*/ 5198578 h 6879321"/>
              <a:gd name="connsiteX53" fmla="*/ 4904497 w 6116569"/>
              <a:gd name="connsiteY53" fmla="*/ 5362033 h 6879321"/>
              <a:gd name="connsiteX54" fmla="*/ 4579242 w 6116569"/>
              <a:gd name="connsiteY54" fmla="*/ 5674729 h 6879321"/>
              <a:gd name="connsiteX55" fmla="*/ 4253988 w 6116569"/>
              <a:gd name="connsiteY55" fmla="*/ 5884379 h 6879321"/>
              <a:gd name="connsiteX56" fmla="*/ 3985795 w 6116569"/>
              <a:gd name="connsiteY56" fmla="*/ 6069153 h 6879321"/>
              <a:gd name="connsiteX57" fmla="*/ 4231163 w 6116569"/>
              <a:gd name="connsiteY57" fmla="*/ 6030066 h 6879321"/>
              <a:gd name="connsiteX58" fmla="*/ 3814609 w 6116569"/>
              <a:gd name="connsiteY58" fmla="*/ 6317889 h 6879321"/>
              <a:gd name="connsiteX59" fmla="*/ 3751840 w 6116569"/>
              <a:gd name="connsiteY59" fmla="*/ 6339209 h 6879321"/>
              <a:gd name="connsiteX60" fmla="*/ 3089919 w 6116569"/>
              <a:gd name="connsiteY60" fmla="*/ 6563071 h 6879321"/>
              <a:gd name="connsiteX61" fmla="*/ 2961529 w 6116569"/>
              <a:gd name="connsiteY61" fmla="*/ 6662566 h 6879321"/>
              <a:gd name="connsiteX62" fmla="*/ 3107038 w 6116569"/>
              <a:gd name="connsiteY62" fmla="*/ 6673226 h 6879321"/>
              <a:gd name="connsiteX63" fmla="*/ 3594919 w 6116569"/>
              <a:gd name="connsiteY63" fmla="*/ 6591499 h 6879321"/>
              <a:gd name="connsiteX64" fmla="*/ 3261106 w 6116569"/>
              <a:gd name="connsiteY64" fmla="*/ 6726527 h 6879321"/>
              <a:gd name="connsiteX65" fmla="*/ 3620597 w 6116569"/>
              <a:gd name="connsiteY65" fmla="*/ 6740740 h 6879321"/>
              <a:gd name="connsiteX66" fmla="*/ 3703337 w 6116569"/>
              <a:gd name="connsiteY66" fmla="*/ 6826020 h 6879321"/>
              <a:gd name="connsiteX67" fmla="*/ 3689072 w 6116569"/>
              <a:gd name="connsiteY67" fmla="*/ 6879321 h 6879321"/>
              <a:gd name="connsiteX68" fmla="*/ 0 w 6116569"/>
              <a:gd name="connsiteY68" fmla="*/ 6879321 h 6879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7" name="Graphic 6" descr="Lock">
            <a:extLst>
              <a:ext uri="{FF2B5EF4-FFF2-40B4-BE49-F238E27FC236}">
                <a16:creationId xmlns:a16="http://schemas.microsoft.com/office/drawing/2014/main" id="{E0BECA65-EA35-0000-5D5D-311DDF80A36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50850" y="2317508"/>
            <a:ext cx="2396403" cy="2396403"/>
          </a:xfrm>
          <a:prstGeom prst="rect">
            <a:avLst/>
          </a:prstGeom>
        </p:spPr>
      </p:pic>
      <p:sp>
        <p:nvSpPr>
          <p:cNvPr id="3" name="Content Placeholder 2"/>
          <p:cNvSpPr>
            <a:spLocks noGrp="1"/>
          </p:cNvSpPr>
          <p:nvPr>
            <p:ph idx="1"/>
          </p:nvPr>
        </p:nvSpPr>
        <p:spPr>
          <a:xfrm>
            <a:off x="4686300" y="2497257"/>
            <a:ext cx="3829048" cy="3679705"/>
          </a:xfrm>
        </p:spPr>
        <p:txBody>
          <a:bodyPr>
            <a:normAutofit/>
          </a:bodyPr>
          <a:lstStyle/>
          <a:p>
            <a:pPr>
              <a:lnSpc>
                <a:spcPct val="90000"/>
              </a:lnSpc>
            </a:pPr>
            <a:r>
              <a:rPr lang="en-US" sz="1300"/>
              <a:t>Key Takeaways: </a:t>
            </a:r>
          </a:p>
          <a:p>
            <a:pPr marL="0" indent="0">
              <a:lnSpc>
                <a:spcPct val="90000"/>
              </a:lnSpc>
              <a:buNone/>
            </a:pPr>
            <a:r>
              <a:rPr lang="en-US" sz="1300"/>
              <a:t>Fraud detection is vital for financial institutions and businesses, preventing financial losses and maintaining trust. It addresses direct risks such as financial impacts and indirect risks like reputational damage and regulatory scrutiny. Compliance is ensured, automation boosts efficiency by reducing manual reviews, and advanced data mining improves accuracy in real-time fraud detection. Predictive analytics enable proactive risk identification, reducing costs by minimizing manual intervention.</a:t>
            </a:r>
          </a:p>
          <a:p>
            <a:pPr marL="0" indent="0">
              <a:lnSpc>
                <a:spcPct val="90000"/>
              </a:lnSpc>
              <a:buNone/>
            </a:pPr>
            <a:r>
              <a:rPr lang="en-US" sz="1300" b="1"/>
              <a:t>Impact: </a:t>
            </a:r>
            <a:r>
              <a:rPr lang="en-US" sz="1300"/>
              <a:t>Effective fraud detection provides significant financial protection by detecting fraud early, enhancing customer trust and retention through proactive asset protection, ensuring regulatory compliance to avoid fines, and improving operational efficiency with automation and advanced analytics to reduce costs.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133</TotalTime>
  <Words>405</Words>
  <Application>Microsoft Office PowerPoint</Application>
  <PresentationFormat>On-screen Show (4:3)</PresentationFormat>
  <Paragraphs>63</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Enhancing Fraud Detection in Financial Transactions: A Data Mining Approach</vt:lpstr>
      <vt:lpstr>Project Overview</vt:lpstr>
      <vt:lpstr>Application of Skills and Tools </vt:lpstr>
      <vt:lpstr>Project Timeline</vt:lpstr>
      <vt:lpstr>Data Description</vt:lpstr>
      <vt:lpstr>Methodology</vt:lpstr>
      <vt:lpstr>Operational Limitations and Requirements: </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Maisha Khatoon</cp:lastModifiedBy>
  <cp:revision>5</cp:revision>
  <dcterms:created xsi:type="dcterms:W3CDTF">2013-01-27T09:14:16Z</dcterms:created>
  <dcterms:modified xsi:type="dcterms:W3CDTF">2024-06-20T20:19:44Z</dcterms:modified>
  <cp:category/>
</cp:coreProperties>
</file>