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8" r:id="rId6"/>
    <p:sldId id="261" r:id="rId7"/>
    <p:sldId id="269" r:id="rId8"/>
    <p:sldId id="273" r:id="rId9"/>
    <p:sldId id="278" r:id="rId10"/>
    <p:sldId id="276" r:id="rId11"/>
    <p:sldId id="277" r:id="rId12"/>
    <p:sldId id="270"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316"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AFA5B-E915-430E-B26D-C4DE39D96AAC}" type="datetimeFigureOut">
              <a:rPr lang="en-CA" smtClean="0"/>
              <a:t>2024-08-15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2136B-4D82-480B-85B9-64E077A2F7DD}" type="slidenum">
              <a:rPr lang="en-CA" smtClean="0"/>
              <a:t>‹#›</a:t>
            </a:fld>
            <a:endParaRPr lang="en-CA"/>
          </a:p>
        </p:txBody>
      </p:sp>
    </p:spTree>
    <p:extLst>
      <p:ext uri="{BB962C8B-B14F-4D97-AF65-F5344CB8AC3E}">
        <p14:creationId xmlns:p14="http://schemas.microsoft.com/office/powerpoint/2010/main" val="603566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A0C2136B-4D82-480B-85B9-64E077A2F7DD}" type="slidenum">
              <a:rPr lang="en-CA" smtClean="0"/>
              <a:t>8</a:t>
            </a:fld>
            <a:endParaRPr lang="en-CA"/>
          </a:p>
        </p:txBody>
      </p:sp>
    </p:spTree>
    <p:extLst>
      <p:ext uri="{BB962C8B-B14F-4D97-AF65-F5344CB8AC3E}">
        <p14:creationId xmlns:p14="http://schemas.microsoft.com/office/powerpoint/2010/main" val="51616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7810-DE01-44EF-476B-68AA975004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19730B7-BB57-BB61-7C02-493F88298A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51C601A-62D9-ED9C-A786-D51626D42916}"/>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3AC6BDFA-1AF0-A9AE-0313-A49694C391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2037E84-975D-F25D-41F9-8049DBF9CFE6}"/>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59744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1BB3-4016-2CD1-CF89-5B0FAAAF3B7E}"/>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2AB8BB5-B807-B0F1-C9FC-9235E7F06F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AB01337-348E-8889-B669-3F5058AD71B9}"/>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9F2D7892-D369-9B37-25A5-3EF342FD4F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343425-7332-D1A4-5161-9C9C921366A5}"/>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382233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837BD-2BD5-E909-4719-85A1DAD391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44659BC-1962-0D15-82C2-DE2746020F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7110F68-FE7A-3D9A-BBD8-4FFAAB2BCCCE}"/>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AD7C3A21-8053-117F-BF0C-61175496C44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1CED9A-0DFD-1AF9-E718-9ECD6FDDB019}"/>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3761353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2B76-1BA5-BF38-6DD6-6D56F0EF96E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593E17-CEFE-7555-9BD6-D8CFAA871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2480EE-E034-1483-5793-9C2E3ED1FBA5}"/>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D0212F7F-854A-9BCF-4F30-16FEBA64DF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F60117-B1E3-2415-6AFA-FC13EC08D034}"/>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779807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F925A-C808-B307-60DD-E1810AAACD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7B84D35-6EAC-F7F7-4C4B-A5D197797B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0F1BC-94E1-969D-2249-96E46D01EAAB}"/>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A8F3C9F9-0F80-17CE-5CC8-EF51F51854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43FF7D3-965A-F799-EC9D-C573CF7072F4}"/>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743594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F2CAE-E88B-CA52-FAF1-0B80187F14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736ED4C-31A2-E2E7-6674-2DADF5D771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AE1C89F-8173-682C-F21A-DCFF40516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F0B79E6-8A4A-F3D8-B0CC-919120ADBA32}"/>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6" name="Footer Placeholder 5">
            <a:extLst>
              <a:ext uri="{FF2B5EF4-FFF2-40B4-BE49-F238E27FC236}">
                <a16:creationId xmlns:a16="http://schemas.microsoft.com/office/drawing/2014/main" id="{CE69D27F-7581-437A-B3AF-7B0663594E4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6A20B7A-BDF4-3A17-2948-E2CE3127548D}"/>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2211591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71D5-3C1C-D636-A2FD-F5A572F1C5A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BAFE0A-16BA-BF22-FF49-9899CFA919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7124D-4DBC-B1E2-ABCA-C23877998F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7E2F6A09-4B18-0F89-9CA5-7EC02FDA5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E5F3B7-3800-17C6-82DE-9D5679775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0C9E9E6-E609-AFD7-137E-F1B59D744CC1}"/>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8" name="Footer Placeholder 7">
            <a:extLst>
              <a:ext uri="{FF2B5EF4-FFF2-40B4-BE49-F238E27FC236}">
                <a16:creationId xmlns:a16="http://schemas.microsoft.com/office/drawing/2014/main" id="{ED1365A2-1DBE-16A1-5FD1-130A72B7E4CF}"/>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D7157DB-3307-DCE4-AE8E-34545945DC70}"/>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2810201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DC97-DEA4-DD99-CA65-652173C4C4B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53D6CDA-D000-F64E-B51E-D42C9963330E}"/>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4" name="Footer Placeholder 3">
            <a:extLst>
              <a:ext uri="{FF2B5EF4-FFF2-40B4-BE49-F238E27FC236}">
                <a16:creationId xmlns:a16="http://schemas.microsoft.com/office/drawing/2014/main" id="{AF2FD066-2ECF-E0B5-FC0D-E86E7E4BAAD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CA51684-75BF-BC11-0DBD-8AA6F6747C7D}"/>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333946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8388A-913E-7EF3-4FA8-DD433B89787F}"/>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3" name="Footer Placeholder 2">
            <a:extLst>
              <a:ext uri="{FF2B5EF4-FFF2-40B4-BE49-F238E27FC236}">
                <a16:creationId xmlns:a16="http://schemas.microsoft.com/office/drawing/2014/main" id="{1D20F17E-9853-4909-9E46-9E490B22D73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CD8FD03-A64B-693E-4AAD-488AF78BAB4E}"/>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1870872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2D1F-8D61-28CC-0073-DB500DFA2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D11282C-9A52-5539-4D58-AFDD82F9A8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7063A058-E359-2A5F-4E8E-60B82392C8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52DB1-F1DF-86EB-395B-BBB348C6494D}"/>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6" name="Footer Placeholder 5">
            <a:extLst>
              <a:ext uri="{FF2B5EF4-FFF2-40B4-BE49-F238E27FC236}">
                <a16:creationId xmlns:a16="http://schemas.microsoft.com/office/drawing/2014/main" id="{10BD6D0B-C61D-623B-053E-E6B1AA36B9B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284E718-840E-5875-D390-7F5164F5D795}"/>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256379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13AF-8DAF-9C2D-F6EB-270929B9B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6D0AF9C-6F3C-9689-9F89-FC37D9FB3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9E94EE5-5335-C57A-C5DA-FADA827DA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A2E63F-89E6-64B1-13C2-0CEF3C14F655}"/>
              </a:ext>
            </a:extLst>
          </p:cNvPr>
          <p:cNvSpPr>
            <a:spLocks noGrp="1"/>
          </p:cNvSpPr>
          <p:nvPr>
            <p:ph type="dt" sz="half" idx="10"/>
          </p:nvPr>
        </p:nvSpPr>
        <p:spPr/>
        <p:txBody>
          <a:bodyPr/>
          <a:lstStyle/>
          <a:p>
            <a:fld id="{07E1EEA2-9E87-462A-8BDC-B0CA99B3042C}" type="datetimeFigureOut">
              <a:rPr lang="en-CA" smtClean="0"/>
              <a:t>2024-08-15</a:t>
            </a:fld>
            <a:endParaRPr lang="en-CA"/>
          </a:p>
        </p:txBody>
      </p:sp>
      <p:sp>
        <p:nvSpPr>
          <p:cNvPr id="6" name="Footer Placeholder 5">
            <a:extLst>
              <a:ext uri="{FF2B5EF4-FFF2-40B4-BE49-F238E27FC236}">
                <a16:creationId xmlns:a16="http://schemas.microsoft.com/office/drawing/2014/main" id="{E0DAA223-2FC9-3FAE-63B2-A9C1AEFE6C9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38FB776-4F53-EB45-3E51-563784C7496C}"/>
              </a:ext>
            </a:extLst>
          </p:cNvPr>
          <p:cNvSpPr>
            <a:spLocks noGrp="1"/>
          </p:cNvSpPr>
          <p:nvPr>
            <p:ph type="sldNum" sz="quarter" idx="12"/>
          </p:nvPr>
        </p:nvSpPr>
        <p:spPr/>
        <p:txBody>
          <a:bodyPr/>
          <a:lstStyle/>
          <a:p>
            <a:fld id="{67C7A81D-B8DF-4C6F-BF75-66D1AA9C3421}" type="slidenum">
              <a:rPr lang="en-CA" smtClean="0"/>
              <a:t>‹#›</a:t>
            </a:fld>
            <a:endParaRPr lang="en-CA"/>
          </a:p>
        </p:txBody>
      </p:sp>
    </p:spTree>
    <p:extLst>
      <p:ext uri="{BB962C8B-B14F-4D97-AF65-F5344CB8AC3E}">
        <p14:creationId xmlns:p14="http://schemas.microsoft.com/office/powerpoint/2010/main" val="191483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A51C2-309F-6F14-D8E0-0FFFD76372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26EE710-F787-4982-D0E5-2B79E9441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8518E70-E887-2EF2-367E-B3746460FF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E1EEA2-9E87-462A-8BDC-B0CA99B3042C}" type="datetimeFigureOut">
              <a:rPr lang="en-CA" smtClean="0"/>
              <a:t>2024-08-15</a:t>
            </a:fld>
            <a:endParaRPr lang="en-CA"/>
          </a:p>
        </p:txBody>
      </p:sp>
      <p:sp>
        <p:nvSpPr>
          <p:cNvPr id="5" name="Footer Placeholder 4">
            <a:extLst>
              <a:ext uri="{FF2B5EF4-FFF2-40B4-BE49-F238E27FC236}">
                <a16:creationId xmlns:a16="http://schemas.microsoft.com/office/drawing/2014/main" id="{7572FAB5-C819-07A0-B333-E5A6794B6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C72F631-FE42-3556-BF05-3E68D103F0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C7A81D-B8DF-4C6F-BF75-66D1AA9C3421}" type="slidenum">
              <a:rPr lang="en-CA" smtClean="0"/>
              <a:t>‹#›</a:t>
            </a:fld>
            <a:endParaRPr lang="en-CA"/>
          </a:p>
        </p:txBody>
      </p:sp>
    </p:spTree>
    <p:extLst>
      <p:ext uri="{BB962C8B-B14F-4D97-AF65-F5344CB8AC3E}">
        <p14:creationId xmlns:p14="http://schemas.microsoft.com/office/powerpoint/2010/main" val="4030971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17891482-C38A-4F0C-8183-0121632F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512237-FF7C-B4F3-2676-0780163C1FBD}"/>
              </a:ext>
            </a:extLst>
          </p:cNvPr>
          <p:cNvSpPr>
            <a:spLocks noGrp="1"/>
          </p:cNvSpPr>
          <p:nvPr>
            <p:ph type="ctrTitle"/>
          </p:nvPr>
        </p:nvSpPr>
        <p:spPr>
          <a:xfrm>
            <a:off x="0" y="184010"/>
            <a:ext cx="12085983" cy="1376707"/>
          </a:xfrm>
        </p:spPr>
        <p:txBody>
          <a:bodyPr vert="horz" lIns="91440" tIns="45720" rIns="91440" bIns="45720" rtlCol="0" anchor="ctr">
            <a:normAutofit/>
          </a:bodyPr>
          <a:lstStyle/>
          <a:p>
            <a:r>
              <a:rPr lang="en-US" sz="3100" b="1" dirty="0">
                <a:latin typeface="Calibri" panose="020F0502020204030204" pitchFamily="34" charset="0"/>
                <a:ea typeface="Calibri" panose="020F0502020204030204" pitchFamily="34" charset="0"/>
                <a:cs typeface="Calibri" panose="020F0502020204030204" pitchFamily="34" charset="0"/>
              </a:rPr>
              <a:t>Detecting Fraudulent Transactions Using Machine Learning</a:t>
            </a:r>
          </a:p>
        </p:txBody>
      </p:sp>
      <p:pic>
        <p:nvPicPr>
          <p:cNvPr id="4" name="Picture 3" descr="A blue shield with a tower&#10;&#10;Description automatically generated">
            <a:extLst>
              <a:ext uri="{FF2B5EF4-FFF2-40B4-BE49-F238E27FC236}">
                <a16:creationId xmlns:a16="http://schemas.microsoft.com/office/drawing/2014/main" id="{BF760DC1-D35E-99E6-CCFE-C437068B7628}"/>
              </a:ext>
            </a:extLst>
          </p:cNvPr>
          <p:cNvPicPr>
            <a:picLocks noChangeAspect="1"/>
          </p:cNvPicPr>
          <p:nvPr/>
        </p:nvPicPr>
        <p:blipFill>
          <a:blip r:embed="rId2"/>
          <a:stretch>
            <a:fillRect/>
          </a:stretch>
        </p:blipFill>
        <p:spPr>
          <a:xfrm>
            <a:off x="1502761" y="1091304"/>
            <a:ext cx="3415551" cy="264208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pic>
        <p:nvPicPr>
          <p:cNvPr id="7" name="Graphic 6" descr="Bank with solid fill">
            <a:extLst>
              <a:ext uri="{FF2B5EF4-FFF2-40B4-BE49-F238E27FC236}">
                <a16:creationId xmlns:a16="http://schemas.microsoft.com/office/drawing/2014/main" id="{F0A97CB9-F18C-4517-B836-192AD11407D9}"/>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1082761" y="2672952"/>
            <a:ext cx="2813049" cy="2813049"/>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 name="Subtitle 2">
            <a:extLst>
              <a:ext uri="{FF2B5EF4-FFF2-40B4-BE49-F238E27FC236}">
                <a16:creationId xmlns:a16="http://schemas.microsoft.com/office/drawing/2014/main" id="{49D8EDBB-34F7-3DA2-99CF-00677846562D}"/>
              </a:ext>
            </a:extLst>
          </p:cNvPr>
          <p:cNvSpPr>
            <a:spLocks noGrp="1"/>
          </p:cNvSpPr>
          <p:nvPr>
            <p:ph type="subTitle" idx="1"/>
          </p:nvPr>
        </p:nvSpPr>
        <p:spPr>
          <a:xfrm>
            <a:off x="4184374" y="1685475"/>
            <a:ext cx="7494104" cy="3800526"/>
          </a:xfrm>
        </p:spPr>
        <p:txBody>
          <a:bodyPr vert="horz" lIns="91440" tIns="45720" rIns="91440" bIns="45720" rtlCol="0">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A Data Mining Solution for Secure Bank Financial Services</a:t>
            </a:r>
          </a:p>
          <a:p>
            <a:r>
              <a:rPr lang="en-US" b="1" dirty="0">
                <a:latin typeface="Calibri" panose="020F0502020204030204" pitchFamily="34" charset="0"/>
                <a:ea typeface="Calibri" panose="020F0502020204030204" pitchFamily="34" charset="0"/>
                <a:cs typeface="Calibri" panose="020F0502020204030204" pitchFamily="34" charset="0"/>
              </a:rPr>
              <a:t>Team Number: Group 4</a:t>
            </a:r>
          </a:p>
          <a:p>
            <a:r>
              <a:rPr lang="en-US" b="1" dirty="0">
                <a:latin typeface="Calibri" panose="020F0502020204030204" pitchFamily="34" charset="0"/>
                <a:ea typeface="Calibri" panose="020F0502020204030204" pitchFamily="34" charset="0"/>
                <a:cs typeface="Calibri" panose="020F0502020204030204" pitchFamily="34" charset="0"/>
              </a:rPr>
              <a:t>Team Members:</a:t>
            </a:r>
          </a:p>
          <a:p>
            <a:r>
              <a:rPr lang="en-US" b="1" dirty="0">
                <a:latin typeface="Calibri" panose="020F0502020204030204" pitchFamily="34" charset="0"/>
                <a:ea typeface="Calibri" panose="020F0502020204030204" pitchFamily="34" charset="0"/>
                <a:cs typeface="Calibri" panose="020F0502020204030204" pitchFamily="34" charset="0"/>
              </a:rPr>
              <a:t>Elton Ferreira (100902266)</a:t>
            </a:r>
          </a:p>
          <a:p>
            <a:r>
              <a:rPr lang="en-US" b="1" dirty="0">
                <a:latin typeface="Calibri" panose="020F0502020204030204" pitchFamily="34" charset="0"/>
                <a:ea typeface="Calibri" panose="020F0502020204030204" pitchFamily="34" charset="0"/>
                <a:cs typeface="Calibri" panose="020F0502020204030204" pitchFamily="34" charset="0"/>
              </a:rPr>
              <a:t>Maisha Khatoon ( 100899259)</a:t>
            </a:r>
          </a:p>
          <a:p>
            <a:r>
              <a:rPr lang="en-US" b="1" dirty="0">
                <a:latin typeface="Calibri" panose="020F0502020204030204" pitchFamily="34" charset="0"/>
                <a:ea typeface="Calibri" panose="020F0502020204030204" pitchFamily="34" charset="0"/>
                <a:cs typeface="Calibri" panose="020F0502020204030204" pitchFamily="34" charset="0"/>
              </a:rPr>
              <a:t>Raghav Kaushik (100950718)</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dirty="0"/>
          </a:p>
        </p:txBody>
      </p:sp>
      <p:sp>
        <p:nvSpPr>
          <p:cNvPr id="48" name="Arc 47">
            <a:extLst>
              <a:ext uri="{FF2B5EF4-FFF2-40B4-BE49-F238E27FC236}">
                <a16:creationId xmlns:a16="http://schemas.microsoft.com/office/drawing/2014/main" id="{DA4B6E73-2318-4814-8EB1-306D537236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64111">
            <a:off x="-991925" y="5644752"/>
            <a:ext cx="2987899" cy="2987899"/>
          </a:xfrm>
          <a:prstGeom prst="arc">
            <a:avLst>
              <a:gd name="adj1" fmla="val 16200000"/>
              <a:gd name="adj2" fmla="val 21581479"/>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1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1305275" y="1031631"/>
            <a:ext cx="2189479" cy="688724"/>
          </a:xfrm>
        </p:spPr>
        <p:txBody>
          <a:bodyPr anchor="t">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Results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Gráfico 23" descr="Presentation with pie chart with solid fill">
            <a:extLst>
              <a:ext uri="{FF2B5EF4-FFF2-40B4-BE49-F238E27FC236}">
                <a16:creationId xmlns:a16="http://schemas.microsoft.com/office/drawing/2014/main" id="{3A7D81CB-8B89-C6DC-ECDE-2019F3DB7E1C}"/>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37499" y="773298"/>
            <a:ext cx="1205390" cy="1205390"/>
          </a:xfrm>
          <a:prstGeom prst="rect">
            <a:avLst/>
          </a:prstGeom>
        </p:spPr>
      </p:pic>
      <p:sp>
        <p:nvSpPr>
          <p:cNvPr id="3" name="Content Placeholder 2">
            <a:extLst>
              <a:ext uri="{FF2B5EF4-FFF2-40B4-BE49-F238E27FC236}">
                <a16:creationId xmlns:a16="http://schemas.microsoft.com/office/drawing/2014/main" id="{86EAF4C5-B586-7EE3-8BC2-1E00BE078BC1}"/>
              </a:ext>
            </a:extLst>
          </p:cNvPr>
          <p:cNvSpPr>
            <a:spLocks noGrp="1"/>
          </p:cNvSpPr>
          <p:nvPr>
            <p:ph idx="1"/>
          </p:nvPr>
        </p:nvSpPr>
        <p:spPr>
          <a:xfrm>
            <a:off x="341712" y="2038566"/>
            <a:ext cx="4415346" cy="3244986"/>
          </a:xfrm>
        </p:spPr>
        <p:txBody>
          <a:bodyPr anchor="ctr">
            <a:noAutofit/>
          </a:bodyPr>
          <a:lstStyle/>
          <a:p>
            <a:pPr marL="0" indent="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sym typeface="Canva Sans Bold"/>
              </a:rPr>
              <a:t>Feature Importance: </a:t>
            </a:r>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Feature Importance</a:t>
            </a:r>
            <a:r>
              <a:rPr lang="en-US" sz="1800" dirty="0">
                <a:latin typeface="Calibri" panose="020F0502020204030204" pitchFamily="34" charset="0"/>
                <a:ea typeface="Calibri" panose="020F0502020204030204" pitchFamily="34" charset="0"/>
                <a:cs typeface="Calibri" panose="020F0502020204030204" pitchFamily="34" charset="0"/>
              </a:rPr>
              <a:t> analysis in our results highlights the key factors that the model relies on to predict fraudulent transactions. By ranking the features based on their impact on the model's decisions, we can identify which variables contribute most to accurate predictions. This insight is crucial for understanding the underlying drivers of fraud and can guide further data-driven decisions.</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3C366671-39D5-9C1A-9144-C20B0B1588C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42393"/>
          <a:stretch/>
        </p:blipFill>
        <p:spPr bwMode="auto">
          <a:xfrm>
            <a:off x="4850776" y="647905"/>
            <a:ext cx="6999513" cy="556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6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8" name="Rectangle 3087">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1646793" y="912341"/>
            <a:ext cx="1738665" cy="572529"/>
          </a:xfrm>
        </p:spPr>
        <p:txBody>
          <a:bodyPr vert="horz" lIns="91440" tIns="45720" rIns="91440" bIns="45720" rtlCol="0">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86EAF4C5-B586-7EE3-8BC2-1E00BE078BC1}"/>
              </a:ext>
            </a:extLst>
          </p:cNvPr>
          <p:cNvSpPr>
            <a:spLocks noGrp="1"/>
          </p:cNvSpPr>
          <p:nvPr>
            <p:ph idx="1"/>
          </p:nvPr>
        </p:nvSpPr>
        <p:spPr>
          <a:xfrm>
            <a:off x="3775819" y="589512"/>
            <a:ext cx="8089610" cy="1446117"/>
          </a:xfrm>
        </p:spPr>
        <p:txBody>
          <a:bodyPr vert="horz" lIns="91440" tIns="45720" rIns="91440" bIns="45720" rtlCol="0">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Hyperparameters: </a:t>
            </a:r>
            <a:r>
              <a:rPr lang="en-US" sz="1800" dirty="0">
                <a:latin typeface="Calibri" panose="020F0502020204030204" pitchFamily="34" charset="0"/>
                <a:ea typeface="Calibri" panose="020F0502020204030204" pitchFamily="34" charset="0"/>
                <a:cs typeface="Calibri" panose="020F0502020204030204" pitchFamily="34" charset="0"/>
              </a:rPr>
              <a:t>Hyperparameters control the model's learning process, directly influencing its performance.</a:t>
            </a:r>
          </a:p>
          <a:p>
            <a:r>
              <a:rPr lang="en-US" sz="1800" b="1" dirty="0">
                <a:latin typeface="Calibri" panose="020F0502020204030204" pitchFamily="34" charset="0"/>
                <a:ea typeface="Calibri" panose="020F0502020204030204" pitchFamily="34" charset="0"/>
                <a:cs typeface="Calibri" panose="020F0502020204030204" pitchFamily="34" charset="0"/>
              </a:rPr>
              <a:t>ROC-AUC: </a:t>
            </a:r>
            <a:r>
              <a:rPr lang="en-US" sz="1800" dirty="0">
                <a:latin typeface="Calibri" panose="020F0502020204030204" pitchFamily="34" charset="0"/>
                <a:ea typeface="Calibri" panose="020F0502020204030204" pitchFamily="34" charset="0"/>
                <a:cs typeface="Calibri" panose="020F0502020204030204" pitchFamily="34" charset="0"/>
              </a:rPr>
              <a:t>ROC-AUC measures the model's ability to distinguish between classes, guiding the selection of optimal hyperparameters. In short, hyperparameters shape the model, and ROC-AUC evaluates the quality of the results.</a:t>
            </a:r>
          </a:p>
        </p:txBody>
      </p:sp>
      <p:pic>
        <p:nvPicPr>
          <p:cNvPr id="3074" name="Picture 2">
            <a:extLst>
              <a:ext uri="{FF2B5EF4-FFF2-40B4-BE49-F238E27FC236}">
                <a16:creationId xmlns:a16="http://schemas.microsoft.com/office/drawing/2014/main" id="{183A73EC-8B29-0833-4221-859BA31E9CF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6572" y="2188029"/>
            <a:ext cx="11625942" cy="4386941"/>
          </a:xfrm>
          <a:prstGeom prst="rect">
            <a:avLst/>
          </a:prstGeom>
          <a:noFill/>
          <a:extLst>
            <a:ext uri="{909E8E84-426E-40DD-AFC4-6F175D3DCCD1}">
              <a14:hiddenFill xmlns:a14="http://schemas.microsoft.com/office/drawing/2010/main">
                <a:solidFill>
                  <a:srgbClr val="FFFFFF"/>
                </a:solidFill>
              </a14:hiddenFill>
            </a:ext>
          </a:extLst>
        </p:spPr>
      </p:pic>
      <p:pic>
        <p:nvPicPr>
          <p:cNvPr id="13" name="Gráfico 23" descr="Presentation with pie chart with solid fill">
            <a:extLst>
              <a:ext uri="{FF2B5EF4-FFF2-40B4-BE49-F238E27FC236}">
                <a16:creationId xmlns:a16="http://schemas.microsoft.com/office/drawing/2014/main" id="{3A7D81CB-8B89-C6DC-ECDE-2019F3DB7E1C}"/>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609599" y="701196"/>
            <a:ext cx="1184221" cy="1184221"/>
          </a:xfrm>
          <a:prstGeom prst="rect">
            <a:avLst/>
          </a:prstGeom>
        </p:spPr>
      </p:pic>
    </p:spTree>
    <p:extLst>
      <p:ext uri="{BB962C8B-B14F-4D97-AF65-F5344CB8AC3E}">
        <p14:creationId xmlns:p14="http://schemas.microsoft.com/office/powerpoint/2010/main" val="389552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9CA6-A802-72C8-AC7E-14D2F22AF819}"/>
              </a:ext>
            </a:extLst>
          </p:cNvPr>
          <p:cNvSpPr>
            <a:spLocks noGrp="1"/>
          </p:cNvSpPr>
          <p:nvPr>
            <p:ph type="title"/>
          </p:nvPr>
        </p:nvSpPr>
        <p:spPr>
          <a:xfrm>
            <a:off x="95251" y="4169227"/>
            <a:ext cx="2038349" cy="870859"/>
          </a:xfrm>
        </p:spPr>
        <p:txBody>
          <a:bodyPr anchor="t">
            <a:normAutofit fontScale="90000"/>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Model Evaluation</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DE2D36D-B22B-E3E7-3081-54BC09172734}"/>
              </a:ext>
            </a:extLst>
          </p:cNvPr>
          <p:cNvSpPr>
            <a:spLocks noGrp="1"/>
          </p:cNvSpPr>
          <p:nvPr>
            <p:ph idx="1"/>
          </p:nvPr>
        </p:nvSpPr>
        <p:spPr>
          <a:xfrm>
            <a:off x="2275114" y="76200"/>
            <a:ext cx="9821635" cy="6781799"/>
          </a:xfrm>
        </p:spPr>
        <p:txBody>
          <a:bodyPr anchor="ctr">
            <a:noAutofit/>
          </a:bodyPr>
          <a:lstStyle/>
          <a:p>
            <a:pPr marL="0" indent="0">
              <a:buNone/>
            </a:pPr>
            <a:r>
              <a:rPr lang="en-US" sz="1600" b="1" dirty="0"/>
              <a:t>Evaluation Metrics</a:t>
            </a:r>
          </a:p>
          <a:p>
            <a:pPr marL="0" indent="0">
              <a:buNone/>
            </a:pPr>
            <a:r>
              <a:rPr lang="en-US" sz="1600" b="1" dirty="0"/>
              <a:t>ROC-AUC (Receiver Operating Characteristic - Area Under Curve)</a:t>
            </a:r>
            <a:endParaRPr lang="en-US" sz="1600" dirty="0"/>
          </a:p>
          <a:p>
            <a:r>
              <a:rPr lang="en-US" sz="1600" b="1" dirty="0"/>
              <a:t>Purpose</a:t>
            </a:r>
            <a:r>
              <a:rPr lang="en-US" sz="1600" dirty="0"/>
              <a:t>: Measures the model's ability to distinguish between fraudulent and legitimate transactions.</a:t>
            </a:r>
          </a:p>
          <a:p>
            <a:r>
              <a:rPr lang="en-US" sz="1600" b="1" dirty="0"/>
              <a:t>Result</a:t>
            </a:r>
            <a:r>
              <a:rPr lang="en-US" sz="1600" dirty="0"/>
              <a:t>: Achieved a high ROC-AUC score, indicating strong model performance.</a:t>
            </a:r>
          </a:p>
          <a:p>
            <a:pPr marL="0" indent="0">
              <a:buNone/>
            </a:pPr>
            <a:r>
              <a:rPr lang="en-US" sz="1600" b="1" dirty="0"/>
              <a:t>Confusion Matrix</a:t>
            </a:r>
            <a:endParaRPr lang="en-US" sz="1600" dirty="0"/>
          </a:p>
          <a:p>
            <a:r>
              <a:rPr lang="en-US" sz="1600" b="1" dirty="0"/>
              <a:t>Components</a:t>
            </a:r>
            <a:r>
              <a:rPr lang="en-US" sz="1600" dirty="0"/>
              <a:t>: True Positives, False Positives, True Negatives, and False Negatives.</a:t>
            </a:r>
          </a:p>
          <a:p>
            <a:r>
              <a:rPr lang="en-US" sz="1600" b="1" dirty="0"/>
              <a:t>Analysis</a:t>
            </a:r>
            <a:r>
              <a:rPr lang="en-US" sz="1600" dirty="0"/>
              <a:t>: Focused on maximizing True Positives (correctly identified frauds) and minimizing False Positives (legitimate transactions incorrectly identified as fraud).</a:t>
            </a:r>
          </a:p>
          <a:p>
            <a:pPr marL="0" indent="0">
              <a:buNone/>
            </a:pPr>
            <a:r>
              <a:rPr lang="en-US" sz="1600" b="1" dirty="0"/>
              <a:t>Precision and Recall</a:t>
            </a:r>
            <a:endParaRPr lang="en-US" sz="1600" dirty="0"/>
          </a:p>
          <a:p>
            <a:r>
              <a:rPr lang="en-US" sz="1600" b="1" dirty="0"/>
              <a:t>Precision</a:t>
            </a:r>
            <a:r>
              <a:rPr lang="en-US" sz="1600" dirty="0"/>
              <a:t>: Proportion of true positive results in all positive predictions.</a:t>
            </a:r>
          </a:p>
          <a:p>
            <a:r>
              <a:rPr lang="en-US" sz="1600" b="1" dirty="0"/>
              <a:t>Recall</a:t>
            </a:r>
            <a:r>
              <a:rPr lang="en-US" sz="1600" dirty="0"/>
              <a:t>: Proportion of true positive results in all actual positive cases.</a:t>
            </a:r>
          </a:p>
          <a:p>
            <a:r>
              <a:rPr lang="en-US" sz="1600" b="1" dirty="0"/>
              <a:t>F1-Score</a:t>
            </a:r>
            <a:r>
              <a:rPr lang="en-US" sz="1600" dirty="0"/>
              <a:t>: Harmonic mean of precision and recall, used to balance the trade-off between them.</a:t>
            </a:r>
          </a:p>
          <a:p>
            <a:pPr marL="0" indent="0">
              <a:buNone/>
            </a:pPr>
            <a:r>
              <a:rPr lang="en-US" sz="1600" b="1" dirty="0"/>
              <a:t>Benchmark and Comparison</a:t>
            </a:r>
          </a:p>
          <a:p>
            <a:pPr>
              <a:buFont typeface="Arial" panose="020B0604020202020204" pitchFamily="34" charset="0"/>
              <a:buChar char="•"/>
            </a:pPr>
            <a:r>
              <a:rPr lang="en-US" sz="1600" b="1" dirty="0"/>
              <a:t>Baseline Model</a:t>
            </a:r>
            <a:r>
              <a:rPr lang="en-US" sz="1600" dirty="0"/>
              <a:t>: Compared </a:t>
            </a:r>
            <a:r>
              <a:rPr lang="en-US" sz="1600" dirty="0" err="1"/>
              <a:t>XGBoost</a:t>
            </a:r>
            <a:r>
              <a:rPr lang="en-US" sz="1600" dirty="0"/>
              <a:t> performance with a baseline logistic regression model.</a:t>
            </a:r>
          </a:p>
          <a:p>
            <a:pPr>
              <a:buFont typeface="Arial" panose="020B0604020202020204" pitchFamily="34" charset="0"/>
              <a:buChar char="•"/>
            </a:pPr>
            <a:r>
              <a:rPr lang="en-US" sz="1600" b="1" dirty="0"/>
              <a:t>Baseline Results</a:t>
            </a:r>
            <a:r>
              <a:rPr lang="en-US" sz="1600" dirty="0"/>
              <a:t>: Significantly lower ROC-AUC and precision-recall metrics.</a:t>
            </a:r>
          </a:p>
          <a:p>
            <a:pPr>
              <a:buFont typeface="Arial" panose="020B0604020202020204" pitchFamily="34" charset="0"/>
              <a:buChar char="•"/>
            </a:pPr>
            <a:r>
              <a:rPr lang="en-US" sz="1600" b="1" dirty="0" err="1"/>
              <a:t>XGBoost</a:t>
            </a:r>
            <a:r>
              <a:rPr lang="en-US" sz="1600" b="1" dirty="0"/>
              <a:t> Advantage</a:t>
            </a:r>
            <a:r>
              <a:rPr lang="en-US" sz="1600" dirty="0"/>
              <a:t>: Demonstrated superior performance in capturing complex patterns associated with fraud.</a:t>
            </a:r>
          </a:p>
          <a:p>
            <a:pPr marL="0" indent="0">
              <a:buNone/>
            </a:pPr>
            <a:r>
              <a:rPr lang="en-US" sz="1600" b="1" dirty="0"/>
              <a:t>Model Validation</a:t>
            </a:r>
          </a:p>
          <a:p>
            <a:pPr>
              <a:buFont typeface="Arial" panose="020B0604020202020204" pitchFamily="34" charset="0"/>
              <a:buChar char="•"/>
            </a:pPr>
            <a:r>
              <a:rPr lang="en-US" sz="1600" b="1" dirty="0"/>
              <a:t>Cross-Validation</a:t>
            </a:r>
            <a:r>
              <a:rPr lang="en-US" sz="1600" dirty="0"/>
              <a:t>: Used 3-fold cross-validation to ensure the model's robustness and consistency across different subsets of data.</a:t>
            </a:r>
          </a:p>
        </p:txBody>
      </p:sp>
      <p:pic>
        <p:nvPicPr>
          <p:cNvPr id="4" name="Picture 3">
            <a:extLst>
              <a:ext uri="{FF2B5EF4-FFF2-40B4-BE49-F238E27FC236}">
                <a16:creationId xmlns:a16="http://schemas.microsoft.com/office/drawing/2014/main" id="{FBD375F6-D963-78B7-F56A-FE9540CEC6C6}"/>
              </a:ext>
            </a:extLst>
          </p:cNvPr>
          <p:cNvPicPr>
            <a:picLocks noChangeAspect="1"/>
          </p:cNvPicPr>
          <p:nvPr/>
        </p:nvPicPr>
        <p:blipFill>
          <a:blip r:embed="rId2"/>
          <a:stretch>
            <a:fillRect/>
          </a:stretch>
        </p:blipFill>
        <p:spPr>
          <a:xfrm>
            <a:off x="421155" y="3029254"/>
            <a:ext cx="1386540" cy="1256690"/>
          </a:xfrm>
          <a:prstGeom prst="rect">
            <a:avLst/>
          </a:prstGeom>
        </p:spPr>
      </p:pic>
    </p:spTree>
    <p:extLst>
      <p:ext uri="{BB962C8B-B14F-4D97-AF65-F5344CB8AC3E}">
        <p14:creationId xmlns:p14="http://schemas.microsoft.com/office/powerpoint/2010/main" val="4038104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9CA6-A802-72C8-AC7E-14D2F22AF819}"/>
              </a:ext>
            </a:extLst>
          </p:cNvPr>
          <p:cNvSpPr>
            <a:spLocks noGrp="1"/>
          </p:cNvSpPr>
          <p:nvPr>
            <p:ph type="title"/>
          </p:nvPr>
        </p:nvSpPr>
        <p:spPr>
          <a:xfrm>
            <a:off x="-10887" y="4376962"/>
            <a:ext cx="2514600" cy="622301"/>
          </a:xfrm>
        </p:spPr>
        <p:txBody>
          <a:bodyPr anchor="t">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Implications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Search Inventory with solid fill">
            <a:extLst>
              <a:ext uri="{FF2B5EF4-FFF2-40B4-BE49-F238E27FC236}">
                <a16:creationId xmlns:a16="http://schemas.microsoft.com/office/drawing/2014/main" id="{45A3D5BA-5D9F-75AA-87E1-15CAA2C8438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17550" y="3428998"/>
            <a:ext cx="1068614" cy="1068614"/>
          </a:xfrm>
          <a:prstGeom prst="rect">
            <a:avLst/>
          </a:prstGeom>
        </p:spPr>
      </p:pic>
      <p:sp>
        <p:nvSpPr>
          <p:cNvPr id="3" name="Content Placeholder 2">
            <a:extLst>
              <a:ext uri="{FF2B5EF4-FFF2-40B4-BE49-F238E27FC236}">
                <a16:creationId xmlns:a16="http://schemas.microsoft.com/office/drawing/2014/main" id="{5DE2D36D-B22B-E3E7-3081-54BC09172734}"/>
              </a:ext>
            </a:extLst>
          </p:cNvPr>
          <p:cNvSpPr>
            <a:spLocks noGrp="1"/>
          </p:cNvSpPr>
          <p:nvPr>
            <p:ph idx="1"/>
          </p:nvPr>
        </p:nvSpPr>
        <p:spPr>
          <a:xfrm>
            <a:off x="2503713" y="119741"/>
            <a:ext cx="9590315" cy="6618515"/>
          </a:xfrm>
        </p:spPr>
        <p:txBody>
          <a:bodyPr anchor="ctr">
            <a:noAutofit/>
          </a:body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Business Implications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Enhanced Fraud Detection</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implementation of the </a:t>
            </a:r>
            <a:r>
              <a:rPr kumimoji="0" lang="en-US" sz="17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XGBoost</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model significantly improves the accuracy and speed of fraud detection, enabling real-time intervention.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Cost Savings</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By reducing false positives and false negatives, the bank can minimize financial losses associated with undetected fraud and avoid unnecessary investigations of legitimate transactions.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Customer Trust</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Reliable fraud detection enhances customer confidence in Secure Bank's ability to protect their assets, fostering long-term relationships.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Operational Implications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Resource Allocation</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Automation of fraud detection allows security teams to focus on complex cases, optimizing resource allocation and operational efficiency.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Scalable Solution</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model can easily scale to accommodate increasing transaction volumes, ensuring continued efficacy as the bank grows.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Strategic Implications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Competitive Advantage</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Advanced fraud detection capabilities differentiate Secure Bank from competitors, offering a key selling point to attract new customers.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Regulatory Compliance</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Enhanced detection aligns with regulatory requirements for anti-fraud measures, reducing the risk of penalties and enhancing the bank's reputation.</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Organizational Impact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7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Data-Driven Decision Making</a:t>
            </a:r>
            <a:r>
              <a:rPr lang="en-US" sz="17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sz="17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Insights from the model provide valuable data-driven guidance for strategic planning and decision-making across the organization.</a:t>
            </a:r>
          </a:p>
        </p:txBody>
      </p:sp>
    </p:spTree>
    <p:extLst>
      <p:ext uri="{BB962C8B-B14F-4D97-AF65-F5344CB8AC3E}">
        <p14:creationId xmlns:p14="http://schemas.microsoft.com/office/powerpoint/2010/main" val="248923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9CA6-A802-72C8-AC7E-14D2F22AF819}"/>
              </a:ext>
            </a:extLst>
          </p:cNvPr>
          <p:cNvSpPr>
            <a:spLocks noGrp="1"/>
          </p:cNvSpPr>
          <p:nvPr>
            <p:ph type="title"/>
          </p:nvPr>
        </p:nvSpPr>
        <p:spPr>
          <a:xfrm>
            <a:off x="70756" y="4637312"/>
            <a:ext cx="3058885" cy="457200"/>
          </a:xfrm>
        </p:spPr>
        <p:txBody>
          <a:bodyPr anchor="t">
            <a:normAutofit fontScale="90000"/>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Recommendations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DE2D36D-B22B-E3E7-3081-54BC09172734}"/>
              </a:ext>
            </a:extLst>
          </p:cNvPr>
          <p:cNvSpPr>
            <a:spLocks noGrp="1"/>
          </p:cNvSpPr>
          <p:nvPr>
            <p:ph idx="1"/>
          </p:nvPr>
        </p:nvSpPr>
        <p:spPr>
          <a:xfrm>
            <a:off x="3080657" y="108857"/>
            <a:ext cx="9089571" cy="6651171"/>
          </a:xfrm>
        </p:spPr>
        <p:txBody>
          <a:bodyPr anchor="ctr">
            <a:noAutofit/>
          </a:bodyPr>
          <a:lstStyle/>
          <a:p>
            <a:pPr marL="0" indent="0">
              <a:buNone/>
            </a:pPr>
            <a:r>
              <a:rPr lang="en-US" sz="1350" b="1" dirty="0">
                <a:latin typeface="Calibri" panose="020F0502020204030204" pitchFamily="34" charset="0"/>
                <a:ea typeface="Calibri" panose="020F0502020204030204" pitchFamily="34" charset="0"/>
                <a:cs typeface="Calibri" panose="020F0502020204030204" pitchFamily="34" charset="0"/>
              </a:rPr>
              <a:t>Ongoing Monitoring and Maintenance</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Continuous Model Updates: </a:t>
            </a:r>
            <a:r>
              <a:rPr lang="en-US" sz="1350" dirty="0">
                <a:latin typeface="Calibri" panose="020F0502020204030204" pitchFamily="34" charset="0"/>
                <a:ea typeface="Calibri" panose="020F0502020204030204" pitchFamily="34" charset="0"/>
                <a:cs typeface="Calibri" panose="020F0502020204030204" pitchFamily="34" charset="0"/>
              </a:rPr>
              <a:t>Regularly update the model with new data to capture evolving fraud patterns and maintain accuracy.</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Performance Monitoring: </a:t>
            </a:r>
            <a:r>
              <a:rPr lang="en-US" sz="1350" dirty="0">
                <a:latin typeface="Calibri" panose="020F0502020204030204" pitchFamily="34" charset="0"/>
                <a:ea typeface="Calibri" panose="020F0502020204030204" pitchFamily="34" charset="0"/>
                <a:cs typeface="Calibri" panose="020F0502020204030204" pitchFamily="34" charset="0"/>
              </a:rPr>
              <a:t>Implement a robust monitoring system to track model performance and identify any drift in prediction accuracy.</a:t>
            </a:r>
          </a:p>
          <a:p>
            <a:pPr marL="0" indent="0">
              <a:buNone/>
            </a:pPr>
            <a:r>
              <a:rPr lang="en-US" sz="1350" b="1" dirty="0">
                <a:latin typeface="Calibri" panose="020F0502020204030204" pitchFamily="34" charset="0"/>
                <a:ea typeface="Calibri" panose="020F0502020204030204" pitchFamily="34" charset="0"/>
                <a:cs typeface="Calibri" panose="020F0502020204030204" pitchFamily="34" charset="0"/>
              </a:rPr>
              <a:t>Data Quality and Collection</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Enhanced Data Collection: </a:t>
            </a:r>
            <a:r>
              <a:rPr lang="en-US" sz="1350" dirty="0">
                <a:latin typeface="Calibri" panose="020F0502020204030204" pitchFamily="34" charset="0"/>
                <a:ea typeface="Calibri" panose="020F0502020204030204" pitchFamily="34" charset="0"/>
                <a:cs typeface="Calibri" panose="020F0502020204030204" pitchFamily="34" charset="0"/>
              </a:rPr>
              <a:t>Encourage collection of additional features such as transaction metadata (e.g., IP addresses, device information) for deeper insights.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Data Quality Assurance: </a:t>
            </a:r>
            <a:r>
              <a:rPr lang="en-US" sz="1350" dirty="0">
                <a:latin typeface="Calibri" panose="020F0502020204030204" pitchFamily="34" charset="0"/>
                <a:ea typeface="Calibri" panose="020F0502020204030204" pitchFamily="34" charset="0"/>
                <a:cs typeface="Calibri" panose="020F0502020204030204" pitchFamily="34" charset="0"/>
              </a:rPr>
              <a:t>Implement processes to ensure the accuracy and completeness of data inputs, reducing noise and improving model reliability.</a:t>
            </a:r>
          </a:p>
          <a:p>
            <a:pPr marL="0" indent="0">
              <a:buNone/>
            </a:pPr>
            <a:r>
              <a:rPr lang="en-US" sz="1350" b="1" dirty="0">
                <a:latin typeface="Calibri" panose="020F0502020204030204" pitchFamily="34" charset="0"/>
                <a:ea typeface="Calibri" panose="020F0502020204030204" pitchFamily="34" charset="0"/>
                <a:cs typeface="Calibri" panose="020F0502020204030204" pitchFamily="34" charset="0"/>
              </a:rPr>
              <a:t>Addressing Potential Bias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Bias Audits: </a:t>
            </a:r>
            <a:r>
              <a:rPr lang="en-US" sz="1350" dirty="0">
                <a:latin typeface="Calibri" panose="020F0502020204030204" pitchFamily="34" charset="0"/>
                <a:ea typeface="Calibri" panose="020F0502020204030204" pitchFamily="34" charset="0"/>
                <a:cs typeface="Calibri" panose="020F0502020204030204" pitchFamily="34" charset="0"/>
              </a:rPr>
              <a:t>Conduct regular audits to ensure the model does not disproportionately flag transactions based on irrelevant factors such as customer demographics.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Fairness Enhancements: </a:t>
            </a:r>
            <a:r>
              <a:rPr lang="en-US" sz="1350" dirty="0">
                <a:latin typeface="Calibri" panose="020F0502020204030204" pitchFamily="34" charset="0"/>
                <a:ea typeface="Calibri" panose="020F0502020204030204" pitchFamily="34" charset="0"/>
                <a:cs typeface="Calibri" panose="020F0502020204030204" pitchFamily="34" charset="0"/>
              </a:rPr>
              <a:t>Explore techniques to improve model fairness and mitigate any detected biases, ensuring equitable treatment of all customers.</a:t>
            </a:r>
          </a:p>
          <a:p>
            <a:pPr marL="0" indent="0">
              <a:buNone/>
            </a:pPr>
            <a:r>
              <a:rPr lang="en-US" sz="1350" b="1" dirty="0">
                <a:latin typeface="Calibri" panose="020F0502020204030204" pitchFamily="34" charset="0"/>
                <a:ea typeface="Calibri" panose="020F0502020204030204" pitchFamily="34" charset="0"/>
                <a:cs typeface="Calibri" panose="020F0502020204030204" pitchFamily="34" charset="0"/>
              </a:rPr>
              <a:t>Strategic Partnerships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Collaboration with Security Experts: </a:t>
            </a:r>
            <a:r>
              <a:rPr lang="en-US" sz="1350" dirty="0">
                <a:latin typeface="Calibri" panose="020F0502020204030204" pitchFamily="34" charset="0"/>
                <a:ea typeface="Calibri" panose="020F0502020204030204" pitchFamily="34" charset="0"/>
                <a:cs typeface="Calibri" panose="020F0502020204030204" pitchFamily="34" charset="0"/>
              </a:rPr>
              <a:t>Partner with cybersecurity experts to refine detection strategies and stay ahead of emerging threats.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Industry Collaboration: </a:t>
            </a:r>
            <a:r>
              <a:rPr lang="en-US" sz="1350" dirty="0">
                <a:latin typeface="Calibri" panose="020F0502020204030204" pitchFamily="34" charset="0"/>
                <a:ea typeface="Calibri" panose="020F0502020204030204" pitchFamily="34" charset="0"/>
                <a:cs typeface="Calibri" panose="020F0502020204030204" pitchFamily="34" charset="0"/>
              </a:rPr>
              <a:t>Engage with other financial institutions to share insights and best practices for fraud prevention.</a:t>
            </a:r>
          </a:p>
          <a:p>
            <a:pPr marL="0" indent="0">
              <a:buNone/>
            </a:pPr>
            <a:r>
              <a:rPr lang="en-US" sz="1350" b="1" dirty="0">
                <a:latin typeface="Calibri" panose="020F0502020204030204" pitchFamily="34" charset="0"/>
                <a:ea typeface="Calibri" panose="020F0502020204030204" pitchFamily="34" charset="0"/>
                <a:cs typeface="Calibri" panose="020F0502020204030204" pitchFamily="34" charset="0"/>
              </a:rPr>
              <a:t>Future Research and Development</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Exploration of Alternative Models: </a:t>
            </a:r>
            <a:r>
              <a:rPr lang="en-US" sz="1350" dirty="0">
                <a:latin typeface="Calibri" panose="020F0502020204030204" pitchFamily="34" charset="0"/>
                <a:ea typeface="Calibri" panose="020F0502020204030204" pitchFamily="34" charset="0"/>
                <a:cs typeface="Calibri" panose="020F0502020204030204" pitchFamily="34" charset="0"/>
              </a:rPr>
              <a:t>Investigate the potential of other advanced models, such as neural networks, to further enhance detection capabilities.</a:t>
            </a:r>
          </a:p>
          <a:p>
            <a:pPr>
              <a:buFont typeface="Arial" panose="020B0604020202020204" pitchFamily="34" charset="0"/>
              <a:buChar char="•"/>
            </a:pPr>
            <a:r>
              <a:rPr lang="en-US" sz="1350" b="1" dirty="0">
                <a:latin typeface="Calibri" panose="020F0502020204030204" pitchFamily="34" charset="0"/>
                <a:ea typeface="Calibri" panose="020F0502020204030204" pitchFamily="34" charset="0"/>
                <a:cs typeface="Calibri" panose="020F0502020204030204" pitchFamily="34" charset="0"/>
              </a:rPr>
              <a:t>Scenario Analysis: </a:t>
            </a:r>
            <a:r>
              <a:rPr lang="en-US" sz="1350" dirty="0">
                <a:latin typeface="Calibri" panose="020F0502020204030204" pitchFamily="34" charset="0"/>
                <a:ea typeface="Calibri" panose="020F0502020204030204" pitchFamily="34" charset="0"/>
                <a:cs typeface="Calibri" panose="020F0502020204030204" pitchFamily="34" charset="0"/>
              </a:rPr>
              <a:t>Conduct scenario analysis to understand the impact of different fraud patterns and improve preparedness for diverse threats.</a:t>
            </a:r>
          </a:p>
          <a:p>
            <a:pPr marL="0" indent="0">
              <a:buNone/>
            </a:pPr>
            <a:endParaRPr lang="en-CA" sz="15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743A339-6082-8D9A-9A23-72E79D10F41D}"/>
              </a:ext>
            </a:extLst>
          </p:cNvPr>
          <p:cNvPicPr>
            <a:picLocks noChangeAspect="1"/>
          </p:cNvPicPr>
          <p:nvPr/>
        </p:nvPicPr>
        <p:blipFill>
          <a:blip r:embed="rId2"/>
          <a:stretch>
            <a:fillRect/>
          </a:stretch>
        </p:blipFill>
        <p:spPr>
          <a:xfrm>
            <a:off x="1023257" y="3428999"/>
            <a:ext cx="1153885" cy="1153885"/>
          </a:xfrm>
          <a:prstGeom prst="rect">
            <a:avLst/>
          </a:prstGeom>
        </p:spPr>
      </p:pic>
    </p:spTree>
    <p:extLst>
      <p:ext uri="{BB962C8B-B14F-4D97-AF65-F5344CB8AC3E}">
        <p14:creationId xmlns:p14="http://schemas.microsoft.com/office/powerpoint/2010/main" val="445508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and black chat bubbles with blue letters&#10;&#10;Description automatically generated">
            <a:extLst>
              <a:ext uri="{FF2B5EF4-FFF2-40B4-BE49-F238E27FC236}">
                <a16:creationId xmlns:a16="http://schemas.microsoft.com/office/drawing/2014/main" id="{B69B18FE-A76C-A781-385E-6B9C93F26BCE}"/>
              </a:ext>
            </a:extLst>
          </p:cNvPr>
          <p:cNvPicPr>
            <a:picLocks noChangeAspect="1"/>
          </p:cNvPicPr>
          <p:nvPr/>
        </p:nvPicPr>
        <p:blipFill>
          <a:blip r:embed="rId2"/>
          <a:stretch>
            <a:fillRect/>
          </a:stretch>
        </p:blipFill>
        <p:spPr>
          <a:xfrm>
            <a:off x="1907228" y="643466"/>
            <a:ext cx="8377543" cy="5571067"/>
          </a:xfrm>
          <a:prstGeom prst="rect">
            <a:avLst/>
          </a:prstGeom>
        </p:spPr>
      </p:pic>
    </p:spTree>
    <p:extLst>
      <p:ext uri="{BB962C8B-B14F-4D97-AF65-F5344CB8AC3E}">
        <p14:creationId xmlns:p14="http://schemas.microsoft.com/office/powerpoint/2010/main" val="4193980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DB86CC3-D48E-52B1-BAA9-961758EC0B54}"/>
              </a:ext>
            </a:extLst>
          </p:cNvPr>
          <p:cNvSpPr>
            <a:spLocks noGrp="1"/>
          </p:cNvSpPr>
          <p:nvPr>
            <p:ph type="title"/>
          </p:nvPr>
        </p:nvSpPr>
        <p:spPr>
          <a:xfrm>
            <a:off x="838199" y="389326"/>
            <a:ext cx="7296540" cy="1046973"/>
          </a:xfrm>
        </p:spPr>
        <p:txBody>
          <a:bodyPr>
            <a:normAutofit/>
          </a:bodyPr>
          <a:lstStyle/>
          <a:p>
            <a:r>
              <a:rPr lang="en-US" b="1" dirty="0">
                <a:latin typeface="Calibri" panose="020F0502020204030204" pitchFamily="34" charset="0"/>
                <a:ea typeface="Calibri" panose="020F0502020204030204" pitchFamily="34" charset="0"/>
                <a:cs typeface="Calibri" panose="020F0502020204030204" pitchFamily="34" charset="0"/>
              </a:rPr>
              <a:t>Secure Bank Financial Services</a:t>
            </a:r>
            <a:endParaRPr lang="en-CA"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0FA91AC-5AF2-4E4E-6FE7-BDA472EC7A76}"/>
              </a:ext>
            </a:extLst>
          </p:cNvPr>
          <p:cNvSpPr>
            <a:spLocks noGrp="1"/>
          </p:cNvSpPr>
          <p:nvPr>
            <p:ph idx="1"/>
          </p:nvPr>
        </p:nvSpPr>
        <p:spPr>
          <a:xfrm>
            <a:off x="838200" y="1825625"/>
            <a:ext cx="5387502" cy="4351338"/>
          </a:xfrm>
        </p:spPr>
        <p:txBody>
          <a:bodyPr>
            <a:norm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Background:</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Secure Bank Financial Services is a leading financial institution known for its customer-centric approach and advanced digital banking solutions. It offers millions of customers worldwide a wide range of services, including personal banking, loans, and investment products.</a:t>
            </a:r>
          </a:p>
          <a:p>
            <a:pPr marL="0" indent="0">
              <a:buNone/>
            </a:pP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b="1" dirty="0">
                <a:latin typeface="Calibri" panose="020F0502020204030204" pitchFamily="34" charset="0"/>
                <a:ea typeface="Calibri" panose="020F0502020204030204" pitchFamily="34" charset="0"/>
                <a:cs typeface="Calibri" panose="020F0502020204030204" pitchFamily="34" charset="0"/>
              </a:rPr>
              <a:t>Problem Addressed:</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Rise in Fraudulent Transactions: With the increasing digitization of financial services, Secure Bank is experiencing a growing number of fraudulent transactions. These activities pose significant risks, including economic losses, reputational damage, and compromised customer trust.</a:t>
            </a:r>
            <a:endParaRPr lang="en-CA" sz="1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descr="A blue shield with a tower&#10;&#10;Description automatically generated">
            <a:extLst>
              <a:ext uri="{FF2B5EF4-FFF2-40B4-BE49-F238E27FC236}">
                <a16:creationId xmlns:a16="http://schemas.microsoft.com/office/drawing/2014/main" id="{2EA2294D-591A-A4B7-863D-161CB74996CE}"/>
              </a:ext>
            </a:extLst>
          </p:cNvPr>
          <p:cNvPicPr>
            <a:picLocks noChangeAspect="1"/>
          </p:cNvPicPr>
          <p:nvPr/>
        </p:nvPicPr>
        <p:blipFill>
          <a:blip r:embed="rId2"/>
          <a:srcRect r="299"/>
          <a:stretch/>
        </p:blipFill>
        <p:spPr>
          <a:xfrm>
            <a:off x="6225702" y="102790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40"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6"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18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73723-C5E7-1F4E-89B9-29F2EC9A1152}"/>
              </a:ext>
            </a:extLst>
          </p:cNvPr>
          <p:cNvSpPr>
            <a:spLocks noGrp="1"/>
          </p:cNvSpPr>
          <p:nvPr>
            <p:ph type="title"/>
          </p:nvPr>
        </p:nvSpPr>
        <p:spPr>
          <a:xfrm>
            <a:off x="89282" y="3936362"/>
            <a:ext cx="2942462" cy="1272539"/>
          </a:xfrm>
        </p:spPr>
        <p:txBody>
          <a:bodyPr anchor="t">
            <a:normAutofit/>
          </a:bodyPr>
          <a:lstStyle/>
          <a:p>
            <a:pPr algn="ctr"/>
            <a:r>
              <a:rPr lang="en-US" sz="28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Business problem/</a:t>
            </a:r>
            <a:br>
              <a:rPr lang="en-US" sz="28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28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opportunity</a:t>
            </a:r>
            <a:endParaRPr lang="en-CA"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Bank">
            <a:extLst>
              <a:ext uri="{FF2B5EF4-FFF2-40B4-BE49-F238E27FC236}">
                <a16:creationId xmlns:a16="http://schemas.microsoft.com/office/drawing/2014/main" id="{BDC14798-AD79-E8F8-F571-79240707A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56" y="2780119"/>
            <a:ext cx="1208315" cy="1156243"/>
          </a:xfrm>
          <a:prstGeom prst="rect">
            <a:avLst/>
          </a:prstGeom>
        </p:spPr>
      </p:pic>
      <p:sp>
        <p:nvSpPr>
          <p:cNvPr id="3" name="Content Placeholder 2">
            <a:extLst>
              <a:ext uri="{FF2B5EF4-FFF2-40B4-BE49-F238E27FC236}">
                <a16:creationId xmlns:a16="http://schemas.microsoft.com/office/drawing/2014/main" id="{950B2865-8CA8-DEDF-2A55-8BD6B1403F5B}"/>
              </a:ext>
            </a:extLst>
          </p:cNvPr>
          <p:cNvSpPr>
            <a:spLocks noGrp="1"/>
          </p:cNvSpPr>
          <p:nvPr>
            <p:ph idx="1"/>
          </p:nvPr>
        </p:nvSpPr>
        <p:spPr>
          <a:xfrm>
            <a:off x="3121026" y="174170"/>
            <a:ext cx="8980168" cy="6368143"/>
          </a:xfrm>
        </p:spPr>
        <p:txBody>
          <a:bodyPr anchor="ctr">
            <a:noAutofit/>
          </a:bodyPr>
          <a:lstStyle/>
          <a:p>
            <a:pPr marL="0" indent="0">
              <a:lnSpc>
                <a:spcPct val="100000"/>
              </a:lnSpc>
              <a:buNone/>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Stakeholders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Customers</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Expect secure and reliable banking services.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Bank Management: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Seeks to protect financial assets and reputation.</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Security Teams: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Tasked with preventing and detecting fraudulent activities.</a:t>
            </a:r>
          </a:p>
          <a:p>
            <a:pPr marL="0" indent="0">
              <a:lnSpc>
                <a:spcPct val="100000"/>
              </a:lnSpc>
              <a:buNone/>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Challenges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Fraud Detection: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Secure Bank faces the challenge of identifying fraudulent transactions effectively without impacting legitimate transactions.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Accuracy vs. Efficiency: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Balancing the need for accurate fraud detection with fast transaction processing.</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Resource Allocation: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Efficiently allocating resources to monitor and investigate potential fraud cases.</a:t>
            </a:r>
          </a:p>
          <a:p>
            <a:pPr marL="0" indent="0">
              <a:lnSpc>
                <a:spcPct val="100000"/>
              </a:lnSpc>
              <a:buNone/>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Opportunities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Improved Detection: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By leveraging advanced data mining techniques, Secure Bank can enhance its fraud detection capabilities.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Cost Reduction: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Reducing financial losses associated with fraud can lead to significant cost savings.</a:t>
            </a:r>
          </a:p>
          <a:p>
            <a:pPr marL="0" indent="0">
              <a:lnSpc>
                <a:spcPct val="100000"/>
              </a:lnSpc>
              <a:buNone/>
            </a:pPr>
            <a:r>
              <a:rPr lang="en-US" sz="1600" b="1" dirty="0">
                <a:highlight>
                  <a:srgbClr val="FFFFFF"/>
                </a:highlight>
                <a:latin typeface="Calibri" panose="020F0502020204030204" pitchFamily="34" charset="0"/>
                <a:ea typeface="Calibri" panose="020F0502020204030204" pitchFamily="34" charset="0"/>
                <a:cs typeface="Calibri" panose="020F0502020204030204" pitchFamily="34" charset="0"/>
              </a:rPr>
              <a:t>H</a:t>
            </a: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umanity considerations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Privacy: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Ensuring that fraud detection methods respect customer privacy and data protection regulations.</a:t>
            </a:r>
          </a:p>
          <a:p>
            <a:pPr>
              <a:lnSpc>
                <a:spcPct val="100000"/>
              </a:lnSpc>
            </a:pPr>
            <a:r>
              <a:rPr lang="en-US" sz="16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Transparency: </a:t>
            </a:r>
            <a:r>
              <a:rPr lang="en-US" sz="16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Maintaining transparency with customers about the bank's efforts to combat fraud.</a:t>
            </a:r>
          </a:p>
        </p:txBody>
      </p:sp>
    </p:spTree>
    <p:extLst>
      <p:ext uri="{BB962C8B-B14F-4D97-AF65-F5344CB8AC3E}">
        <p14:creationId xmlns:p14="http://schemas.microsoft.com/office/powerpoint/2010/main" val="232169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114300" y="3782955"/>
            <a:ext cx="2641600" cy="1408591"/>
          </a:xfrm>
        </p:spPr>
        <p:txBody>
          <a:bodyPr anchor="t">
            <a:normAutofit/>
          </a:bodyPr>
          <a:lstStyle/>
          <a:p>
            <a:pPr algn="ctr"/>
            <a:r>
              <a:rPr lang="en-US" sz="32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Data mining problem</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Graphic 12" descr="Table">
            <a:extLst>
              <a:ext uri="{FF2B5EF4-FFF2-40B4-BE49-F238E27FC236}">
                <a16:creationId xmlns:a16="http://schemas.microsoft.com/office/drawing/2014/main" id="{3A7D81CB-8B89-C6DC-ECDE-2019F3DB7E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015" y="2879099"/>
            <a:ext cx="1240971" cy="1099799"/>
          </a:xfrm>
          <a:prstGeom prst="rect">
            <a:avLst/>
          </a:prstGeom>
        </p:spPr>
      </p:pic>
      <p:sp>
        <p:nvSpPr>
          <p:cNvPr id="3" name="Content Placeholder 2">
            <a:extLst>
              <a:ext uri="{FF2B5EF4-FFF2-40B4-BE49-F238E27FC236}">
                <a16:creationId xmlns:a16="http://schemas.microsoft.com/office/drawing/2014/main" id="{86EAF4C5-B586-7EE3-8BC2-1E00BE078BC1}"/>
              </a:ext>
            </a:extLst>
          </p:cNvPr>
          <p:cNvSpPr>
            <a:spLocks noGrp="1"/>
          </p:cNvSpPr>
          <p:nvPr>
            <p:ph idx="1"/>
          </p:nvPr>
        </p:nvSpPr>
        <p:spPr>
          <a:xfrm>
            <a:off x="2413000" y="259080"/>
            <a:ext cx="9775952" cy="6400799"/>
          </a:xfrm>
        </p:spPr>
        <p:txBody>
          <a:bodyPr anchor="ctr">
            <a:noAutofit/>
          </a:bodyPr>
          <a:lstStyle/>
          <a:p>
            <a:pPr marL="0" indent="0">
              <a:buNone/>
            </a:pPr>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Type of Problem</a:t>
            </a:r>
          </a:p>
          <a:p>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S</a:t>
            </a:r>
            <a:r>
              <a:rPr lang="en-US" sz="18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upervised Learning</a:t>
            </a:r>
            <a:r>
              <a:rPr lang="en-US" sz="18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The problem is addressed using supervised learning techniques where the model learns to predict the class of a transaction (fraudulent or legitimate) based on historical data.</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 Approach</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Predictive Modeling</a:t>
            </a:r>
            <a:r>
              <a:rPr lang="en-US" sz="1800" dirty="0">
                <a:latin typeface="Calibri" panose="020F0502020204030204" pitchFamily="34" charset="0"/>
                <a:ea typeface="Calibri" panose="020F0502020204030204" pitchFamily="34" charset="0"/>
                <a:cs typeface="Calibri" panose="020F0502020204030204" pitchFamily="34" charset="0"/>
              </a:rPr>
              <a:t>: The goal is to build a predictive model that can classify transactions as fraudulent or non-fraudulent with high accuracy.</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Classification Task</a:t>
            </a:r>
            <a:r>
              <a:rPr lang="en-US" sz="1800" dirty="0">
                <a:latin typeface="Calibri" panose="020F0502020204030204" pitchFamily="34" charset="0"/>
                <a:ea typeface="Calibri" panose="020F0502020204030204" pitchFamily="34" charset="0"/>
                <a:cs typeface="Calibri" panose="020F0502020204030204" pitchFamily="34" charset="0"/>
              </a:rPr>
              <a:t>: The model categorizes transactions into two classes—fraudulent (1) and legitimate (0).</a:t>
            </a:r>
          </a:p>
          <a:p>
            <a:pPr marL="0" indent="0">
              <a:buNone/>
            </a:pPr>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 Deployment</a:t>
            </a:r>
          </a:p>
          <a:p>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Integration into Transaction Monitoring System: </a:t>
            </a: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The model will be deployed in Secure Bank's existing transaction monitoring system to enable real-time fraud detection.</a:t>
            </a:r>
          </a:p>
          <a:p>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Scalable Architecture: </a:t>
            </a: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Ensure the model can handle large volumes of transactions and adapt to changing fraud patterns.</a:t>
            </a:r>
          </a:p>
          <a:p>
            <a:r>
              <a:rPr lang="en-US" sz="1800" b="1" dirty="0">
                <a:highlight>
                  <a:srgbClr val="FFFFFF"/>
                </a:highlight>
                <a:latin typeface="Calibri" panose="020F0502020204030204" pitchFamily="34" charset="0"/>
                <a:ea typeface="Calibri" panose="020F0502020204030204" pitchFamily="34" charset="0"/>
                <a:cs typeface="Calibri" panose="020F0502020204030204" pitchFamily="34" charset="0"/>
              </a:rPr>
              <a:t>Continuous Learning: </a:t>
            </a:r>
            <a:r>
              <a:rPr lang="en-US" sz="1800" dirty="0">
                <a:highlight>
                  <a:srgbClr val="FFFFFF"/>
                </a:highlight>
                <a:latin typeface="Calibri" panose="020F0502020204030204" pitchFamily="34" charset="0"/>
                <a:ea typeface="Calibri" panose="020F0502020204030204" pitchFamily="34" charset="0"/>
                <a:cs typeface="Calibri" panose="020F0502020204030204" pitchFamily="34" charset="0"/>
              </a:rPr>
              <a:t>Implement mechanisms for ongoing model retraining with new data to maintain accuracy and effectiveness.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Tools and Techniques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Machine Learning Algorithm</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XGBoost</a:t>
            </a:r>
            <a:r>
              <a:rPr lang="en-US" sz="1800" dirty="0">
                <a:latin typeface="Calibri" panose="020F0502020204030204" pitchFamily="34" charset="0"/>
                <a:ea typeface="Calibri" panose="020F0502020204030204" pitchFamily="34" charset="0"/>
                <a:cs typeface="Calibri" panose="020F0502020204030204" pitchFamily="34" charset="0"/>
              </a:rPr>
              <a:t> Classifier is used due to its efficiency and accuracy in handling large datasets and complex patterns.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Hyperparameter Tuning</a:t>
            </a:r>
            <a:r>
              <a:rPr lang="en-US" sz="1800" dirty="0">
                <a:latin typeface="Calibri" panose="020F0502020204030204" pitchFamily="34" charset="0"/>
                <a:ea typeface="Calibri" panose="020F0502020204030204" pitchFamily="34" charset="0"/>
                <a:cs typeface="Calibri" panose="020F0502020204030204" pitchFamily="34" charset="0"/>
              </a:rPr>
              <a:t>: Grid search and cross-validation techniques are employed to optimize model parameters.</a:t>
            </a:r>
          </a:p>
        </p:txBody>
      </p:sp>
    </p:spTree>
    <p:extLst>
      <p:ext uri="{BB962C8B-B14F-4D97-AF65-F5344CB8AC3E}">
        <p14:creationId xmlns:p14="http://schemas.microsoft.com/office/powerpoint/2010/main" val="2641926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53339" y="3854247"/>
            <a:ext cx="2336799" cy="1408591"/>
          </a:xfrm>
        </p:spPr>
        <p:txBody>
          <a:bodyPr anchor="t">
            <a:normAutofit/>
          </a:bodyPr>
          <a:lstStyle/>
          <a:p>
            <a:pPr algn="ctr"/>
            <a:r>
              <a:rPr lang="en-US" sz="3200" b="1"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Data Description</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13" name="Gráfico 23" descr="Bank Check">
            <a:extLst>
              <a:ext uri="{FF2B5EF4-FFF2-40B4-BE49-F238E27FC236}">
                <a16:creationId xmlns:a16="http://schemas.microsoft.com/office/drawing/2014/main" id="{3A7D81CB-8B89-C6DC-ECDE-2019F3DB7E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0368" y="2818696"/>
            <a:ext cx="1262743" cy="1205390"/>
          </a:xfrm>
          <a:prstGeom prst="rect">
            <a:avLst/>
          </a:prstGeom>
        </p:spPr>
      </p:pic>
      <p:sp>
        <p:nvSpPr>
          <p:cNvPr id="3" name="Content Placeholder 2">
            <a:extLst>
              <a:ext uri="{FF2B5EF4-FFF2-40B4-BE49-F238E27FC236}">
                <a16:creationId xmlns:a16="http://schemas.microsoft.com/office/drawing/2014/main" id="{86EAF4C5-B586-7EE3-8BC2-1E00BE078BC1}"/>
              </a:ext>
            </a:extLst>
          </p:cNvPr>
          <p:cNvSpPr>
            <a:spLocks noGrp="1"/>
          </p:cNvSpPr>
          <p:nvPr>
            <p:ph idx="1"/>
          </p:nvPr>
        </p:nvSpPr>
        <p:spPr>
          <a:xfrm>
            <a:off x="2443478" y="266700"/>
            <a:ext cx="9601202" cy="6316979"/>
          </a:xfrm>
        </p:spPr>
        <p:txBody>
          <a:bodyPr anchor="ctr">
            <a:no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Data Source</a:t>
            </a:r>
          </a:p>
          <a:p>
            <a:r>
              <a:rPr lang="en-US" sz="1800" dirty="0">
                <a:latin typeface="Calibri" panose="020F0502020204030204" pitchFamily="34" charset="0"/>
                <a:ea typeface="Calibri" panose="020F0502020204030204" pitchFamily="34" charset="0"/>
                <a:cs typeface="Calibri" panose="020F0502020204030204" pitchFamily="34" charset="0"/>
              </a:rPr>
              <a:t>Secure Bank Financial Services: Transactional data collected from the bank's internal systems.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Dataset Overview</a:t>
            </a:r>
          </a:p>
          <a:p>
            <a:r>
              <a:rPr lang="en-US" sz="1800" b="1" dirty="0">
                <a:latin typeface="Calibri" panose="020F0502020204030204" pitchFamily="34" charset="0"/>
                <a:ea typeface="Calibri" panose="020F0502020204030204" pitchFamily="34" charset="0"/>
                <a:cs typeface="Calibri" panose="020F0502020204030204" pitchFamily="34" charset="0"/>
              </a:rPr>
              <a:t>Total Records:</a:t>
            </a:r>
            <a:r>
              <a:rPr lang="en-US" sz="1800" dirty="0">
                <a:latin typeface="Calibri" panose="020F0502020204030204" pitchFamily="34" charset="0"/>
                <a:ea typeface="Calibri" panose="020F0502020204030204" pitchFamily="34" charset="0"/>
                <a:cs typeface="Calibri" panose="020F0502020204030204" pitchFamily="34" charset="0"/>
              </a:rPr>
              <a:t> 14,247 transactions</a:t>
            </a:r>
          </a:p>
          <a:p>
            <a:r>
              <a:rPr lang="en-US" sz="1800" b="1" dirty="0">
                <a:latin typeface="Calibri" panose="020F0502020204030204" pitchFamily="34" charset="0"/>
                <a:ea typeface="Calibri" panose="020F0502020204030204" pitchFamily="34" charset="0"/>
                <a:cs typeface="Calibri" panose="020F0502020204030204" pitchFamily="34" charset="0"/>
              </a:rPr>
              <a:t>Total Features: </a:t>
            </a:r>
            <a:r>
              <a:rPr lang="en-US" sz="1800" dirty="0">
                <a:latin typeface="Calibri" panose="020F0502020204030204" pitchFamily="34" charset="0"/>
                <a:ea typeface="Calibri" panose="020F0502020204030204" pitchFamily="34" charset="0"/>
                <a:cs typeface="Calibri" panose="020F0502020204030204" pitchFamily="34" charset="0"/>
              </a:rPr>
              <a:t>11 features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Key Features/ Columns</a:t>
            </a:r>
          </a:p>
          <a:p>
            <a:r>
              <a:rPr lang="en-US" sz="1800" dirty="0">
                <a:latin typeface="Calibri" panose="020F0502020204030204" pitchFamily="34" charset="0"/>
                <a:ea typeface="Calibri" panose="020F0502020204030204" pitchFamily="34" charset="0"/>
                <a:cs typeface="Calibri" panose="020F0502020204030204" pitchFamily="34" charset="0"/>
              </a:rPr>
              <a:t>step, type, amount, </a:t>
            </a:r>
            <a:r>
              <a:rPr lang="en-US" sz="1800" dirty="0" err="1">
                <a:latin typeface="Calibri" panose="020F0502020204030204" pitchFamily="34" charset="0"/>
                <a:ea typeface="Calibri" panose="020F0502020204030204" pitchFamily="34" charset="0"/>
                <a:cs typeface="Calibri" panose="020F0502020204030204" pitchFamily="34" charset="0"/>
              </a:rPr>
              <a:t>nameOrig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oldbalanceOrg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newbalanceOrig</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nameDest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oldbalanceDest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newbalanceDest</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isFraud</a:t>
            </a: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err="1">
                <a:latin typeface="Calibri" panose="020F0502020204030204" pitchFamily="34" charset="0"/>
                <a:ea typeface="Calibri" panose="020F0502020204030204" pitchFamily="34" charset="0"/>
                <a:cs typeface="Calibri" panose="020F0502020204030204" pitchFamily="34" charset="0"/>
              </a:rPr>
              <a:t>isFlaggedFraud</a:t>
            </a:r>
            <a:r>
              <a:rPr lang="en-US" sz="1800" dirty="0">
                <a:latin typeface="Calibri" panose="020F0502020204030204" pitchFamily="34" charset="0"/>
                <a:ea typeface="Calibri" panose="020F0502020204030204" pitchFamily="34" charset="0"/>
                <a:cs typeface="Calibri" panose="020F0502020204030204" pitchFamily="34" charset="0"/>
              </a:rPr>
              <a:t>: Indicator if the transaction is flagged as potentially fraudulent.</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Data Characteristics</a:t>
            </a:r>
          </a:p>
          <a:p>
            <a:r>
              <a:rPr lang="en-US" sz="1800" b="1" dirty="0">
                <a:latin typeface="Calibri" panose="020F0502020204030204" pitchFamily="34" charset="0"/>
                <a:ea typeface="Calibri" panose="020F0502020204030204" pitchFamily="34" charset="0"/>
                <a:cs typeface="Calibri" panose="020F0502020204030204" pitchFamily="34" charset="0"/>
              </a:rPr>
              <a:t>Imbalance: </a:t>
            </a:r>
            <a:r>
              <a:rPr lang="en-US" sz="1800" dirty="0">
                <a:latin typeface="Calibri" panose="020F0502020204030204" pitchFamily="34" charset="0"/>
                <a:ea typeface="Calibri" panose="020F0502020204030204" pitchFamily="34" charset="0"/>
                <a:cs typeface="Calibri" panose="020F0502020204030204" pitchFamily="34" charset="0"/>
              </a:rPr>
              <a:t>The dataset is highly imbalanced with a small percentage of fraudulent transactions.</a:t>
            </a:r>
          </a:p>
          <a:p>
            <a:r>
              <a:rPr lang="en-US" sz="1800" b="1" dirty="0">
                <a:latin typeface="Calibri" panose="020F0502020204030204" pitchFamily="34" charset="0"/>
                <a:ea typeface="Calibri" panose="020F0502020204030204" pitchFamily="34" charset="0"/>
                <a:cs typeface="Calibri" panose="020F0502020204030204" pitchFamily="34" charset="0"/>
              </a:rPr>
              <a:t>Missing Values: </a:t>
            </a:r>
            <a:r>
              <a:rPr lang="en-US" sz="1800" dirty="0">
                <a:latin typeface="Calibri" panose="020F0502020204030204" pitchFamily="34" charset="0"/>
                <a:ea typeface="Calibri" panose="020F0502020204030204" pitchFamily="34" charset="0"/>
                <a:cs typeface="Calibri" panose="020F0502020204030204" pitchFamily="34" charset="0"/>
              </a:rPr>
              <a:t>Some features have missing values that need to be addressed.</a:t>
            </a:r>
          </a:p>
          <a:p>
            <a:r>
              <a:rPr lang="en-US" sz="1800" b="1" dirty="0">
                <a:latin typeface="Calibri" panose="020F0502020204030204" pitchFamily="34" charset="0"/>
                <a:ea typeface="Calibri" panose="020F0502020204030204" pitchFamily="34" charset="0"/>
                <a:cs typeface="Calibri" panose="020F0502020204030204" pitchFamily="34" charset="0"/>
              </a:rPr>
              <a:t>Diverse Transaction Types: </a:t>
            </a:r>
            <a:r>
              <a:rPr lang="en-US" sz="1800" dirty="0">
                <a:latin typeface="Calibri" panose="020F0502020204030204" pitchFamily="34" charset="0"/>
                <a:ea typeface="Calibri" panose="020F0502020204030204" pitchFamily="34" charset="0"/>
                <a:cs typeface="Calibri" panose="020F0502020204030204" pitchFamily="34" charset="0"/>
              </a:rPr>
              <a:t>Includes multiple transaction types, each with distinct patterns of behavior.</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Data Format</a:t>
            </a:r>
          </a:p>
          <a:p>
            <a:r>
              <a:rPr lang="en-US" sz="1800" b="1" dirty="0">
                <a:latin typeface="Calibri" panose="020F0502020204030204" pitchFamily="34" charset="0"/>
                <a:ea typeface="Calibri" panose="020F0502020204030204" pitchFamily="34" charset="0"/>
                <a:cs typeface="Calibri" panose="020F0502020204030204" pitchFamily="34" charset="0"/>
              </a:rPr>
              <a:t>Numeric Features: </a:t>
            </a:r>
            <a:r>
              <a:rPr lang="en-US" sz="1800" dirty="0">
                <a:latin typeface="Calibri" panose="020F0502020204030204" pitchFamily="34" charset="0"/>
                <a:ea typeface="Calibri" panose="020F0502020204030204" pitchFamily="34" charset="0"/>
                <a:cs typeface="Calibri" panose="020F0502020204030204" pitchFamily="34" charset="0"/>
              </a:rPr>
              <a:t>Amount, balances, and steps.</a:t>
            </a:r>
          </a:p>
          <a:p>
            <a:r>
              <a:rPr lang="en-US" sz="1800" b="1" dirty="0">
                <a:latin typeface="Calibri" panose="020F0502020204030204" pitchFamily="34" charset="0"/>
                <a:ea typeface="Calibri" panose="020F0502020204030204" pitchFamily="34" charset="0"/>
                <a:cs typeface="Calibri" panose="020F0502020204030204" pitchFamily="34" charset="0"/>
              </a:rPr>
              <a:t>Categorical Features: </a:t>
            </a:r>
            <a:r>
              <a:rPr lang="en-US" sz="1800" dirty="0">
                <a:latin typeface="Calibri" panose="020F0502020204030204" pitchFamily="34" charset="0"/>
                <a:ea typeface="Calibri" panose="020F0502020204030204" pitchFamily="34" charset="0"/>
                <a:cs typeface="Calibri" panose="020F0502020204030204" pitchFamily="34" charset="0"/>
              </a:rPr>
              <a:t>Transaction type, origin, and destination identifiers.</a:t>
            </a:r>
          </a:p>
        </p:txBody>
      </p:sp>
    </p:spTree>
    <p:extLst>
      <p:ext uri="{BB962C8B-B14F-4D97-AF65-F5344CB8AC3E}">
        <p14:creationId xmlns:p14="http://schemas.microsoft.com/office/powerpoint/2010/main" val="421517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9CA6-A802-72C8-AC7E-14D2F22AF819}"/>
              </a:ext>
            </a:extLst>
          </p:cNvPr>
          <p:cNvSpPr>
            <a:spLocks noGrp="1"/>
          </p:cNvSpPr>
          <p:nvPr>
            <p:ph type="title"/>
          </p:nvPr>
        </p:nvSpPr>
        <p:spPr>
          <a:xfrm>
            <a:off x="-3049" y="3897993"/>
            <a:ext cx="2783694" cy="622301"/>
          </a:xfrm>
        </p:spPr>
        <p:txBody>
          <a:bodyPr anchor="t">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Data Cleansing</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Hierarchy">
            <a:extLst>
              <a:ext uri="{FF2B5EF4-FFF2-40B4-BE49-F238E27FC236}">
                <a16:creationId xmlns:a16="http://schemas.microsoft.com/office/drawing/2014/main" id="{45A3D5BA-5D9F-75AA-87E1-15CAA2C843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362" y="2916464"/>
            <a:ext cx="1240972" cy="1068614"/>
          </a:xfrm>
          <a:prstGeom prst="rect">
            <a:avLst/>
          </a:prstGeom>
        </p:spPr>
      </p:pic>
      <p:sp>
        <p:nvSpPr>
          <p:cNvPr id="3" name="Content Placeholder 2">
            <a:extLst>
              <a:ext uri="{FF2B5EF4-FFF2-40B4-BE49-F238E27FC236}">
                <a16:creationId xmlns:a16="http://schemas.microsoft.com/office/drawing/2014/main" id="{5DE2D36D-B22B-E3E7-3081-54BC09172734}"/>
              </a:ext>
            </a:extLst>
          </p:cNvPr>
          <p:cNvSpPr>
            <a:spLocks noGrp="1"/>
          </p:cNvSpPr>
          <p:nvPr>
            <p:ph idx="1"/>
          </p:nvPr>
        </p:nvSpPr>
        <p:spPr>
          <a:xfrm>
            <a:off x="2783695" y="141514"/>
            <a:ext cx="9408306" cy="6618515"/>
          </a:xfrm>
        </p:spPr>
        <p:txBody>
          <a:bodyPr anchor="ctr">
            <a:noAutofit/>
          </a:bodyPr>
          <a:lstStyle/>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Steps Taken</a:t>
            </a:r>
          </a:p>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Handling Missing Values</a:t>
            </a:r>
          </a:p>
          <a:p>
            <a:r>
              <a:rPr lang="en-US" sz="1500" b="1" dirty="0">
                <a:latin typeface="Calibri" panose="020F0502020204030204" pitchFamily="34" charset="0"/>
                <a:ea typeface="Calibri" panose="020F0502020204030204" pitchFamily="34" charset="0"/>
                <a:cs typeface="Calibri" panose="020F0502020204030204" pitchFamily="34" charset="0"/>
              </a:rPr>
              <a:t>Identified Missing Values: </a:t>
            </a:r>
            <a:r>
              <a:rPr lang="en-US" sz="1500" dirty="0">
                <a:latin typeface="Calibri" panose="020F0502020204030204" pitchFamily="34" charset="0"/>
                <a:ea typeface="Calibri" panose="020F0502020204030204" pitchFamily="34" charset="0"/>
                <a:cs typeface="Calibri" panose="020F0502020204030204" pitchFamily="34" charset="0"/>
              </a:rPr>
              <a:t>Detected in features such as </a:t>
            </a:r>
            <a:r>
              <a:rPr lang="en-US" sz="1500" dirty="0" err="1">
                <a:latin typeface="Calibri" panose="020F0502020204030204" pitchFamily="34" charset="0"/>
                <a:ea typeface="Calibri" panose="020F0502020204030204" pitchFamily="34" charset="0"/>
                <a:cs typeface="Calibri" panose="020F0502020204030204" pitchFamily="34" charset="0"/>
              </a:rPr>
              <a:t>oldbalanceOrg</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newbalanceOrig</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nameDest</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oldbalanceDest</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newbalanceDest</a:t>
            </a:r>
            <a:r>
              <a:rPr lang="en-US" sz="1500" dirty="0">
                <a:latin typeface="Calibri" panose="020F0502020204030204" pitchFamily="34" charset="0"/>
                <a:ea typeface="Calibri" panose="020F0502020204030204" pitchFamily="34" charset="0"/>
                <a:cs typeface="Calibri" panose="020F0502020204030204" pitchFamily="34" charset="0"/>
              </a:rPr>
              <a:t>, and </a:t>
            </a:r>
            <a:r>
              <a:rPr lang="en-US" sz="1500" dirty="0" err="1">
                <a:latin typeface="Calibri" panose="020F0502020204030204" pitchFamily="34" charset="0"/>
                <a:ea typeface="Calibri" panose="020F0502020204030204" pitchFamily="34" charset="0"/>
                <a:cs typeface="Calibri" panose="020F0502020204030204" pitchFamily="34" charset="0"/>
              </a:rPr>
              <a:t>isFraud</a:t>
            </a:r>
            <a:r>
              <a:rPr lang="en-US" sz="1500" dirty="0">
                <a:latin typeface="Calibri" panose="020F0502020204030204" pitchFamily="34" charset="0"/>
                <a:ea typeface="Calibri" panose="020F0502020204030204" pitchFamily="34" charset="0"/>
                <a:cs typeface="Calibri" panose="020F0502020204030204" pitchFamily="34" charset="0"/>
              </a:rPr>
              <a:t>.</a:t>
            </a:r>
          </a:p>
          <a:p>
            <a:r>
              <a:rPr lang="en-US" sz="1500" b="1" dirty="0">
                <a:latin typeface="Calibri" panose="020F0502020204030204" pitchFamily="34" charset="0"/>
                <a:ea typeface="Calibri" panose="020F0502020204030204" pitchFamily="34" charset="0"/>
                <a:cs typeface="Calibri" panose="020F0502020204030204" pitchFamily="34" charset="0"/>
              </a:rPr>
              <a:t>Approach: </a:t>
            </a:r>
            <a:r>
              <a:rPr lang="en-US" sz="1500" dirty="0">
                <a:latin typeface="Calibri" panose="020F0502020204030204" pitchFamily="34" charset="0"/>
                <a:ea typeface="Calibri" panose="020F0502020204030204" pitchFamily="34" charset="0"/>
                <a:cs typeface="Calibri" panose="020F0502020204030204" pitchFamily="34" charset="0"/>
              </a:rPr>
              <a:t>Imputed missing values using statistical methods (e.g., mean/mode for numerical features). Dropped rows with critical missing values that could not be reliably imputed.</a:t>
            </a:r>
          </a:p>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Addressing Imbalance</a:t>
            </a:r>
          </a:p>
          <a:p>
            <a:r>
              <a:rPr lang="en-US" sz="1500" b="1" dirty="0">
                <a:latin typeface="Calibri" panose="020F0502020204030204" pitchFamily="34" charset="0"/>
                <a:ea typeface="Calibri" panose="020F0502020204030204" pitchFamily="34" charset="0"/>
                <a:cs typeface="Calibri" panose="020F0502020204030204" pitchFamily="34" charset="0"/>
              </a:rPr>
              <a:t>Class Imbalance: </a:t>
            </a:r>
            <a:r>
              <a:rPr lang="en-US" sz="1500" dirty="0">
                <a:latin typeface="Calibri" panose="020F0502020204030204" pitchFamily="34" charset="0"/>
                <a:ea typeface="Calibri" panose="020F0502020204030204" pitchFamily="34" charset="0"/>
                <a:cs typeface="Calibri" panose="020F0502020204030204" pitchFamily="34" charset="0"/>
              </a:rPr>
              <a:t>Significant imbalance between fraudulent and legitimate transactions.</a:t>
            </a:r>
          </a:p>
          <a:p>
            <a:r>
              <a:rPr lang="en-US" sz="1500" b="1" dirty="0">
                <a:latin typeface="Calibri" panose="020F0502020204030204" pitchFamily="34" charset="0"/>
                <a:ea typeface="Calibri" panose="020F0502020204030204" pitchFamily="34" charset="0"/>
                <a:cs typeface="Calibri" panose="020F0502020204030204" pitchFamily="34" charset="0"/>
              </a:rPr>
              <a:t>Approach: </a:t>
            </a:r>
            <a:r>
              <a:rPr lang="en-US" sz="1500" dirty="0">
                <a:latin typeface="Calibri" panose="020F0502020204030204" pitchFamily="34" charset="0"/>
                <a:ea typeface="Calibri" panose="020F0502020204030204" pitchFamily="34" charset="0"/>
                <a:cs typeface="Calibri" panose="020F0502020204030204" pitchFamily="34" charset="0"/>
              </a:rPr>
              <a:t>Employed techniques like SMOTE (Synthetic Minority Over-sampling Technique) to create a balanced training dataset.</a:t>
            </a:r>
          </a:p>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Encoding Categorical Variables</a:t>
            </a:r>
          </a:p>
          <a:p>
            <a:r>
              <a:rPr lang="en-US" sz="1500" b="1" dirty="0">
                <a:latin typeface="Calibri" panose="020F0502020204030204" pitchFamily="34" charset="0"/>
                <a:ea typeface="Calibri" panose="020F0502020204030204" pitchFamily="34" charset="0"/>
                <a:cs typeface="Calibri" panose="020F0502020204030204" pitchFamily="34" charset="0"/>
              </a:rPr>
              <a:t>Features Encoded: </a:t>
            </a:r>
            <a:r>
              <a:rPr lang="en-US" sz="1500" dirty="0">
                <a:latin typeface="Calibri" panose="020F0502020204030204" pitchFamily="34" charset="0"/>
                <a:ea typeface="Calibri" panose="020F0502020204030204" pitchFamily="34" charset="0"/>
                <a:cs typeface="Calibri" panose="020F0502020204030204" pitchFamily="34" charset="0"/>
              </a:rPr>
              <a:t>type, </a:t>
            </a:r>
            <a:r>
              <a:rPr lang="en-US" sz="1500" dirty="0" err="1">
                <a:latin typeface="Calibri" panose="020F0502020204030204" pitchFamily="34" charset="0"/>
                <a:ea typeface="Calibri" panose="020F0502020204030204" pitchFamily="34" charset="0"/>
                <a:cs typeface="Calibri" panose="020F0502020204030204" pitchFamily="34" charset="0"/>
              </a:rPr>
              <a:t>nameOrig</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dirty="0" err="1">
                <a:latin typeface="Calibri" panose="020F0502020204030204" pitchFamily="34" charset="0"/>
                <a:ea typeface="Calibri" panose="020F0502020204030204" pitchFamily="34" charset="0"/>
                <a:cs typeface="Calibri" panose="020F0502020204030204" pitchFamily="34" charset="0"/>
              </a:rPr>
              <a:t>nameDest</a:t>
            </a:r>
            <a:r>
              <a:rPr lang="en-US" sz="1500" dirty="0">
                <a:latin typeface="Calibri" panose="020F0502020204030204" pitchFamily="34" charset="0"/>
                <a:ea typeface="Calibri" panose="020F0502020204030204" pitchFamily="34" charset="0"/>
                <a:cs typeface="Calibri" panose="020F0502020204030204" pitchFamily="34" charset="0"/>
              </a:rPr>
              <a:t>.</a:t>
            </a:r>
          </a:p>
          <a:p>
            <a:r>
              <a:rPr lang="en-US" sz="1500" b="1" dirty="0">
                <a:latin typeface="Calibri" panose="020F0502020204030204" pitchFamily="34" charset="0"/>
                <a:ea typeface="Calibri" panose="020F0502020204030204" pitchFamily="34" charset="0"/>
                <a:cs typeface="Calibri" panose="020F0502020204030204" pitchFamily="34" charset="0"/>
              </a:rPr>
              <a:t>Approach: </a:t>
            </a:r>
            <a:r>
              <a:rPr lang="en-US" sz="1500" dirty="0">
                <a:latin typeface="Calibri" panose="020F0502020204030204" pitchFamily="34" charset="0"/>
                <a:ea typeface="Calibri" panose="020F0502020204030204" pitchFamily="34" charset="0"/>
                <a:cs typeface="Calibri" panose="020F0502020204030204" pitchFamily="34" charset="0"/>
              </a:rPr>
              <a:t>Used label encoding for account identifiers and one-hot encoding for transaction types to convert categorical data into numerical form suitable for model input.</a:t>
            </a:r>
          </a:p>
          <a:p>
            <a:pPr marL="0" indent="0">
              <a:buNone/>
            </a:pPr>
            <a:r>
              <a:rPr lang="en-US" sz="1500" dirty="0">
                <a:latin typeface="Calibri" panose="020F0502020204030204" pitchFamily="34" charset="0"/>
                <a:ea typeface="Calibri" panose="020F0502020204030204" pitchFamily="34" charset="0"/>
                <a:cs typeface="Calibri" panose="020F0502020204030204" pitchFamily="34" charset="0"/>
              </a:rPr>
              <a:t>Challenges</a:t>
            </a:r>
          </a:p>
          <a:p>
            <a:r>
              <a:rPr lang="en-US" sz="1500" b="1" dirty="0">
                <a:latin typeface="Calibri" panose="020F0502020204030204" pitchFamily="34" charset="0"/>
                <a:ea typeface="Calibri" panose="020F0502020204030204" pitchFamily="34" charset="0"/>
                <a:cs typeface="Calibri" panose="020F0502020204030204" pitchFamily="34" charset="0"/>
              </a:rPr>
              <a:t>Imbalanced Data: </a:t>
            </a:r>
            <a:r>
              <a:rPr lang="en-US" sz="1500" dirty="0">
                <a:latin typeface="Calibri" panose="020F0502020204030204" pitchFamily="34" charset="0"/>
                <a:ea typeface="Calibri" panose="020F0502020204030204" pitchFamily="34" charset="0"/>
                <a:cs typeface="Calibri" panose="020F0502020204030204" pitchFamily="34" charset="0"/>
              </a:rPr>
              <a:t>Ensuring the model learned from both classes without being biased towards the majority class.</a:t>
            </a:r>
          </a:p>
          <a:p>
            <a:r>
              <a:rPr lang="en-US" sz="1500" b="1" dirty="0">
                <a:latin typeface="Calibri" panose="020F0502020204030204" pitchFamily="34" charset="0"/>
                <a:ea typeface="Calibri" panose="020F0502020204030204" pitchFamily="34" charset="0"/>
                <a:cs typeface="Calibri" panose="020F0502020204030204" pitchFamily="34" charset="0"/>
              </a:rPr>
              <a:t>Data Quality: </a:t>
            </a:r>
            <a:r>
              <a:rPr lang="en-US" sz="1500" dirty="0">
                <a:latin typeface="Calibri" panose="020F0502020204030204" pitchFamily="34" charset="0"/>
                <a:ea typeface="Calibri" panose="020F0502020204030204" pitchFamily="34" charset="0"/>
                <a:cs typeface="Calibri" panose="020F0502020204030204" pitchFamily="34" charset="0"/>
              </a:rPr>
              <a:t>Ensured accuracy in handling missing values and encoding to maintain data integrity.</a:t>
            </a:r>
          </a:p>
          <a:p>
            <a:pPr marL="0" indent="0">
              <a:buNone/>
            </a:pPr>
            <a:r>
              <a:rPr lang="en-US" sz="1500" b="1" dirty="0">
                <a:latin typeface="Calibri" panose="020F0502020204030204" pitchFamily="34" charset="0"/>
                <a:ea typeface="Calibri" panose="020F0502020204030204" pitchFamily="34" charset="0"/>
                <a:cs typeface="Calibri" panose="020F0502020204030204" pitchFamily="34" charset="0"/>
              </a:rPr>
              <a:t>Tools Used</a:t>
            </a:r>
          </a:p>
          <a:p>
            <a:r>
              <a:rPr lang="en-CA" sz="1500" b="1" dirty="0">
                <a:latin typeface="Calibri" panose="020F0502020204030204" pitchFamily="34" charset="0"/>
                <a:ea typeface="Calibri" panose="020F0502020204030204" pitchFamily="34" charset="0"/>
                <a:cs typeface="Calibri" panose="020F0502020204030204" pitchFamily="34" charset="0"/>
              </a:rPr>
              <a:t>Python Libraries: </a:t>
            </a:r>
            <a:r>
              <a:rPr lang="en-CA" sz="1500" dirty="0">
                <a:latin typeface="Calibri" panose="020F0502020204030204" pitchFamily="34" charset="0"/>
                <a:ea typeface="Calibri" panose="020F0502020204030204" pitchFamily="34" charset="0"/>
                <a:cs typeface="Calibri" panose="020F0502020204030204" pitchFamily="34" charset="0"/>
              </a:rPr>
              <a:t>Utilized Pandas for data manipulation and Scikit-learn for preprocessing tasks.</a:t>
            </a:r>
          </a:p>
          <a:p>
            <a:r>
              <a:rPr lang="en-CA" sz="1500" b="1" dirty="0">
                <a:latin typeface="Calibri" panose="020F0502020204030204" pitchFamily="34" charset="0"/>
                <a:ea typeface="Calibri" panose="020F0502020204030204" pitchFamily="34" charset="0"/>
                <a:cs typeface="Calibri" panose="020F0502020204030204" pitchFamily="34" charset="0"/>
              </a:rPr>
              <a:t>Data Exploration: </a:t>
            </a:r>
            <a:r>
              <a:rPr lang="en-CA" sz="1500" dirty="0">
                <a:latin typeface="Calibri" panose="020F0502020204030204" pitchFamily="34" charset="0"/>
                <a:ea typeface="Calibri" panose="020F0502020204030204" pitchFamily="34" charset="0"/>
                <a:cs typeface="Calibri" panose="020F0502020204030204" pitchFamily="34" charset="0"/>
              </a:rPr>
              <a:t>Employed exploratory data analysis (EDA) techniques to identify patterns and anomalies.</a:t>
            </a:r>
          </a:p>
        </p:txBody>
      </p:sp>
    </p:spTree>
    <p:extLst>
      <p:ext uri="{BB962C8B-B14F-4D97-AF65-F5344CB8AC3E}">
        <p14:creationId xmlns:p14="http://schemas.microsoft.com/office/powerpoint/2010/main" val="2843965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99CA6-A802-72C8-AC7E-14D2F22AF819}"/>
              </a:ext>
            </a:extLst>
          </p:cNvPr>
          <p:cNvSpPr>
            <a:spLocks noGrp="1"/>
          </p:cNvSpPr>
          <p:nvPr>
            <p:ph type="title"/>
          </p:nvPr>
        </p:nvSpPr>
        <p:spPr>
          <a:xfrm>
            <a:off x="117022" y="3931556"/>
            <a:ext cx="2028824" cy="622301"/>
          </a:xfrm>
        </p:spPr>
        <p:txBody>
          <a:bodyPr anchor="t">
            <a:normAutofit/>
          </a:bodyP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Methods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Graphic 6" descr="Circles with arrows with solid fill">
            <a:extLst>
              <a:ext uri="{FF2B5EF4-FFF2-40B4-BE49-F238E27FC236}">
                <a16:creationId xmlns:a16="http://schemas.microsoft.com/office/drawing/2014/main" id="{45A3D5BA-5D9F-75AA-87E1-15CAA2C8438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17071" y="2845705"/>
            <a:ext cx="1230086" cy="1166587"/>
          </a:xfrm>
          <a:prstGeom prst="rect">
            <a:avLst/>
          </a:prstGeom>
        </p:spPr>
      </p:pic>
      <p:sp>
        <p:nvSpPr>
          <p:cNvPr id="3" name="Content Placeholder 2">
            <a:extLst>
              <a:ext uri="{FF2B5EF4-FFF2-40B4-BE49-F238E27FC236}">
                <a16:creationId xmlns:a16="http://schemas.microsoft.com/office/drawing/2014/main" id="{5DE2D36D-B22B-E3E7-3081-54BC09172734}"/>
              </a:ext>
            </a:extLst>
          </p:cNvPr>
          <p:cNvSpPr>
            <a:spLocks noGrp="1"/>
          </p:cNvSpPr>
          <p:nvPr>
            <p:ph idx="1"/>
          </p:nvPr>
        </p:nvSpPr>
        <p:spPr>
          <a:xfrm>
            <a:off x="2264228" y="500743"/>
            <a:ext cx="9832521" cy="6090557"/>
          </a:xfrm>
        </p:spPr>
        <p:txBody>
          <a:bodyPr anchor="ctr">
            <a:noAutofit/>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Machine Learning Model</a:t>
            </a:r>
          </a:p>
          <a:p>
            <a:r>
              <a:rPr lang="en-US" sz="1800" b="1" dirty="0" err="1">
                <a:latin typeface="Calibri" panose="020F0502020204030204" pitchFamily="34" charset="0"/>
                <a:ea typeface="Calibri" panose="020F0502020204030204" pitchFamily="34" charset="0"/>
                <a:cs typeface="Calibri" panose="020F0502020204030204" pitchFamily="34" charset="0"/>
              </a:rPr>
              <a:t>XGBoost</a:t>
            </a:r>
            <a:r>
              <a:rPr lang="en-US" sz="1800" b="1" dirty="0">
                <a:latin typeface="Calibri" panose="020F0502020204030204" pitchFamily="34" charset="0"/>
                <a:ea typeface="Calibri" panose="020F0502020204030204" pitchFamily="34" charset="0"/>
                <a:cs typeface="Calibri" panose="020F0502020204030204" pitchFamily="34" charset="0"/>
              </a:rPr>
              <a:t> Classifier: </a:t>
            </a:r>
            <a:r>
              <a:rPr lang="en-US" sz="1800" dirty="0">
                <a:latin typeface="Calibri" panose="020F0502020204030204" pitchFamily="34" charset="0"/>
                <a:ea typeface="Calibri" panose="020F0502020204030204" pitchFamily="34" charset="0"/>
                <a:cs typeface="Calibri" panose="020F0502020204030204" pitchFamily="34" charset="0"/>
              </a:rPr>
              <a:t>Chosen for its High accuracy and efficiency. Ability to handle large datasets with complex patterns. Robustness against overfitting through regularization parameters.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Hyperparameter Tuning</a:t>
            </a:r>
          </a:p>
          <a:p>
            <a:r>
              <a:rPr lang="en-US" sz="1800" b="1" dirty="0">
                <a:latin typeface="Calibri" panose="020F0502020204030204" pitchFamily="34" charset="0"/>
                <a:ea typeface="Calibri" panose="020F0502020204030204" pitchFamily="34" charset="0"/>
                <a:cs typeface="Calibri" panose="020F0502020204030204" pitchFamily="34" charset="0"/>
              </a:rPr>
              <a:t>Grid Search and Cross-Validation: </a:t>
            </a:r>
            <a:r>
              <a:rPr lang="en-US" sz="1800" dirty="0">
                <a:latin typeface="Calibri" panose="020F0502020204030204" pitchFamily="34" charset="0"/>
                <a:ea typeface="Calibri" panose="020F0502020204030204" pitchFamily="34" charset="0"/>
                <a:cs typeface="Calibri" panose="020F0502020204030204" pitchFamily="34" charset="0"/>
              </a:rPr>
              <a:t>Parameters Tuned: Learning rate, Maximum depth, Subsample ratio, Column sample by tree.</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Feature Engineering</a:t>
            </a:r>
          </a:p>
          <a:p>
            <a:r>
              <a:rPr lang="en-US" sz="1800" b="1" dirty="0">
                <a:latin typeface="Calibri" panose="020F0502020204030204" pitchFamily="34" charset="0"/>
                <a:ea typeface="Calibri" panose="020F0502020204030204" pitchFamily="34" charset="0"/>
                <a:cs typeface="Calibri" panose="020F0502020204030204" pitchFamily="34" charset="0"/>
              </a:rPr>
              <a:t>Encoding Categorical Features: </a:t>
            </a:r>
            <a:r>
              <a:rPr lang="en-US" sz="1800" dirty="0">
                <a:latin typeface="Calibri" panose="020F0502020204030204" pitchFamily="34" charset="0"/>
                <a:ea typeface="Calibri" panose="020F0502020204030204" pitchFamily="34" charset="0"/>
                <a:cs typeface="Calibri" panose="020F0502020204030204" pitchFamily="34" charset="0"/>
              </a:rPr>
              <a:t>Applied label encoding and one-hot encoding to convert categorical variables into numerical format.</a:t>
            </a:r>
          </a:p>
          <a:p>
            <a:r>
              <a:rPr lang="en-US" sz="1800" b="1" dirty="0">
                <a:latin typeface="Calibri" panose="020F0502020204030204" pitchFamily="34" charset="0"/>
                <a:ea typeface="Calibri" panose="020F0502020204030204" pitchFamily="34" charset="0"/>
                <a:cs typeface="Calibri" panose="020F0502020204030204" pitchFamily="34" charset="0"/>
              </a:rPr>
              <a:t>Feature Importance Analysis: </a:t>
            </a:r>
            <a:r>
              <a:rPr lang="en-US" sz="1800" dirty="0">
                <a:latin typeface="Calibri" panose="020F0502020204030204" pitchFamily="34" charset="0"/>
                <a:ea typeface="Calibri" panose="020F0502020204030204" pitchFamily="34" charset="0"/>
                <a:cs typeface="Calibri" panose="020F0502020204030204" pitchFamily="34" charset="0"/>
              </a:rPr>
              <a:t>Used </a:t>
            </a:r>
            <a:r>
              <a:rPr lang="en-US" sz="1800" dirty="0" err="1">
                <a:latin typeface="Calibri" panose="020F0502020204030204" pitchFamily="34" charset="0"/>
                <a:ea typeface="Calibri" panose="020F0502020204030204" pitchFamily="34" charset="0"/>
                <a:cs typeface="Calibri" panose="020F0502020204030204" pitchFamily="34" charset="0"/>
              </a:rPr>
              <a:t>XGBoost's</a:t>
            </a:r>
            <a:r>
              <a:rPr lang="en-US" sz="1800" dirty="0">
                <a:latin typeface="Calibri" panose="020F0502020204030204" pitchFamily="34" charset="0"/>
                <a:ea typeface="Calibri" panose="020F0502020204030204" pitchFamily="34" charset="0"/>
                <a:cs typeface="Calibri" panose="020F0502020204030204" pitchFamily="34" charset="0"/>
              </a:rPr>
              <a:t> built-in feature importance function to identify the most significant features contributing to fraud detection.</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Model Training and Validation</a:t>
            </a:r>
          </a:p>
          <a:p>
            <a:r>
              <a:rPr lang="en-US" sz="1800" b="1" dirty="0">
                <a:latin typeface="Calibri" panose="020F0502020204030204" pitchFamily="34" charset="0"/>
                <a:ea typeface="Calibri" panose="020F0502020204030204" pitchFamily="34" charset="0"/>
                <a:cs typeface="Calibri" panose="020F0502020204030204" pitchFamily="34" charset="0"/>
              </a:rPr>
              <a:t>Data Splitting: </a:t>
            </a:r>
            <a:r>
              <a:rPr lang="en-US" sz="1800" dirty="0">
                <a:latin typeface="Calibri" panose="020F0502020204030204" pitchFamily="34" charset="0"/>
                <a:ea typeface="Calibri" panose="020F0502020204030204" pitchFamily="34" charset="0"/>
                <a:cs typeface="Calibri" panose="020F0502020204030204" pitchFamily="34" charset="0"/>
              </a:rPr>
              <a:t>Training and Validation Sets: Split the data into training and validation sets to evaluate model performance.</a:t>
            </a:r>
          </a:p>
          <a:p>
            <a:r>
              <a:rPr lang="en-US" sz="1800" b="1" dirty="0">
                <a:latin typeface="Calibri" panose="020F0502020204030204" pitchFamily="34" charset="0"/>
                <a:ea typeface="Calibri" panose="020F0502020204030204" pitchFamily="34" charset="0"/>
                <a:cs typeface="Calibri" panose="020F0502020204030204" pitchFamily="34" charset="0"/>
              </a:rPr>
              <a:t>Evaluation Metrics: </a:t>
            </a:r>
            <a:r>
              <a:rPr lang="en-US" sz="1800" dirty="0">
                <a:latin typeface="Calibri" panose="020F0502020204030204" pitchFamily="34" charset="0"/>
                <a:ea typeface="Calibri" panose="020F0502020204030204" pitchFamily="34" charset="0"/>
                <a:cs typeface="Calibri" panose="020F0502020204030204" pitchFamily="34" charset="0"/>
              </a:rPr>
              <a:t>ROC-AUC: Used as the primary metric for evaluating model performance.</a:t>
            </a:r>
          </a:p>
          <a:p>
            <a:r>
              <a:rPr lang="en-US" sz="1800" b="1" dirty="0">
                <a:latin typeface="Calibri" panose="020F0502020204030204" pitchFamily="34" charset="0"/>
                <a:ea typeface="Calibri" panose="020F0502020204030204" pitchFamily="34" charset="0"/>
                <a:cs typeface="Calibri" panose="020F0502020204030204" pitchFamily="34" charset="0"/>
              </a:rPr>
              <a:t>Confusion Matrix</a:t>
            </a:r>
            <a:r>
              <a:rPr lang="en-US" sz="1800" dirty="0">
                <a:latin typeface="Calibri" panose="020F0502020204030204" pitchFamily="34" charset="0"/>
                <a:ea typeface="Calibri" panose="020F0502020204030204" pitchFamily="34" charset="0"/>
                <a:cs typeface="Calibri" panose="020F0502020204030204" pitchFamily="34" charset="0"/>
              </a:rPr>
              <a:t>: Analyzed precision, recall, and F1-score to understand model effectiveness.</a:t>
            </a:r>
          </a:p>
          <a:p>
            <a:pPr marL="0" indent="0">
              <a:buNone/>
            </a:pPr>
            <a:endParaRPr lang="en-CA"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303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1221627" y="881743"/>
            <a:ext cx="2555716" cy="548586"/>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sym typeface="Canva Sans Bold"/>
              </a:rPr>
              <a:t>Visualizations</a:t>
            </a:r>
            <a:endParaRPr lang="en-CA" sz="32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descr="Presentation with bar chart with solid fill">
            <a:extLst>
              <a:ext uri="{FF2B5EF4-FFF2-40B4-BE49-F238E27FC236}">
                <a16:creationId xmlns:a16="http://schemas.microsoft.com/office/drawing/2014/main" id="{B32D40D7-8088-E2A6-0367-01562047F464}"/>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295207" y="617939"/>
            <a:ext cx="1076194" cy="1076194"/>
          </a:xfrm>
        </p:spPr>
      </p:pic>
      <p:pic>
        <p:nvPicPr>
          <p:cNvPr id="1030" name="Picture 6">
            <a:extLst>
              <a:ext uri="{FF2B5EF4-FFF2-40B4-BE49-F238E27FC236}">
                <a16:creationId xmlns:a16="http://schemas.microsoft.com/office/drawing/2014/main" id="{B8846388-003D-8070-520F-BB72D111F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661" y="1837833"/>
            <a:ext cx="4607714" cy="46126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5CDD0902-605C-6E88-74F8-9FAE9366F4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6551" y="1837833"/>
            <a:ext cx="5475788" cy="4716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838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ADC09A0A-5EF7-45F4-B8EE-54903540B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2679D9-1AC3-41D0-95A6-B5D81CD67430}"/>
              </a:ext>
            </a:extLst>
          </p:cNvPr>
          <p:cNvSpPr>
            <a:spLocks noGrp="1"/>
          </p:cNvSpPr>
          <p:nvPr>
            <p:ph type="title"/>
          </p:nvPr>
        </p:nvSpPr>
        <p:spPr>
          <a:xfrm>
            <a:off x="1196449" y="383491"/>
            <a:ext cx="1793632" cy="404906"/>
          </a:xfrm>
        </p:spPr>
        <p:txBody>
          <a:bodyPr>
            <a:noAutofit/>
          </a:bodyPr>
          <a:lstStyle/>
          <a:p>
            <a:r>
              <a:rPr lang="en-US" sz="3600" b="1" dirty="0">
                <a:latin typeface="Calibri" panose="020F0502020204030204" pitchFamily="34" charset="0"/>
                <a:ea typeface="Calibri" panose="020F0502020204030204" pitchFamily="34" charset="0"/>
                <a:cs typeface="Calibri" panose="020F0502020204030204" pitchFamily="34" charset="0"/>
              </a:rPr>
              <a:t>Results</a:t>
            </a:r>
            <a:endParaRPr lang="en-CA" sz="3600" b="1"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0A7C610C-1D3F-8165-D0E3-2F0B2459C3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91152" y="907454"/>
            <a:ext cx="4978665" cy="3719024"/>
          </a:xfrm>
          <a:prstGeom prst="rect">
            <a:avLst/>
          </a:prstGeom>
          <a:noFill/>
          <a:extLst>
            <a:ext uri="{909E8E84-426E-40DD-AFC4-6F175D3DCCD1}">
              <a14:hiddenFill xmlns:a14="http://schemas.microsoft.com/office/drawing/2010/main">
                <a:solidFill>
                  <a:srgbClr val="FFFFFF"/>
                </a:solidFill>
              </a14:hiddenFill>
            </a:ext>
          </a:extLst>
        </p:spPr>
      </p:pic>
      <p:pic>
        <p:nvPicPr>
          <p:cNvPr id="13" name="Gráfico 23" descr="Presentation with pie chart with solid fill">
            <a:extLst>
              <a:ext uri="{FF2B5EF4-FFF2-40B4-BE49-F238E27FC236}">
                <a16:creationId xmlns:a16="http://schemas.microsoft.com/office/drawing/2014/main" id="{3A7D81CB-8B89-C6DC-ECDE-2019F3DB7E1C}"/>
              </a:ext>
            </a:extLst>
          </p:cNvPr>
          <p:cNvPicPr>
            <a:picLocks noChangeAspect="1"/>
          </p:cNvPicPr>
          <p:nvPr/>
        </p:nvPicPr>
        <p:blipFill>
          <a:blip r:embed="rId3">
            <a:extLst>
              <a:ext uri="{96DAC541-7B7A-43D3-8B79-37D633B846F1}">
                <asvg:svgBlip xmlns:asvg="http://schemas.microsoft.com/office/drawing/2016/SVG/main" r:embed="rId4"/>
              </a:ext>
            </a:extLst>
          </a:blip>
          <a:stretch/>
        </p:blipFill>
        <p:spPr>
          <a:xfrm>
            <a:off x="467868" y="189463"/>
            <a:ext cx="792962" cy="792962"/>
          </a:xfrm>
          <a:prstGeom prst="rect">
            <a:avLst/>
          </a:prstGeom>
        </p:spPr>
      </p:pic>
      <p:pic>
        <p:nvPicPr>
          <p:cNvPr id="1026" name="Picture 2">
            <a:extLst>
              <a:ext uri="{FF2B5EF4-FFF2-40B4-BE49-F238E27FC236}">
                <a16:creationId xmlns:a16="http://schemas.microsoft.com/office/drawing/2014/main" id="{CF7D10F7-07C7-96A0-3479-9982D6F22FB6}"/>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708543" y="788397"/>
            <a:ext cx="5772280" cy="388567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6EAF4C5-B586-7EE3-8BC2-1E00BE078BC1}"/>
              </a:ext>
            </a:extLst>
          </p:cNvPr>
          <p:cNvSpPr>
            <a:spLocks noGrp="1"/>
          </p:cNvSpPr>
          <p:nvPr>
            <p:ph idx="1"/>
          </p:nvPr>
        </p:nvSpPr>
        <p:spPr>
          <a:xfrm>
            <a:off x="183532" y="4750101"/>
            <a:ext cx="11821885" cy="1946903"/>
          </a:xfrm>
        </p:spPr>
        <p:txBody>
          <a:bodyPr>
            <a:normAutofit lnSpcReduction="10000"/>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sym typeface="Canva Sans Bold"/>
              </a:rPr>
              <a:t>Confusion Matrix &amp; Receiver Operating Characteristic</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Confusion Matrix: </a:t>
            </a:r>
            <a:r>
              <a:rPr lang="en-US" sz="1800" dirty="0">
                <a:latin typeface="Calibri" panose="020F0502020204030204" pitchFamily="34" charset="0"/>
                <a:ea typeface="Calibri" panose="020F0502020204030204" pitchFamily="34" charset="0"/>
                <a:cs typeface="Calibri" panose="020F0502020204030204" pitchFamily="34" charset="0"/>
              </a:rPr>
              <a:t>The Confusion Matrix in our results shows how well the model predicts fraudulent transactions, detailing true positives, true negatives, false positives, and false negatives. This helps us assess the model’s accuracy and identify areas where it might misclassify transactions.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ROC Curve:</a:t>
            </a:r>
            <a:r>
              <a:rPr lang="en-US" sz="1800" dirty="0">
                <a:latin typeface="Calibri" panose="020F0502020204030204" pitchFamily="34" charset="0"/>
                <a:ea typeface="Calibri" panose="020F0502020204030204" pitchFamily="34" charset="0"/>
                <a:cs typeface="Calibri" panose="020F0502020204030204" pitchFamily="34" charset="0"/>
              </a:rPr>
              <a:t> The ROC Curve from our results illustrates the trade-off between the true positive rate and the false positive rate at various thresholds. The Area Under the Curve (AUC) indicates the model's effectiveness in distinguishing between fraudulent and legitimate transactions, with a higher AUC reflecting better performance.</a:t>
            </a:r>
          </a:p>
        </p:txBody>
      </p:sp>
    </p:spTree>
    <p:extLst>
      <p:ext uri="{BB962C8B-B14F-4D97-AF65-F5344CB8AC3E}">
        <p14:creationId xmlns:p14="http://schemas.microsoft.com/office/powerpoint/2010/main" val="3970939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1075</TotalTime>
  <Words>1811</Words>
  <Application>Microsoft Office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Detecting Fraudulent Transactions Using Machine Learning</vt:lpstr>
      <vt:lpstr>Secure Bank Financial Services</vt:lpstr>
      <vt:lpstr>Business problem/ opportunity</vt:lpstr>
      <vt:lpstr>Data mining problem</vt:lpstr>
      <vt:lpstr>Data Description</vt:lpstr>
      <vt:lpstr>Data Cleansing</vt:lpstr>
      <vt:lpstr>Methods</vt:lpstr>
      <vt:lpstr>Visualizations</vt:lpstr>
      <vt:lpstr>Results</vt:lpstr>
      <vt:lpstr>Results</vt:lpstr>
      <vt:lpstr>Results</vt:lpstr>
      <vt:lpstr>Model Evaluation</vt:lpstr>
      <vt:lpstr>Implications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Maisha Khatoon</dc:creator>
  <cp:lastModifiedBy>Maisha Khatoon</cp:lastModifiedBy>
  <cp:revision>6</cp:revision>
  <dcterms:created xsi:type="dcterms:W3CDTF">2024-08-13T07:58:49Z</dcterms:created>
  <dcterms:modified xsi:type="dcterms:W3CDTF">2024-08-15T19:38:31Z</dcterms:modified>
</cp:coreProperties>
</file>