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7" r:id="rId4"/>
    <p:sldId id="278" r:id="rId5"/>
    <p:sldId id="268" r:id="rId6"/>
    <p:sldId id="270" r:id="rId7"/>
    <p:sldId id="269" r:id="rId8"/>
    <p:sldId id="271" r:id="rId9"/>
    <p:sldId id="257" r:id="rId10"/>
    <p:sldId id="273" r:id="rId11"/>
    <p:sldId id="272" r:id="rId12"/>
    <p:sldId id="276" r:id="rId13"/>
    <p:sldId id="275" r:id="rId14"/>
    <p:sldId id="265" r:id="rId15"/>
    <p:sldId id="26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246-2DBD-37FA-00EB-0741825A9245}"/>
              </a:ext>
            </a:extLst>
          </p:cNvPr>
          <p:cNvSpPr>
            <a:spLocks noGrp="1"/>
          </p:cNvSpPr>
          <p:nvPr>
            <p:ph type="ctrTitle"/>
          </p:nvPr>
        </p:nvSpPr>
        <p:spPr>
          <a:xfrm>
            <a:off x="1681316" y="1484672"/>
            <a:ext cx="8917857" cy="1994986"/>
          </a:xfrm>
        </p:spPr>
        <p:txBody>
          <a:bodyPr/>
          <a:lstStyle/>
          <a:p>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Statistical and Predictive Modeling</a:t>
            </a:r>
            <a:b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br>
              <a:rPr kumimoji="0" lang="en-US"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4000" b="1" cap="none" dirty="0">
                <a:solidFill>
                  <a:prstClr val="black"/>
                </a:solidFill>
                <a:latin typeface="Times New Roman" panose="02020603050405020304" pitchFamily="18" charset="0"/>
                <a:cs typeface="Times New Roman" panose="02020603050405020304" pitchFamily="18" charset="0"/>
              </a:rPr>
              <a:t>Final Project</a:t>
            </a:r>
            <a:endParaRPr lang="en-CA" sz="4000" dirty="0"/>
          </a:p>
        </p:txBody>
      </p:sp>
      <p:sp>
        <p:nvSpPr>
          <p:cNvPr id="3" name="Subtitle 2">
            <a:extLst>
              <a:ext uri="{FF2B5EF4-FFF2-40B4-BE49-F238E27FC236}">
                <a16:creationId xmlns:a16="http://schemas.microsoft.com/office/drawing/2014/main" id="{7AAF61D3-327C-742C-8AF2-67D40A2148AB}"/>
              </a:ext>
            </a:extLst>
          </p:cNvPr>
          <p:cNvSpPr>
            <a:spLocks noGrp="1"/>
          </p:cNvSpPr>
          <p:nvPr>
            <p:ph type="subTitle" idx="1"/>
          </p:nvPr>
        </p:nvSpPr>
        <p:spPr>
          <a:xfrm>
            <a:off x="2627979" y="3661311"/>
            <a:ext cx="6936042" cy="1520289"/>
          </a:xfrm>
        </p:spPr>
        <p:txBody>
          <a:bodyPr>
            <a:noAutofit/>
          </a:bodyPr>
          <a:lstStyle/>
          <a:p>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Name of the Student: Maisha Khatoon</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Student ID: 100899259</a:t>
            </a:r>
            <a:endParaRPr lang="en-CA" sz="2400" dirty="0"/>
          </a:p>
        </p:txBody>
      </p:sp>
    </p:spTree>
    <p:extLst>
      <p:ext uri="{BB962C8B-B14F-4D97-AF65-F5344CB8AC3E}">
        <p14:creationId xmlns:p14="http://schemas.microsoft.com/office/powerpoint/2010/main" val="41193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3F6F-54F2-066F-CBAE-79E2BD30B206}"/>
              </a:ext>
            </a:extLst>
          </p:cNvPr>
          <p:cNvSpPr>
            <a:spLocks noGrp="1"/>
          </p:cNvSpPr>
          <p:nvPr>
            <p:ph type="title"/>
          </p:nvPr>
        </p:nvSpPr>
        <p:spPr>
          <a:xfrm>
            <a:off x="1219200" y="529390"/>
            <a:ext cx="10315074" cy="786064"/>
          </a:xfrm>
        </p:spPr>
        <p:txBody>
          <a:bodyPr>
            <a:normAutofit fontScale="90000"/>
          </a:bodyPr>
          <a:lstStyle/>
          <a:p>
            <a:r>
              <a:rPr lang="en-CA" sz="3200" b="1" dirty="0">
                <a:latin typeface="Times New Roman" panose="02020603050405020304" pitchFamily="18" charset="0"/>
                <a:cs typeface="Times New Roman" panose="02020603050405020304" pitchFamily="18" charset="0"/>
              </a:rPr>
              <a:t>Naïve Bayes: Classification Report</a:t>
            </a:r>
            <a:br>
              <a:rPr lang="en-CA" sz="3200" b="1" dirty="0">
                <a:latin typeface="Times New Roman" panose="02020603050405020304" pitchFamily="18" charset="0"/>
                <a:cs typeface="Times New Roman" panose="02020603050405020304" pitchFamily="18" charset="0"/>
              </a:rPr>
            </a:b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784B3D-C69D-1A94-D8ED-4AF7DDA33470}"/>
              </a:ext>
            </a:extLst>
          </p:cNvPr>
          <p:cNvSpPr>
            <a:spLocks noGrp="1"/>
          </p:cNvSpPr>
          <p:nvPr>
            <p:ph idx="1"/>
          </p:nvPr>
        </p:nvSpPr>
        <p:spPr>
          <a:xfrm>
            <a:off x="1219199" y="1315454"/>
            <a:ext cx="5358063" cy="5052498"/>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Key insights</a:t>
            </a:r>
            <a:endParaRPr lang="en-US" dirty="0"/>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Balanced Accuracy: When compared to Logistic Regression, the Naive Bayes model has greater accuracy (0.86) but a lower recall and precision for churners, indicating a balanced but less aggressive approach to capturing churn cases.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and recall for churners (Class 1) are about equal (0.46 and 0.48), resulting in a more balanced but mediocre performance in identifying consumers who are likely to churn.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Precision for Non-Churners: The Naive Bayes model, like Logistic Regression, has a high precision (0.92) for non-churners, indicating that it is very good at predicting which customers will not churn.</a:t>
            </a:r>
          </a:p>
          <a:p>
            <a:pPr>
              <a:buFont typeface="Arial" panose="020B0604020202020204" pitchFamily="34" charset="0"/>
              <a:buChar char="•"/>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E9F85882-DAE6-A584-563F-E79E8DEBEF44}"/>
              </a:ext>
            </a:extLst>
          </p:cNvPr>
          <p:cNvPicPr>
            <a:picLocks noChangeAspect="1"/>
          </p:cNvPicPr>
          <p:nvPr/>
        </p:nvPicPr>
        <p:blipFill>
          <a:blip r:embed="rId2"/>
          <a:stretch>
            <a:fillRect/>
          </a:stretch>
        </p:blipFill>
        <p:spPr>
          <a:xfrm>
            <a:off x="6679913" y="1315454"/>
            <a:ext cx="4854361" cy="4700335"/>
          </a:xfrm>
          <a:prstGeom prst="rect">
            <a:avLst/>
          </a:prstGeom>
        </p:spPr>
      </p:pic>
    </p:spTree>
    <p:extLst>
      <p:ext uri="{BB962C8B-B14F-4D97-AF65-F5344CB8AC3E}">
        <p14:creationId xmlns:p14="http://schemas.microsoft.com/office/powerpoint/2010/main" val="269419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3F6F-54F2-066F-CBAE-79E2BD30B206}"/>
              </a:ext>
            </a:extLst>
          </p:cNvPr>
          <p:cNvSpPr>
            <a:spLocks noGrp="1"/>
          </p:cNvSpPr>
          <p:nvPr>
            <p:ph type="title"/>
          </p:nvPr>
        </p:nvSpPr>
        <p:spPr>
          <a:xfrm>
            <a:off x="1219200" y="529390"/>
            <a:ext cx="10315074" cy="786064"/>
          </a:xfrm>
        </p:spPr>
        <p:txBody>
          <a:bodyPr>
            <a:normAutofit fontScale="90000"/>
          </a:bodyPr>
          <a:lstStyle/>
          <a:p>
            <a:r>
              <a:rPr lang="en-CA" sz="3200" b="1" dirty="0">
                <a:latin typeface="Times New Roman" panose="02020603050405020304" pitchFamily="18" charset="0"/>
                <a:cs typeface="Times New Roman" panose="02020603050405020304" pitchFamily="18" charset="0"/>
              </a:rPr>
              <a:t>ROC/AUC: Logistic Regression &amp; Naïve Bayes</a:t>
            </a:r>
            <a:br>
              <a:rPr lang="en-CA" sz="3200" b="1" dirty="0">
                <a:latin typeface="Times New Roman" panose="02020603050405020304" pitchFamily="18" charset="0"/>
                <a:cs typeface="Times New Roman" panose="02020603050405020304" pitchFamily="18" charset="0"/>
              </a:rPr>
            </a:b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784B3D-C69D-1A94-D8ED-4AF7DDA33470}"/>
              </a:ext>
            </a:extLst>
          </p:cNvPr>
          <p:cNvSpPr>
            <a:spLocks noGrp="1"/>
          </p:cNvSpPr>
          <p:nvPr>
            <p:ph idx="1"/>
          </p:nvPr>
        </p:nvSpPr>
        <p:spPr>
          <a:xfrm>
            <a:off x="1219199" y="1122948"/>
            <a:ext cx="4809625" cy="5052498"/>
          </a:xfrm>
        </p:spPr>
        <p:txBody>
          <a:bodyPr>
            <a:normAutofit fontScale="92500" lnSpcReduction="20000"/>
          </a:bodyPr>
          <a:lstStyle/>
          <a:p>
            <a:pPr marL="0" indent="0">
              <a:buNone/>
            </a:pPr>
            <a:r>
              <a:rPr lang="en-US" sz="2800" b="1" dirty="0">
                <a:latin typeface="Times New Roman" panose="02020603050405020304" pitchFamily="18" charset="0"/>
                <a:cs typeface="Times New Roman" panose="02020603050405020304" pitchFamily="18" charset="0"/>
              </a:rPr>
              <a:t>Key insights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Logistic Regression- AUC Value: </a:t>
            </a:r>
            <a:r>
              <a:rPr lang="en-US" sz="2600" dirty="0">
                <a:latin typeface="Times New Roman" panose="02020603050405020304" pitchFamily="18" charset="0"/>
                <a:cs typeface="Times New Roman" panose="02020603050405020304" pitchFamily="18" charset="0"/>
              </a:rPr>
              <a:t>The true positive rate and false positive rate are well balanced, as shown by the ROC AUC value of 0.81. When it comes to identifying churners from non-churners, the model does a good job.</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Naïve Bayes- AUC Value: </a:t>
            </a:r>
            <a:r>
              <a:rPr lang="en-US" sz="2600" dirty="0">
                <a:latin typeface="Times New Roman" panose="02020603050405020304" pitchFamily="18" charset="0"/>
                <a:cs typeface="Times New Roman" panose="02020603050405020304" pitchFamily="18" charset="0"/>
              </a:rPr>
              <a:t>The ROC AUC score is 0.81, identical to Logistic Regression, indicating that both models have similar capabilities in distinguishing between churners and non-churners</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CA" dirty="0"/>
          </a:p>
        </p:txBody>
      </p:sp>
      <p:pic>
        <p:nvPicPr>
          <p:cNvPr id="5122" name="Picture 2">
            <a:extLst>
              <a:ext uri="{FF2B5EF4-FFF2-40B4-BE49-F238E27FC236}">
                <a16:creationId xmlns:a16="http://schemas.microsoft.com/office/drawing/2014/main" id="{D2DFCD95-A656-8B12-63F1-6C0155822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737" y="1219201"/>
            <a:ext cx="5505450" cy="485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17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3F6F-54F2-066F-CBAE-79E2BD30B206}"/>
              </a:ext>
            </a:extLst>
          </p:cNvPr>
          <p:cNvSpPr>
            <a:spLocks noGrp="1"/>
          </p:cNvSpPr>
          <p:nvPr>
            <p:ph type="title"/>
          </p:nvPr>
        </p:nvSpPr>
        <p:spPr>
          <a:xfrm>
            <a:off x="1219200" y="529390"/>
            <a:ext cx="10315074" cy="786064"/>
          </a:xfrm>
        </p:spPr>
        <p:txBody>
          <a:bodyPr>
            <a:normAutofit fontScale="90000"/>
          </a:bodyPr>
          <a:lstStyle/>
          <a:p>
            <a:r>
              <a:rPr lang="en-CA" sz="3200" b="1" dirty="0">
                <a:latin typeface="Times New Roman" panose="02020603050405020304" pitchFamily="18" charset="0"/>
                <a:cs typeface="Times New Roman" panose="02020603050405020304" pitchFamily="18" charset="0"/>
              </a:rPr>
              <a:t>Ensemble Voting Model- ROC/ AUC</a:t>
            </a:r>
            <a:br>
              <a:rPr lang="en-CA" sz="3200" b="1" dirty="0">
                <a:latin typeface="Times New Roman" panose="02020603050405020304" pitchFamily="18" charset="0"/>
                <a:cs typeface="Times New Roman" panose="02020603050405020304" pitchFamily="18" charset="0"/>
              </a:rPr>
            </a:b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784B3D-C69D-1A94-D8ED-4AF7DDA33470}"/>
              </a:ext>
            </a:extLst>
          </p:cNvPr>
          <p:cNvSpPr>
            <a:spLocks noGrp="1"/>
          </p:cNvSpPr>
          <p:nvPr>
            <p:ph idx="1"/>
          </p:nvPr>
        </p:nvSpPr>
        <p:spPr>
          <a:xfrm>
            <a:off x="1219199" y="1315454"/>
            <a:ext cx="4876801" cy="43338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Key Insight: </a:t>
            </a:r>
          </a:p>
          <a:p>
            <a:pPr marL="0" indent="0">
              <a:buNone/>
            </a:pPr>
            <a:r>
              <a:rPr lang="en-US" sz="2400" dirty="0">
                <a:latin typeface="Times New Roman" panose="02020603050405020304" pitchFamily="18" charset="0"/>
                <a:cs typeface="Times New Roman" panose="02020603050405020304" pitchFamily="18" charset="0"/>
              </a:rPr>
              <a:t>AUC Value: The ROC AUC score of 0.90 indicates strong performance in distinguishing between churners and non-churners, outperforming both Logistic Regression and Naive Bayes.</a:t>
            </a:r>
            <a:endParaRPr lang="en-CA" sz="24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0B079279-DE81-A6BD-FBA4-6EE880F2B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170" y="1315454"/>
            <a:ext cx="5358063"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83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3F6F-54F2-066F-CBAE-79E2BD30B206}"/>
              </a:ext>
            </a:extLst>
          </p:cNvPr>
          <p:cNvSpPr>
            <a:spLocks noGrp="1"/>
          </p:cNvSpPr>
          <p:nvPr>
            <p:ph type="title"/>
          </p:nvPr>
        </p:nvSpPr>
        <p:spPr>
          <a:xfrm>
            <a:off x="1219200" y="529390"/>
            <a:ext cx="10315074" cy="786064"/>
          </a:xfrm>
        </p:spPr>
        <p:txBody>
          <a:bodyPr>
            <a:normAutofit fontScale="90000"/>
          </a:bodyPr>
          <a:lstStyle/>
          <a:p>
            <a:r>
              <a:rPr lang="en-CA" sz="3200" b="1" dirty="0">
                <a:latin typeface="Times New Roman" panose="02020603050405020304" pitchFamily="18" charset="0"/>
                <a:cs typeface="Times New Roman" panose="02020603050405020304" pitchFamily="18" charset="0"/>
              </a:rPr>
              <a:t>Ensemble Voting Model- Classification Report</a:t>
            </a:r>
            <a:br>
              <a:rPr lang="en-CA" sz="3200" b="1" dirty="0">
                <a:latin typeface="Times New Roman" panose="02020603050405020304" pitchFamily="18" charset="0"/>
                <a:cs typeface="Times New Roman" panose="02020603050405020304" pitchFamily="18" charset="0"/>
              </a:rPr>
            </a:b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784B3D-C69D-1A94-D8ED-4AF7DDA33470}"/>
              </a:ext>
            </a:extLst>
          </p:cNvPr>
          <p:cNvSpPr>
            <a:spLocks noGrp="1"/>
          </p:cNvSpPr>
          <p:nvPr>
            <p:ph idx="1"/>
          </p:nvPr>
        </p:nvSpPr>
        <p:spPr>
          <a:xfrm>
            <a:off x="1219199" y="1315454"/>
            <a:ext cx="5181601" cy="4799596"/>
          </a:xfrm>
        </p:spPr>
        <p:txBody>
          <a:bodyPr>
            <a:normAutofit/>
          </a:bodyPr>
          <a:lstStyle/>
          <a:p>
            <a:pPr marL="0" indent="0">
              <a:buNone/>
            </a:pPr>
            <a:r>
              <a:rPr lang="en-CA" b="1" dirty="0">
                <a:latin typeface="Times New Roman" panose="02020603050405020304" pitchFamily="18" charset="0"/>
                <a:cs typeface="Times New Roman" panose="02020603050405020304" pitchFamily="18" charset="0"/>
              </a:rPr>
              <a:t>Metrics Overview:</a:t>
            </a:r>
          </a:p>
          <a:p>
            <a:pPr marL="0" indent="0">
              <a:buNone/>
            </a:pPr>
            <a:r>
              <a:rPr lang="en-CA" dirty="0">
                <a:latin typeface="Times New Roman" panose="02020603050405020304" pitchFamily="18" charset="0"/>
                <a:cs typeface="Times New Roman" panose="02020603050405020304" pitchFamily="18" charset="0"/>
              </a:rPr>
              <a:t>Accuracy: 0.91Precision: 0.62Recall: 0.73F1 Score: 0.67ROC AUC: 0.90</a:t>
            </a:r>
          </a:p>
          <a:p>
            <a:pPr marL="0" indent="0">
              <a:buNone/>
            </a:pPr>
            <a:r>
              <a:rPr lang="en-CA" b="1" dirty="0">
                <a:latin typeface="Times New Roman" panose="02020603050405020304" pitchFamily="18" charset="0"/>
                <a:cs typeface="Times New Roman" panose="02020603050405020304" pitchFamily="18" charset="0"/>
              </a:rPr>
              <a:t>Confusion Matrix:</a:t>
            </a:r>
          </a:p>
          <a:p>
            <a:pPr marL="0" indent="0">
              <a:buNone/>
            </a:pPr>
            <a:r>
              <a:rPr lang="en-CA" dirty="0">
                <a:latin typeface="Times New Roman" panose="02020603050405020304" pitchFamily="18" charset="0"/>
                <a:cs typeface="Times New Roman" panose="02020603050405020304" pitchFamily="18" charset="0"/>
              </a:rPr>
              <a:t>[[777, 53], [32, 88]]</a:t>
            </a:r>
          </a:p>
          <a:p>
            <a:pPr marL="0" indent="0">
              <a:buNone/>
            </a:pPr>
            <a:r>
              <a:rPr lang="en-CA" b="1" dirty="0">
                <a:latin typeface="Times New Roman" panose="02020603050405020304" pitchFamily="18" charset="0"/>
                <a:cs typeface="Times New Roman" panose="02020603050405020304" pitchFamily="18" charset="0"/>
              </a:rPr>
              <a:t>Classification Report Summary:</a:t>
            </a:r>
          </a:p>
          <a:p>
            <a:pPr marL="0" indent="0">
              <a:buNone/>
            </a:pPr>
            <a:r>
              <a:rPr lang="en-CA" dirty="0">
                <a:latin typeface="Times New Roman" panose="02020603050405020304" pitchFamily="18" charset="0"/>
                <a:cs typeface="Times New Roman" panose="02020603050405020304" pitchFamily="18" charset="0"/>
              </a:rPr>
              <a:t>Class 0 (Non-Churn): Precision = 0.96, Recall = 0.94, F1-Score = 0.95, Support = 830Class 1 (Churn): Precision = 0.62, Recall = 0.73, F1-Score = 0.67, Support = 120</a:t>
            </a:r>
          </a:p>
        </p:txBody>
      </p:sp>
      <p:pic>
        <p:nvPicPr>
          <p:cNvPr id="5" name="Picture 4">
            <a:extLst>
              <a:ext uri="{FF2B5EF4-FFF2-40B4-BE49-F238E27FC236}">
                <a16:creationId xmlns:a16="http://schemas.microsoft.com/office/drawing/2014/main" id="{C99F28CD-5F95-E715-22B6-C4A6B547FC40}"/>
              </a:ext>
            </a:extLst>
          </p:cNvPr>
          <p:cNvPicPr>
            <a:picLocks noChangeAspect="1"/>
          </p:cNvPicPr>
          <p:nvPr/>
        </p:nvPicPr>
        <p:blipFill>
          <a:blip r:embed="rId2"/>
          <a:stretch>
            <a:fillRect/>
          </a:stretch>
        </p:blipFill>
        <p:spPr>
          <a:xfrm>
            <a:off x="7029450" y="1315454"/>
            <a:ext cx="4705350" cy="4647196"/>
          </a:xfrm>
          <a:prstGeom prst="rect">
            <a:avLst/>
          </a:prstGeom>
        </p:spPr>
      </p:pic>
    </p:spTree>
    <p:extLst>
      <p:ext uri="{BB962C8B-B14F-4D97-AF65-F5344CB8AC3E}">
        <p14:creationId xmlns:p14="http://schemas.microsoft.com/office/powerpoint/2010/main" val="296809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1334-E37D-7EDF-893B-5FDE49ED9E6E}"/>
              </a:ext>
            </a:extLst>
          </p:cNvPr>
          <p:cNvSpPr>
            <a:spLocks noGrp="1"/>
          </p:cNvSpPr>
          <p:nvPr>
            <p:ph type="title"/>
          </p:nvPr>
        </p:nvSpPr>
        <p:spPr>
          <a:xfrm>
            <a:off x="1219199" y="401054"/>
            <a:ext cx="10395283" cy="737935"/>
          </a:xfrm>
        </p:spPr>
        <p:txBody>
          <a:bodyPr>
            <a:normAutofit/>
          </a:bodyPr>
          <a:lstStyle/>
          <a:p>
            <a:r>
              <a:rPr lang="en-US" sz="3200" b="1" dirty="0">
                <a:latin typeface="Times New Roman" panose="02020603050405020304" pitchFamily="18" charset="0"/>
                <a:cs typeface="Times New Roman" panose="02020603050405020304" pitchFamily="18" charset="0"/>
              </a:rPr>
              <a:t>Comparison of Models</a:t>
            </a: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1473A-BF7C-3604-8DA8-92B3561A3732}"/>
              </a:ext>
            </a:extLst>
          </p:cNvPr>
          <p:cNvSpPr>
            <a:spLocks noGrp="1"/>
          </p:cNvSpPr>
          <p:nvPr>
            <p:ph idx="1"/>
          </p:nvPr>
        </p:nvSpPr>
        <p:spPr>
          <a:xfrm>
            <a:off x="1219199" y="1138989"/>
            <a:ext cx="10539663" cy="5438274"/>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Total Precision: In terms of accuracy, the Ensemble Voting model outperformed Logistic Regression (0.75) and Naive Bayes (0.86), with a score of 0.91. This suggests that the overall prediction accuracy can be increased by combining models, in this case, Gradient Boosting and Logistic Regression.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and Memory Equilibrium: Compared to lower accuracy in Logistic Regression (0.30) and Naive Bayes (0.46), the Ensemble Voting model offers a superior balance between precision and recall for churn prediction (Class 1), with precision at 0.62 and recall at 0.73. This indicates that without overpredicting, the ensemble model performs better at accurately detecting churners.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Higher ROC AUC: The Ensemble Voting model outperforms both Logistic Regression and Naive Bayes, with respective AUCs of 0.90 and 0.81. This shows that the ensemble model is more effective at identifying which consumers are likely to churn and which ones won't.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42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E8DF-6FC4-00A9-C2BD-D0FB1CED03CD}"/>
              </a:ext>
            </a:extLst>
          </p:cNvPr>
          <p:cNvSpPr>
            <a:spLocks noGrp="1"/>
          </p:cNvSpPr>
          <p:nvPr>
            <p:ph type="title"/>
          </p:nvPr>
        </p:nvSpPr>
        <p:spPr>
          <a:xfrm>
            <a:off x="1219198" y="569495"/>
            <a:ext cx="10427369" cy="711868"/>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CA" sz="4000" b="1" dirty="0"/>
          </a:p>
        </p:txBody>
      </p:sp>
      <p:sp>
        <p:nvSpPr>
          <p:cNvPr id="3" name="Content Placeholder 2">
            <a:extLst>
              <a:ext uri="{FF2B5EF4-FFF2-40B4-BE49-F238E27FC236}">
                <a16:creationId xmlns:a16="http://schemas.microsoft.com/office/drawing/2014/main" id="{0D6BCEA2-10B8-3135-4F06-20ADD43C9758}"/>
              </a:ext>
            </a:extLst>
          </p:cNvPr>
          <p:cNvSpPr>
            <a:spLocks noGrp="1"/>
          </p:cNvSpPr>
          <p:nvPr>
            <p:ph idx="1"/>
          </p:nvPr>
        </p:nvSpPr>
        <p:spPr>
          <a:xfrm>
            <a:off x="1219199" y="1281363"/>
            <a:ext cx="10427369" cy="5007142"/>
          </a:xfrm>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Best Model: The Ensemble Voting model performs better on all major criteria compared to Logistic Regression and Naive Bayes, especially when it comes to the balance of precision, recall, and total accuracy.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Practical Implications: Based on its robust performance, the Ensemble Voting model is the best option for predicting customer attrition and should be put into practice.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Next Steps: To improve performance even further, think about incorporating other models or modifying weights to further refine the ensemble.</a:t>
            </a:r>
          </a:p>
        </p:txBody>
      </p:sp>
    </p:spTree>
    <p:extLst>
      <p:ext uri="{BB962C8B-B14F-4D97-AF65-F5344CB8AC3E}">
        <p14:creationId xmlns:p14="http://schemas.microsoft.com/office/powerpoint/2010/main" val="79223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5556-CBEB-981F-CF97-E7778DDF12CF}"/>
              </a:ext>
            </a:extLst>
          </p:cNvPr>
          <p:cNvSpPr>
            <a:spLocks noGrp="1"/>
          </p:cNvSpPr>
          <p:nvPr>
            <p:ph type="title"/>
          </p:nvPr>
        </p:nvSpPr>
        <p:spPr>
          <a:xfrm>
            <a:off x="1708485" y="2686050"/>
            <a:ext cx="9601200" cy="1485900"/>
          </a:xfrm>
        </p:spPr>
        <p:txBody>
          <a:bodyPr>
            <a:normAutofit/>
          </a:bodyPr>
          <a:lstStyle/>
          <a:p>
            <a:pPr algn="ctr"/>
            <a:r>
              <a:rPr lang="en-US" sz="8800" dirty="0">
                <a:latin typeface="Times New Roman" panose="02020603050405020304" pitchFamily="18" charset="0"/>
                <a:cs typeface="Times New Roman" panose="02020603050405020304" pitchFamily="18" charset="0"/>
              </a:rPr>
              <a:t>Thank you.</a:t>
            </a:r>
            <a:endParaRPr lang="en-CA"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0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BCD-4C2E-0F31-AA73-ACA5945F086A}"/>
              </a:ext>
            </a:extLst>
          </p:cNvPr>
          <p:cNvSpPr>
            <a:spLocks noGrp="1"/>
          </p:cNvSpPr>
          <p:nvPr>
            <p:ph type="title"/>
          </p:nvPr>
        </p:nvSpPr>
        <p:spPr>
          <a:xfrm>
            <a:off x="1219199" y="685800"/>
            <a:ext cx="10363199" cy="774032"/>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 </a:t>
            </a:r>
            <a:endParaRPr lang="en-CA" sz="3200" b="1" dirty="0"/>
          </a:p>
        </p:txBody>
      </p:sp>
      <p:sp>
        <p:nvSpPr>
          <p:cNvPr id="3" name="Content Placeholder 2">
            <a:extLst>
              <a:ext uri="{FF2B5EF4-FFF2-40B4-BE49-F238E27FC236}">
                <a16:creationId xmlns:a16="http://schemas.microsoft.com/office/drawing/2014/main" id="{48314EC8-03C0-D84E-A556-70B31756CCFA}"/>
              </a:ext>
            </a:extLst>
          </p:cNvPr>
          <p:cNvSpPr>
            <a:spLocks noGrp="1"/>
          </p:cNvSpPr>
          <p:nvPr>
            <p:ph idx="1"/>
          </p:nvPr>
        </p:nvSpPr>
        <p:spPr>
          <a:xfrm>
            <a:off x="1219200" y="1459832"/>
            <a:ext cx="10363200" cy="495701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Mr. John Hughes requested three predictive models (Logistic Regression, Naïve Bayes, and Voting Ensemble) to anticipate customer attrition. The idea is to determine which variables contribute the most to customers leaving the service and then utilize that information to anticipate future churn.</a:t>
            </a: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6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BCD-4C2E-0F31-AA73-ACA5945F086A}"/>
              </a:ext>
            </a:extLst>
          </p:cNvPr>
          <p:cNvSpPr>
            <a:spLocks noGrp="1"/>
          </p:cNvSpPr>
          <p:nvPr>
            <p:ph type="title"/>
          </p:nvPr>
        </p:nvSpPr>
        <p:spPr>
          <a:xfrm>
            <a:off x="1219199" y="685800"/>
            <a:ext cx="10363199" cy="774032"/>
          </a:xfrm>
        </p:spPr>
        <p:txBody>
          <a:bodyPr>
            <a:normAutofit/>
          </a:bodyPr>
          <a:lstStyle/>
          <a:p>
            <a:r>
              <a:rPr lang="en-US" sz="3200" b="1" dirty="0">
                <a:latin typeface="Times New Roman" panose="02020603050405020304" pitchFamily="18" charset="0"/>
                <a:cs typeface="Times New Roman" panose="02020603050405020304" pitchFamily="18" charset="0"/>
              </a:rPr>
              <a:t>Key Statistics</a:t>
            </a:r>
            <a:endParaRPr lang="en-CA"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0B85AB4-7A53-F2E1-2824-EE9CC32171C7}"/>
              </a:ext>
            </a:extLst>
          </p:cNvPr>
          <p:cNvPicPr>
            <a:picLocks noGrp="1" noChangeAspect="1"/>
          </p:cNvPicPr>
          <p:nvPr>
            <p:ph idx="1"/>
          </p:nvPr>
        </p:nvPicPr>
        <p:blipFill>
          <a:blip r:embed="rId2"/>
          <a:stretch>
            <a:fillRect/>
          </a:stretch>
        </p:blipFill>
        <p:spPr>
          <a:xfrm>
            <a:off x="1219198" y="1796716"/>
            <a:ext cx="10363200" cy="3649679"/>
          </a:xfrm>
        </p:spPr>
      </p:pic>
    </p:spTree>
    <p:extLst>
      <p:ext uri="{BB962C8B-B14F-4D97-AF65-F5344CB8AC3E}">
        <p14:creationId xmlns:p14="http://schemas.microsoft.com/office/powerpoint/2010/main" val="183165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BCD-4C2E-0F31-AA73-ACA5945F086A}"/>
              </a:ext>
            </a:extLst>
          </p:cNvPr>
          <p:cNvSpPr>
            <a:spLocks noGrp="1"/>
          </p:cNvSpPr>
          <p:nvPr>
            <p:ph type="title"/>
          </p:nvPr>
        </p:nvSpPr>
        <p:spPr>
          <a:xfrm>
            <a:off x="1219199" y="685800"/>
            <a:ext cx="10363199" cy="774032"/>
          </a:xfrm>
        </p:spPr>
        <p:txBody>
          <a:bodyPr>
            <a:normAutofit/>
          </a:bodyPr>
          <a:lstStyle/>
          <a:p>
            <a:r>
              <a:rPr lang="en-US" sz="3200" b="1" dirty="0">
                <a:latin typeface="Times New Roman" panose="02020603050405020304" pitchFamily="18" charset="0"/>
                <a:cs typeface="Times New Roman" panose="02020603050405020304" pitchFamily="18" charset="0"/>
              </a:rPr>
              <a:t>Outlier Treatment: Feature Engineering</a:t>
            </a:r>
            <a:endParaRPr lang="en-CA"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9429CE2-ADAF-CAA6-897C-9054A9F07276}"/>
              </a:ext>
            </a:extLst>
          </p:cNvPr>
          <p:cNvPicPr>
            <a:picLocks noGrp="1" noChangeAspect="1"/>
          </p:cNvPicPr>
          <p:nvPr>
            <p:ph idx="1"/>
          </p:nvPr>
        </p:nvPicPr>
        <p:blipFill>
          <a:blip r:embed="rId2"/>
          <a:stretch>
            <a:fillRect/>
          </a:stretch>
        </p:blipFill>
        <p:spPr>
          <a:xfrm>
            <a:off x="1219199" y="1588168"/>
            <a:ext cx="9634222" cy="4207954"/>
          </a:xfrm>
        </p:spPr>
      </p:pic>
    </p:spTree>
    <p:extLst>
      <p:ext uri="{BB962C8B-B14F-4D97-AF65-F5344CB8AC3E}">
        <p14:creationId xmlns:p14="http://schemas.microsoft.com/office/powerpoint/2010/main" val="48799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508D-A046-152C-932B-8EAEAEDF2551}"/>
              </a:ext>
            </a:extLst>
          </p:cNvPr>
          <p:cNvSpPr>
            <a:spLocks noGrp="1"/>
          </p:cNvSpPr>
          <p:nvPr>
            <p:ph type="title"/>
          </p:nvPr>
        </p:nvSpPr>
        <p:spPr>
          <a:xfrm>
            <a:off x="1219200" y="368970"/>
            <a:ext cx="10427368" cy="513346"/>
          </a:xfrm>
        </p:spPr>
        <p:txBody>
          <a:bodyPr>
            <a:normAutofit fontScale="90000"/>
          </a:bodyPr>
          <a:lstStyle/>
          <a:p>
            <a:r>
              <a:rPr lang="en-US" sz="3200" b="1" dirty="0">
                <a:latin typeface="Times New Roman" panose="02020603050405020304" pitchFamily="18" charset="0"/>
                <a:cs typeface="Times New Roman" panose="02020603050405020304" pitchFamily="18" charset="0"/>
              </a:rPr>
              <a:t>Data Description</a:t>
            </a:r>
            <a:endParaRPr lang="en-CA"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56CD312-9DB2-09C9-E598-506F7BA8D13E}"/>
              </a:ext>
            </a:extLst>
          </p:cNvPr>
          <p:cNvSpPr>
            <a:spLocks noGrp="1"/>
          </p:cNvSpPr>
          <p:nvPr>
            <p:ph idx="1"/>
          </p:nvPr>
        </p:nvSpPr>
        <p:spPr>
          <a:xfrm>
            <a:off x="1371600" y="882317"/>
            <a:ext cx="10274968" cy="579119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dataset contains 3,333 observations and 11 variables, including:</a:t>
            </a:r>
          </a:p>
          <a:p>
            <a:pPr marL="0" indent="0">
              <a:buNone/>
            </a:pPr>
            <a:r>
              <a:rPr lang="en-US" sz="1800" dirty="0" err="1">
                <a:latin typeface="Times New Roman" panose="02020603050405020304" pitchFamily="18" charset="0"/>
                <a:cs typeface="Times New Roman" panose="02020603050405020304" pitchFamily="18" charset="0"/>
              </a:rPr>
              <a:t>AccountWeeks</a:t>
            </a:r>
            <a:r>
              <a:rPr lang="en-US" sz="1800" dirty="0">
                <a:latin typeface="Times New Roman" panose="02020603050405020304" pitchFamily="18" charset="0"/>
                <a:cs typeface="Times New Roman" panose="02020603050405020304" pitchFamily="18" charset="0"/>
              </a:rPr>
              <a:t>: How long a customer has been with the company.</a:t>
            </a:r>
          </a:p>
          <a:p>
            <a:pPr marL="0" indent="0">
              <a:buNone/>
            </a:pPr>
            <a:r>
              <a:rPr lang="en-US" sz="1800" dirty="0" err="1">
                <a:latin typeface="Times New Roman" panose="02020603050405020304" pitchFamily="18" charset="0"/>
                <a:cs typeface="Times New Roman" panose="02020603050405020304" pitchFamily="18" charset="0"/>
              </a:rPr>
              <a:t>ContractRenewal</a:t>
            </a:r>
            <a:r>
              <a:rPr lang="en-US" sz="1800" dirty="0">
                <a:latin typeface="Times New Roman" panose="02020603050405020304" pitchFamily="18" charset="0"/>
                <a:cs typeface="Times New Roman" panose="02020603050405020304" pitchFamily="18" charset="0"/>
              </a:rPr>
              <a:t>: Whether the customer recently renewed their contract.</a:t>
            </a:r>
          </a:p>
          <a:p>
            <a:pPr marL="0" indent="0">
              <a:buNone/>
            </a:pPr>
            <a:r>
              <a:rPr lang="en-US" sz="1800" dirty="0" err="1">
                <a:latin typeface="Times New Roman" panose="02020603050405020304" pitchFamily="18" charset="0"/>
                <a:cs typeface="Times New Roman" panose="02020603050405020304" pitchFamily="18" charset="0"/>
              </a:rPr>
              <a:t>DataPlan</a:t>
            </a:r>
            <a:r>
              <a:rPr lang="en-US" sz="1800" dirty="0">
                <a:latin typeface="Times New Roman" panose="02020603050405020304" pitchFamily="18" charset="0"/>
                <a:cs typeface="Times New Roman" panose="02020603050405020304" pitchFamily="18" charset="0"/>
              </a:rPr>
              <a:t>: Whether the customer has a data plan.</a:t>
            </a:r>
          </a:p>
          <a:p>
            <a:pPr marL="0" indent="0">
              <a:buNone/>
            </a:pPr>
            <a:r>
              <a:rPr lang="en-US" sz="1800" dirty="0" err="1">
                <a:latin typeface="Times New Roman" panose="02020603050405020304" pitchFamily="18" charset="0"/>
                <a:cs typeface="Times New Roman" panose="02020603050405020304" pitchFamily="18" charset="0"/>
              </a:rPr>
              <a:t>DataUsage</a:t>
            </a:r>
            <a:r>
              <a:rPr lang="en-US" sz="1800" dirty="0">
                <a:latin typeface="Times New Roman" panose="02020603050405020304" pitchFamily="18" charset="0"/>
                <a:cs typeface="Times New Roman" panose="02020603050405020304" pitchFamily="18" charset="0"/>
              </a:rPr>
              <a:t>: The amount of data the customer uses each month.</a:t>
            </a:r>
          </a:p>
          <a:p>
            <a:pPr marL="0" indent="0">
              <a:buNone/>
            </a:pPr>
            <a:r>
              <a:rPr lang="en-US" sz="1800" dirty="0" err="1">
                <a:latin typeface="Times New Roman" panose="02020603050405020304" pitchFamily="18" charset="0"/>
                <a:cs typeface="Times New Roman" panose="02020603050405020304" pitchFamily="18" charset="0"/>
              </a:rPr>
              <a:t>CustServCalls</a:t>
            </a:r>
            <a:r>
              <a:rPr lang="en-US" sz="1800" dirty="0">
                <a:latin typeface="Times New Roman" panose="02020603050405020304" pitchFamily="18" charset="0"/>
                <a:cs typeface="Times New Roman" panose="02020603050405020304" pitchFamily="18" charset="0"/>
              </a:rPr>
              <a:t>: The number of customer service calls made by the customer.</a:t>
            </a:r>
          </a:p>
          <a:p>
            <a:pPr marL="0" indent="0">
              <a:buNone/>
            </a:pPr>
            <a:r>
              <a:rPr lang="en-US" sz="1800" dirty="0" err="1">
                <a:latin typeface="Times New Roman" panose="02020603050405020304" pitchFamily="18" charset="0"/>
                <a:cs typeface="Times New Roman" panose="02020603050405020304" pitchFamily="18" charset="0"/>
              </a:rPr>
              <a:t>DayMins</a:t>
            </a:r>
            <a:r>
              <a:rPr lang="en-US" sz="1800" dirty="0">
                <a:latin typeface="Times New Roman" panose="02020603050405020304" pitchFamily="18" charset="0"/>
                <a:cs typeface="Times New Roman" panose="02020603050405020304" pitchFamily="18" charset="0"/>
              </a:rPr>
              <a:t>: Average minutes spent on daytime calls.</a:t>
            </a:r>
          </a:p>
          <a:p>
            <a:pPr marL="0" indent="0">
              <a:buNone/>
            </a:pPr>
            <a:r>
              <a:rPr lang="en-US" sz="1800" dirty="0" err="1">
                <a:latin typeface="Times New Roman" panose="02020603050405020304" pitchFamily="18" charset="0"/>
                <a:cs typeface="Times New Roman" panose="02020603050405020304" pitchFamily="18" charset="0"/>
              </a:rPr>
              <a:t>DayCalls</a:t>
            </a:r>
            <a:r>
              <a:rPr lang="en-US" sz="1800" dirty="0">
                <a:latin typeface="Times New Roman" panose="02020603050405020304" pitchFamily="18" charset="0"/>
                <a:cs typeface="Times New Roman" panose="02020603050405020304" pitchFamily="18" charset="0"/>
              </a:rPr>
              <a:t>: Average number of daytime calls.</a:t>
            </a:r>
          </a:p>
          <a:p>
            <a:pPr marL="0" indent="0">
              <a:buNone/>
            </a:pPr>
            <a:r>
              <a:rPr lang="en-US" sz="1800" dirty="0" err="1">
                <a:latin typeface="Times New Roman" panose="02020603050405020304" pitchFamily="18" charset="0"/>
                <a:cs typeface="Times New Roman" panose="02020603050405020304" pitchFamily="18" charset="0"/>
              </a:rPr>
              <a:t>MonthlyCharge</a:t>
            </a:r>
            <a:r>
              <a:rPr lang="en-US" sz="1800" dirty="0">
                <a:latin typeface="Times New Roman" panose="02020603050405020304" pitchFamily="18" charset="0"/>
                <a:cs typeface="Times New Roman" panose="02020603050405020304" pitchFamily="18" charset="0"/>
              </a:rPr>
              <a:t>: Average monthly bill amount.</a:t>
            </a:r>
          </a:p>
          <a:p>
            <a:pPr marL="0" indent="0">
              <a:buNone/>
            </a:pPr>
            <a:r>
              <a:rPr lang="en-US" sz="1800" dirty="0" err="1">
                <a:latin typeface="Times New Roman" panose="02020603050405020304" pitchFamily="18" charset="0"/>
                <a:cs typeface="Times New Roman" panose="02020603050405020304" pitchFamily="18" charset="0"/>
              </a:rPr>
              <a:t>OverageFee</a:t>
            </a:r>
            <a:r>
              <a:rPr lang="en-US" sz="1800" dirty="0">
                <a:latin typeface="Times New Roman" panose="02020603050405020304" pitchFamily="18" charset="0"/>
                <a:cs typeface="Times New Roman" panose="02020603050405020304" pitchFamily="18" charset="0"/>
              </a:rPr>
              <a:t>: Largest overage fee in the last 12 months.</a:t>
            </a:r>
          </a:p>
          <a:p>
            <a:pPr marL="0" indent="0">
              <a:buNone/>
            </a:pPr>
            <a:r>
              <a:rPr lang="en-US" sz="1800" dirty="0" err="1">
                <a:latin typeface="Times New Roman" panose="02020603050405020304" pitchFamily="18" charset="0"/>
                <a:cs typeface="Times New Roman" panose="02020603050405020304" pitchFamily="18" charset="0"/>
              </a:rPr>
              <a:t>RoamMins</a:t>
            </a:r>
            <a:r>
              <a:rPr lang="en-US" sz="1800" dirty="0">
                <a:latin typeface="Times New Roman" panose="02020603050405020304" pitchFamily="18" charset="0"/>
                <a:cs typeface="Times New Roman" panose="02020603050405020304" pitchFamily="18" charset="0"/>
              </a:rPr>
              <a:t>: Average roaming minutes per month.</a:t>
            </a:r>
          </a:p>
          <a:p>
            <a:pPr marL="0" indent="0">
              <a:buNone/>
            </a:pPr>
            <a:r>
              <a:rPr lang="en-US" sz="1800" dirty="0">
                <a:latin typeface="Times New Roman" panose="02020603050405020304" pitchFamily="18" charset="0"/>
                <a:cs typeface="Times New Roman" panose="02020603050405020304" pitchFamily="18" charset="0"/>
              </a:rPr>
              <a:t>Churn: Whether the customer canceled the service (this is the target variable).</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92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33E0-41BD-5A91-CE01-ADA8DD5653FF}"/>
              </a:ext>
            </a:extLst>
          </p:cNvPr>
          <p:cNvSpPr>
            <a:spLocks noGrp="1"/>
          </p:cNvSpPr>
          <p:nvPr>
            <p:ph type="title"/>
          </p:nvPr>
        </p:nvSpPr>
        <p:spPr>
          <a:xfrm>
            <a:off x="1371600" y="685800"/>
            <a:ext cx="10307052" cy="597568"/>
          </a:xfrm>
        </p:spPr>
        <p:txBody>
          <a:bodyPr>
            <a:normAutofit/>
          </a:bodyPr>
          <a:lstStyle/>
          <a:p>
            <a:r>
              <a:rPr lang="en-US" sz="3200" b="1" dirty="0">
                <a:latin typeface="Times New Roman" panose="02020603050405020304" pitchFamily="18" charset="0"/>
                <a:cs typeface="Times New Roman" panose="02020603050405020304" pitchFamily="18" charset="0"/>
              </a:rPr>
              <a:t>Key insights from EDA</a:t>
            </a:r>
            <a:endParaRPr lang="en-CA"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669E00C-EC48-EAE7-21A1-D4CCF2969F1A}"/>
              </a:ext>
            </a:extLst>
          </p:cNvPr>
          <p:cNvSpPr>
            <a:spLocks noGrp="1"/>
          </p:cNvSpPr>
          <p:nvPr>
            <p:ph idx="1"/>
          </p:nvPr>
        </p:nvSpPr>
        <p:spPr>
          <a:xfrm>
            <a:off x="1371599" y="1283368"/>
            <a:ext cx="10307053" cy="4584032"/>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Contract Renewal Imbalance: The majority of customers (90.3%) have renewed their contracts, indicating a high level of loyalty and satisfaction. This imbalance must be incorporated into the models to avoid biased predictions.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percentage of zero customer service calls: Approximately 20.9% of consumers have never contacted customer service, which could indicate that they are either extremely satisfied or are unaware of the service choices. This could have an impact on turnover predictions.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Strong Correlation Between Monthly Charge and Overage Fee: Customers with greater overage costs are likely to have higher monthly charges. This shows that frequent overage fees may be a substantial factor in overall consumer expenditures, influencing their decision to stay or leave.</a:t>
            </a:r>
          </a:p>
          <a:p>
            <a:pPr>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70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2DD2-DDCE-D091-F89E-FED26E561715}"/>
              </a:ext>
            </a:extLst>
          </p:cNvPr>
          <p:cNvSpPr>
            <a:spLocks noGrp="1"/>
          </p:cNvSpPr>
          <p:nvPr>
            <p:ph type="title"/>
          </p:nvPr>
        </p:nvSpPr>
        <p:spPr>
          <a:xfrm>
            <a:off x="1090862" y="445169"/>
            <a:ext cx="10539663" cy="918411"/>
          </a:xfrm>
        </p:spPr>
        <p:txBody>
          <a:bodyPr>
            <a:normAutofit/>
          </a:bodyPr>
          <a:lstStyle/>
          <a:p>
            <a:r>
              <a:rPr lang="en-US" sz="3200" b="1" dirty="0">
                <a:latin typeface="Times New Roman" panose="02020603050405020304" pitchFamily="18" charset="0"/>
                <a:cs typeface="Times New Roman" panose="02020603050405020304" pitchFamily="18" charset="0"/>
              </a:rPr>
              <a:t>Learning Curves- Logistic Regression</a:t>
            </a:r>
            <a:endParaRPr lang="en-CA"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8AFB42E-91B4-2742-77AD-FE975B9B99F6}"/>
              </a:ext>
            </a:extLst>
          </p:cNvPr>
          <p:cNvSpPr>
            <a:spLocks noGrp="1"/>
          </p:cNvSpPr>
          <p:nvPr>
            <p:ph idx="1"/>
          </p:nvPr>
        </p:nvSpPr>
        <p:spPr>
          <a:xfrm>
            <a:off x="1090862" y="1237979"/>
            <a:ext cx="4764504" cy="53072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Key Insights: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Convergence of Training and Cross-Validation Scores: According to the learning curve, training and cross-validation scores converge as the number of training cases grows. This suggests that the model is well-generalized, has a balanced trade-off between bias and variance, and does not overfit the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Stability with More Data: As the dataset size grows, the scores stabilize, indicating that adding more training data may not significantly improve the model's performance. This demonstrates that the current dataset size is adequate for the Logistic Regression model.</a:t>
            </a: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1D78D42D-7C83-E6F0-A5BD-9CD3041DB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636" y="1363580"/>
            <a:ext cx="5514975" cy="479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71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2DD2-DDCE-D091-F89E-FED26E561715}"/>
              </a:ext>
            </a:extLst>
          </p:cNvPr>
          <p:cNvSpPr>
            <a:spLocks noGrp="1"/>
          </p:cNvSpPr>
          <p:nvPr>
            <p:ph type="title"/>
          </p:nvPr>
        </p:nvSpPr>
        <p:spPr>
          <a:xfrm>
            <a:off x="1090862" y="445170"/>
            <a:ext cx="10539663" cy="629652"/>
          </a:xfrm>
        </p:spPr>
        <p:txBody>
          <a:bodyPr>
            <a:normAutofit/>
          </a:bodyPr>
          <a:lstStyle/>
          <a:p>
            <a:r>
              <a:rPr lang="en-US" sz="3200" b="1" dirty="0">
                <a:latin typeface="Times New Roman" panose="02020603050405020304" pitchFamily="18" charset="0"/>
                <a:cs typeface="Times New Roman" panose="02020603050405020304" pitchFamily="18" charset="0"/>
              </a:rPr>
              <a:t>Learning Curves- Naïve Bayes</a:t>
            </a:r>
            <a:endParaRPr lang="en-CA"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8AFB42E-91B4-2742-77AD-FE975B9B99F6}"/>
              </a:ext>
            </a:extLst>
          </p:cNvPr>
          <p:cNvSpPr>
            <a:spLocks noGrp="1"/>
          </p:cNvSpPr>
          <p:nvPr>
            <p:ph idx="1"/>
          </p:nvPr>
        </p:nvSpPr>
        <p:spPr>
          <a:xfrm>
            <a:off x="1090862" y="1237979"/>
            <a:ext cx="4764504" cy="530720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Key Insights: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Variance at First: If it applies, a wider difference between training and cross-validation scores for smaller training sizes may be seen in the Naive Bayes learning curve, which would suggest high variance. This implies that the model may be overfit at first but gets better with additional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Rapid Stabilization: When additional data is added, the Naive Bayes model may stabilize more quickly than more sophisticated models, with training and cross-validation scores convergent earlier. This indicates that Naive Bayes is an effective model for this classification problem and can do well even with fewer datasets.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56DD89C-E516-3D68-1450-B8689ADE7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693" y="1237979"/>
            <a:ext cx="5514975" cy="495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8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3F6F-54F2-066F-CBAE-79E2BD30B206}"/>
              </a:ext>
            </a:extLst>
          </p:cNvPr>
          <p:cNvSpPr>
            <a:spLocks noGrp="1"/>
          </p:cNvSpPr>
          <p:nvPr>
            <p:ph type="title"/>
          </p:nvPr>
        </p:nvSpPr>
        <p:spPr>
          <a:xfrm>
            <a:off x="1219200" y="529390"/>
            <a:ext cx="10315074" cy="786064"/>
          </a:xfrm>
        </p:spPr>
        <p:txBody>
          <a:bodyPr>
            <a:normAutofit fontScale="90000"/>
          </a:bodyPr>
          <a:lstStyle/>
          <a:p>
            <a:r>
              <a:rPr lang="en-CA" sz="3200" b="1" dirty="0">
                <a:latin typeface="Times New Roman" panose="02020603050405020304" pitchFamily="18" charset="0"/>
                <a:cs typeface="Times New Roman" panose="02020603050405020304" pitchFamily="18" charset="0"/>
              </a:rPr>
              <a:t>Logistic Regression: Classification Report</a:t>
            </a:r>
            <a:br>
              <a:rPr lang="en-CA" sz="3200" b="1" dirty="0">
                <a:latin typeface="Times New Roman" panose="02020603050405020304" pitchFamily="18" charset="0"/>
                <a:cs typeface="Times New Roman" panose="02020603050405020304" pitchFamily="18" charset="0"/>
              </a:rPr>
            </a:b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784B3D-C69D-1A94-D8ED-4AF7DDA33470}"/>
              </a:ext>
            </a:extLst>
          </p:cNvPr>
          <p:cNvSpPr>
            <a:spLocks noGrp="1"/>
          </p:cNvSpPr>
          <p:nvPr>
            <p:ph idx="1"/>
          </p:nvPr>
        </p:nvSpPr>
        <p:spPr>
          <a:xfrm>
            <a:off x="1219199" y="1315454"/>
            <a:ext cx="5358063" cy="5052498"/>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Key insights</a:t>
            </a:r>
            <a:endParaRPr lang="en-US" dirty="0"/>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High Precision for Non-Churn: The model shows a high precision (0.96) for forecasting customers who do not churn (Class 0). This means that 96% of the time, the model is right when it predicts a customer won't churn.</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Recall Imbalance: The model captures the majority of churn cases but also generates a sizable number of false positives. For churners (Class 1), the recall is quite high at 0.78, while the accuracy is low at 0.30.</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F1 Score Disparity: The model tends to misclassify non-churners even at the cost of catching churn cases, as evidenced by the low F1 score of 0.44 for churners, which represents a trade-off between recall and precision.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624A2638-70AE-2890-9B55-57EAE122D27D}"/>
              </a:ext>
            </a:extLst>
          </p:cNvPr>
          <p:cNvPicPr>
            <a:picLocks noChangeAspect="1"/>
          </p:cNvPicPr>
          <p:nvPr/>
        </p:nvPicPr>
        <p:blipFill>
          <a:blip r:embed="rId2"/>
          <a:stretch>
            <a:fillRect/>
          </a:stretch>
        </p:blipFill>
        <p:spPr>
          <a:xfrm>
            <a:off x="7225812" y="1315454"/>
            <a:ext cx="4099915" cy="4684293"/>
          </a:xfrm>
          <a:prstGeom prst="rect">
            <a:avLst/>
          </a:prstGeom>
        </p:spPr>
      </p:pic>
    </p:spTree>
    <p:extLst>
      <p:ext uri="{BB962C8B-B14F-4D97-AF65-F5344CB8AC3E}">
        <p14:creationId xmlns:p14="http://schemas.microsoft.com/office/powerpoint/2010/main" val="39429867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{14CB6667-75E1-4614-92B4-B3B3537854F0}tf10001105</Template>
  <TotalTime>1081</TotalTime>
  <Words>1272</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Franklin Gothic Book</vt:lpstr>
      <vt:lpstr>Times New Roman</vt:lpstr>
      <vt:lpstr>Crop</vt:lpstr>
      <vt:lpstr>Statistical and Predictive Modeling  Final Project</vt:lpstr>
      <vt:lpstr>Problem Statement </vt:lpstr>
      <vt:lpstr>Key Statistics</vt:lpstr>
      <vt:lpstr>Outlier Treatment: Feature Engineering</vt:lpstr>
      <vt:lpstr>Data Description</vt:lpstr>
      <vt:lpstr>Key insights from EDA</vt:lpstr>
      <vt:lpstr>Learning Curves- Logistic Regression</vt:lpstr>
      <vt:lpstr>Learning Curves- Naïve Bayes</vt:lpstr>
      <vt:lpstr>Logistic Regression: Classification Report </vt:lpstr>
      <vt:lpstr>Naïve Bayes: Classification Report </vt:lpstr>
      <vt:lpstr>ROC/AUC: Logistic Regression &amp; Naïve Bayes </vt:lpstr>
      <vt:lpstr>Ensemble Voting Model- ROC/ AUC </vt:lpstr>
      <vt:lpstr>Ensemble Voting Model- Classification Report </vt:lpstr>
      <vt:lpstr>Comparison of Models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Maisha Khatoon</dc:creator>
  <cp:lastModifiedBy>Maisha Khatoon</cp:lastModifiedBy>
  <cp:revision>9</cp:revision>
  <dcterms:created xsi:type="dcterms:W3CDTF">2024-06-01T02:52:35Z</dcterms:created>
  <dcterms:modified xsi:type="dcterms:W3CDTF">2024-08-16T01:12:44Z</dcterms:modified>
</cp:coreProperties>
</file>