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67" r:id="rId6"/>
    <p:sldId id="268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0A71D0-FC72-5B8E-0283-3632AF35CF14}" v="2" dt="2024-05-28T21:34:59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7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1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6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0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5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6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1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5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8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3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8601C-0873-F71E-8F84-A581D6DB0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5462" y="950259"/>
            <a:ext cx="4016188" cy="2892612"/>
          </a:xfrm>
        </p:spPr>
        <p:txBody>
          <a:bodyPr>
            <a:normAutofit/>
          </a:bodyPr>
          <a:lstStyle/>
          <a:p>
            <a:r>
              <a:rPr lang="en-US" sz="4000" b="0" i="0" dirty="0">
                <a:effectLst/>
                <a:highlight>
                  <a:srgbClr val="FFFFFF"/>
                </a:highlight>
                <a:latin typeface="ui-sans-serif"/>
              </a:rPr>
              <a:t>SWOT Analysis of Amazon Alexa</a:t>
            </a: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13900-08A8-3D81-208A-227CED7F1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707" y="4793129"/>
            <a:ext cx="2868706" cy="1563219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CA" sz="1200" b="1" i="0">
                <a:effectLst/>
                <a:highlight>
                  <a:srgbClr val="FFFFFF"/>
                </a:highlight>
                <a:latin typeface="ui-sans-serif"/>
              </a:rPr>
              <a:t>Presented by Group 7:</a:t>
            </a:r>
            <a:r>
              <a:rPr lang="en-CA" sz="1200" b="0" i="0">
                <a:effectLst/>
                <a:highlight>
                  <a:srgbClr val="FFFFFF"/>
                </a:highlight>
                <a:latin typeface="ui-sans-serif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CA" sz="1200" b="0" i="0">
                <a:effectLst/>
                <a:highlight>
                  <a:srgbClr val="FFFFFF"/>
                </a:highlight>
                <a:latin typeface="ui-sans-serif"/>
              </a:rPr>
              <a:t>Nikhil, Maisha, Raghav, Rahul, Somya</a:t>
            </a:r>
          </a:p>
          <a:p>
            <a:pPr>
              <a:lnSpc>
                <a:spcPct val="140000"/>
              </a:lnSpc>
            </a:pPr>
            <a:endParaRPr lang="en-CA" sz="1200"/>
          </a:p>
        </p:txBody>
      </p:sp>
      <p:pic>
        <p:nvPicPr>
          <p:cNvPr id="26" name="Picture 25" descr="A close-up of a pattern&#10;&#10;Description automatically generated">
            <a:extLst>
              <a:ext uri="{FF2B5EF4-FFF2-40B4-BE49-F238E27FC236}">
                <a16:creationId xmlns:a16="http://schemas.microsoft.com/office/drawing/2014/main" id="{895D815C-86AA-69E2-E91B-5AE6C50D3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827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4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D6EA7-6C23-2C7D-5473-9151B0CB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966" y="1135530"/>
            <a:ext cx="4016188" cy="28926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0">
                <a:effectLst/>
                <a:highlight>
                  <a:srgbClr val="FFFFFF"/>
                </a:highlight>
              </a:rPr>
              <a:t>Q&amp;A</a:t>
            </a:r>
            <a:br>
              <a:rPr lang="en-US" b="1" i="0">
                <a:effectLst/>
                <a:highlight>
                  <a:srgbClr val="FFFFFF"/>
                </a:highlight>
              </a:rPr>
            </a:br>
            <a:endParaRPr lang="en-US"/>
          </a:p>
        </p:txBody>
      </p:sp>
      <p:pic>
        <p:nvPicPr>
          <p:cNvPr id="5" name="Picture 4" descr="Question mark against red wall">
            <a:extLst>
              <a:ext uri="{FF2B5EF4-FFF2-40B4-BE49-F238E27FC236}">
                <a16:creationId xmlns:a16="http://schemas.microsoft.com/office/drawing/2014/main" id="{BCE561C5-4596-1B89-07CF-6961DABBE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6" r="1" b="1"/>
          <a:stretch/>
        </p:blipFill>
        <p:spPr>
          <a:xfrm>
            <a:off x="20" y="-1"/>
            <a:ext cx="691509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3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6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7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8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9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0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1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2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3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4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5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6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7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8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9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0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1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2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3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4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5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7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8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9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0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1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5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6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7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8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9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0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1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2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3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4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5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6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7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8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9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0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1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2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F9CCE-3127-77D8-0D14-27389FBF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966" y="1135530"/>
            <a:ext cx="4016188" cy="28926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0" dirty="0">
                <a:effectLst/>
                <a:highlight>
                  <a:srgbClr val="FFFFFF"/>
                </a:highlight>
                <a:latin typeface="ui-sans-serif"/>
              </a:rPr>
              <a:t>Introduction</a:t>
            </a:r>
            <a:br>
              <a:rPr lang="en-US" b="1" i="0" dirty="0">
                <a:effectLst/>
                <a:highlight>
                  <a:srgbClr val="FFFFFF"/>
                </a:highlight>
              </a:rPr>
            </a:br>
            <a:endParaRPr lang="en-US" dirty="0"/>
          </a:p>
        </p:txBody>
      </p:sp>
      <p:pic>
        <p:nvPicPr>
          <p:cNvPr id="5" name="Picture 4" descr="Abstract steps on a light green pastel background">
            <a:extLst>
              <a:ext uri="{FF2B5EF4-FFF2-40B4-BE49-F238E27FC236}">
                <a16:creationId xmlns:a16="http://schemas.microsoft.com/office/drawing/2014/main" id="{1CD9FC71-418E-974B-1C95-1223CAB06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4" r="11402"/>
          <a:stretch/>
        </p:blipFill>
        <p:spPr>
          <a:xfrm>
            <a:off x="0" y="-1"/>
            <a:ext cx="6915093" cy="68580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CB54-C7CE-F987-9A08-E19B8424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448" y="1649620"/>
            <a:ext cx="4353974" cy="3307107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2400" b="1" i="0" cap="all" spc="600" dirty="0">
                <a:effectLst/>
                <a:highlight>
                  <a:srgbClr val="FFFFFF"/>
                </a:highlight>
              </a:rPr>
              <a:t>Strengths,</a:t>
            </a:r>
          </a:p>
          <a:p>
            <a:pPr marL="0" indent="0" algn="ctr">
              <a:buNone/>
            </a:pPr>
            <a:r>
              <a:rPr lang="en-US" sz="2400" b="1" i="0" cap="all" spc="600" dirty="0">
                <a:effectLst/>
                <a:highlight>
                  <a:srgbClr val="FFFFFF"/>
                </a:highlight>
              </a:rPr>
              <a:t>Weaknesses,</a:t>
            </a:r>
          </a:p>
          <a:p>
            <a:pPr marL="0" indent="0" algn="ctr">
              <a:buNone/>
            </a:pPr>
            <a:r>
              <a:rPr lang="en-US" sz="2400" b="1" i="0" cap="all" spc="600" dirty="0">
                <a:effectLst/>
                <a:highlight>
                  <a:srgbClr val="FFFFFF"/>
                </a:highlight>
              </a:rPr>
              <a:t>Opportunities,</a:t>
            </a:r>
          </a:p>
          <a:p>
            <a:pPr marL="0" indent="0" algn="ctr">
              <a:buNone/>
            </a:pPr>
            <a:r>
              <a:rPr lang="en-US" sz="2400" b="1" i="0" cap="all" spc="600">
                <a:effectLst/>
                <a:highlight>
                  <a:srgbClr val="FFFFFF"/>
                </a:highlight>
              </a:rPr>
              <a:t>Threats,</a:t>
            </a:r>
            <a:endParaRPr lang="en-US" sz="2400" b="1" i="0" cap="all" spc="600" dirty="0">
              <a:effectLst/>
              <a:highlight>
                <a:srgbClr val="FFFFFF"/>
              </a:highlight>
            </a:endParaRPr>
          </a:p>
          <a:p>
            <a:pPr marL="0" indent="0" algn="ctr">
              <a:buNone/>
            </a:pPr>
            <a:r>
              <a:rPr lang="en-US" sz="2400" b="1" i="0" cap="all" spc="600" dirty="0">
                <a:effectLst/>
                <a:highlight>
                  <a:srgbClr val="FFFFFF"/>
                </a:highlight>
              </a:rPr>
              <a:t>Key Insights and Recommendations.</a:t>
            </a:r>
            <a:endParaRPr lang="en-US" sz="2400" b="1" cap="all" spc="600" dirty="0"/>
          </a:p>
        </p:txBody>
      </p:sp>
    </p:spTree>
    <p:extLst>
      <p:ext uri="{BB962C8B-B14F-4D97-AF65-F5344CB8AC3E}">
        <p14:creationId xmlns:p14="http://schemas.microsoft.com/office/powerpoint/2010/main" val="363992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9F100-873F-A1F7-14FE-AFF7B71F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671" y="1633061"/>
            <a:ext cx="4459208" cy="3495286"/>
          </a:xfrm>
        </p:spPr>
        <p:txBody>
          <a:bodyPr>
            <a:normAutofit/>
          </a:bodyPr>
          <a:lstStyle/>
          <a:p>
            <a:pPr algn="ctr"/>
            <a:r>
              <a:rPr lang="en-CA" b="1" i="0" dirty="0">
                <a:effectLst/>
                <a:highlight>
                  <a:srgbClr val="FFFFFF"/>
                </a:highlight>
                <a:latin typeface="ui-sans-serif"/>
              </a:rPr>
              <a:t>Strengths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61BD-55C1-CA94-2DFD-405CC7988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2403" y="1045028"/>
            <a:ext cx="6073857" cy="4748461"/>
          </a:xfrm>
        </p:spPr>
        <p:txBody>
          <a:bodyPr>
            <a:normAutofit fontScale="62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Market Leadership: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Dominates the smart speaker market with a significant share and strong brand recognition.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Amazon Ecosystem Integration: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Seamless integration with Amazon services (Prime, Audible, Amazon Music), enhancing user experience and loyalty.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Extensive Skill Set: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Supports thousands of third-party skills, increasing functionality and versatility.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Diverse Hardware Portfolio: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Wide range of Alexa-enabled devices (Echo Dot, Echo Show) catering to various consumer needs and budgets.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Continuous Innovation: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Regular updates and feature enhancements maintain competitiveness and user engagement.</a:t>
            </a:r>
          </a:p>
        </p:txBody>
      </p:sp>
      <p:sp>
        <p:nvSpPr>
          <p:cNvPr id="1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4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9F100-873F-A1F7-14FE-AFF7B71F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2460" y="1779653"/>
            <a:ext cx="5376751" cy="3495286"/>
          </a:xfrm>
        </p:spPr>
        <p:txBody>
          <a:bodyPr>
            <a:normAutofit/>
          </a:bodyPr>
          <a:lstStyle/>
          <a:p>
            <a:pPr algn="ctr"/>
            <a:r>
              <a:rPr lang="en-CA" b="1" i="0" dirty="0">
                <a:effectLst/>
                <a:highlight>
                  <a:srgbClr val="FFFFFF"/>
                </a:highlight>
                <a:latin typeface="ui-sans-serif"/>
              </a:rPr>
              <a:t>Weaknesses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61BD-55C1-CA94-2DFD-405CC7988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73" y="880022"/>
            <a:ext cx="6427511" cy="5066066"/>
          </a:xfrm>
        </p:spPr>
        <p:txBody>
          <a:bodyPr>
            <a:normAutofit fontScale="92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Privacy Concerns: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Persistent consumer concerns about data privacy and potential eavesdropping affecting trust and adoption.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Internet Dependency: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Reliance on stable internet connectivity can limit functionality in areas with poor infrastructure.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Interoperability Limitations: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Compatibility issues with some third-party devices and ecosystems, restricting user flexibility.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Language and Regional Gaps: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Inconsistent performance across different languages and regions, affecting global user satisfaction.</a:t>
            </a:r>
          </a:p>
        </p:txBody>
      </p:sp>
      <p:sp>
        <p:nvSpPr>
          <p:cNvPr id="1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1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8CBA64-7743-4C5C-83B8-655DE1450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4376A-6F97-447B-62CA-8363DB70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33" y="1028183"/>
            <a:ext cx="3370079" cy="479206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ui-sans-serif"/>
              </a:rPr>
              <a:t>Opportunities</a:t>
            </a:r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53040-1C1F-4962-9E5D-0793F73F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71012" y="-44968"/>
            <a:ext cx="4693761" cy="1003641"/>
            <a:chOff x="6771012" y="-54859"/>
            <a:chExt cx="4693761" cy="100364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2657FD3-A974-4296-9FBE-0C2FD5295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2153" y="11083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87B7096-0CDA-429B-A1C2-CDAC575E9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6083" y="62502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BB5C54D6-30FE-4CE5-8C46-A7FD28A8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9497" y="36828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id="{EC42106A-B41F-4ADB-82C8-D3CDCA1C7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091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ED969A3C-A50C-44D0-ABC9-7ADE93FBC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5728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9">
              <a:extLst>
                <a:ext uri="{FF2B5EF4-FFF2-40B4-BE49-F238E27FC236}">
                  <a16:creationId xmlns:a16="http://schemas.microsoft.com/office/drawing/2014/main" id="{341AB3CA-DC2A-4577-8F22-83D408C6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140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E613EEB8-55A9-4D44-B402-00D03F775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6796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8F4D24CA-5C8D-49C0-ACC5-434542DDC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45905" y="75259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1FFEFFD4-59AE-43E2-8D65-C2B6FD3C6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4750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7A9DF6A7-06B9-4C7C-BB38-49BADFABF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290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6">
              <a:extLst>
                <a:ext uri="{FF2B5EF4-FFF2-40B4-BE49-F238E27FC236}">
                  <a16:creationId xmlns:a16="http://schemas.microsoft.com/office/drawing/2014/main" id="{477D55E3-BEBF-4F32-8501-97DD43818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476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7524CAEC-4AFA-4EF2-A441-964B9319F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2998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12AEAA0B-80F2-49BE-8FE4-DAF46FDF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1722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719C39C7-4E0E-4693-A9C9-90BD5C82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4614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5">
              <a:extLst>
                <a:ext uri="{FF2B5EF4-FFF2-40B4-BE49-F238E27FC236}">
                  <a16:creationId xmlns:a16="http://schemas.microsoft.com/office/drawing/2014/main" id="{73F04989-E7CE-4345-914E-485DC1EFF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39598" y="6988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73914653-6F3A-4492-92C5-D5B51F5B4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-65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9FC54A4-336E-4076-9203-AA2D68215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556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6">
              <a:extLst>
                <a:ext uri="{FF2B5EF4-FFF2-40B4-BE49-F238E27FC236}">
                  <a16:creationId xmlns:a16="http://schemas.microsoft.com/office/drawing/2014/main" id="{7BE7DE9E-E667-496B-8996-13CF79B1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7466" y="282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1771F469-0310-43EB-85A0-D9BFF0D9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83988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E1BA5C1F-DCD5-4D95-9884-0A0834699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598185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E4992CBB-3FD8-418A-B568-B47907CC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41442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id="{1B87DF6E-8D8C-4FE7-A8CF-4408ABD0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38234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4">
              <a:extLst>
                <a:ext uri="{FF2B5EF4-FFF2-40B4-BE49-F238E27FC236}">
                  <a16:creationId xmlns:a16="http://schemas.microsoft.com/office/drawing/2014/main" id="{CDAABDF1-DB94-46F6-8825-97360C3BF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4597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E36FD073-63B2-4137-82CB-2B3D754DF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18724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C4ACAB12-D209-499A-A732-0D8F88941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5278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645005B8-197A-4046-94EF-17115FFA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4820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6">
              <a:extLst>
                <a:ext uri="{FF2B5EF4-FFF2-40B4-BE49-F238E27FC236}">
                  <a16:creationId xmlns:a16="http://schemas.microsoft.com/office/drawing/2014/main" id="{A9BA9B36-D9CE-409A-80D2-A44A67324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55553" y="2245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6">
              <a:extLst>
                <a:ext uri="{FF2B5EF4-FFF2-40B4-BE49-F238E27FC236}">
                  <a16:creationId xmlns:a16="http://schemas.microsoft.com/office/drawing/2014/main" id="{C017D4DA-C769-4177-9064-AE44C2741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49553" y="5208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0">
              <a:extLst>
                <a:ext uri="{FF2B5EF4-FFF2-40B4-BE49-F238E27FC236}">
                  <a16:creationId xmlns:a16="http://schemas.microsoft.com/office/drawing/2014/main" id="{68CB10AF-3534-40F8-A060-A4553445C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27277" y="272977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3">
              <a:extLst>
                <a:ext uri="{FF2B5EF4-FFF2-40B4-BE49-F238E27FC236}">
                  <a16:creationId xmlns:a16="http://schemas.microsoft.com/office/drawing/2014/main" id="{03FFDE36-0C19-4CC1-BDD1-27A048FE9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97726" y="19570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0">
              <a:extLst>
                <a:ext uri="{FF2B5EF4-FFF2-40B4-BE49-F238E27FC236}">
                  <a16:creationId xmlns:a16="http://schemas.microsoft.com/office/drawing/2014/main" id="{72303E7A-1C17-48A7-93CA-7C7AFD7F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2210" y="43462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5">
              <a:extLst>
                <a:ext uri="{FF2B5EF4-FFF2-40B4-BE49-F238E27FC236}">
                  <a16:creationId xmlns:a16="http://schemas.microsoft.com/office/drawing/2014/main" id="{D067651F-28D9-48CB-A77C-A15EC7E4E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3018" y="70214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1D291151-E63E-499B-8FA8-89BA93D9F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-3334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89CB8859-CCFB-4D06-AECC-0029CA619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63034" y="288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6">
              <a:extLst>
                <a:ext uri="{FF2B5EF4-FFF2-40B4-BE49-F238E27FC236}">
                  <a16:creationId xmlns:a16="http://schemas.microsoft.com/office/drawing/2014/main" id="{2075F976-9885-4165-BC9C-DBA16FD3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73357" y="-39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760609C2-3DE5-4EDD-B7BF-A320FC1F2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4761" y="12464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51823375-A051-4BC7-825B-0F6656043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8691" y="638842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CFB367EA-590F-47B3-8700-EAF9963CE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72105" y="382099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DE400FD4-1037-42CF-84E1-8E60C7A6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53812" y="423003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4">
              <a:extLst>
                <a:ext uri="{FF2B5EF4-FFF2-40B4-BE49-F238E27FC236}">
                  <a16:creationId xmlns:a16="http://schemas.microsoft.com/office/drawing/2014/main" id="{1A8EC63B-9778-42C3-8E45-B6B6224C9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0740" y="58663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B1CC9D87-2F53-4AB3-8F05-4D628F2C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10352" y="227906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648CF0D8-56FC-478C-8B69-D8E76492F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824" y="60951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4">
              <a:extLst>
                <a:ext uri="{FF2B5EF4-FFF2-40B4-BE49-F238E27FC236}">
                  <a16:creationId xmlns:a16="http://schemas.microsoft.com/office/drawing/2014/main" id="{1E71CA55-130A-456D-A26A-D072544E1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14853" y="3936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6">
              <a:extLst>
                <a:ext uri="{FF2B5EF4-FFF2-40B4-BE49-F238E27FC236}">
                  <a16:creationId xmlns:a16="http://schemas.microsoft.com/office/drawing/2014/main" id="{FCA6EC8F-0157-4B9B-882A-82225E7E3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576" y="8780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6">
              <a:extLst>
                <a:ext uri="{FF2B5EF4-FFF2-40B4-BE49-F238E27FC236}">
                  <a16:creationId xmlns:a16="http://schemas.microsoft.com/office/drawing/2014/main" id="{2AC8E27E-3B2B-4726-B298-F8D6E843F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8276" y="56146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0">
              <a:extLst>
                <a:ext uri="{FF2B5EF4-FFF2-40B4-BE49-F238E27FC236}">
                  <a16:creationId xmlns:a16="http://schemas.microsoft.com/office/drawing/2014/main" id="{97FA679C-2A10-445C-9C4E-7185405D7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96000" y="3136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3">
              <a:extLst>
                <a:ext uri="{FF2B5EF4-FFF2-40B4-BE49-F238E27FC236}">
                  <a16:creationId xmlns:a16="http://schemas.microsoft.com/office/drawing/2014/main" id="{508CE495-5226-4004-A03C-A1A6986C0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77712" y="20396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0">
              <a:extLst>
                <a:ext uri="{FF2B5EF4-FFF2-40B4-BE49-F238E27FC236}">
                  <a16:creationId xmlns:a16="http://schemas.microsoft.com/office/drawing/2014/main" id="{7E048EA9-47E8-455A-AD7B-24D1474A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50933" y="4752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C0D48D73-E5D7-4D42-98D4-960F12F1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1580" y="731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96AC2D82-5C61-4A26-B2B5-B539F28B4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31757" y="695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>
              <a:extLst>
                <a:ext uri="{FF2B5EF4-FFF2-40B4-BE49-F238E27FC236}">
                  <a16:creationId xmlns:a16="http://schemas.microsoft.com/office/drawing/2014/main" id="{FAC301C4-466F-464C-A194-6E6FDF04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11007" y="870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8">
              <a:extLst>
                <a:ext uri="{FF2B5EF4-FFF2-40B4-BE49-F238E27FC236}">
                  <a16:creationId xmlns:a16="http://schemas.microsoft.com/office/drawing/2014/main" id="{B3D709AF-EABF-4CE4-9F48-4648CBA70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1431" y="566910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>
              <a:extLst>
                <a:ext uri="{FF2B5EF4-FFF2-40B4-BE49-F238E27FC236}">
                  <a16:creationId xmlns:a16="http://schemas.microsoft.com/office/drawing/2014/main" id="{04E78BF2-AFDF-4D21-9C53-6DB3E2B5D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2921" y="36232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6">
              <a:extLst>
                <a:ext uri="{FF2B5EF4-FFF2-40B4-BE49-F238E27FC236}">
                  <a16:creationId xmlns:a16="http://schemas.microsoft.com/office/drawing/2014/main" id="{6BA6D0CD-F8DC-4D2F-9D99-098F0F125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90" y="940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056AADDE-FBBA-497F-9A08-A7D5E3C71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589" y="5126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0">
              <a:extLst>
                <a:ext uri="{FF2B5EF4-FFF2-40B4-BE49-F238E27FC236}">
                  <a16:creationId xmlns:a16="http://schemas.microsoft.com/office/drawing/2014/main" id="{1F60A2E5-6C68-4EC0-A5C3-AD401385E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6313" y="26479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2">
              <a:extLst>
                <a:ext uri="{FF2B5EF4-FFF2-40B4-BE49-F238E27FC236}">
                  <a16:creationId xmlns:a16="http://schemas.microsoft.com/office/drawing/2014/main" id="{99E55911-E2C8-4B40-98FD-79A3B760C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6607" y="69143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12610BA4-0146-4CC0-BDB2-11A948F00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8025" y="196956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id="{76946214-CF5D-4B57-8E22-854F5D5FA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11246" y="48620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5">
              <a:extLst>
                <a:ext uri="{FF2B5EF4-FFF2-40B4-BE49-F238E27FC236}">
                  <a16:creationId xmlns:a16="http://schemas.microsoft.com/office/drawing/2014/main" id="{E285B1F0-7213-4DC0-A10E-B02797F53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53661" y="7835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01025D1B-EAF1-4988-939A-476DDB27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2070" y="206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6">
              <a:extLst>
                <a:ext uri="{FF2B5EF4-FFF2-40B4-BE49-F238E27FC236}">
                  <a16:creationId xmlns:a16="http://schemas.microsoft.com/office/drawing/2014/main" id="{98AC36B2-A922-481E-8AC6-E0CEBACF4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2007" y="4892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5">
              <a:extLst>
                <a:ext uri="{FF2B5EF4-FFF2-40B4-BE49-F238E27FC236}">
                  <a16:creationId xmlns:a16="http://schemas.microsoft.com/office/drawing/2014/main" id="{86793B47-6F23-4531-B615-211729648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05580" y="82092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E40091B3-76CD-40EF-A893-21701C3A6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3937" y="7272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4">
              <a:extLst>
                <a:ext uri="{FF2B5EF4-FFF2-40B4-BE49-F238E27FC236}">
                  <a16:creationId xmlns:a16="http://schemas.microsoft.com/office/drawing/2014/main" id="{121648B0-1487-40D9-8DAE-916653F52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49500" y="78253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35">
              <a:extLst>
                <a:ext uri="{FF2B5EF4-FFF2-40B4-BE49-F238E27FC236}">
                  <a16:creationId xmlns:a16="http://schemas.microsoft.com/office/drawing/2014/main" id="{B5CF2290-AD1C-4885-917C-498579A14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41841" y="81980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F07321C0-AEED-46D0-A0E5-09BD430BC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8871" y="76576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13063EF5-53D0-4CD8-A83E-4089A06C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35602" y="77698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5">
              <a:extLst>
                <a:ext uri="{FF2B5EF4-FFF2-40B4-BE49-F238E27FC236}">
                  <a16:creationId xmlns:a16="http://schemas.microsoft.com/office/drawing/2014/main" id="{B2C4E99F-A1C6-4344-BF75-27AFFD091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873" y="79135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0FF74AE-2593-4F6B-81F5-F590CBDE3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24638" y="7367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0D88C936-973F-4C41-93CD-06ACC3BE0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53545" y="83106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">
              <a:extLst>
                <a:ext uri="{FF2B5EF4-FFF2-40B4-BE49-F238E27FC236}">
                  <a16:creationId xmlns:a16="http://schemas.microsoft.com/office/drawing/2014/main" id="{FBB916FA-E2F0-42B2-9568-E0EC975B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53406" y="76618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2EED1F78-EBC1-42E8-B3ED-F3260AE70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40317" y="83914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E420B60-EB39-4544-87CE-09C5D7DE3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56" y="5884485"/>
            <a:ext cx="4752301" cy="951832"/>
            <a:chOff x="6624456" y="5930493"/>
            <a:chExt cx="4752301" cy="951832"/>
          </a:xfrm>
        </p:grpSpPr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7E80A177-CE54-47FE-B857-BF477246A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4290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A198D49F-543D-45A6-8055-BB8E0267A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8164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ECD712F5-F742-47FE-A71E-88165011F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6450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42492919-7062-4930-8341-A532F329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0710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5F9DA937-61A8-4E63-B01C-F4A443DDF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3030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9">
              <a:extLst>
                <a:ext uri="{FF2B5EF4-FFF2-40B4-BE49-F238E27FC236}">
                  <a16:creationId xmlns:a16="http://schemas.microsoft.com/office/drawing/2014/main" id="{F5A6C680-A4FC-4262-8A10-BC70695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3225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0">
              <a:extLst>
                <a:ext uri="{FF2B5EF4-FFF2-40B4-BE49-F238E27FC236}">
                  <a16:creationId xmlns:a16="http://schemas.microsoft.com/office/drawing/2014/main" id="{CD563E08-AB21-4835-A4DF-DDAF9478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7102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2A586E34-A7CD-4D99-9717-AABFBC282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5892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EF31E361-DA1E-4CE6-98D8-291444CE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81956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66829572-6C2D-47A1-A37E-CC2FA7E86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60285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50DCE6C4-F390-41AE-B5CE-BB2DAF401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6062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B172F65D-71C6-45BA-94E4-377171B6F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7983" y="638721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A1099F0A-8048-4CBD-9ED0-72CF3432E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8345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C9CAE903-ADB3-4CE4-950E-EE0837F2D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1112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81FA9D8F-DF11-408E-A5F7-94E3C41BD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32292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4A8A749C-9CB9-446B-8CA4-7E77E2EDC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9098" y="677268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6">
              <a:extLst>
                <a:ext uri="{FF2B5EF4-FFF2-40B4-BE49-F238E27FC236}">
                  <a16:creationId xmlns:a16="http://schemas.microsoft.com/office/drawing/2014/main" id="{8DCE61AA-D23B-4949-B97D-8107FB476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69747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D5734C15-885E-4C4A-BCE2-40EEBC42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71605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0DF76958-CCA0-4139-9926-1713899D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47976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997EAA8D-E8EB-4B67-BA2D-4CC4C6087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3083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1C18114-E8E5-4736-9BE6-D4E67C3DF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6834" y="627619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0389C81B-E6D1-4D7D-903B-154945D7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505408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0">
              <a:extLst>
                <a:ext uri="{FF2B5EF4-FFF2-40B4-BE49-F238E27FC236}">
                  <a16:creationId xmlns:a16="http://schemas.microsoft.com/office/drawing/2014/main" id="{D2AB3F76-E9FC-4760-8087-74D9EC6B7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4418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5">
              <a:extLst>
                <a:ext uri="{FF2B5EF4-FFF2-40B4-BE49-F238E27FC236}">
                  <a16:creationId xmlns:a16="http://schemas.microsoft.com/office/drawing/2014/main" id="{BC4AA8F0-169B-4D3A-99B4-B8757EE21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3208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7">
              <a:extLst>
                <a:ext uri="{FF2B5EF4-FFF2-40B4-BE49-F238E27FC236}">
                  <a16:creationId xmlns:a16="http://schemas.microsoft.com/office/drawing/2014/main" id="{2E71E590-28E1-4E12-A79C-376650B7B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55114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FB9AB424-39E3-46C5-A19E-DDEE17554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34692" y="67505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id="{2ED9F50D-1DF6-4628-AC2C-FB8CAC3D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744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id="{0E070AAF-5102-4318-B35D-13957B198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95351" y="6552121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id="{5436B656-AD36-4B2B-9198-4C370D8F7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82025" y="628374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9">
              <a:extLst>
                <a:ext uri="{FF2B5EF4-FFF2-40B4-BE49-F238E27FC236}">
                  <a16:creationId xmlns:a16="http://schemas.microsoft.com/office/drawing/2014/main" id="{2071E1E0-F515-47F5-A550-E9ED4393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67271" y="655660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4">
              <a:extLst>
                <a:ext uri="{FF2B5EF4-FFF2-40B4-BE49-F238E27FC236}">
                  <a16:creationId xmlns:a16="http://schemas.microsoft.com/office/drawing/2014/main" id="{7DCF15B1-1606-4701-8EC0-95112EC8F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8602" y="597959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5">
              <a:extLst>
                <a:ext uri="{FF2B5EF4-FFF2-40B4-BE49-F238E27FC236}">
                  <a16:creationId xmlns:a16="http://schemas.microsoft.com/office/drawing/2014/main" id="{8C9C97D2-7D94-41DB-B4EC-4B69B0D50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6440" y="629608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65F9D91C-5585-464F-8086-E5ED0ADB5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72983" y="674584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6">
              <a:extLst>
                <a:ext uri="{FF2B5EF4-FFF2-40B4-BE49-F238E27FC236}">
                  <a16:creationId xmlns:a16="http://schemas.microsoft.com/office/drawing/2014/main" id="{99F6EA4E-7EF3-4B4A-BEA7-0D3D931C0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6381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BA526659-F1A4-4042-A108-76CFB3DBD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78347" y="672697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9877EF40-90CB-4799-8572-4F4A5E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13822" y="6536401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285DA720-E488-4A9B-A140-1F44737EC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33243" y="6057983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D38D4092-51E3-4A36-8175-82F5C85F4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2683" y="637736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6D5B3102-2CB4-4953-9813-30F073A29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01806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1">
              <a:extLst>
                <a:ext uri="{FF2B5EF4-FFF2-40B4-BE49-F238E27FC236}">
                  <a16:creationId xmlns:a16="http://schemas.microsoft.com/office/drawing/2014/main" id="{AFCEC11A-95B5-4DF7-A30A-DD051FCDA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25006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C37CBD80-4119-4E02-94C4-260BA62B5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66439" y="647928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0">
              <a:extLst>
                <a:ext uri="{FF2B5EF4-FFF2-40B4-BE49-F238E27FC236}">
                  <a16:creationId xmlns:a16="http://schemas.microsoft.com/office/drawing/2014/main" id="{64EDD805-B615-4022-8A64-4554869C6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77017" y="6284843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5">
              <a:extLst>
                <a:ext uri="{FF2B5EF4-FFF2-40B4-BE49-F238E27FC236}">
                  <a16:creationId xmlns:a16="http://schemas.microsoft.com/office/drawing/2014/main" id="{5A8DE9EF-D932-4386-88F7-1D0F5A2E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80423" y="6472737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7">
              <a:extLst>
                <a:ext uri="{FF2B5EF4-FFF2-40B4-BE49-F238E27FC236}">
                  <a16:creationId xmlns:a16="http://schemas.microsoft.com/office/drawing/2014/main" id="{0439362E-63A9-4091-92AF-0B6203699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67902" y="669577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7">
              <a:extLst>
                <a:ext uri="{FF2B5EF4-FFF2-40B4-BE49-F238E27FC236}">
                  <a16:creationId xmlns:a16="http://schemas.microsoft.com/office/drawing/2014/main" id="{041EAA16-517F-47E9-AB9D-47740608E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74658" y="601509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8">
              <a:extLst>
                <a:ext uri="{FF2B5EF4-FFF2-40B4-BE49-F238E27FC236}">
                  <a16:creationId xmlns:a16="http://schemas.microsoft.com/office/drawing/2014/main" id="{E0071F9A-C5AF-4EA0-A186-BF24F089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64074" y="659277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9">
              <a:extLst>
                <a:ext uri="{FF2B5EF4-FFF2-40B4-BE49-F238E27FC236}">
                  <a16:creationId xmlns:a16="http://schemas.microsoft.com/office/drawing/2014/main" id="{8273660E-2FC8-4FED-8D67-CFF1D69A3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50748" y="632440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9">
              <a:extLst>
                <a:ext uri="{FF2B5EF4-FFF2-40B4-BE49-F238E27FC236}">
                  <a16:creationId xmlns:a16="http://schemas.microsoft.com/office/drawing/2014/main" id="{92B33B56-557D-46CD-89E8-FA7B9BFF7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35994" y="656314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4">
              <a:extLst>
                <a:ext uri="{FF2B5EF4-FFF2-40B4-BE49-F238E27FC236}">
                  <a16:creationId xmlns:a16="http://schemas.microsoft.com/office/drawing/2014/main" id="{43EAC14F-C938-4BCE-A1EC-4E31AEC3B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598853" y="609095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45">
              <a:extLst>
                <a:ext uri="{FF2B5EF4-FFF2-40B4-BE49-F238E27FC236}">
                  <a16:creationId xmlns:a16="http://schemas.microsoft.com/office/drawing/2014/main" id="{5C3C5159-9C8B-4BC2-BDF4-DB4B56DF5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15163" y="630262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50ECDAAF-E711-4CBA-AD5D-B5A352589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41706" y="675237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6">
              <a:extLst>
                <a:ext uri="{FF2B5EF4-FFF2-40B4-BE49-F238E27FC236}">
                  <a16:creationId xmlns:a16="http://schemas.microsoft.com/office/drawing/2014/main" id="{ABD3ADE5-C4C8-43BF-A004-1DB4E9767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0911" y="675223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0">
              <a:extLst>
                <a:ext uri="{FF2B5EF4-FFF2-40B4-BE49-F238E27FC236}">
                  <a16:creationId xmlns:a16="http://schemas.microsoft.com/office/drawing/2014/main" id="{E7018D39-07D6-4351-810D-29741E712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35999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5">
              <a:extLst>
                <a:ext uri="{FF2B5EF4-FFF2-40B4-BE49-F238E27FC236}">
                  <a16:creationId xmlns:a16="http://schemas.microsoft.com/office/drawing/2014/main" id="{45EC1EF3-73E3-46EC-B05F-E68CE1676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0736" y="642389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7">
              <a:extLst>
                <a:ext uri="{FF2B5EF4-FFF2-40B4-BE49-F238E27FC236}">
                  <a16:creationId xmlns:a16="http://schemas.microsoft.com/office/drawing/2014/main" id="{D455521C-F22B-4367-ACA7-595CC4F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215" y="664692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3">
              <a:extLst>
                <a:ext uri="{FF2B5EF4-FFF2-40B4-BE49-F238E27FC236}">
                  <a16:creationId xmlns:a16="http://schemas.microsoft.com/office/drawing/2014/main" id="{9B228660-6A2E-4C6F-9B6C-D7A7CC69D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11334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C20DC9CF-6D6F-44D0-A7C5-3222D6A89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6624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78BFEA79-09D0-47A0-8777-82867E0E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3936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A150377E-0862-45D6-9912-9237A1F85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8073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9">
              <a:extLst>
                <a:ext uri="{FF2B5EF4-FFF2-40B4-BE49-F238E27FC236}">
                  <a16:creationId xmlns:a16="http://schemas.microsoft.com/office/drawing/2014/main" id="{44B0C21D-2951-47F9-88CA-1F4E9853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4842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4">
              <a:extLst>
                <a:ext uri="{FF2B5EF4-FFF2-40B4-BE49-F238E27FC236}">
                  <a16:creationId xmlns:a16="http://schemas.microsoft.com/office/drawing/2014/main" id="{E5B500A1-AF9B-49A1-B6B0-51FC17B8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7623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5">
              <a:extLst>
                <a:ext uri="{FF2B5EF4-FFF2-40B4-BE49-F238E27FC236}">
                  <a16:creationId xmlns:a16="http://schemas.microsoft.com/office/drawing/2014/main" id="{E4D6D63F-DCA7-42C7-A1FF-844F40C5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878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8697CA0D-22DD-482E-9EBE-5AC02B1C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376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5">
              <a:extLst>
                <a:ext uri="{FF2B5EF4-FFF2-40B4-BE49-F238E27FC236}">
                  <a16:creationId xmlns:a16="http://schemas.microsoft.com/office/drawing/2014/main" id="{0F638DFA-E3FC-449B-A784-DC4E10846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1068" y="6040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30C58E92-3C12-4DDC-9E8B-6B8949D3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7909" y="59452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4">
              <a:extLst>
                <a:ext uri="{FF2B5EF4-FFF2-40B4-BE49-F238E27FC236}">
                  <a16:creationId xmlns:a16="http://schemas.microsoft.com/office/drawing/2014/main" id="{65C2555C-68ED-4AA1-8EC4-9ED08441E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17059" y="607518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0">
              <a:extLst>
                <a:ext uri="{FF2B5EF4-FFF2-40B4-BE49-F238E27FC236}">
                  <a16:creationId xmlns:a16="http://schemas.microsoft.com/office/drawing/2014/main" id="{2E89B8BC-4B28-466A-9162-64BABFA94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37349" y="609830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5">
              <a:extLst>
                <a:ext uri="{FF2B5EF4-FFF2-40B4-BE49-F238E27FC236}">
                  <a16:creationId xmlns:a16="http://schemas.microsoft.com/office/drawing/2014/main" id="{CE1C577C-8272-42AD-BA80-547605EE3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12741" y="609601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9D6179B9-63A8-4087-B0D7-442412CBD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5941" y="60041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CADD67EC-77B7-47BA-9D84-FC526915E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3951" y="6199762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5CFAE0AC-B0B1-4BBD-A3B2-476B343D9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61807" y="606739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F33104F7-7254-4522-B3EF-B9391BA9D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0379" y="597780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95F2981E-6FD0-4E2E-9C96-25DDC8ABF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4348" y="608122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C4B43AF8-30C3-4D75-9592-EB022861F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2809" y="60440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4CE0640-B5AC-420F-A979-4701983D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2773" y="871729"/>
            <a:ext cx="7849227" cy="5109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3F93-B9BF-8374-071E-ED21B78B0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774" y="852112"/>
            <a:ext cx="7849226" cy="5081239"/>
          </a:xfrm>
        </p:spPr>
        <p:txBody>
          <a:bodyPr>
            <a:normAutofit fontScale="77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Global Market Expansion: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Potential to grow in emerging markets with increasing smart home adoption.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Strategic Partnerships: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Collaborate with more third-party developers and brands to enhance interoperability and expand skill offerings.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AI Advancements: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Leverage advancements in AI for improved voice recognition, natural language processing, and contextual understanding.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Healthcare Integration: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Expand into healthcare with remote patient monitoring, medication reminders, and health information services.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Enhanced Smart Home Features: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Develop advanced home automation and security features to strengthen smart home market leadership.</a:t>
            </a:r>
          </a:p>
        </p:txBody>
      </p:sp>
    </p:spTree>
    <p:extLst>
      <p:ext uri="{BB962C8B-B14F-4D97-AF65-F5344CB8AC3E}">
        <p14:creationId xmlns:p14="http://schemas.microsoft.com/office/powerpoint/2010/main" val="315239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8CBA64-7743-4C5C-83B8-655DE1450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4376A-6F97-447B-62CA-8363DB70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33" y="1028183"/>
            <a:ext cx="3370079" cy="4792068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highlight>
                  <a:srgbClr val="FFFFFF"/>
                </a:highlight>
                <a:latin typeface="ui-sans-serif"/>
              </a:rPr>
              <a:t>Threats</a:t>
            </a:r>
            <a:endParaRPr lang="en-C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53040-1C1F-4962-9E5D-0793F73F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71012" y="-44968"/>
            <a:ext cx="4693761" cy="1003641"/>
            <a:chOff x="6771012" y="-54859"/>
            <a:chExt cx="4693761" cy="100364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2657FD3-A974-4296-9FBE-0C2FD5295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2153" y="11083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87B7096-0CDA-429B-A1C2-CDAC575E9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6083" y="62502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BB5C54D6-30FE-4CE5-8C46-A7FD28A8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9497" y="36828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id="{EC42106A-B41F-4ADB-82C8-D3CDCA1C7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091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ED969A3C-A50C-44D0-ABC9-7ADE93FBC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5728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9">
              <a:extLst>
                <a:ext uri="{FF2B5EF4-FFF2-40B4-BE49-F238E27FC236}">
                  <a16:creationId xmlns:a16="http://schemas.microsoft.com/office/drawing/2014/main" id="{341AB3CA-DC2A-4577-8F22-83D408C6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140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E613EEB8-55A9-4D44-B402-00D03F775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6796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8F4D24CA-5C8D-49C0-ACC5-434542DDC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45905" y="75259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1FFEFFD4-59AE-43E2-8D65-C2B6FD3C6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4750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7A9DF6A7-06B9-4C7C-BB38-49BADFABF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290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6">
              <a:extLst>
                <a:ext uri="{FF2B5EF4-FFF2-40B4-BE49-F238E27FC236}">
                  <a16:creationId xmlns:a16="http://schemas.microsoft.com/office/drawing/2014/main" id="{477D55E3-BEBF-4F32-8501-97DD43818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476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7524CAEC-4AFA-4EF2-A441-964B9319F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2998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12AEAA0B-80F2-49BE-8FE4-DAF46FDF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1722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719C39C7-4E0E-4693-A9C9-90BD5C82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4614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5">
              <a:extLst>
                <a:ext uri="{FF2B5EF4-FFF2-40B4-BE49-F238E27FC236}">
                  <a16:creationId xmlns:a16="http://schemas.microsoft.com/office/drawing/2014/main" id="{73F04989-E7CE-4345-914E-485DC1EFF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39598" y="6988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73914653-6F3A-4492-92C5-D5B51F5B4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-65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9FC54A4-336E-4076-9203-AA2D68215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556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6">
              <a:extLst>
                <a:ext uri="{FF2B5EF4-FFF2-40B4-BE49-F238E27FC236}">
                  <a16:creationId xmlns:a16="http://schemas.microsoft.com/office/drawing/2014/main" id="{7BE7DE9E-E667-496B-8996-13CF79B1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7466" y="282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1771F469-0310-43EB-85A0-D9BFF0D9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83988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E1BA5C1F-DCD5-4D95-9884-0A0834699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598185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E4992CBB-3FD8-418A-B568-B47907CC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41442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id="{1B87DF6E-8D8C-4FE7-A8CF-4408ABD0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38234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4">
              <a:extLst>
                <a:ext uri="{FF2B5EF4-FFF2-40B4-BE49-F238E27FC236}">
                  <a16:creationId xmlns:a16="http://schemas.microsoft.com/office/drawing/2014/main" id="{CDAABDF1-DB94-46F6-8825-97360C3BF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4597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E36FD073-63B2-4137-82CB-2B3D754DF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18724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C4ACAB12-D209-499A-A732-0D8F88941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5278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645005B8-197A-4046-94EF-17115FFA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4820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6">
              <a:extLst>
                <a:ext uri="{FF2B5EF4-FFF2-40B4-BE49-F238E27FC236}">
                  <a16:creationId xmlns:a16="http://schemas.microsoft.com/office/drawing/2014/main" id="{A9BA9B36-D9CE-409A-80D2-A44A67324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55553" y="2245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6">
              <a:extLst>
                <a:ext uri="{FF2B5EF4-FFF2-40B4-BE49-F238E27FC236}">
                  <a16:creationId xmlns:a16="http://schemas.microsoft.com/office/drawing/2014/main" id="{C017D4DA-C769-4177-9064-AE44C2741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49553" y="5208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0">
              <a:extLst>
                <a:ext uri="{FF2B5EF4-FFF2-40B4-BE49-F238E27FC236}">
                  <a16:creationId xmlns:a16="http://schemas.microsoft.com/office/drawing/2014/main" id="{68CB10AF-3534-40F8-A060-A4553445C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27277" y="272977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3">
              <a:extLst>
                <a:ext uri="{FF2B5EF4-FFF2-40B4-BE49-F238E27FC236}">
                  <a16:creationId xmlns:a16="http://schemas.microsoft.com/office/drawing/2014/main" id="{03FFDE36-0C19-4CC1-BDD1-27A048FE9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97726" y="19570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0">
              <a:extLst>
                <a:ext uri="{FF2B5EF4-FFF2-40B4-BE49-F238E27FC236}">
                  <a16:creationId xmlns:a16="http://schemas.microsoft.com/office/drawing/2014/main" id="{72303E7A-1C17-48A7-93CA-7C7AFD7F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2210" y="43462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5">
              <a:extLst>
                <a:ext uri="{FF2B5EF4-FFF2-40B4-BE49-F238E27FC236}">
                  <a16:creationId xmlns:a16="http://schemas.microsoft.com/office/drawing/2014/main" id="{D067651F-28D9-48CB-A77C-A15EC7E4E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3018" y="70214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1D291151-E63E-499B-8FA8-89BA93D9F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-3334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89CB8859-CCFB-4D06-AECC-0029CA619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63034" y="288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6">
              <a:extLst>
                <a:ext uri="{FF2B5EF4-FFF2-40B4-BE49-F238E27FC236}">
                  <a16:creationId xmlns:a16="http://schemas.microsoft.com/office/drawing/2014/main" id="{2075F976-9885-4165-BC9C-DBA16FD3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73357" y="-39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760609C2-3DE5-4EDD-B7BF-A320FC1F2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4761" y="12464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51823375-A051-4BC7-825B-0F6656043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8691" y="638842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CFB367EA-590F-47B3-8700-EAF9963CE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72105" y="382099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DE400FD4-1037-42CF-84E1-8E60C7A6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53812" y="423003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4">
              <a:extLst>
                <a:ext uri="{FF2B5EF4-FFF2-40B4-BE49-F238E27FC236}">
                  <a16:creationId xmlns:a16="http://schemas.microsoft.com/office/drawing/2014/main" id="{1A8EC63B-9778-42C3-8E45-B6B6224C9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0740" y="58663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B1CC9D87-2F53-4AB3-8F05-4D628F2C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10352" y="227906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648CF0D8-56FC-478C-8B69-D8E76492F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824" y="60951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4">
              <a:extLst>
                <a:ext uri="{FF2B5EF4-FFF2-40B4-BE49-F238E27FC236}">
                  <a16:creationId xmlns:a16="http://schemas.microsoft.com/office/drawing/2014/main" id="{1E71CA55-130A-456D-A26A-D072544E1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14853" y="3936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6">
              <a:extLst>
                <a:ext uri="{FF2B5EF4-FFF2-40B4-BE49-F238E27FC236}">
                  <a16:creationId xmlns:a16="http://schemas.microsoft.com/office/drawing/2014/main" id="{FCA6EC8F-0157-4B9B-882A-82225E7E3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576" y="8780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6">
              <a:extLst>
                <a:ext uri="{FF2B5EF4-FFF2-40B4-BE49-F238E27FC236}">
                  <a16:creationId xmlns:a16="http://schemas.microsoft.com/office/drawing/2014/main" id="{2AC8E27E-3B2B-4726-B298-F8D6E843F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8276" y="56146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0">
              <a:extLst>
                <a:ext uri="{FF2B5EF4-FFF2-40B4-BE49-F238E27FC236}">
                  <a16:creationId xmlns:a16="http://schemas.microsoft.com/office/drawing/2014/main" id="{97FA679C-2A10-445C-9C4E-7185405D7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96000" y="3136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3">
              <a:extLst>
                <a:ext uri="{FF2B5EF4-FFF2-40B4-BE49-F238E27FC236}">
                  <a16:creationId xmlns:a16="http://schemas.microsoft.com/office/drawing/2014/main" id="{508CE495-5226-4004-A03C-A1A6986C0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77712" y="20396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0">
              <a:extLst>
                <a:ext uri="{FF2B5EF4-FFF2-40B4-BE49-F238E27FC236}">
                  <a16:creationId xmlns:a16="http://schemas.microsoft.com/office/drawing/2014/main" id="{7E048EA9-47E8-455A-AD7B-24D1474A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50933" y="4752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C0D48D73-E5D7-4D42-98D4-960F12F1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1580" y="731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96AC2D82-5C61-4A26-B2B5-B539F28B4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31757" y="695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>
              <a:extLst>
                <a:ext uri="{FF2B5EF4-FFF2-40B4-BE49-F238E27FC236}">
                  <a16:creationId xmlns:a16="http://schemas.microsoft.com/office/drawing/2014/main" id="{FAC301C4-466F-464C-A194-6E6FDF04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11007" y="870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8">
              <a:extLst>
                <a:ext uri="{FF2B5EF4-FFF2-40B4-BE49-F238E27FC236}">
                  <a16:creationId xmlns:a16="http://schemas.microsoft.com/office/drawing/2014/main" id="{B3D709AF-EABF-4CE4-9F48-4648CBA70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1431" y="566910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>
              <a:extLst>
                <a:ext uri="{FF2B5EF4-FFF2-40B4-BE49-F238E27FC236}">
                  <a16:creationId xmlns:a16="http://schemas.microsoft.com/office/drawing/2014/main" id="{04E78BF2-AFDF-4D21-9C53-6DB3E2B5D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2921" y="36232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6">
              <a:extLst>
                <a:ext uri="{FF2B5EF4-FFF2-40B4-BE49-F238E27FC236}">
                  <a16:creationId xmlns:a16="http://schemas.microsoft.com/office/drawing/2014/main" id="{6BA6D0CD-F8DC-4D2F-9D99-098F0F125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90" y="940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056AADDE-FBBA-497F-9A08-A7D5E3C71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589" y="5126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0">
              <a:extLst>
                <a:ext uri="{FF2B5EF4-FFF2-40B4-BE49-F238E27FC236}">
                  <a16:creationId xmlns:a16="http://schemas.microsoft.com/office/drawing/2014/main" id="{1F60A2E5-6C68-4EC0-A5C3-AD401385E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6313" y="26479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2">
              <a:extLst>
                <a:ext uri="{FF2B5EF4-FFF2-40B4-BE49-F238E27FC236}">
                  <a16:creationId xmlns:a16="http://schemas.microsoft.com/office/drawing/2014/main" id="{99E55911-E2C8-4B40-98FD-79A3B760C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6607" y="69143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12610BA4-0146-4CC0-BDB2-11A948F00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8025" y="196956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id="{76946214-CF5D-4B57-8E22-854F5D5FA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11246" y="48620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5">
              <a:extLst>
                <a:ext uri="{FF2B5EF4-FFF2-40B4-BE49-F238E27FC236}">
                  <a16:creationId xmlns:a16="http://schemas.microsoft.com/office/drawing/2014/main" id="{E285B1F0-7213-4DC0-A10E-B02797F53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53661" y="7835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01025D1B-EAF1-4988-939A-476DDB27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2070" y="206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6">
              <a:extLst>
                <a:ext uri="{FF2B5EF4-FFF2-40B4-BE49-F238E27FC236}">
                  <a16:creationId xmlns:a16="http://schemas.microsoft.com/office/drawing/2014/main" id="{98AC36B2-A922-481E-8AC6-E0CEBACF4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2007" y="4892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5">
              <a:extLst>
                <a:ext uri="{FF2B5EF4-FFF2-40B4-BE49-F238E27FC236}">
                  <a16:creationId xmlns:a16="http://schemas.microsoft.com/office/drawing/2014/main" id="{86793B47-6F23-4531-B615-211729648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05580" y="82092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E40091B3-76CD-40EF-A893-21701C3A6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3937" y="7272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4">
              <a:extLst>
                <a:ext uri="{FF2B5EF4-FFF2-40B4-BE49-F238E27FC236}">
                  <a16:creationId xmlns:a16="http://schemas.microsoft.com/office/drawing/2014/main" id="{121648B0-1487-40D9-8DAE-916653F52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49500" y="78253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35">
              <a:extLst>
                <a:ext uri="{FF2B5EF4-FFF2-40B4-BE49-F238E27FC236}">
                  <a16:creationId xmlns:a16="http://schemas.microsoft.com/office/drawing/2014/main" id="{B5CF2290-AD1C-4885-917C-498579A14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41841" y="81980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F07321C0-AEED-46D0-A0E5-09BD430BC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8871" y="76576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13063EF5-53D0-4CD8-A83E-4089A06C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35602" y="77698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5">
              <a:extLst>
                <a:ext uri="{FF2B5EF4-FFF2-40B4-BE49-F238E27FC236}">
                  <a16:creationId xmlns:a16="http://schemas.microsoft.com/office/drawing/2014/main" id="{B2C4E99F-A1C6-4344-BF75-27AFFD091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873" y="79135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0FF74AE-2593-4F6B-81F5-F590CBDE3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24638" y="7367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0D88C936-973F-4C41-93CD-06ACC3BE0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53545" y="83106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">
              <a:extLst>
                <a:ext uri="{FF2B5EF4-FFF2-40B4-BE49-F238E27FC236}">
                  <a16:creationId xmlns:a16="http://schemas.microsoft.com/office/drawing/2014/main" id="{FBB916FA-E2F0-42B2-9568-E0EC975B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53406" y="76618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2EED1F78-EBC1-42E8-B3ED-F3260AE70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40317" y="83914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E420B60-EB39-4544-87CE-09C5D7DE3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56" y="5884485"/>
            <a:ext cx="4752301" cy="951832"/>
            <a:chOff x="6624456" y="5930493"/>
            <a:chExt cx="4752301" cy="951832"/>
          </a:xfrm>
        </p:grpSpPr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7E80A177-CE54-47FE-B857-BF477246A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4290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A198D49F-543D-45A6-8055-BB8E0267A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8164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ECD712F5-F742-47FE-A71E-88165011F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6450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42492919-7062-4930-8341-A532F329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0710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5F9DA937-61A8-4E63-B01C-F4A443DDF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3030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9">
              <a:extLst>
                <a:ext uri="{FF2B5EF4-FFF2-40B4-BE49-F238E27FC236}">
                  <a16:creationId xmlns:a16="http://schemas.microsoft.com/office/drawing/2014/main" id="{F5A6C680-A4FC-4262-8A10-BC70695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3225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0">
              <a:extLst>
                <a:ext uri="{FF2B5EF4-FFF2-40B4-BE49-F238E27FC236}">
                  <a16:creationId xmlns:a16="http://schemas.microsoft.com/office/drawing/2014/main" id="{CD563E08-AB21-4835-A4DF-DDAF9478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7102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2A586E34-A7CD-4D99-9717-AABFBC282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5892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EF31E361-DA1E-4CE6-98D8-291444CE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81956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66829572-6C2D-47A1-A37E-CC2FA7E86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60285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50DCE6C4-F390-41AE-B5CE-BB2DAF401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6062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B172F65D-71C6-45BA-94E4-377171B6F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7983" y="638721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A1099F0A-8048-4CBD-9ED0-72CF3432E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8345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C9CAE903-ADB3-4CE4-950E-EE0837F2D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1112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81FA9D8F-DF11-408E-A5F7-94E3C41BD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32292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4A8A749C-9CB9-446B-8CA4-7E77E2EDC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9098" y="677268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6">
              <a:extLst>
                <a:ext uri="{FF2B5EF4-FFF2-40B4-BE49-F238E27FC236}">
                  <a16:creationId xmlns:a16="http://schemas.microsoft.com/office/drawing/2014/main" id="{8DCE61AA-D23B-4949-B97D-8107FB476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69747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D5734C15-885E-4C4A-BCE2-40EEBC42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71605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0DF76958-CCA0-4139-9926-1713899D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47976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997EAA8D-E8EB-4B67-BA2D-4CC4C6087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3083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1C18114-E8E5-4736-9BE6-D4E67C3DF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6834" y="627619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0389C81B-E6D1-4D7D-903B-154945D7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505408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0">
              <a:extLst>
                <a:ext uri="{FF2B5EF4-FFF2-40B4-BE49-F238E27FC236}">
                  <a16:creationId xmlns:a16="http://schemas.microsoft.com/office/drawing/2014/main" id="{D2AB3F76-E9FC-4760-8087-74D9EC6B7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4418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5">
              <a:extLst>
                <a:ext uri="{FF2B5EF4-FFF2-40B4-BE49-F238E27FC236}">
                  <a16:creationId xmlns:a16="http://schemas.microsoft.com/office/drawing/2014/main" id="{BC4AA8F0-169B-4D3A-99B4-B8757EE21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3208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7">
              <a:extLst>
                <a:ext uri="{FF2B5EF4-FFF2-40B4-BE49-F238E27FC236}">
                  <a16:creationId xmlns:a16="http://schemas.microsoft.com/office/drawing/2014/main" id="{2E71E590-28E1-4E12-A79C-376650B7B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55114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FB9AB424-39E3-46C5-A19E-DDEE17554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34692" y="67505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id="{2ED9F50D-1DF6-4628-AC2C-FB8CAC3D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744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id="{0E070AAF-5102-4318-B35D-13957B198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95351" y="6552121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id="{5436B656-AD36-4B2B-9198-4C370D8F7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82025" y="628374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9">
              <a:extLst>
                <a:ext uri="{FF2B5EF4-FFF2-40B4-BE49-F238E27FC236}">
                  <a16:creationId xmlns:a16="http://schemas.microsoft.com/office/drawing/2014/main" id="{2071E1E0-F515-47F5-A550-E9ED4393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67271" y="655660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4">
              <a:extLst>
                <a:ext uri="{FF2B5EF4-FFF2-40B4-BE49-F238E27FC236}">
                  <a16:creationId xmlns:a16="http://schemas.microsoft.com/office/drawing/2014/main" id="{7DCF15B1-1606-4701-8EC0-95112EC8F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8602" y="597959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5">
              <a:extLst>
                <a:ext uri="{FF2B5EF4-FFF2-40B4-BE49-F238E27FC236}">
                  <a16:creationId xmlns:a16="http://schemas.microsoft.com/office/drawing/2014/main" id="{8C9C97D2-7D94-41DB-B4EC-4B69B0D50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6440" y="629608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65F9D91C-5585-464F-8086-E5ED0ADB5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72983" y="674584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6">
              <a:extLst>
                <a:ext uri="{FF2B5EF4-FFF2-40B4-BE49-F238E27FC236}">
                  <a16:creationId xmlns:a16="http://schemas.microsoft.com/office/drawing/2014/main" id="{99F6EA4E-7EF3-4B4A-BEA7-0D3D931C0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6381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BA526659-F1A4-4042-A108-76CFB3DBD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78347" y="672697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9877EF40-90CB-4799-8572-4F4A5E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13822" y="6536401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285DA720-E488-4A9B-A140-1F44737EC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33243" y="6057983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D38D4092-51E3-4A36-8175-82F5C85F4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2683" y="637736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6D5B3102-2CB4-4953-9813-30F073A29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01806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1">
              <a:extLst>
                <a:ext uri="{FF2B5EF4-FFF2-40B4-BE49-F238E27FC236}">
                  <a16:creationId xmlns:a16="http://schemas.microsoft.com/office/drawing/2014/main" id="{AFCEC11A-95B5-4DF7-A30A-DD051FCDA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25006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C37CBD80-4119-4E02-94C4-260BA62B5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66439" y="647928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0">
              <a:extLst>
                <a:ext uri="{FF2B5EF4-FFF2-40B4-BE49-F238E27FC236}">
                  <a16:creationId xmlns:a16="http://schemas.microsoft.com/office/drawing/2014/main" id="{64EDD805-B615-4022-8A64-4554869C6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77017" y="6284843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5">
              <a:extLst>
                <a:ext uri="{FF2B5EF4-FFF2-40B4-BE49-F238E27FC236}">
                  <a16:creationId xmlns:a16="http://schemas.microsoft.com/office/drawing/2014/main" id="{5A8DE9EF-D932-4386-88F7-1D0F5A2E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80423" y="6472737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7">
              <a:extLst>
                <a:ext uri="{FF2B5EF4-FFF2-40B4-BE49-F238E27FC236}">
                  <a16:creationId xmlns:a16="http://schemas.microsoft.com/office/drawing/2014/main" id="{0439362E-63A9-4091-92AF-0B6203699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67902" y="669577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7">
              <a:extLst>
                <a:ext uri="{FF2B5EF4-FFF2-40B4-BE49-F238E27FC236}">
                  <a16:creationId xmlns:a16="http://schemas.microsoft.com/office/drawing/2014/main" id="{041EAA16-517F-47E9-AB9D-47740608E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74658" y="601509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8">
              <a:extLst>
                <a:ext uri="{FF2B5EF4-FFF2-40B4-BE49-F238E27FC236}">
                  <a16:creationId xmlns:a16="http://schemas.microsoft.com/office/drawing/2014/main" id="{E0071F9A-C5AF-4EA0-A186-BF24F089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64074" y="659277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9">
              <a:extLst>
                <a:ext uri="{FF2B5EF4-FFF2-40B4-BE49-F238E27FC236}">
                  <a16:creationId xmlns:a16="http://schemas.microsoft.com/office/drawing/2014/main" id="{8273660E-2FC8-4FED-8D67-CFF1D69A3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50748" y="632440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9">
              <a:extLst>
                <a:ext uri="{FF2B5EF4-FFF2-40B4-BE49-F238E27FC236}">
                  <a16:creationId xmlns:a16="http://schemas.microsoft.com/office/drawing/2014/main" id="{92B33B56-557D-46CD-89E8-FA7B9BFF7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35994" y="656314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4">
              <a:extLst>
                <a:ext uri="{FF2B5EF4-FFF2-40B4-BE49-F238E27FC236}">
                  <a16:creationId xmlns:a16="http://schemas.microsoft.com/office/drawing/2014/main" id="{43EAC14F-C938-4BCE-A1EC-4E31AEC3B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598853" y="609095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45">
              <a:extLst>
                <a:ext uri="{FF2B5EF4-FFF2-40B4-BE49-F238E27FC236}">
                  <a16:creationId xmlns:a16="http://schemas.microsoft.com/office/drawing/2014/main" id="{5C3C5159-9C8B-4BC2-BDF4-DB4B56DF5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15163" y="630262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50ECDAAF-E711-4CBA-AD5D-B5A352589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41706" y="675237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6">
              <a:extLst>
                <a:ext uri="{FF2B5EF4-FFF2-40B4-BE49-F238E27FC236}">
                  <a16:creationId xmlns:a16="http://schemas.microsoft.com/office/drawing/2014/main" id="{ABD3ADE5-C4C8-43BF-A004-1DB4E9767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0911" y="675223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0">
              <a:extLst>
                <a:ext uri="{FF2B5EF4-FFF2-40B4-BE49-F238E27FC236}">
                  <a16:creationId xmlns:a16="http://schemas.microsoft.com/office/drawing/2014/main" id="{E7018D39-07D6-4351-810D-29741E712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35999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5">
              <a:extLst>
                <a:ext uri="{FF2B5EF4-FFF2-40B4-BE49-F238E27FC236}">
                  <a16:creationId xmlns:a16="http://schemas.microsoft.com/office/drawing/2014/main" id="{45EC1EF3-73E3-46EC-B05F-E68CE1676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0736" y="642389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7">
              <a:extLst>
                <a:ext uri="{FF2B5EF4-FFF2-40B4-BE49-F238E27FC236}">
                  <a16:creationId xmlns:a16="http://schemas.microsoft.com/office/drawing/2014/main" id="{D455521C-F22B-4367-ACA7-595CC4F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215" y="664692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3">
              <a:extLst>
                <a:ext uri="{FF2B5EF4-FFF2-40B4-BE49-F238E27FC236}">
                  <a16:creationId xmlns:a16="http://schemas.microsoft.com/office/drawing/2014/main" id="{9B228660-6A2E-4C6F-9B6C-D7A7CC69D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11334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C20DC9CF-6D6F-44D0-A7C5-3222D6A89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6624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78BFEA79-09D0-47A0-8777-82867E0E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3936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A150377E-0862-45D6-9912-9237A1F85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8073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9">
              <a:extLst>
                <a:ext uri="{FF2B5EF4-FFF2-40B4-BE49-F238E27FC236}">
                  <a16:creationId xmlns:a16="http://schemas.microsoft.com/office/drawing/2014/main" id="{44B0C21D-2951-47F9-88CA-1F4E9853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4842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4">
              <a:extLst>
                <a:ext uri="{FF2B5EF4-FFF2-40B4-BE49-F238E27FC236}">
                  <a16:creationId xmlns:a16="http://schemas.microsoft.com/office/drawing/2014/main" id="{E5B500A1-AF9B-49A1-B6B0-51FC17B8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7623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5">
              <a:extLst>
                <a:ext uri="{FF2B5EF4-FFF2-40B4-BE49-F238E27FC236}">
                  <a16:creationId xmlns:a16="http://schemas.microsoft.com/office/drawing/2014/main" id="{E4D6D63F-DCA7-42C7-A1FF-844F40C5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878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8697CA0D-22DD-482E-9EBE-5AC02B1C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376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5">
              <a:extLst>
                <a:ext uri="{FF2B5EF4-FFF2-40B4-BE49-F238E27FC236}">
                  <a16:creationId xmlns:a16="http://schemas.microsoft.com/office/drawing/2014/main" id="{0F638DFA-E3FC-449B-A784-DC4E10846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1068" y="6040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30C58E92-3C12-4DDC-9E8B-6B8949D3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7909" y="59452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4">
              <a:extLst>
                <a:ext uri="{FF2B5EF4-FFF2-40B4-BE49-F238E27FC236}">
                  <a16:creationId xmlns:a16="http://schemas.microsoft.com/office/drawing/2014/main" id="{65C2555C-68ED-4AA1-8EC4-9ED08441E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17059" y="607518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0">
              <a:extLst>
                <a:ext uri="{FF2B5EF4-FFF2-40B4-BE49-F238E27FC236}">
                  <a16:creationId xmlns:a16="http://schemas.microsoft.com/office/drawing/2014/main" id="{2E89B8BC-4B28-466A-9162-64BABFA94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37349" y="609830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5">
              <a:extLst>
                <a:ext uri="{FF2B5EF4-FFF2-40B4-BE49-F238E27FC236}">
                  <a16:creationId xmlns:a16="http://schemas.microsoft.com/office/drawing/2014/main" id="{CE1C577C-8272-42AD-BA80-547605EE3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12741" y="609601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9D6179B9-63A8-4087-B0D7-442412CBD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5941" y="60041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CADD67EC-77B7-47BA-9D84-FC526915E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3951" y="6199762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5CFAE0AC-B0B1-4BBD-A3B2-476B343D9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61807" y="606739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F33104F7-7254-4522-B3EF-B9391BA9D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0379" y="597780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95F2981E-6FD0-4E2E-9C96-25DDC8ABF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4348" y="608122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C4B43AF8-30C3-4D75-9592-EB022861F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2809" y="60440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4CE0640-B5AC-420F-A979-4701983D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2773" y="871729"/>
            <a:ext cx="7849227" cy="5109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3F93-B9BF-8374-071E-ED21B78B0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2774" y="852112"/>
            <a:ext cx="7849226" cy="5081239"/>
          </a:xfrm>
        </p:spPr>
        <p:txBody>
          <a:bodyPr>
            <a:normAutofit fontScale="700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Intense Competition: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Strong competitors like Google Assistant, Apple Siri, and Microsoft Cortana, each with robust capabilities.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Regulatory Scrutiny: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Increasing regulations on data privacy and security could impact operations and development.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Technological Obsolescence: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Rapid technological advancements may render existing devices and features obsolete without continuous innovation.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Negative Publicity: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Privacy breaches or data misuse incidents could severely damage reputation and user base.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Consumer Skepticism: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Growing consumer awareness and skepticism regarding data privacy and security may hinder adoption.</a:t>
            </a:r>
          </a:p>
        </p:txBody>
      </p:sp>
    </p:spTree>
    <p:extLst>
      <p:ext uri="{BB962C8B-B14F-4D97-AF65-F5344CB8AC3E}">
        <p14:creationId xmlns:p14="http://schemas.microsoft.com/office/powerpoint/2010/main" val="293438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DA27A5CA-8322-4584-B42A-F2691652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C989A5E-D171-4BB1-ACFF-6D1503FE5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8E37D5E-2F40-4CD5-A0F2-04001FB7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799" y="871105"/>
            <a:ext cx="7120054" cy="5117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B028C-D4F1-1385-366F-5FAF8220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141507"/>
            <a:ext cx="5823323" cy="1099670"/>
          </a:xfrm>
        </p:spPr>
        <p:txBody>
          <a:bodyPr>
            <a:normAutofit/>
          </a:bodyPr>
          <a:lstStyle/>
          <a:p>
            <a:r>
              <a:rPr lang="en-CA" b="1" i="0" dirty="0">
                <a:effectLst/>
                <a:highlight>
                  <a:srgbClr val="FFFFFF"/>
                </a:highlight>
                <a:latin typeface="ui-sans-serif"/>
              </a:rPr>
              <a:t>Key Insights</a:t>
            </a:r>
            <a:endParaRPr lang="en-CA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DDC3E08-72B7-412C-A277-9F3CF8EB3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4164" y="-37765"/>
            <a:ext cx="1829755" cy="6918658"/>
            <a:chOff x="9314164" y="-37765"/>
            <a:chExt cx="1829755" cy="6918658"/>
          </a:xfrm>
        </p:grpSpPr>
        <p:sp>
          <p:nvSpPr>
            <p:cNvPr id="95" name="Freeform 78">
              <a:extLst>
                <a:ext uri="{FF2B5EF4-FFF2-40B4-BE49-F238E27FC236}">
                  <a16:creationId xmlns:a16="http://schemas.microsoft.com/office/drawing/2014/main" id="{6E393635-9ABA-4EE9-8984-D5B554D94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2387" y="631652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9">
              <a:extLst>
                <a:ext uri="{FF2B5EF4-FFF2-40B4-BE49-F238E27FC236}">
                  <a16:creationId xmlns:a16="http://schemas.microsoft.com/office/drawing/2014/main" id="{2A5EAEA1-79EC-462F-A08B-6139634F7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4759" y="654757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0">
              <a:extLst>
                <a:ext uri="{FF2B5EF4-FFF2-40B4-BE49-F238E27FC236}">
                  <a16:creationId xmlns:a16="http://schemas.microsoft.com/office/drawing/2014/main" id="{1D2E5290-45AD-48B0-B9A0-7AE0A908B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9418" y="678536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4">
              <a:extLst>
                <a:ext uri="{FF2B5EF4-FFF2-40B4-BE49-F238E27FC236}">
                  <a16:creationId xmlns:a16="http://schemas.microsoft.com/office/drawing/2014/main" id="{E13C4831-440C-418E-9302-DDD9BFE38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3877" y="61119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6">
              <a:extLst>
                <a:ext uri="{FF2B5EF4-FFF2-40B4-BE49-F238E27FC236}">
                  <a16:creationId xmlns:a16="http://schemas.microsoft.com/office/drawing/2014/main" id="{42B526D9-7E5C-4A67-9B1C-9E92092EA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9545" y="623010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8">
              <a:extLst>
                <a:ext uri="{FF2B5EF4-FFF2-40B4-BE49-F238E27FC236}">
                  <a16:creationId xmlns:a16="http://schemas.microsoft.com/office/drawing/2014/main" id="{DFA07926-5610-463F-BB98-6659FBA4C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7216" y="6657917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10">
              <a:extLst>
                <a:ext uri="{FF2B5EF4-FFF2-40B4-BE49-F238E27FC236}">
                  <a16:creationId xmlns:a16="http://schemas.microsoft.com/office/drawing/2014/main" id="{827A238B-BA0C-4EBD-92EB-57B575487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37269" y="598227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2">
              <a:extLst>
                <a:ext uri="{FF2B5EF4-FFF2-40B4-BE49-F238E27FC236}">
                  <a16:creationId xmlns:a16="http://schemas.microsoft.com/office/drawing/2014/main" id="{0CC3E394-72A8-46B8-B333-9A4801153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971" y="649135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0">
              <a:extLst>
                <a:ext uri="{FF2B5EF4-FFF2-40B4-BE49-F238E27FC236}">
                  <a16:creationId xmlns:a16="http://schemas.microsoft.com/office/drawing/2014/main" id="{C2F2B81F-CCBD-4D75-A268-529C27BEB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03634" y="604518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1">
              <a:extLst>
                <a:ext uri="{FF2B5EF4-FFF2-40B4-BE49-F238E27FC236}">
                  <a16:creationId xmlns:a16="http://schemas.microsoft.com/office/drawing/2014/main" id="{248273A6-4595-4B49-870D-93184B2BC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7308" y="6516876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5">
              <a:extLst>
                <a:ext uri="{FF2B5EF4-FFF2-40B4-BE49-F238E27FC236}">
                  <a16:creationId xmlns:a16="http://schemas.microsoft.com/office/drawing/2014/main" id="{613F679C-C6B7-45E2-AB85-06F11D01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04647" y="628721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41">
              <a:extLst>
                <a:ext uri="{FF2B5EF4-FFF2-40B4-BE49-F238E27FC236}">
                  <a16:creationId xmlns:a16="http://schemas.microsoft.com/office/drawing/2014/main" id="{AD733645-CE3B-4C6D-98E4-1C01A1C3F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65399" y="66671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CC6A862F-C126-4979-9572-943E0EFA1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14090" y="6370129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D810D816-815F-4A09-A3E5-451D74A2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3683" y="6100955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297ABCD3-B369-4690-81A8-2627F24E4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41" y="6035328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A2F71286-5332-4172-A372-755A472F3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75211" y="661509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B5108B37-F44A-47A4-A995-524197C47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29237" y="656430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1">
              <a:extLst>
                <a:ext uri="{FF2B5EF4-FFF2-40B4-BE49-F238E27FC236}">
                  <a16:creationId xmlns:a16="http://schemas.microsoft.com/office/drawing/2014/main" id="{B4CEC1A4-E49B-426A-A335-FBB8D5434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1075" y="675511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4">
              <a:extLst>
                <a:ext uri="{FF2B5EF4-FFF2-40B4-BE49-F238E27FC236}">
                  <a16:creationId xmlns:a16="http://schemas.microsoft.com/office/drawing/2014/main" id="{A877D66C-F031-4FD3-A679-013BBD597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3283" y="636585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8">
              <a:extLst>
                <a:ext uri="{FF2B5EF4-FFF2-40B4-BE49-F238E27FC236}">
                  <a16:creationId xmlns:a16="http://schemas.microsoft.com/office/drawing/2014/main" id="{204EE8DB-CB6A-4043-8892-547496A83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36517" y="6424733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9">
              <a:extLst>
                <a:ext uri="{FF2B5EF4-FFF2-40B4-BE49-F238E27FC236}">
                  <a16:creationId xmlns:a16="http://schemas.microsoft.com/office/drawing/2014/main" id="{D41334E9-5983-47FA-8F3F-E023DE88C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48889" y="665577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4">
              <a:extLst>
                <a:ext uri="{FF2B5EF4-FFF2-40B4-BE49-F238E27FC236}">
                  <a16:creationId xmlns:a16="http://schemas.microsoft.com/office/drawing/2014/main" id="{6FA6CD72-6404-4323-BFB5-E3C38E38E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18007" y="622014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6">
              <a:extLst>
                <a:ext uri="{FF2B5EF4-FFF2-40B4-BE49-F238E27FC236}">
                  <a16:creationId xmlns:a16="http://schemas.microsoft.com/office/drawing/2014/main" id="{8A621A24-4735-44CF-99C1-BC39C2B71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28155" y="5996330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6">
              <a:extLst>
                <a:ext uri="{FF2B5EF4-FFF2-40B4-BE49-F238E27FC236}">
                  <a16:creationId xmlns:a16="http://schemas.microsoft.com/office/drawing/2014/main" id="{C55F2697-EFEC-4C5E-9D88-7F7774735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70443" y="639203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0">
              <a:extLst>
                <a:ext uri="{FF2B5EF4-FFF2-40B4-BE49-F238E27FC236}">
                  <a16:creationId xmlns:a16="http://schemas.microsoft.com/office/drawing/2014/main" id="{3E74E34E-E8B2-43CF-A574-E562761D2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3167" y="616975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2">
              <a:extLst>
                <a:ext uri="{FF2B5EF4-FFF2-40B4-BE49-F238E27FC236}">
                  <a16:creationId xmlns:a16="http://schemas.microsoft.com/office/drawing/2014/main" id="{4FCC862A-0E3B-42C2-9B61-40EE412F2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47620" y="67395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">
              <a:extLst>
                <a:ext uri="{FF2B5EF4-FFF2-40B4-BE49-F238E27FC236}">
                  <a16:creationId xmlns:a16="http://schemas.microsoft.com/office/drawing/2014/main" id="{6A4FFCDE-0207-482A-B5D1-757A0E0F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4683" y="597571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3">
              <a:extLst>
                <a:ext uri="{FF2B5EF4-FFF2-40B4-BE49-F238E27FC236}">
                  <a16:creationId xmlns:a16="http://schemas.microsoft.com/office/drawing/2014/main" id="{4729E6D2-3822-40F6-8EB5-86F31EF1E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53019" y="37542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C8B35183-6EB6-4558-9788-CE8F0594D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23577" y="234657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B875E16E-F2DF-4A3D-A535-311A1886C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7474" y="786855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273178BC-B163-42C8-8AA3-E6015091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88672" y="615309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78">
              <a:extLst>
                <a:ext uri="{FF2B5EF4-FFF2-40B4-BE49-F238E27FC236}">
                  <a16:creationId xmlns:a16="http://schemas.microsoft.com/office/drawing/2014/main" id="{3F715015-E0A6-4A26-9FD6-8150DDF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2223" y="272776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9">
              <a:extLst>
                <a:ext uri="{FF2B5EF4-FFF2-40B4-BE49-F238E27FC236}">
                  <a16:creationId xmlns:a16="http://schemas.microsoft.com/office/drawing/2014/main" id="{0EE0F506-CF28-4919-843E-96C438CC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44595" y="503821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0">
              <a:extLst>
                <a:ext uri="{FF2B5EF4-FFF2-40B4-BE49-F238E27FC236}">
                  <a16:creationId xmlns:a16="http://schemas.microsoft.com/office/drawing/2014/main" id="{ABF621B4-0B01-43A4-A7D1-413915B3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9253" y="72371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4">
              <a:extLst>
                <a:ext uri="{FF2B5EF4-FFF2-40B4-BE49-F238E27FC236}">
                  <a16:creationId xmlns:a16="http://schemas.microsoft.com/office/drawing/2014/main" id="{11CEF3FD-9334-449D-9A0D-A87415834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13713" y="68190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6">
              <a:extLst>
                <a:ext uri="{FF2B5EF4-FFF2-40B4-BE49-F238E27FC236}">
                  <a16:creationId xmlns:a16="http://schemas.microsoft.com/office/drawing/2014/main" id="{9FB3FAF8-148B-46ED-9715-58CFE7902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5733" y="21675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8">
              <a:extLst>
                <a:ext uri="{FF2B5EF4-FFF2-40B4-BE49-F238E27FC236}">
                  <a16:creationId xmlns:a16="http://schemas.microsoft.com/office/drawing/2014/main" id="{410E3435-0683-4EF2-9185-B5CADDD60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2450" y="689006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0">
              <a:extLst>
                <a:ext uri="{FF2B5EF4-FFF2-40B4-BE49-F238E27FC236}">
                  <a16:creationId xmlns:a16="http://schemas.microsoft.com/office/drawing/2014/main" id="{FC146718-F493-4688-93D1-D3C4DBB66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23457" y="-3108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2">
              <a:extLst>
                <a:ext uri="{FF2B5EF4-FFF2-40B4-BE49-F238E27FC236}">
                  <a16:creationId xmlns:a16="http://schemas.microsoft.com/office/drawing/2014/main" id="{1C18D603-D7E6-4574-B11F-2C2462E3C7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8029" y="542101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0">
              <a:extLst>
                <a:ext uri="{FF2B5EF4-FFF2-40B4-BE49-F238E27FC236}">
                  <a16:creationId xmlns:a16="http://schemas.microsoft.com/office/drawing/2014/main" id="{39BAC9E3-0ED4-4E15-9E08-A51F84874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9678" y="6144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31">
              <a:extLst>
                <a:ext uri="{FF2B5EF4-FFF2-40B4-BE49-F238E27FC236}">
                  <a16:creationId xmlns:a16="http://schemas.microsoft.com/office/drawing/2014/main" id="{731CC313-61BB-44C9-9BE8-6CFF0F2B0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03496" y="616427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55944B1A-48F3-4273-A87D-B12B35F8E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26567" y="4001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2C030015-13DB-4AAA-B2C5-0DB11B17B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76243" y="2767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4CCDA4CA-802B-4060-84E8-3A5BCC253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80173" y="54187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4AFB2596-28AD-4968-AC8C-0C89D5F8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83587" y="28512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2877C19B-C85A-43A8-9D22-E3555757E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325" y="655973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86BB8A06-3A72-4664-906D-A764FD3C8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41294" y="78683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0">
              <a:extLst>
                <a:ext uri="{FF2B5EF4-FFF2-40B4-BE49-F238E27FC236}">
                  <a16:creationId xmlns:a16="http://schemas.microsoft.com/office/drawing/2014/main" id="{13A6CBDF-A71E-4C76-90F5-F93EC0472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81328" y="102815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3">
              <a:extLst>
                <a:ext uri="{FF2B5EF4-FFF2-40B4-BE49-F238E27FC236}">
                  <a16:creationId xmlns:a16="http://schemas.microsoft.com/office/drawing/2014/main" id="{CDDE2395-D4D4-4B16-998E-BA136879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95320" y="73604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2">
              <a:extLst>
                <a:ext uri="{FF2B5EF4-FFF2-40B4-BE49-F238E27FC236}">
                  <a16:creationId xmlns:a16="http://schemas.microsoft.com/office/drawing/2014/main" id="{0C4C9822-221D-4DFD-A8F0-88BDB960D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326031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4">
              <a:extLst>
                <a:ext uri="{FF2B5EF4-FFF2-40B4-BE49-F238E27FC236}">
                  <a16:creationId xmlns:a16="http://schemas.microsoft.com/office/drawing/2014/main" id="{75210329-C983-4B1D-8573-5EB689CF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2222" y="4896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9">
              <a:extLst>
                <a:ext uri="{FF2B5EF4-FFF2-40B4-BE49-F238E27FC236}">
                  <a16:creationId xmlns:a16="http://schemas.microsoft.com/office/drawing/2014/main" id="{12078099-9836-4B34-B3F8-123577D27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6208" y="9460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78">
              <a:extLst>
                <a:ext uri="{FF2B5EF4-FFF2-40B4-BE49-F238E27FC236}">
                  <a16:creationId xmlns:a16="http://schemas.microsoft.com/office/drawing/2014/main" id="{DDC4164A-CF54-4258-93D9-E2985D837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02600" y="59647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79">
              <a:extLst>
                <a:ext uri="{FF2B5EF4-FFF2-40B4-BE49-F238E27FC236}">
                  <a16:creationId xmlns:a16="http://schemas.microsoft.com/office/drawing/2014/main" id="{5757C01C-EDE3-4DA2-A988-C56F9267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14972" y="82751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4">
              <a:extLst>
                <a:ext uri="{FF2B5EF4-FFF2-40B4-BE49-F238E27FC236}">
                  <a16:creationId xmlns:a16="http://schemas.microsoft.com/office/drawing/2014/main" id="{3DFE3A5E-CE1B-44A3-90D9-F7ECC6F8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84090" y="39188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86">
              <a:extLst>
                <a:ext uri="{FF2B5EF4-FFF2-40B4-BE49-F238E27FC236}">
                  <a16:creationId xmlns:a16="http://schemas.microsoft.com/office/drawing/2014/main" id="{96392746-AF8E-4EC4-ABD1-04C4AB9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94059" y="4587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6">
              <a:extLst>
                <a:ext uri="{FF2B5EF4-FFF2-40B4-BE49-F238E27FC236}">
                  <a16:creationId xmlns:a16="http://schemas.microsoft.com/office/drawing/2014/main" id="{63B0352C-E450-4B7D-826D-25B95A158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29758" y="4644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0">
              <a:extLst>
                <a:ext uri="{FF2B5EF4-FFF2-40B4-BE49-F238E27FC236}">
                  <a16:creationId xmlns:a16="http://schemas.microsoft.com/office/drawing/2014/main" id="{291D0AEA-30E5-47FC-9CBD-F59E92418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07482" y="21666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2">
              <a:extLst>
                <a:ext uri="{FF2B5EF4-FFF2-40B4-BE49-F238E27FC236}">
                  <a16:creationId xmlns:a16="http://schemas.microsoft.com/office/drawing/2014/main" id="{5D3E4E8D-958E-4303-B0DC-F363C1256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8184" y="78550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8">
              <a:extLst>
                <a:ext uri="{FF2B5EF4-FFF2-40B4-BE49-F238E27FC236}">
                  <a16:creationId xmlns:a16="http://schemas.microsoft.com/office/drawing/2014/main" id="{D496ABB3-10B3-42C9-B3B5-8AE46C11A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9874" y="3251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3" name="Picture 82" descr="Green dialogue boxes">
            <a:extLst>
              <a:ext uri="{FF2B5EF4-FFF2-40B4-BE49-F238E27FC236}">
                <a16:creationId xmlns:a16="http://schemas.microsoft.com/office/drawing/2014/main" id="{9F565A43-F05A-9C99-1439-10D29F136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44" r="18954" b="-1"/>
          <a:stretch/>
        </p:blipFill>
        <p:spPr>
          <a:xfrm>
            <a:off x="8127999" y="871105"/>
            <a:ext cx="4064001" cy="51105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D2EA3-1EE5-DDBC-C1A9-83C05DA07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080" y="2152800"/>
            <a:ext cx="6812499" cy="3563693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Competitive Intensity: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High, with significant competition from major tech companies and continuous innovation required.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Market Attractiveness: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Strong growth potential driven by increasing adoption of smart home technology and AI advancements.</a:t>
            </a:r>
          </a:p>
        </p:txBody>
      </p:sp>
    </p:spTree>
    <p:extLst>
      <p:ext uri="{BB962C8B-B14F-4D97-AF65-F5344CB8AC3E}">
        <p14:creationId xmlns:p14="http://schemas.microsoft.com/office/powerpoint/2010/main" val="266354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72CD369A-5284-45B1-B107-702483A8B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FEC34-7A65-1E55-3CB2-93176D6F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422" y="498507"/>
            <a:ext cx="6188277" cy="1372823"/>
          </a:xfrm>
        </p:spPr>
        <p:txBody>
          <a:bodyPr>
            <a:normAutofit/>
          </a:bodyPr>
          <a:lstStyle/>
          <a:p>
            <a:r>
              <a:rPr lang="en-CA" b="1" i="0" dirty="0">
                <a:effectLst/>
                <a:highlight>
                  <a:srgbClr val="FFFFFF"/>
                </a:highlight>
                <a:latin typeface="ui-sans-serif"/>
              </a:rPr>
              <a:t>Recommendations</a:t>
            </a:r>
            <a:endParaRPr lang="en-CA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C3EC256-5633-414E-89A7-4DF1780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975" y="42050"/>
            <a:ext cx="1319321" cy="6804850"/>
            <a:chOff x="1744975" y="42050"/>
            <a:chExt cx="1319321" cy="6804850"/>
          </a:xfrm>
        </p:grpSpPr>
        <p:sp>
          <p:nvSpPr>
            <p:cNvPr id="139" name="Freeform 8">
              <a:extLst>
                <a:ext uri="{FF2B5EF4-FFF2-40B4-BE49-F238E27FC236}">
                  <a16:creationId xmlns:a16="http://schemas.microsoft.com/office/drawing/2014/main" id="{57652216-AF47-4D6B-A81B-2DC28B625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93792" y="472833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78">
              <a:extLst>
                <a:ext uri="{FF2B5EF4-FFF2-40B4-BE49-F238E27FC236}">
                  <a16:creationId xmlns:a16="http://schemas.microsoft.com/office/drawing/2014/main" id="{4850C240-229E-44CC-9B0C-7C70B8524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14562" y="668947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9">
              <a:extLst>
                <a:ext uri="{FF2B5EF4-FFF2-40B4-BE49-F238E27FC236}">
                  <a16:creationId xmlns:a16="http://schemas.microsoft.com/office/drawing/2014/main" id="{0C20C1F3-97C9-485A-BBF1-F712C6FDD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26934" y="89999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5FB7F486-D669-4315-848B-079715C0A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21593" y="1137787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84">
              <a:extLst>
                <a:ext uri="{FF2B5EF4-FFF2-40B4-BE49-F238E27FC236}">
                  <a16:creationId xmlns:a16="http://schemas.microsoft.com/office/drawing/2014/main" id="{41C1AA59-6A1E-4A61-8483-8056A09E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96052" y="46436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86">
              <a:extLst>
                <a:ext uri="{FF2B5EF4-FFF2-40B4-BE49-F238E27FC236}">
                  <a16:creationId xmlns:a16="http://schemas.microsoft.com/office/drawing/2014/main" id="{851A3E4E-2857-4A69-AEC0-79CF8C413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06021" y="118352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6">
              <a:extLst>
                <a:ext uri="{FF2B5EF4-FFF2-40B4-BE49-F238E27FC236}">
                  <a16:creationId xmlns:a16="http://schemas.microsoft.com/office/drawing/2014/main" id="{449C2B94-6D2C-466B-9091-18CA59956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41720" y="63356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8">
              <a:extLst>
                <a:ext uri="{FF2B5EF4-FFF2-40B4-BE49-F238E27FC236}">
                  <a16:creationId xmlns:a16="http://schemas.microsoft.com/office/drawing/2014/main" id="{D09D148A-E95C-4A5F-AFBD-D05C9083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24547" y="113428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0">
              <a:extLst>
                <a:ext uri="{FF2B5EF4-FFF2-40B4-BE49-F238E27FC236}">
                  <a16:creationId xmlns:a16="http://schemas.microsoft.com/office/drawing/2014/main" id="{5B90C58B-B2C5-4C93-8397-016D62EE6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19444" y="385733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2">
              <a:extLst>
                <a:ext uri="{FF2B5EF4-FFF2-40B4-BE49-F238E27FC236}">
                  <a16:creationId xmlns:a16="http://schemas.microsoft.com/office/drawing/2014/main" id="{97EE4FEF-54FA-45E2-A177-BA946262D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30146" y="9545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36">
              <a:extLst>
                <a:ext uri="{FF2B5EF4-FFF2-40B4-BE49-F238E27FC236}">
                  <a16:creationId xmlns:a16="http://schemas.microsoft.com/office/drawing/2014/main" id="{21D3B3BA-A1D7-450E-B002-44DFDC68F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94226" y="459880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1">
              <a:extLst>
                <a:ext uri="{FF2B5EF4-FFF2-40B4-BE49-F238E27FC236}">
                  <a16:creationId xmlns:a16="http://schemas.microsoft.com/office/drawing/2014/main" id="{71516E84-743F-4EE4-B466-909E55FCC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991372" y="4671231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42">
              <a:extLst>
                <a:ext uri="{FF2B5EF4-FFF2-40B4-BE49-F238E27FC236}">
                  <a16:creationId xmlns:a16="http://schemas.microsoft.com/office/drawing/2014/main" id="{285EE84A-B305-47FC-9896-3EAAE94F6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721306" y="4672363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5">
              <a:extLst>
                <a:ext uri="{FF2B5EF4-FFF2-40B4-BE49-F238E27FC236}">
                  <a16:creationId xmlns:a16="http://schemas.microsoft.com/office/drawing/2014/main" id="{ACD91DA3-CF45-4374-AEDA-5DA2E53EE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57458" y="441007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69">
              <a:extLst>
                <a:ext uri="{FF2B5EF4-FFF2-40B4-BE49-F238E27FC236}">
                  <a16:creationId xmlns:a16="http://schemas.microsoft.com/office/drawing/2014/main" id="{BB356FF6-7153-4AE8-904C-8535363AA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54176" y="5651651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70">
              <a:extLst>
                <a:ext uri="{FF2B5EF4-FFF2-40B4-BE49-F238E27FC236}">
                  <a16:creationId xmlns:a16="http://schemas.microsoft.com/office/drawing/2014/main" id="{D9CD9700-C2DA-4CCD-8700-D763281E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18389" y="624339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74">
              <a:extLst>
                <a:ext uri="{FF2B5EF4-FFF2-40B4-BE49-F238E27FC236}">
                  <a16:creationId xmlns:a16="http://schemas.microsoft.com/office/drawing/2014/main" id="{EF5898F8-F274-4A71-ABC2-972788452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35281" y="5984792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5">
              <a:extLst>
                <a:ext uri="{FF2B5EF4-FFF2-40B4-BE49-F238E27FC236}">
                  <a16:creationId xmlns:a16="http://schemas.microsoft.com/office/drawing/2014/main" id="{AEBBE398-C737-4798-92D3-68B6928A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45443" y="646897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7">
              <a:extLst>
                <a:ext uri="{FF2B5EF4-FFF2-40B4-BE49-F238E27FC236}">
                  <a16:creationId xmlns:a16="http://schemas.microsoft.com/office/drawing/2014/main" id="{F3116C15-246C-412A-B5A8-DC7E056EC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822723" y="673426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88">
              <a:extLst>
                <a:ext uri="{FF2B5EF4-FFF2-40B4-BE49-F238E27FC236}">
                  <a16:creationId xmlns:a16="http://schemas.microsoft.com/office/drawing/2014/main" id="{F9FA8A4C-F799-47E7-85C8-4DA109A0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09835" y="5700739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02">
              <a:extLst>
                <a:ext uri="{FF2B5EF4-FFF2-40B4-BE49-F238E27FC236}">
                  <a16:creationId xmlns:a16="http://schemas.microsoft.com/office/drawing/2014/main" id="{06EB852C-D558-4FA2-B6BD-72478CDCE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63385" y="574829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03">
              <a:extLst>
                <a:ext uri="{FF2B5EF4-FFF2-40B4-BE49-F238E27FC236}">
                  <a16:creationId xmlns:a16="http://schemas.microsoft.com/office/drawing/2014/main" id="{0B128693-39C5-4999-9EB7-FAF6D33AF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46293" y="60187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17">
              <a:extLst>
                <a:ext uri="{FF2B5EF4-FFF2-40B4-BE49-F238E27FC236}">
                  <a16:creationId xmlns:a16="http://schemas.microsoft.com/office/drawing/2014/main" id="{A7E94734-299A-4A1A-8745-522701D7F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98102" y="606239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18">
              <a:extLst>
                <a:ext uri="{FF2B5EF4-FFF2-40B4-BE49-F238E27FC236}">
                  <a16:creationId xmlns:a16="http://schemas.microsoft.com/office/drawing/2014/main" id="{88D7A4B9-ADFA-49C6-A86B-1801ECE37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83208" y="671013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19">
              <a:extLst>
                <a:ext uri="{FF2B5EF4-FFF2-40B4-BE49-F238E27FC236}">
                  <a16:creationId xmlns:a16="http://schemas.microsoft.com/office/drawing/2014/main" id="{1D2B967C-42F5-4C41-B5A8-333B15CF2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54120" y="626268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8">
              <a:extLst>
                <a:ext uri="{FF2B5EF4-FFF2-40B4-BE49-F238E27FC236}">
                  <a16:creationId xmlns:a16="http://schemas.microsoft.com/office/drawing/2014/main" id="{7E3E1C46-3049-4EC7-A692-A95CEE2A8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24220" y="20699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8">
              <a:extLst>
                <a:ext uri="{FF2B5EF4-FFF2-40B4-BE49-F238E27FC236}">
                  <a16:creationId xmlns:a16="http://schemas.microsoft.com/office/drawing/2014/main" id="{59EC4BA9-BAFD-46B9-B282-A708F32D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53403" y="6739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43">
              <a:extLst>
                <a:ext uri="{FF2B5EF4-FFF2-40B4-BE49-F238E27FC236}">
                  <a16:creationId xmlns:a16="http://schemas.microsoft.com/office/drawing/2014/main" id="{0BB44AF0-8C8E-4407-8BE6-C5A64ACB7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19884" y="5967585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85398933-36C3-494E-B746-673993C87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10283" y="57343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84BFEAB6-0117-44A8-8459-8592C14D9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51968" y="546537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4">
              <a:extLst>
                <a:ext uri="{FF2B5EF4-FFF2-40B4-BE49-F238E27FC236}">
                  <a16:creationId xmlns:a16="http://schemas.microsoft.com/office/drawing/2014/main" id="{A171CE1C-2DD7-4682-BE34-E3D5986A0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8820" y="623214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59">
              <a:extLst>
                <a:ext uri="{FF2B5EF4-FFF2-40B4-BE49-F238E27FC236}">
                  <a16:creationId xmlns:a16="http://schemas.microsoft.com/office/drawing/2014/main" id="{993E51E0-704B-47D0-9E80-52F81035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85974" y="6481570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1">
              <a:extLst>
                <a:ext uri="{FF2B5EF4-FFF2-40B4-BE49-F238E27FC236}">
                  <a16:creationId xmlns:a16="http://schemas.microsoft.com/office/drawing/2014/main" id="{B877D7D4-56A7-4747-AB50-4D2CB582A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91453" y="6698934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78">
              <a:extLst>
                <a:ext uri="{FF2B5EF4-FFF2-40B4-BE49-F238E27FC236}">
                  <a16:creationId xmlns:a16="http://schemas.microsoft.com/office/drawing/2014/main" id="{7AD863AE-05C2-42B0-8B8C-2262A95B8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43184" y="607798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79">
              <a:extLst>
                <a:ext uri="{FF2B5EF4-FFF2-40B4-BE49-F238E27FC236}">
                  <a16:creationId xmlns:a16="http://schemas.microsoft.com/office/drawing/2014/main" id="{96FE0420-A304-40C5-A11A-0D43C374D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54739" y="585265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80">
              <a:extLst>
                <a:ext uri="{FF2B5EF4-FFF2-40B4-BE49-F238E27FC236}">
                  <a16:creationId xmlns:a16="http://schemas.microsoft.com/office/drawing/2014/main" id="{5712C99F-0668-4696-B7F5-5BE3B4078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59192" y="56181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4">
              <a:extLst>
                <a:ext uri="{FF2B5EF4-FFF2-40B4-BE49-F238E27FC236}">
                  <a16:creationId xmlns:a16="http://schemas.microsoft.com/office/drawing/2014/main" id="{45B51241-B4A7-44BA-B3B1-6D0785936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65791" y="635313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86">
              <a:extLst>
                <a:ext uri="{FF2B5EF4-FFF2-40B4-BE49-F238E27FC236}">
                  <a16:creationId xmlns:a16="http://schemas.microsoft.com/office/drawing/2014/main" id="{D6E3E1E9-9E2B-4B15-979A-D9ADF02FE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078761" y="6639984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06">
              <a:extLst>
                <a:ext uri="{FF2B5EF4-FFF2-40B4-BE49-F238E27FC236}">
                  <a16:creationId xmlns:a16="http://schemas.microsoft.com/office/drawing/2014/main" id="{A37D17A3-9203-43E1-955F-779C2CFD3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57994" y="609174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08">
              <a:extLst>
                <a:ext uri="{FF2B5EF4-FFF2-40B4-BE49-F238E27FC236}">
                  <a16:creationId xmlns:a16="http://schemas.microsoft.com/office/drawing/2014/main" id="{42EEB773-123A-4E50-93FF-FE62CB937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44939" y="558461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10">
              <a:extLst>
                <a:ext uri="{FF2B5EF4-FFF2-40B4-BE49-F238E27FC236}">
                  <a16:creationId xmlns:a16="http://schemas.microsoft.com/office/drawing/2014/main" id="{41D4F2D5-C07C-4F05-A11F-6024B7F13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58684" y="6418626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12">
              <a:extLst>
                <a:ext uri="{FF2B5EF4-FFF2-40B4-BE49-F238E27FC236}">
                  <a16:creationId xmlns:a16="http://schemas.microsoft.com/office/drawing/2014/main" id="{9AD3968C-7A54-4876-A3B1-0A199BD9D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57730" y="588242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34">
              <a:extLst>
                <a:ext uri="{FF2B5EF4-FFF2-40B4-BE49-F238E27FC236}">
                  <a16:creationId xmlns:a16="http://schemas.microsoft.com/office/drawing/2014/main" id="{84A9F12A-9E3E-4B1C-AECE-2204350DC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19827" y="1405235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36">
              <a:extLst>
                <a:ext uri="{FF2B5EF4-FFF2-40B4-BE49-F238E27FC236}">
                  <a16:creationId xmlns:a16="http://schemas.microsoft.com/office/drawing/2014/main" id="{AE1C5FD2-F9CD-4637-814D-A3A526F07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2290" y="724578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41">
              <a:extLst>
                <a:ext uri="{FF2B5EF4-FFF2-40B4-BE49-F238E27FC236}">
                  <a16:creationId xmlns:a16="http://schemas.microsoft.com/office/drawing/2014/main" id="{83C66AA3-5242-4EC3-A629-2C827DED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2290" y="5170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42">
              <a:extLst>
                <a:ext uri="{FF2B5EF4-FFF2-40B4-BE49-F238E27FC236}">
                  <a16:creationId xmlns:a16="http://schemas.microsoft.com/office/drawing/2014/main" id="{132B76A0-CFCB-46B9-A647-A0CDEE2F7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21480" y="1221982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45">
              <a:extLst>
                <a:ext uri="{FF2B5EF4-FFF2-40B4-BE49-F238E27FC236}">
                  <a16:creationId xmlns:a16="http://schemas.microsoft.com/office/drawing/2014/main" id="{423AA744-F810-4397-917F-77D42FE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72483" y="93460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66">
              <a:extLst>
                <a:ext uri="{FF2B5EF4-FFF2-40B4-BE49-F238E27FC236}">
                  <a16:creationId xmlns:a16="http://schemas.microsoft.com/office/drawing/2014/main" id="{5C72F779-C984-4431-94E3-38E6050EA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25160" y="138958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69">
              <a:extLst>
                <a:ext uri="{FF2B5EF4-FFF2-40B4-BE49-F238E27FC236}">
                  <a16:creationId xmlns:a16="http://schemas.microsoft.com/office/drawing/2014/main" id="{8BF25437-23A6-4F68-A6CC-2021B4DB5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25043" y="1107344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70">
              <a:extLst>
                <a:ext uri="{FF2B5EF4-FFF2-40B4-BE49-F238E27FC236}">
                  <a16:creationId xmlns:a16="http://schemas.microsoft.com/office/drawing/2014/main" id="{B68970AA-D5FD-4ED4-8AE4-C981BD290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74122" y="55150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74">
              <a:extLst>
                <a:ext uri="{FF2B5EF4-FFF2-40B4-BE49-F238E27FC236}">
                  <a16:creationId xmlns:a16="http://schemas.microsoft.com/office/drawing/2014/main" id="{56CDF8D4-4455-458D-A168-36FD9BCF2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51027" y="76522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85">
              <a:extLst>
                <a:ext uri="{FF2B5EF4-FFF2-40B4-BE49-F238E27FC236}">
                  <a16:creationId xmlns:a16="http://schemas.microsoft.com/office/drawing/2014/main" id="{17A0BB86-D681-41CF-9C63-B55FAA270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39067" y="25817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87">
              <a:extLst>
                <a:ext uri="{FF2B5EF4-FFF2-40B4-BE49-F238E27FC236}">
                  <a16:creationId xmlns:a16="http://schemas.microsoft.com/office/drawing/2014/main" id="{51933FCD-E07F-4E47-853E-B791F1BB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42681" y="9468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88">
              <a:extLst>
                <a:ext uri="{FF2B5EF4-FFF2-40B4-BE49-F238E27FC236}">
                  <a16:creationId xmlns:a16="http://schemas.microsoft.com/office/drawing/2014/main" id="{2EB1546B-A39B-432A-8E6A-1F7421881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207625" y="1163525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94">
              <a:extLst>
                <a:ext uri="{FF2B5EF4-FFF2-40B4-BE49-F238E27FC236}">
                  <a16:creationId xmlns:a16="http://schemas.microsoft.com/office/drawing/2014/main" id="{A5AF0119-0028-4D14-B6CF-0ED0AF862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92943" y="136288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02">
              <a:extLst>
                <a:ext uri="{FF2B5EF4-FFF2-40B4-BE49-F238E27FC236}">
                  <a16:creationId xmlns:a16="http://schemas.microsoft.com/office/drawing/2014/main" id="{39B7BAEF-46A4-4EE7-A3F1-2B0C3139E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02256" y="11556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3">
              <a:extLst>
                <a:ext uri="{FF2B5EF4-FFF2-40B4-BE49-F238E27FC236}">
                  <a16:creationId xmlns:a16="http://schemas.microsoft.com/office/drawing/2014/main" id="{4AFF19DE-7520-450D-BBC4-514637C67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18542" y="797064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7">
              <a:extLst>
                <a:ext uri="{FF2B5EF4-FFF2-40B4-BE49-F238E27FC236}">
                  <a16:creationId xmlns:a16="http://schemas.microsoft.com/office/drawing/2014/main" id="{55F5F049-082E-4F28-A6F9-B22CED347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500545" y="85049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18">
              <a:extLst>
                <a:ext uri="{FF2B5EF4-FFF2-40B4-BE49-F238E27FC236}">
                  <a16:creationId xmlns:a16="http://schemas.microsoft.com/office/drawing/2014/main" id="{F1FA5EE8-8FDF-4249-8FBE-5EE4A41B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91375" y="11217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19">
              <a:extLst>
                <a:ext uri="{FF2B5EF4-FFF2-40B4-BE49-F238E27FC236}">
                  <a16:creationId xmlns:a16="http://schemas.microsoft.com/office/drawing/2014/main" id="{0516D437-66A6-4F8A-AB89-41D39D359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12255" y="528605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8">
              <a:extLst>
                <a:ext uri="{FF2B5EF4-FFF2-40B4-BE49-F238E27FC236}">
                  <a16:creationId xmlns:a16="http://schemas.microsoft.com/office/drawing/2014/main" id="{3F9DD8A5-3889-448A-BB79-A5E1086DC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19382" y="66888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1">
              <a:extLst>
                <a:ext uri="{FF2B5EF4-FFF2-40B4-BE49-F238E27FC236}">
                  <a16:creationId xmlns:a16="http://schemas.microsoft.com/office/drawing/2014/main" id="{A5411003-0583-4E13-BD73-09447FE07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76051" y="549204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41">
              <a:extLst>
                <a:ext uri="{FF2B5EF4-FFF2-40B4-BE49-F238E27FC236}">
                  <a16:creationId xmlns:a16="http://schemas.microsoft.com/office/drawing/2014/main" id="{0857F65C-18A4-4138-888F-60B6250E5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63626" y="651588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1">
              <a:extLst>
                <a:ext uri="{FF2B5EF4-FFF2-40B4-BE49-F238E27FC236}">
                  <a16:creationId xmlns:a16="http://schemas.microsoft.com/office/drawing/2014/main" id="{ABED9D28-F90F-4E28-A5EE-F59041B05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16458" y="140553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79">
              <a:extLst>
                <a:ext uri="{FF2B5EF4-FFF2-40B4-BE49-F238E27FC236}">
                  <a16:creationId xmlns:a16="http://schemas.microsoft.com/office/drawing/2014/main" id="{A2B5689A-49D3-4436-8E8B-8B6C049D2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38545" y="486074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79">
              <a:extLst>
                <a:ext uri="{FF2B5EF4-FFF2-40B4-BE49-F238E27FC236}">
                  <a16:creationId xmlns:a16="http://schemas.microsoft.com/office/drawing/2014/main" id="{9AEF7DFC-F323-44D3-93BC-8991F450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867650" y="543739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79">
              <a:extLst>
                <a:ext uri="{FF2B5EF4-FFF2-40B4-BE49-F238E27FC236}">
                  <a16:creationId xmlns:a16="http://schemas.microsoft.com/office/drawing/2014/main" id="{7D9C0AE3-7512-40BE-9DB0-92E5C9FA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631376" y="140483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79">
              <a:extLst>
                <a:ext uri="{FF2B5EF4-FFF2-40B4-BE49-F238E27FC236}">
                  <a16:creationId xmlns:a16="http://schemas.microsoft.com/office/drawing/2014/main" id="{4EDB005F-47FF-4F3E-A8EC-AA3B45D3B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38486" y="301463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3">
              <a:extLst>
                <a:ext uri="{FF2B5EF4-FFF2-40B4-BE49-F238E27FC236}">
                  <a16:creationId xmlns:a16="http://schemas.microsoft.com/office/drawing/2014/main" id="{66DA380F-77D7-4F06-B633-F9D85665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019036" y="488697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51">
              <a:extLst>
                <a:ext uri="{FF2B5EF4-FFF2-40B4-BE49-F238E27FC236}">
                  <a16:creationId xmlns:a16="http://schemas.microsoft.com/office/drawing/2014/main" id="{066B6C10-E3AE-4C93-8E97-EBE1FF1F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91123" y="2512744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53">
              <a:extLst>
                <a:ext uri="{FF2B5EF4-FFF2-40B4-BE49-F238E27FC236}">
                  <a16:creationId xmlns:a16="http://schemas.microsoft.com/office/drawing/2014/main" id="{E277C220-5466-4FD0-B77C-7E295E8C3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579867" y="4136512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78">
              <a:extLst>
                <a:ext uri="{FF2B5EF4-FFF2-40B4-BE49-F238E27FC236}">
                  <a16:creationId xmlns:a16="http://schemas.microsoft.com/office/drawing/2014/main" id="{3DEA17E6-646F-4827-A08D-E4725219F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50954" y="2303194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79">
              <a:extLst>
                <a:ext uri="{FF2B5EF4-FFF2-40B4-BE49-F238E27FC236}">
                  <a16:creationId xmlns:a16="http://schemas.microsoft.com/office/drawing/2014/main" id="{3B5C6B2B-92D7-442F-8445-E554C082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50350" y="276316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80">
              <a:extLst>
                <a:ext uri="{FF2B5EF4-FFF2-40B4-BE49-F238E27FC236}">
                  <a16:creationId xmlns:a16="http://schemas.microsoft.com/office/drawing/2014/main" id="{78B1671C-BA12-4A0C-BF73-4C133110A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015237" y="516057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84">
              <a:extLst>
                <a:ext uri="{FF2B5EF4-FFF2-40B4-BE49-F238E27FC236}">
                  <a16:creationId xmlns:a16="http://schemas.microsoft.com/office/drawing/2014/main" id="{3E147694-6DC6-4EE8-AC97-7AE26398D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32444" y="209860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86">
              <a:extLst>
                <a:ext uri="{FF2B5EF4-FFF2-40B4-BE49-F238E27FC236}">
                  <a16:creationId xmlns:a16="http://schemas.microsoft.com/office/drawing/2014/main" id="{E0283834-E22A-4F12-8B1D-9D97BDDC8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42413" y="1752599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6">
              <a:extLst>
                <a:ext uri="{FF2B5EF4-FFF2-40B4-BE49-F238E27FC236}">
                  <a16:creationId xmlns:a16="http://schemas.microsoft.com/office/drawing/2014/main" id="{27CBE636-5461-44EB-AE97-6E8154E9C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78112" y="220533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8">
              <a:extLst>
                <a:ext uri="{FF2B5EF4-FFF2-40B4-BE49-F238E27FC236}">
                  <a16:creationId xmlns:a16="http://schemas.microsoft.com/office/drawing/2014/main" id="{A06117E5-5F5D-46C1-ACE2-979C1BA46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288286" y="4331982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10">
              <a:extLst>
                <a:ext uri="{FF2B5EF4-FFF2-40B4-BE49-F238E27FC236}">
                  <a16:creationId xmlns:a16="http://schemas.microsoft.com/office/drawing/2014/main" id="{9DEA3051-9D19-4DC6-8C98-00C425876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55836" y="195750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12">
              <a:extLst>
                <a:ext uri="{FF2B5EF4-FFF2-40B4-BE49-F238E27FC236}">
                  <a16:creationId xmlns:a16="http://schemas.microsoft.com/office/drawing/2014/main" id="{DF50010C-C69E-4770-B0E3-E4DC2ACE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902264" y="4778912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8">
              <a:extLst>
                <a:ext uri="{FF2B5EF4-FFF2-40B4-BE49-F238E27FC236}">
                  <a16:creationId xmlns:a16="http://schemas.microsoft.com/office/drawing/2014/main" id="{EF4373F0-D39C-43FD-9D4E-20E2371D6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691593" y="17133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8">
              <a:extLst>
                <a:ext uri="{FF2B5EF4-FFF2-40B4-BE49-F238E27FC236}">
                  <a16:creationId xmlns:a16="http://schemas.microsoft.com/office/drawing/2014/main" id="{1DF9A3CD-079A-4625-84F2-DF7EC61A0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89795" y="163916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34">
              <a:extLst>
                <a:ext uri="{FF2B5EF4-FFF2-40B4-BE49-F238E27FC236}">
                  <a16:creationId xmlns:a16="http://schemas.microsoft.com/office/drawing/2014/main" id="{D7908608-A36E-4015-8FFF-EE727465F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71381" y="5244168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36">
              <a:extLst>
                <a:ext uri="{FF2B5EF4-FFF2-40B4-BE49-F238E27FC236}">
                  <a16:creationId xmlns:a16="http://schemas.microsoft.com/office/drawing/2014/main" id="{8E4FC21A-4E37-45B9-8ED9-8E9A200F6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2290" y="242915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7EC6CA60-3309-4909-A242-6EDC1620A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42290" y="217353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E36F8D28-C5C9-4366-9BDE-D82FC2ED9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752997" y="4988780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5">
              <a:extLst>
                <a:ext uri="{FF2B5EF4-FFF2-40B4-BE49-F238E27FC236}">
                  <a16:creationId xmlns:a16="http://schemas.microsoft.com/office/drawing/2014/main" id="{347BC4EC-879E-4A58-BB8E-9965F42E5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59942" y="2769269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66">
              <a:extLst>
                <a:ext uri="{FF2B5EF4-FFF2-40B4-BE49-F238E27FC236}">
                  <a16:creationId xmlns:a16="http://schemas.microsoft.com/office/drawing/2014/main" id="{2FE79B60-958E-49FB-BAE5-09E087A8B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51083" y="5211114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69">
              <a:extLst>
                <a:ext uri="{FF2B5EF4-FFF2-40B4-BE49-F238E27FC236}">
                  <a16:creationId xmlns:a16="http://schemas.microsoft.com/office/drawing/2014/main" id="{F219BB5D-9580-4264-9E63-C861E665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655867" y="58375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70">
              <a:extLst>
                <a:ext uri="{FF2B5EF4-FFF2-40B4-BE49-F238E27FC236}">
                  <a16:creationId xmlns:a16="http://schemas.microsoft.com/office/drawing/2014/main" id="{CEF6BF91-FC3D-46D7-8208-81727E55D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49643" y="219595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74">
              <a:extLst>
                <a:ext uri="{FF2B5EF4-FFF2-40B4-BE49-F238E27FC236}">
                  <a16:creationId xmlns:a16="http://schemas.microsoft.com/office/drawing/2014/main" id="{87C340A0-6594-44EF-A2FF-368EE436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62398" y="2504649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85">
              <a:extLst>
                <a:ext uri="{FF2B5EF4-FFF2-40B4-BE49-F238E27FC236}">
                  <a16:creationId xmlns:a16="http://schemas.microsoft.com/office/drawing/2014/main" id="{C1864E85-CB41-4E68-88E0-97EC875AC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62024" y="197322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87">
              <a:extLst>
                <a:ext uri="{FF2B5EF4-FFF2-40B4-BE49-F238E27FC236}">
                  <a16:creationId xmlns:a16="http://schemas.microsoft.com/office/drawing/2014/main" id="{BE8F5959-39FD-404F-9DCA-045A6FF0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179073" y="166645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88">
              <a:extLst>
                <a:ext uri="{FF2B5EF4-FFF2-40B4-BE49-F238E27FC236}">
                  <a16:creationId xmlns:a16="http://schemas.microsoft.com/office/drawing/2014/main" id="{AF2FFA2C-AA3B-4407-8D1E-EC9EBA5E1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244017" y="273529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94">
              <a:extLst>
                <a:ext uri="{FF2B5EF4-FFF2-40B4-BE49-F238E27FC236}">
                  <a16:creationId xmlns:a16="http://schemas.microsoft.com/office/drawing/2014/main" id="{9AD27997-4281-4B54-9055-A0F002812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620676" y="5091343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2">
              <a:extLst>
                <a:ext uri="{FF2B5EF4-FFF2-40B4-BE49-F238E27FC236}">
                  <a16:creationId xmlns:a16="http://schemas.microsoft.com/office/drawing/2014/main" id="{3E41767B-D672-4A2B-A6A4-963C085A8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376473" y="5344948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3">
              <a:extLst>
                <a:ext uri="{FF2B5EF4-FFF2-40B4-BE49-F238E27FC236}">
                  <a16:creationId xmlns:a16="http://schemas.microsoft.com/office/drawing/2014/main" id="{AB4F7F6A-E2B2-4495-9B73-CD2BF7F3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54934" y="23688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17">
              <a:extLst>
                <a:ext uri="{FF2B5EF4-FFF2-40B4-BE49-F238E27FC236}">
                  <a16:creationId xmlns:a16="http://schemas.microsoft.com/office/drawing/2014/main" id="{47982EE6-D4AC-49D9-9045-46EB0DDEA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536937" y="24222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18">
              <a:extLst>
                <a:ext uri="{FF2B5EF4-FFF2-40B4-BE49-F238E27FC236}">
                  <a16:creationId xmlns:a16="http://schemas.microsoft.com/office/drawing/2014/main" id="{B37DA8E7-A892-4110-A590-4407256B2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27767" y="168394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19">
              <a:extLst>
                <a:ext uri="{FF2B5EF4-FFF2-40B4-BE49-F238E27FC236}">
                  <a16:creationId xmlns:a16="http://schemas.microsoft.com/office/drawing/2014/main" id="{92F7A78A-541E-4652-82A6-5EFF9AFA5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473414" y="198099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41">
              <a:extLst>
                <a:ext uri="{FF2B5EF4-FFF2-40B4-BE49-F238E27FC236}">
                  <a16:creationId xmlns:a16="http://schemas.microsoft.com/office/drawing/2014/main" id="{66CD4983-0D67-47D1-B718-95E23F619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010943" y="533833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79">
              <a:extLst>
                <a:ext uri="{FF2B5EF4-FFF2-40B4-BE49-F238E27FC236}">
                  <a16:creationId xmlns:a16="http://schemas.microsoft.com/office/drawing/2014/main" id="{B2994A0B-6B7D-42B0-81A8-EA482E269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2876608" y="51742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79">
              <a:extLst>
                <a:ext uri="{FF2B5EF4-FFF2-40B4-BE49-F238E27FC236}">
                  <a16:creationId xmlns:a16="http://schemas.microsoft.com/office/drawing/2014/main" id="{71D6B524-6981-4540-85FC-1C7E3A910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874878" y="187323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79">
              <a:extLst>
                <a:ext uri="{FF2B5EF4-FFF2-40B4-BE49-F238E27FC236}">
                  <a16:creationId xmlns:a16="http://schemas.microsoft.com/office/drawing/2014/main" id="{119CDAF4-086B-4DF4-91C4-0E55E2E04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397991" y="309792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74">
              <a:extLst>
                <a:ext uri="{FF2B5EF4-FFF2-40B4-BE49-F238E27FC236}">
                  <a16:creationId xmlns:a16="http://schemas.microsoft.com/office/drawing/2014/main" id="{4A3083A2-69D2-4C08-9514-FF14E494D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2327887" y="980123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3" name="Graphic 132" descr="Laptop Secure">
            <a:extLst>
              <a:ext uri="{FF2B5EF4-FFF2-40B4-BE49-F238E27FC236}">
                <a16:creationId xmlns:a16="http://schemas.microsoft.com/office/drawing/2014/main" id="{BB726016-39BB-3494-CDC6-03935AA2FE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590" y="1638735"/>
            <a:ext cx="3857768" cy="38577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E1B40-08D4-E981-691D-96DD883F4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56" y="1617649"/>
            <a:ext cx="7487938" cy="4695353"/>
          </a:xfrm>
        </p:spPr>
        <p:txBody>
          <a:bodyPr>
            <a:normAutofit fontScale="62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Enhance Privacy and Security Measures: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Invest in robust data protection protocols and transparent privacy policies to build and maintain user trust.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Expand Global Reach: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Improve language support and tailor regional features to enhance global market penetration and user satisfaction.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Drive Continuous Innovation: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Focus on incorporating advanced AI and ML capabilities to improve user interaction and stay ahead of technological trends.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Forge Strategic Partnerships: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Develop partnerships with third-party developers and brands to expand Alexa's ecosystem and skill set.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Explore Niche Markets: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Target specialized markets such as healthcare and advanced smart home solutions to differentiate Alexa from competitors.</a:t>
            </a:r>
          </a:p>
        </p:txBody>
      </p:sp>
    </p:spTree>
    <p:extLst>
      <p:ext uri="{BB962C8B-B14F-4D97-AF65-F5344CB8AC3E}">
        <p14:creationId xmlns:p14="http://schemas.microsoft.com/office/powerpoint/2010/main" val="232837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3544E-0E4B-A1D8-6875-73257180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1371599"/>
            <a:ext cx="3333611" cy="3410047"/>
          </a:xfrm>
        </p:spPr>
        <p:txBody>
          <a:bodyPr>
            <a:normAutofit/>
          </a:bodyPr>
          <a:lstStyle/>
          <a:p>
            <a:pPr algn="ctr"/>
            <a:r>
              <a:rPr lang="en-CA" b="1" i="0" dirty="0">
                <a:effectLst/>
                <a:highlight>
                  <a:srgbClr val="FFFFFF"/>
                </a:highlight>
                <a:latin typeface="ui-sans-serif"/>
              </a:rPr>
              <a:t>Conclusion</a:t>
            </a:r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4896" y="0"/>
            <a:ext cx="6640807" cy="5988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169D7-ED68-9D47-A829-78A2DD898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124" y="1850661"/>
            <a:ext cx="6640807" cy="3069972"/>
          </a:xfrm>
        </p:spPr>
        <p:txBody>
          <a:bodyPr>
            <a:normAutofit fontScale="700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Summary: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Amazon Alexa stands as a leader in the voice assistant market, backed by a strong ecosystem, continuous innovation, and a diverse hardware portfolio.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Addressing privacy concerns, improving interoperability, and leveraging global expansion opportunities are crucial for sustaining growth and competitive advantage.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Future Outlook: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Continued growth expected with advancements in technology and evolving customer needs.</a:t>
            </a:r>
          </a:p>
        </p:txBody>
      </p:sp>
      <p:sp>
        <p:nvSpPr>
          <p:cNvPr id="12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EC2BF8-6140-4DEA-8D04-010C6305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82" y="5502854"/>
            <a:ext cx="12048558" cy="1050358"/>
            <a:chOff x="19682" y="5502854"/>
            <a:chExt cx="12048558" cy="105035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853621" y="6338596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35821" y="63576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5533" y="6387995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57" y="6258636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3257" y="552767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4581" y="555723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02854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8522" y="5559112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061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06119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0285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82" y="555560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452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6079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611" y="579380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3193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2541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40914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5560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35201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65396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76820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82258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6801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5577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0995" y="6343505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1170" y="6334358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2485" y="6346351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87167" y="643940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64104" y="585379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479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7682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3194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2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25166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LeftStep">
      <a:dk1>
        <a:srgbClr val="000000"/>
      </a:dk1>
      <a:lt1>
        <a:srgbClr val="FFFFFF"/>
      </a:lt1>
      <a:dk2>
        <a:srgbClr val="223B30"/>
      </a:dk2>
      <a:lt2>
        <a:srgbClr val="E2E5E8"/>
      </a:lt2>
      <a:accent1>
        <a:srgbClr val="B89D7C"/>
      </a:accent1>
      <a:accent2>
        <a:srgbClr val="BA877F"/>
      </a:accent2>
      <a:accent3>
        <a:srgbClr val="C492A0"/>
      </a:accent3>
      <a:accent4>
        <a:srgbClr val="BA7FA8"/>
      </a:accent4>
      <a:accent5>
        <a:srgbClr val="BF93C5"/>
      </a:accent5>
      <a:accent6>
        <a:srgbClr val="9A7FBA"/>
      </a:accent6>
      <a:hlink>
        <a:srgbClr val="6383AB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593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Modern Love</vt:lpstr>
      <vt:lpstr>ui-sans-serif</vt:lpstr>
      <vt:lpstr>BohemianVTI</vt:lpstr>
      <vt:lpstr>SWOT Analysis of Amazon Alexa</vt:lpstr>
      <vt:lpstr>Introduction </vt:lpstr>
      <vt:lpstr>Strengths</vt:lpstr>
      <vt:lpstr>Weaknesses</vt:lpstr>
      <vt:lpstr>Opportunities</vt:lpstr>
      <vt:lpstr>Threats</vt:lpstr>
      <vt:lpstr>Key Insights</vt:lpstr>
      <vt:lpstr>Recommendations</vt:lpstr>
      <vt:lpstr>Conclusion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Theater Booking Process Analysis and Improvement</dc:title>
  <dc:creator>Somya Sachan</dc:creator>
  <cp:lastModifiedBy>Nikhil Koche</cp:lastModifiedBy>
  <cp:revision>6</cp:revision>
  <dcterms:created xsi:type="dcterms:W3CDTF">2024-05-28T15:07:04Z</dcterms:created>
  <dcterms:modified xsi:type="dcterms:W3CDTF">2024-06-18T22:55:50Z</dcterms:modified>
</cp:coreProperties>
</file>