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5" r:id="rId5"/>
    <p:sldId id="258" r:id="rId6"/>
    <p:sldId id="263" r:id="rId7"/>
    <p:sldId id="259" r:id="rId8"/>
    <p:sldId id="26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5/31/2024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5/31/2024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A246-2DBD-37FA-00EB-0741825A9245}"/>
              </a:ext>
            </a:extLst>
          </p:cNvPr>
          <p:cNvSpPr>
            <a:spLocks noGrp="1"/>
          </p:cNvSpPr>
          <p:nvPr>
            <p:ph type="ctrTitle"/>
          </p:nvPr>
        </p:nvSpPr>
        <p:spPr>
          <a:xfrm>
            <a:off x="1877961" y="1484672"/>
            <a:ext cx="8514736" cy="1994986"/>
          </a:xfrm>
        </p:spPr>
        <p:txBody>
          <a:bodyPr/>
          <a:lstStyle/>
          <a:p>
            <a: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Statistical and Predictive Modeling</a:t>
            </a:r>
            <a:br>
              <a:rPr kumimoji="0" lang="en-US" sz="40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br>
              <a:rPr kumimoji="0" lang="en-US" sz="4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Assignment 1- Multivariate Regression Model</a:t>
            </a:r>
            <a:endParaRPr lang="en-CA" sz="3200" dirty="0"/>
          </a:p>
        </p:txBody>
      </p:sp>
      <p:sp>
        <p:nvSpPr>
          <p:cNvPr id="3" name="Subtitle 2">
            <a:extLst>
              <a:ext uri="{FF2B5EF4-FFF2-40B4-BE49-F238E27FC236}">
                <a16:creationId xmlns:a16="http://schemas.microsoft.com/office/drawing/2014/main" id="{7AAF61D3-327C-742C-8AF2-67D40A2148AB}"/>
              </a:ext>
            </a:extLst>
          </p:cNvPr>
          <p:cNvSpPr>
            <a:spLocks noGrp="1"/>
          </p:cNvSpPr>
          <p:nvPr>
            <p:ph type="subTitle" idx="1"/>
          </p:nvPr>
        </p:nvSpPr>
        <p:spPr>
          <a:xfrm>
            <a:off x="2627979" y="3661311"/>
            <a:ext cx="6936042" cy="1520289"/>
          </a:xfrm>
        </p:spPr>
        <p:txBody>
          <a:bodyPr>
            <a:noAutofit/>
          </a:bodyPr>
          <a:lstStyle/>
          <a:p>
            <a:b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Name of the Student: Maisha Khatoon</a:t>
            </a:r>
            <a:b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Student ID: 100899259</a:t>
            </a:r>
            <a:endParaRPr lang="en-CA" sz="2400" dirty="0"/>
          </a:p>
        </p:txBody>
      </p:sp>
    </p:spTree>
    <p:extLst>
      <p:ext uri="{BB962C8B-B14F-4D97-AF65-F5344CB8AC3E}">
        <p14:creationId xmlns:p14="http://schemas.microsoft.com/office/powerpoint/2010/main" val="411933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5556-CBEB-981F-CF97-E7778DDF12CF}"/>
              </a:ext>
            </a:extLst>
          </p:cNvPr>
          <p:cNvSpPr>
            <a:spLocks noGrp="1"/>
          </p:cNvSpPr>
          <p:nvPr>
            <p:ph type="title"/>
          </p:nvPr>
        </p:nvSpPr>
        <p:spPr>
          <a:xfrm>
            <a:off x="1708485" y="2686050"/>
            <a:ext cx="9601200" cy="1485900"/>
          </a:xfrm>
        </p:spPr>
        <p:txBody>
          <a:bodyPr>
            <a:normAutofit/>
          </a:bodyPr>
          <a:lstStyle/>
          <a:p>
            <a:pPr algn="ctr"/>
            <a:r>
              <a:rPr lang="en-US" sz="8800" dirty="0">
                <a:latin typeface="Times New Roman" panose="02020603050405020304" pitchFamily="18" charset="0"/>
                <a:cs typeface="Times New Roman" panose="02020603050405020304" pitchFamily="18" charset="0"/>
              </a:rPr>
              <a:t>Thank you.</a:t>
            </a:r>
            <a:endParaRPr lang="en-CA"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20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6BCD-4C2E-0F31-AA73-ACA5945F086A}"/>
              </a:ext>
            </a:extLst>
          </p:cNvPr>
          <p:cNvSpPr>
            <a:spLocks noGrp="1"/>
          </p:cNvSpPr>
          <p:nvPr>
            <p:ph type="title"/>
          </p:nvPr>
        </p:nvSpPr>
        <p:spPr>
          <a:xfrm>
            <a:off x="1219199" y="685800"/>
            <a:ext cx="10363199" cy="774032"/>
          </a:xfrm>
        </p:spPr>
        <p:txBody>
          <a:bodyPr>
            <a:normAutofit/>
          </a:bodyPr>
          <a:lstStyle/>
          <a:p>
            <a:r>
              <a:rPr lang="en-US" sz="3200" b="1" dirty="0">
                <a:latin typeface="Times New Roman" panose="02020603050405020304" pitchFamily="18" charset="0"/>
                <a:cs typeface="Times New Roman" panose="02020603050405020304" pitchFamily="18" charset="0"/>
              </a:rPr>
              <a:t>Rationale Statement </a:t>
            </a:r>
            <a:endParaRPr lang="en-CA" sz="3200" b="1" dirty="0"/>
          </a:p>
        </p:txBody>
      </p:sp>
      <p:sp>
        <p:nvSpPr>
          <p:cNvPr id="3" name="Content Placeholder 2">
            <a:extLst>
              <a:ext uri="{FF2B5EF4-FFF2-40B4-BE49-F238E27FC236}">
                <a16:creationId xmlns:a16="http://schemas.microsoft.com/office/drawing/2014/main" id="{48314EC8-03C0-D84E-A556-70B31756CCFA}"/>
              </a:ext>
            </a:extLst>
          </p:cNvPr>
          <p:cNvSpPr>
            <a:spLocks noGrp="1"/>
          </p:cNvSpPr>
          <p:nvPr>
            <p:ph idx="1"/>
          </p:nvPr>
        </p:nvSpPr>
        <p:spPr>
          <a:xfrm>
            <a:off x="1219200" y="1459832"/>
            <a:ext cx="10363200" cy="495701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presentation aims to give a thorough study of a regression model that was created to forecast diamond prices depending on several characteristics, including dimensions (x, y, and z), carat, depth, table, and categorical attributes like cut, color, and clarity. The main goals are to evaluate the model's effectiveness and determine how these factors affect diamond prices. We will also provide practical suggestions for enhancing the model in the future and for making wise business decisions.</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6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3F6F-54F2-066F-CBAE-79E2BD30B206}"/>
              </a:ext>
            </a:extLst>
          </p:cNvPr>
          <p:cNvSpPr>
            <a:spLocks noGrp="1"/>
          </p:cNvSpPr>
          <p:nvPr>
            <p:ph type="title"/>
          </p:nvPr>
        </p:nvSpPr>
        <p:spPr>
          <a:xfrm>
            <a:off x="1219200" y="685800"/>
            <a:ext cx="10315074" cy="790074"/>
          </a:xfrm>
        </p:spPr>
        <p:txBody>
          <a:bodyPr>
            <a:normAutofit/>
          </a:bodyPr>
          <a:lstStyle/>
          <a:p>
            <a:r>
              <a:rPr lang="en-US" sz="3200" b="1" dirty="0">
                <a:latin typeface="Times New Roman" panose="02020603050405020304" pitchFamily="18" charset="0"/>
                <a:cs typeface="Times New Roman" panose="02020603050405020304" pitchFamily="18" charset="0"/>
              </a:rPr>
              <a:t>The written form of the Multivariate Regression Model</a:t>
            </a:r>
            <a:endParaRPr lang="en-CA" sz="3200" b="1" dirty="0"/>
          </a:p>
        </p:txBody>
      </p:sp>
      <p:sp>
        <p:nvSpPr>
          <p:cNvPr id="3" name="Content Placeholder 2">
            <a:extLst>
              <a:ext uri="{FF2B5EF4-FFF2-40B4-BE49-F238E27FC236}">
                <a16:creationId xmlns:a16="http://schemas.microsoft.com/office/drawing/2014/main" id="{79784B3D-C69D-1A94-D8ED-4AF7DDA33470}"/>
              </a:ext>
            </a:extLst>
          </p:cNvPr>
          <p:cNvSpPr>
            <a:spLocks noGrp="1"/>
          </p:cNvSpPr>
          <p:nvPr>
            <p:ph idx="1"/>
          </p:nvPr>
        </p:nvSpPr>
        <p:spPr>
          <a:xfrm>
            <a:off x="1219200" y="1235242"/>
            <a:ext cx="10700084" cy="542223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standard equation for multivariate regression can be represented as:</a:t>
            </a:r>
          </a:p>
          <a:p>
            <a:pPr marL="0" indent="0" algn="ctr">
              <a:buNone/>
            </a:pP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Y</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β</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0​+</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β</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1​</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X</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1​+</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β</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2​</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X</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2​+...+</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βp</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a:t>
            </a:r>
            <a:r>
              <a:rPr lang="es-ES" sz="2400" b="1" i="1" dirty="0" err="1">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Xp</a:t>
            </a:r>
            <a:r>
              <a:rPr lang="es-ES" sz="2400" b="1" i="0"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a:t>
            </a:r>
            <a:r>
              <a:rPr lang="es-ES" sz="2400" b="1" i="1" dirty="0">
                <a:solidFill>
                  <a:srgbClr val="0D0D0D"/>
                </a:solidFill>
                <a:effectLst/>
                <a:latin typeface="Times New Roman" panose="02020603050405020304" pitchFamily="18" charset="0"/>
                <a:ea typeface="ADLaM Display" panose="020F0502020204030204" pitchFamily="2" charset="0"/>
                <a:cs typeface="Times New Roman" panose="02020603050405020304" pitchFamily="18" charset="0"/>
              </a:rPr>
              <a:t>ϵ</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regression model can be written as:</a:t>
            </a:r>
          </a:p>
          <a:p>
            <a:pPr marL="0" indent="0">
              <a:buNone/>
            </a:pPr>
            <a:r>
              <a:rPr lang="en-US" sz="2400" dirty="0">
                <a:latin typeface="Times New Roman" panose="02020603050405020304" pitchFamily="18" charset="0"/>
                <a:cs typeface="Times New Roman" panose="02020603050405020304" pitchFamily="18" charset="0"/>
              </a:rPr>
              <a:t>Price = B0 + B1 Carat + B2 Clarity + B3 Color + B4 Cut + B5 Depth + B6 Table + B7 Length + B8 Width + B9 Depth </a:t>
            </a:r>
          </a:p>
          <a:p>
            <a:pPr marL="0" indent="0">
              <a:buNone/>
            </a:pPr>
            <a:r>
              <a:rPr lang="en-US" sz="2400" dirty="0">
                <a:latin typeface="Times New Roman" panose="02020603050405020304" pitchFamily="18" charset="0"/>
                <a:cs typeface="Times New Roman" panose="02020603050405020304" pitchFamily="18" charset="0"/>
              </a:rPr>
              <a:t>Price=3945.97+5423.170294×Carat+(−91.829051)×Depth+(−58.169284)×Table+(−1190.321358)×Length+5.334533×Width+(−50.839380)×Depth</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394298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1334-E37D-7EDF-893B-5FDE49ED9E6E}"/>
              </a:ext>
            </a:extLst>
          </p:cNvPr>
          <p:cNvSpPr>
            <a:spLocks noGrp="1"/>
          </p:cNvSpPr>
          <p:nvPr>
            <p:ph type="title"/>
          </p:nvPr>
        </p:nvSpPr>
        <p:spPr>
          <a:xfrm>
            <a:off x="1219199" y="401054"/>
            <a:ext cx="10395283" cy="737935"/>
          </a:xfrm>
        </p:spPr>
        <p:txBody>
          <a:bodyPr>
            <a:normAutofit/>
          </a:bodyPr>
          <a:lstStyle/>
          <a:p>
            <a:r>
              <a:rPr lang="en-US" sz="3200" b="1" dirty="0">
                <a:latin typeface="Times New Roman" panose="02020603050405020304" pitchFamily="18" charset="0"/>
                <a:cs typeface="Times New Roman" panose="02020603050405020304" pitchFamily="18" charset="0"/>
              </a:rPr>
              <a:t>Explanation of Coefficients</a:t>
            </a:r>
            <a:endParaRPr lang="en-CA"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E1473A-BF7C-3604-8DA8-92B3561A3732}"/>
              </a:ext>
            </a:extLst>
          </p:cNvPr>
          <p:cNvSpPr>
            <a:spLocks noGrp="1"/>
          </p:cNvSpPr>
          <p:nvPr>
            <p:ph idx="1"/>
          </p:nvPr>
        </p:nvSpPr>
        <p:spPr>
          <a:xfrm>
            <a:off x="1219199" y="1138989"/>
            <a:ext cx="10539663" cy="5438274"/>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Carat (5423.17): The price of a diamond is greatly increased by a higher carat weight. About 5423.17 units are added to the price for every carat added.</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Depth (-91.83): The price of deeper diamonds is somewhat impacted by their depth; for every unit of depth added, the price is reduced by about 91.83 units.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Table (-58.17): The price is also marginally reduced by larger tables; for every unit of table size, the price is reduced by about 58.17 units.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Dimensions (x, y, z): The price is greatly reduced by the length (x), while the breadth (y) and depth (z) have little effect.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Cuts: Diamonds with better cuts (Good, Ideal, Premium, and Very Good) command higher prices as compared to the baseline "Fair," with the Ideal cut having the most beneficial influence.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Color: Diamonds with colors E to J are less expensive than those with baseline "D," with color J having the biggest negative effect.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Clarity: Higher clarity grades (IF, SI1, SI2, VS1, VS2, VVS1, VVS2), when compared to the baseline "I1," result in higher prices; VS2 has the greatest favorable effect.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69242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AA49-893B-CA36-29A8-935474A1C311}"/>
              </a:ext>
            </a:extLst>
          </p:cNvPr>
          <p:cNvSpPr>
            <a:spLocks noGrp="1"/>
          </p:cNvSpPr>
          <p:nvPr>
            <p:ph type="title"/>
          </p:nvPr>
        </p:nvSpPr>
        <p:spPr>
          <a:xfrm>
            <a:off x="1371600" y="597568"/>
            <a:ext cx="10319084" cy="786063"/>
          </a:xfrm>
        </p:spPr>
        <p:txBody>
          <a:bodyPr>
            <a:normAutofit/>
          </a:bodyPr>
          <a:lstStyle/>
          <a:p>
            <a:r>
              <a:rPr lang="en-US" sz="3200" b="1" dirty="0">
                <a:latin typeface="Times New Roman" panose="02020603050405020304" pitchFamily="18" charset="0"/>
                <a:cs typeface="Times New Roman" panose="02020603050405020304" pitchFamily="18" charset="0"/>
              </a:rPr>
              <a:t>The Regression Model Output</a:t>
            </a:r>
            <a:endParaRPr lang="en-CA" sz="3200" b="1" dirty="0"/>
          </a:p>
        </p:txBody>
      </p:sp>
      <p:pic>
        <p:nvPicPr>
          <p:cNvPr id="13" name="Content Placeholder 12">
            <a:extLst>
              <a:ext uri="{FF2B5EF4-FFF2-40B4-BE49-F238E27FC236}">
                <a16:creationId xmlns:a16="http://schemas.microsoft.com/office/drawing/2014/main" id="{A31725AA-7872-5FBE-4D78-1C7829CA8A2D}"/>
              </a:ext>
            </a:extLst>
          </p:cNvPr>
          <p:cNvPicPr>
            <a:picLocks noGrp="1" noChangeAspect="1"/>
          </p:cNvPicPr>
          <p:nvPr>
            <p:ph idx="1"/>
          </p:nvPr>
        </p:nvPicPr>
        <p:blipFill>
          <a:blip r:embed="rId2"/>
          <a:stretch>
            <a:fillRect/>
          </a:stretch>
        </p:blipFill>
        <p:spPr>
          <a:xfrm>
            <a:off x="1514937" y="1383631"/>
            <a:ext cx="6416596" cy="4663844"/>
          </a:xfrm>
        </p:spPr>
      </p:pic>
    </p:spTree>
    <p:extLst>
      <p:ext uri="{BB962C8B-B14F-4D97-AF65-F5344CB8AC3E}">
        <p14:creationId xmlns:p14="http://schemas.microsoft.com/office/powerpoint/2010/main" val="262270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4A26-547A-2540-FEA4-AE0EE74AB651}"/>
              </a:ext>
            </a:extLst>
          </p:cNvPr>
          <p:cNvSpPr>
            <a:spLocks noGrp="1"/>
          </p:cNvSpPr>
          <p:nvPr>
            <p:ph type="title"/>
          </p:nvPr>
        </p:nvSpPr>
        <p:spPr>
          <a:xfrm>
            <a:off x="1138990" y="685800"/>
            <a:ext cx="10603832" cy="822158"/>
          </a:xfrm>
        </p:spPr>
        <p:txBody>
          <a:bodyPr>
            <a:normAutofit fontScale="90000"/>
          </a:bodyPr>
          <a:lstStyle/>
          <a:p>
            <a:r>
              <a:rPr lang="en-US" sz="3200" b="1" dirty="0">
                <a:latin typeface="Times New Roman" panose="02020603050405020304" pitchFamily="18" charset="0"/>
                <a:cs typeface="Times New Roman" panose="02020603050405020304" pitchFamily="18" charset="0"/>
              </a:rPr>
              <a:t>Explanation of Adj.R</a:t>
            </a:r>
            <a:r>
              <a:rPr lang="en-US" sz="3200" b="1" baseline="30000" dirty="0">
                <a:latin typeface="Times New Roman" panose="02020603050405020304" pitchFamily="18" charset="0"/>
                <a:cs typeface="Times New Roman" panose="02020603050405020304" pitchFamily="18" charset="0"/>
              </a:rPr>
              <a:t>2</a:t>
            </a:r>
            <a:r>
              <a:rPr lang="en-US" sz="3200" b="1" dirty="0">
                <a:latin typeface="Times New Roman" panose="02020603050405020304" pitchFamily="18" charset="0"/>
                <a:cs typeface="Times New Roman" panose="02020603050405020304" pitchFamily="18" charset="0"/>
              </a:rPr>
              <a:t>, MAE, and RMSE metrics for the Model</a:t>
            </a:r>
            <a:endParaRPr lang="en-CA" sz="3200" b="1" dirty="0"/>
          </a:p>
        </p:txBody>
      </p:sp>
      <p:sp>
        <p:nvSpPr>
          <p:cNvPr id="3" name="Content Placeholder 2">
            <a:extLst>
              <a:ext uri="{FF2B5EF4-FFF2-40B4-BE49-F238E27FC236}">
                <a16:creationId xmlns:a16="http://schemas.microsoft.com/office/drawing/2014/main" id="{914CC711-6BC6-E82B-212D-B031D2F08C43}"/>
              </a:ext>
            </a:extLst>
          </p:cNvPr>
          <p:cNvSpPr>
            <a:spLocks noGrp="1"/>
          </p:cNvSpPr>
          <p:nvPr>
            <p:ph idx="1"/>
          </p:nvPr>
        </p:nvSpPr>
        <p:spPr>
          <a:xfrm>
            <a:off x="1138989" y="1379621"/>
            <a:ext cx="10603832" cy="5037221"/>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Adjusted R² (0.92): This is a very high number that suggests a good fit, meaning that 92% of the variance in diamond prices is explained by the model.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 Absolute Error (MAE: 732.62): The model's forecasts are 732.62 units off the actual prices on average.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Root Mean Squared Error (RMSE: 1133.33): This figure shows the residuals' standard deviation by taking the square root of the average squared differences between the actual and forecast prices. A better match is indicated by a lower RMSE.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 Squared Error (MSE: 1284446.80): The average of the squared errors or mean squared error is a useful indicator of model correctness; however, it is easier to understand when presented as root mean square error (RMSE).</a:t>
            </a:r>
          </a:p>
          <a:p>
            <a:pPr marL="0" indent="0">
              <a:buNone/>
            </a:pPr>
            <a:endParaRPr lang="en-CA" dirty="0"/>
          </a:p>
        </p:txBody>
      </p:sp>
    </p:spTree>
    <p:extLst>
      <p:ext uri="{BB962C8B-B14F-4D97-AF65-F5344CB8AC3E}">
        <p14:creationId xmlns:p14="http://schemas.microsoft.com/office/powerpoint/2010/main" val="333274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76D8-5F22-A228-5F85-1B92E30F771C}"/>
              </a:ext>
            </a:extLst>
          </p:cNvPr>
          <p:cNvSpPr>
            <a:spLocks noGrp="1"/>
          </p:cNvSpPr>
          <p:nvPr>
            <p:ph type="title"/>
          </p:nvPr>
        </p:nvSpPr>
        <p:spPr>
          <a:xfrm>
            <a:off x="1371598" y="577516"/>
            <a:ext cx="10226842" cy="798095"/>
          </a:xfrm>
        </p:spPr>
        <p:txBody>
          <a:bodyPr>
            <a:normAutofit/>
          </a:bodyPr>
          <a:lstStyle/>
          <a:p>
            <a:r>
              <a:rPr lang="en-US" sz="3200" b="1" dirty="0">
                <a:latin typeface="Times New Roman" panose="02020603050405020304" pitchFamily="18" charset="0"/>
                <a:cs typeface="Times New Roman" panose="02020603050405020304" pitchFamily="18" charset="0"/>
              </a:rPr>
              <a:t>Results discovered from the Analysis</a:t>
            </a:r>
            <a:endParaRPr lang="en-CA" sz="3200" b="1" dirty="0"/>
          </a:p>
        </p:txBody>
      </p:sp>
      <p:sp>
        <p:nvSpPr>
          <p:cNvPr id="3" name="Content Placeholder 2">
            <a:extLst>
              <a:ext uri="{FF2B5EF4-FFF2-40B4-BE49-F238E27FC236}">
                <a16:creationId xmlns:a16="http://schemas.microsoft.com/office/drawing/2014/main" id="{31E321D4-D894-BD30-96A5-7A20607A1774}"/>
              </a:ext>
            </a:extLst>
          </p:cNvPr>
          <p:cNvSpPr>
            <a:spLocks noGrp="1"/>
          </p:cNvSpPr>
          <p:nvPr>
            <p:ph idx="1"/>
          </p:nvPr>
        </p:nvSpPr>
        <p:spPr>
          <a:xfrm>
            <a:off x="1371599" y="1138989"/>
            <a:ext cx="10226841" cy="5486400"/>
          </a:xfrm>
        </p:spPr>
        <p:txBody>
          <a:bodyPr>
            <a:normAutofit fontScale="92500" lnSpcReduction="10000"/>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Larger carat weights significantly increase the price of diamonds, making carat weight the most important factor in predicting diamond prices.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Cut Quality: The price of superior cuts, like "Ideal" and "Very Good," is much higher than that of the standard "Fair" cut.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Clarity Grades: Increased clarity grades (such as VS2, and VS1) show that purchasers prefer diamonds with fewer inclusions and have a significant positive effect on pricing.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Color classes: The price of diamonds drops from D to J in comparison to E to J, with the decline being more pronounced for lower color classes.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Dimensions: While depth (z) and breadth (y) have little bearing on pricing, length (x) has a significant negative impact.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 Performance: The model's high Adjusted R² value of 0.92 shows that it does a good job of capturing the main factors that affect diamond prices.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Error Metrics: Although there is space for improvement, the Root Mean Squared Error (1133.33) and Mean Absolute Error (732.62) point to a rather accurate model.</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04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C162-5E87-2A7D-DED2-2F40D986C55D}"/>
              </a:ext>
            </a:extLst>
          </p:cNvPr>
          <p:cNvSpPr>
            <a:spLocks noGrp="1"/>
          </p:cNvSpPr>
          <p:nvPr>
            <p:ph type="title"/>
          </p:nvPr>
        </p:nvSpPr>
        <p:spPr>
          <a:xfrm>
            <a:off x="1371599" y="657725"/>
            <a:ext cx="10018295" cy="786063"/>
          </a:xfrm>
        </p:spPr>
        <p:txBody>
          <a:bodyPr>
            <a:normAutofit/>
          </a:bodyPr>
          <a:lstStyle/>
          <a:p>
            <a:r>
              <a:rPr lang="en-US" sz="3200" b="1" dirty="0">
                <a:latin typeface="Times New Roman" panose="02020603050405020304" pitchFamily="18" charset="0"/>
                <a:cs typeface="Times New Roman" panose="02020603050405020304" pitchFamily="18" charset="0"/>
              </a:rPr>
              <a:t>Recommendations for Mr. John Hughes</a:t>
            </a:r>
            <a:endParaRPr lang="en-CA" sz="3200" b="1" dirty="0"/>
          </a:p>
        </p:txBody>
      </p:sp>
      <p:sp>
        <p:nvSpPr>
          <p:cNvPr id="3" name="Content Placeholder 2">
            <a:extLst>
              <a:ext uri="{FF2B5EF4-FFF2-40B4-BE49-F238E27FC236}">
                <a16:creationId xmlns:a16="http://schemas.microsoft.com/office/drawing/2014/main" id="{2DD244B1-C764-C885-D6CD-D97768F7EB90}"/>
              </a:ext>
            </a:extLst>
          </p:cNvPr>
          <p:cNvSpPr>
            <a:spLocks noGrp="1"/>
          </p:cNvSpPr>
          <p:nvPr>
            <p:ph idx="1"/>
          </p:nvPr>
        </p:nvSpPr>
        <p:spPr>
          <a:xfrm>
            <a:off x="1371600" y="1219201"/>
            <a:ext cx="10210800" cy="513347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Model Refinement and Validation: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Take actions: Examine non-linear correlations and interaction terms to further hone the model and use cross-validation methods to confirm the results.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Justification: By doing this, you can make sure that the model is stable and applies well to new data, which could increase forecast accuracy.</a:t>
            </a:r>
          </a:p>
          <a:p>
            <a:pPr marL="0" indent="0">
              <a:buNone/>
            </a:pPr>
            <a:r>
              <a:rPr lang="en-US" sz="2400" dirty="0">
                <a:latin typeface="Times New Roman" panose="02020603050405020304" pitchFamily="18" charset="0"/>
                <a:cs typeface="Times New Roman" panose="02020603050405020304" pitchFamily="18" charset="0"/>
              </a:rPr>
              <a:t>Feature Engineering and Information Gathering: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Actions can be taken by gathering more information and considering other pertinent characteristics including polish, symmetry, and fluorescence. To capture more intricate patterns, improve feature engineering.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Justification: Adding and honing features can result in a more complete model that considers more subtle aspects of diamond price, which will increase the precision and dependability of predictions.</a:t>
            </a:r>
          </a:p>
          <a:p>
            <a:pPr marL="0" indent="0">
              <a:buNone/>
            </a:pPr>
            <a:endParaRPr lang="en-CA" dirty="0"/>
          </a:p>
        </p:txBody>
      </p:sp>
    </p:spTree>
    <p:extLst>
      <p:ext uri="{BB962C8B-B14F-4D97-AF65-F5344CB8AC3E}">
        <p14:creationId xmlns:p14="http://schemas.microsoft.com/office/powerpoint/2010/main" val="3282126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BE8DF-6FC4-00A9-C2BD-D0FB1CED03CD}"/>
              </a:ext>
            </a:extLst>
          </p:cNvPr>
          <p:cNvSpPr>
            <a:spLocks noGrp="1"/>
          </p:cNvSpPr>
          <p:nvPr>
            <p:ph type="title"/>
          </p:nvPr>
        </p:nvSpPr>
        <p:spPr>
          <a:xfrm>
            <a:off x="1219198" y="569495"/>
            <a:ext cx="10427369" cy="711868"/>
          </a:xfrm>
        </p:spPr>
        <p:txBody>
          <a:bodyPr>
            <a:normAutofit/>
          </a:bodyPr>
          <a:lstStyle/>
          <a:p>
            <a:r>
              <a:rPr lang="en-US" sz="3200" b="1" dirty="0">
                <a:latin typeface="Times New Roman" panose="02020603050405020304" pitchFamily="18" charset="0"/>
                <a:cs typeface="Times New Roman" panose="02020603050405020304" pitchFamily="18" charset="0"/>
              </a:rPr>
              <a:t>Conclusion</a:t>
            </a:r>
            <a:endParaRPr lang="en-CA" sz="3200" b="1" dirty="0"/>
          </a:p>
        </p:txBody>
      </p:sp>
      <p:sp>
        <p:nvSpPr>
          <p:cNvPr id="3" name="Content Placeholder 2">
            <a:extLst>
              <a:ext uri="{FF2B5EF4-FFF2-40B4-BE49-F238E27FC236}">
                <a16:creationId xmlns:a16="http://schemas.microsoft.com/office/drawing/2014/main" id="{0D6BCEA2-10B8-3135-4F06-20ADD43C9758}"/>
              </a:ext>
            </a:extLst>
          </p:cNvPr>
          <p:cNvSpPr>
            <a:spLocks noGrp="1"/>
          </p:cNvSpPr>
          <p:nvPr>
            <p:ph idx="1"/>
          </p:nvPr>
        </p:nvSpPr>
        <p:spPr>
          <a:xfrm>
            <a:off x="1219199" y="1281363"/>
            <a:ext cx="10427369" cy="5007142"/>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A reliable framework for forecasting diamond prices based on carat, cut, color, clarity, and dimensions is offered by the linear regression model. The model's strong Adjusted R² value of 0.92 highlights how well it explains price variations. Diamond prices are heavily influenced by crucial characteristics such as carat weight, cut quality, and clarity; specific physical dimensions and color grading also have a considerable impact. According to the investigation, adding more features and increasing model complexity can boost prediction accuracy even more. These insights provide a useful foundation for pricing strategies and point out areas for possible data enhancement and model refinement for stakeholders such as Mr. John Hughes.</a:t>
            </a: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223149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{14CB6667-75E1-4614-92B4-B3B3537854F0}tf10001105</Template>
  <TotalTime>126</TotalTime>
  <Words>1080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Franklin Gothic Book</vt:lpstr>
      <vt:lpstr>Times New Roman</vt:lpstr>
      <vt:lpstr>Crop</vt:lpstr>
      <vt:lpstr>Statistical and Predictive Modeling  Assignment 1- Multivariate Regression Model</vt:lpstr>
      <vt:lpstr>Rationale Statement </vt:lpstr>
      <vt:lpstr>The written form of the Multivariate Regression Model</vt:lpstr>
      <vt:lpstr>Explanation of Coefficients</vt:lpstr>
      <vt:lpstr>The Regression Model Output</vt:lpstr>
      <vt:lpstr>Explanation of Adj.R2, MAE, and RMSE metrics for the Model</vt:lpstr>
      <vt:lpstr>Results discovered from the Analysis</vt:lpstr>
      <vt:lpstr>Recommendations for Mr. John Hughes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Maisha Khatoon</dc:creator>
  <cp:lastModifiedBy>Maisha Khatoon</cp:lastModifiedBy>
  <cp:revision>2</cp:revision>
  <dcterms:created xsi:type="dcterms:W3CDTF">2024-06-01T02:52:35Z</dcterms:created>
  <dcterms:modified xsi:type="dcterms:W3CDTF">2024-06-01T04:59:06Z</dcterms:modified>
</cp:coreProperties>
</file>