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sldIdLst>
    <p:sldId id="256" r:id="rId2"/>
    <p:sldId id="257" r:id="rId3"/>
    <p:sldId id="258" r:id="rId4"/>
    <p:sldId id="259" r:id="rId5"/>
    <p:sldId id="260" r:id="rId6"/>
    <p:sldId id="261" r:id="rId7"/>
    <p:sldId id="262" r:id="rId8"/>
    <p:sldId id="263" r:id="rId9"/>
    <p:sldId id="264" r:id="rId10"/>
    <p:sldId id="265" r:id="rId11"/>
    <p:sldId id="277" r:id="rId12"/>
    <p:sldId id="267" r:id="rId13"/>
    <p:sldId id="268" r:id="rId14"/>
    <p:sldId id="269" r:id="rId15"/>
    <p:sldId id="270" r:id="rId16"/>
    <p:sldId id="271" r:id="rId17"/>
    <p:sldId id="272" r:id="rId18"/>
    <p:sldId id="274" r:id="rId19"/>
    <p:sldId id="273"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666DDD-AE0B-4442-822E-48129A3BABC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8140FB1-C88D-4AB9-8E87-F0CB66B778FB}">
      <dgm:prSet custT="1"/>
      <dgm:spPr/>
      <dgm:t>
        <a:bodyPr/>
        <a:lstStyle/>
        <a:p>
          <a:pPr algn="just"/>
          <a:r>
            <a:rPr lang="en-US" sz="1200" b="1" dirty="0">
              <a:latin typeface="Arial" panose="020B0604020202020204" pitchFamily="34" charset="0"/>
              <a:cs typeface="Arial" panose="020B0604020202020204" pitchFamily="34" charset="0"/>
            </a:rPr>
            <a:t>TELUS, founded in 1990 and headquartered in Vancouver, British Columbia, is one of Canada's leading telecommunications companies.</a:t>
          </a:r>
        </a:p>
      </dgm:t>
    </dgm:pt>
    <dgm:pt modelId="{E18DE105-535B-4532-AE2E-A303A913B65D}" type="parTrans" cxnId="{57B56227-6521-4324-BA20-3FBE2897DA5F}">
      <dgm:prSet/>
      <dgm:spPr/>
      <dgm:t>
        <a:bodyPr/>
        <a:lstStyle/>
        <a:p>
          <a:endParaRPr lang="en-US"/>
        </a:p>
      </dgm:t>
    </dgm:pt>
    <dgm:pt modelId="{C09F4F6A-2BDB-4EAF-9295-B1CA616EF10F}" type="sibTrans" cxnId="{57B56227-6521-4324-BA20-3FBE2897DA5F}">
      <dgm:prSet/>
      <dgm:spPr/>
      <dgm:t>
        <a:bodyPr/>
        <a:lstStyle/>
        <a:p>
          <a:endParaRPr lang="en-US"/>
        </a:p>
      </dgm:t>
    </dgm:pt>
    <dgm:pt modelId="{4236933A-1BF0-41D1-A1E2-739803953590}">
      <dgm:prSet custT="1"/>
      <dgm:spPr/>
      <dgm:t>
        <a:bodyPr/>
        <a:lstStyle/>
        <a:p>
          <a:pPr algn="just"/>
          <a:r>
            <a:rPr lang="en-US" sz="1200" b="1" kern="1200" dirty="0">
              <a:solidFill>
                <a:prstClr val="white"/>
              </a:solidFill>
              <a:latin typeface="Arial" panose="020B0604020202020204" pitchFamily="34" charset="0"/>
              <a:ea typeface="+mn-ea"/>
              <a:cs typeface="Arial" panose="020B0604020202020204" pitchFamily="34" charset="0"/>
            </a:rPr>
            <a:t>Over the years, TELUS has expanded its services to become a major player in the telecommunications industry, offering a comprehensive range of services including wireless communication, data, internet, voice, and television services. With millions of customers nationwide, TELUS is recognized for its extensive network coverage and innovative solutions</a:t>
          </a:r>
          <a:r>
            <a:rPr lang="en-US" sz="1200" kern="1200" dirty="0">
              <a:solidFill>
                <a:prstClr val="white"/>
              </a:solidFill>
              <a:latin typeface="Arial" panose="020B0604020202020204" pitchFamily="34" charset="0"/>
              <a:ea typeface="+mn-ea"/>
              <a:cs typeface="Arial" panose="020B0604020202020204" pitchFamily="34" charset="0"/>
            </a:rPr>
            <a:t>. </a:t>
          </a:r>
        </a:p>
      </dgm:t>
    </dgm:pt>
    <dgm:pt modelId="{593BFAC4-6F68-4569-8F42-91E464F9C8F0}" type="parTrans" cxnId="{07EE8523-AA89-4ECA-A0A8-BAA3AC0C5E36}">
      <dgm:prSet/>
      <dgm:spPr/>
      <dgm:t>
        <a:bodyPr/>
        <a:lstStyle/>
        <a:p>
          <a:endParaRPr lang="en-US"/>
        </a:p>
      </dgm:t>
    </dgm:pt>
    <dgm:pt modelId="{800F3A95-DC67-453B-A57C-47CF1056EB5C}" type="sibTrans" cxnId="{07EE8523-AA89-4ECA-A0A8-BAA3AC0C5E36}">
      <dgm:prSet/>
      <dgm:spPr/>
      <dgm:t>
        <a:bodyPr/>
        <a:lstStyle/>
        <a:p>
          <a:endParaRPr lang="en-US"/>
        </a:p>
      </dgm:t>
    </dgm:pt>
    <dgm:pt modelId="{EC3120C3-0FAA-44DA-8DDB-85EBFD2E983B}">
      <dgm:prSet custT="1"/>
      <dgm:spPr/>
      <dgm:t>
        <a:bodyPr/>
        <a:lstStyle/>
        <a:p>
          <a:pPr algn="just"/>
          <a:r>
            <a:rPr lang="en-US" sz="1200" b="1" kern="1200" dirty="0">
              <a:solidFill>
                <a:prstClr val="white"/>
              </a:solidFill>
              <a:latin typeface="Arial" panose="020B0604020202020204" pitchFamily="34" charset="0"/>
              <a:ea typeface="+mn-ea"/>
              <a:cs typeface="Arial" panose="020B0604020202020204" pitchFamily="34" charset="0"/>
            </a:rPr>
            <a:t>Beyond telecommunications, TELUS has diversified into the healthcare sector through its TELUS Health division, which provides digital healthcare solutions such as virtual care, electronic medical records, and pharmacy management. This expansion reflects TELUS's commitment to leveraging technology to improve access to essential services across Canada. </a:t>
          </a:r>
        </a:p>
      </dgm:t>
    </dgm:pt>
    <dgm:pt modelId="{77F2674C-7234-41E1-B698-45A321DEFCB6}" type="parTrans" cxnId="{3DBAFDF2-0A3A-4A14-A8D3-88DEF58467BA}">
      <dgm:prSet/>
      <dgm:spPr/>
      <dgm:t>
        <a:bodyPr/>
        <a:lstStyle/>
        <a:p>
          <a:endParaRPr lang="en-US"/>
        </a:p>
      </dgm:t>
    </dgm:pt>
    <dgm:pt modelId="{2F705B87-3945-4748-83D1-8AF1A73E1FC9}" type="sibTrans" cxnId="{3DBAFDF2-0A3A-4A14-A8D3-88DEF58467BA}">
      <dgm:prSet/>
      <dgm:spPr/>
      <dgm:t>
        <a:bodyPr/>
        <a:lstStyle/>
        <a:p>
          <a:endParaRPr lang="en-US"/>
        </a:p>
      </dgm:t>
    </dgm:pt>
    <dgm:pt modelId="{D0D99E29-B162-4B45-B005-FE8E5A01C5BE}">
      <dgm:prSet custT="1"/>
      <dgm:spPr/>
      <dgm:t>
        <a:bodyPr/>
        <a:lstStyle/>
        <a:p>
          <a:pPr algn="just"/>
          <a:r>
            <a:rPr lang="en-US" sz="1200" b="1" kern="1200" dirty="0">
              <a:solidFill>
                <a:prstClr val="white"/>
              </a:solidFill>
              <a:latin typeface="Arial" panose="020B0604020202020204" pitchFamily="34" charset="0"/>
              <a:ea typeface="+mn-ea"/>
              <a:cs typeface="Arial" panose="020B0604020202020204" pitchFamily="34" charset="0"/>
            </a:rPr>
            <a:t>Under the leadership of CEO Darren Entwistle, TELUS continues to focus on customer service, technological innovation, and corporate social responsibility, making it a significant contributor to the Canadian economy and society.</a:t>
          </a:r>
        </a:p>
      </dgm:t>
    </dgm:pt>
    <dgm:pt modelId="{E1C12EB4-2AE6-453A-9B1B-1BA55AEE8421}" type="parTrans" cxnId="{F3B16225-7738-44CE-93EA-285972168A78}">
      <dgm:prSet/>
      <dgm:spPr/>
      <dgm:t>
        <a:bodyPr/>
        <a:lstStyle/>
        <a:p>
          <a:endParaRPr lang="en-US"/>
        </a:p>
      </dgm:t>
    </dgm:pt>
    <dgm:pt modelId="{C95DA14D-CC97-478D-9377-3C67E9FF63C8}" type="sibTrans" cxnId="{F3B16225-7738-44CE-93EA-285972168A78}">
      <dgm:prSet/>
      <dgm:spPr/>
      <dgm:t>
        <a:bodyPr/>
        <a:lstStyle/>
        <a:p>
          <a:endParaRPr lang="en-US"/>
        </a:p>
      </dgm:t>
    </dgm:pt>
    <dgm:pt modelId="{0D448139-0544-43D0-897A-557ED81597AE}" type="pres">
      <dgm:prSet presAssocID="{FC666DDD-AE0B-4442-822E-48129A3BABC8}" presName="linear" presStyleCnt="0">
        <dgm:presLayoutVars>
          <dgm:animLvl val="lvl"/>
          <dgm:resizeHandles val="exact"/>
        </dgm:presLayoutVars>
      </dgm:prSet>
      <dgm:spPr/>
    </dgm:pt>
    <dgm:pt modelId="{7725F934-46E2-4AA4-904E-0AA561079000}" type="pres">
      <dgm:prSet presAssocID="{28140FB1-C88D-4AB9-8E87-F0CB66B778FB}" presName="parentText" presStyleLbl="node1" presStyleIdx="0" presStyleCnt="4">
        <dgm:presLayoutVars>
          <dgm:chMax val="0"/>
          <dgm:bulletEnabled val="1"/>
        </dgm:presLayoutVars>
      </dgm:prSet>
      <dgm:spPr/>
    </dgm:pt>
    <dgm:pt modelId="{DE65632F-DB77-4882-BD5C-D434250281BB}" type="pres">
      <dgm:prSet presAssocID="{C09F4F6A-2BDB-4EAF-9295-B1CA616EF10F}" presName="spacer" presStyleCnt="0"/>
      <dgm:spPr/>
    </dgm:pt>
    <dgm:pt modelId="{81D1E63C-BECD-43FF-8370-6664EBE8C61B}" type="pres">
      <dgm:prSet presAssocID="{4236933A-1BF0-41D1-A1E2-739803953590}" presName="parentText" presStyleLbl="node1" presStyleIdx="1" presStyleCnt="4" custLinFactNeighborX="313" custLinFactNeighborY="21337">
        <dgm:presLayoutVars>
          <dgm:chMax val="0"/>
          <dgm:bulletEnabled val="1"/>
        </dgm:presLayoutVars>
      </dgm:prSet>
      <dgm:spPr/>
    </dgm:pt>
    <dgm:pt modelId="{DEA698E7-6026-4A7B-AB5E-B2B1618BDEF0}" type="pres">
      <dgm:prSet presAssocID="{800F3A95-DC67-453B-A57C-47CF1056EB5C}" presName="spacer" presStyleCnt="0"/>
      <dgm:spPr/>
    </dgm:pt>
    <dgm:pt modelId="{D57A2AC3-635C-403E-9615-E9A4898049C0}" type="pres">
      <dgm:prSet presAssocID="{EC3120C3-0FAA-44DA-8DDB-85EBFD2E983B}" presName="parentText" presStyleLbl="node1" presStyleIdx="2" presStyleCnt="4">
        <dgm:presLayoutVars>
          <dgm:chMax val="0"/>
          <dgm:bulletEnabled val="1"/>
        </dgm:presLayoutVars>
      </dgm:prSet>
      <dgm:spPr/>
    </dgm:pt>
    <dgm:pt modelId="{150AA068-85C2-49E0-AFAC-63ABA21222A5}" type="pres">
      <dgm:prSet presAssocID="{2F705B87-3945-4748-83D1-8AF1A73E1FC9}" presName="spacer" presStyleCnt="0"/>
      <dgm:spPr/>
    </dgm:pt>
    <dgm:pt modelId="{BDC1152E-7EBE-4C57-87C3-9625F6843468}" type="pres">
      <dgm:prSet presAssocID="{D0D99E29-B162-4B45-B005-FE8E5A01C5BE}" presName="parentText" presStyleLbl="node1" presStyleIdx="3" presStyleCnt="4" custLinFactNeighborX="313">
        <dgm:presLayoutVars>
          <dgm:chMax val="0"/>
          <dgm:bulletEnabled val="1"/>
        </dgm:presLayoutVars>
      </dgm:prSet>
      <dgm:spPr/>
    </dgm:pt>
  </dgm:ptLst>
  <dgm:cxnLst>
    <dgm:cxn modelId="{07EE8523-AA89-4ECA-A0A8-BAA3AC0C5E36}" srcId="{FC666DDD-AE0B-4442-822E-48129A3BABC8}" destId="{4236933A-1BF0-41D1-A1E2-739803953590}" srcOrd="1" destOrd="0" parTransId="{593BFAC4-6F68-4569-8F42-91E464F9C8F0}" sibTransId="{800F3A95-DC67-453B-A57C-47CF1056EB5C}"/>
    <dgm:cxn modelId="{F3B16225-7738-44CE-93EA-285972168A78}" srcId="{FC666DDD-AE0B-4442-822E-48129A3BABC8}" destId="{D0D99E29-B162-4B45-B005-FE8E5A01C5BE}" srcOrd="3" destOrd="0" parTransId="{E1C12EB4-2AE6-453A-9B1B-1BA55AEE8421}" sibTransId="{C95DA14D-CC97-478D-9377-3C67E9FF63C8}"/>
    <dgm:cxn modelId="{57B56227-6521-4324-BA20-3FBE2897DA5F}" srcId="{FC666DDD-AE0B-4442-822E-48129A3BABC8}" destId="{28140FB1-C88D-4AB9-8E87-F0CB66B778FB}" srcOrd="0" destOrd="0" parTransId="{E18DE105-535B-4532-AE2E-A303A913B65D}" sibTransId="{C09F4F6A-2BDB-4EAF-9295-B1CA616EF10F}"/>
    <dgm:cxn modelId="{C7785E64-1AF7-4487-9A5F-6617E2890417}" type="presOf" srcId="{EC3120C3-0FAA-44DA-8DDB-85EBFD2E983B}" destId="{D57A2AC3-635C-403E-9615-E9A4898049C0}" srcOrd="0" destOrd="0" presId="urn:microsoft.com/office/officeart/2005/8/layout/vList2"/>
    <dgm:cxn modelId="{AAC70653-2B39-4902-B380-ABF7B7BEA821}" type="presOf" srcId="{FC666DDD-AE0B-4442-822E-48129A3BABC8}" destId="{0D448139-0544-43D0-897A-557ED81597AE}" srcOrd="0" destOrd="0" presId="urn:microsoft.com/office/officeart/2005/8/layout/vList2"/>
    <dgm:cxn modelId="{3DBAFDF2-0A3A-4A14-A8D3-88DEF58467BA}" srcId="{FC666DDD-AE0B-4442-822E-48129A3BABC8}" destId="{EC3120C3-0FAA-44DA-8DDB-85EBFD2E983B}" srcOrd="2" destOrd="0" parTransId="{77F2674C-7234-41E1-B698-45A321DEFCB6}" sibTransId="{2F705B87-3945-4748-83D1-8AF1A73E1FC9}"/>
    <dgm:cxn modelId="{FE604CF5-89D1-4AD9-986A-C8EFD300B252}" type="presOf" srcId="{D0D99E29-B162-4B45-B005-FE8E5A01C5BE}" destId="{BDC1152E-7EBE-4C57-87C3-9625F6843468}" srcOrd="0" destOrd="0" presId="urn:microsoft.com/office/officeart/2005/8/layout/vList2"/>
    <dgm:cxn modelId="{91F91EF9-3CFA-4748-AC22-B10A75214220}" type="presOf" srcId="{28140FB1-C88D-4AB9-8E87-F0CB66B778FB}" destId="{7725F934-46E2-4AA4-904E-0AA561079000}" srcOrd="0" destOrd="0" presId="urn:microsoft.com/office/officeart/2005/8/layout/vList2"/>
    <dgm:cxn modelId="{C6461EFE-F39D-4B5F-99AC-F6BE8A6ABF71}" type="presOf" srcId="{4236933A-1BF0-41D1-A1E2-739803953590}" destId="{81D1E63C-BECD-43FF-8370-6664EBE8C61B}" srcOrd="0" destOrd="0" presId="urn:microsoft.com/office/officeart/2005/8/layout/vList2"/>
    <dgm:cxn modelId="{7859A524-8A13-4983-8EEA-0DB003A35996}" type="presParOf" srcId="{0D448139-0544-43D0-897A-557ED81597AE}" destId="{7725F934-46E2-4AA4-904E-0AA561079000}" srcOrd="0" destOrd="0" presId="urn:microsoft.com/office/officeart/2005/8/layout/vList2"/>
    <dgm:cxn modelId="{FB7F273E-0D4C-47CA-852C-EE7A178AE044}" type="presParOf" srcId="{0D448139-0544-43D0-897A-557ED81597AE}" destId="{DE65632F-DB77-4882-BD5C-D434250281BB}" srcOrd="1" destOrd="0" presId="urn:microsoft.com/office/officeart/2005/8/layout/vList2"/>
    <dgm:cxn modelId="{15CC24EA-0855-4702-B161-C9039DD6C939}" type="presParOf" srcId="{0D448139-0544-43D0-897A-557ED81597AE}" destId="{81D1E63C-BECD-43FF-8370-6664EBE8C61B}" srcOrd="2" destOrd="0" presId="urn:microsoft.com/office/officeart/2005/8/layout/vList2"/>
    <dgm:cxn modelId="{E989810A-EF11-4213-ACAB-828CE511E194}" type="presParOf" srcId="{0D448139-0544-43D0-897A-557ED81597AE}" destId="{DEA698E7-6026-4A7B-AB5E-B2B1618BDEF0}" srcOrd="3" destOrd="0" presId="urn:microsoft.com/office/officeart/2005/8/layout/vList2"/>
    <dgm:cxn modelId="{8B8816D2-415D-46D2-8AC1-3D2C12CBBA65}" type="presParOf" srcId="{0D448139-0544-43D0-897A-557ED81597AE}" destId="{D57A2AC3-635C-403E-9615-E9A4898049C0}" srcOrd="4" destOrd="0" presId="urn:microsoft.com/office/officeart/2005/8/layout/vList2"/>
    <dgm:cxn modelId="{1DB84DAC-A2FB-4AFF-95BF-47CF9059E78E}" type="presParOf" srcId="{0D448139-0544-43D0-897A-557ED81597AE}" destId="{150AA068-85C2-49E0-AFAC-63ABA21222A5}" srcOrd="5" destOrd="0" presId="urn:microsoft.com/office/officeart/2005/8/layout/vList2"/>
    <dgm:cxn modelId="{B5ACACA6-ABB2-4341-83AC-AE2F25F099D8}" type="presParOf" srcId="{0D448139-0544-43D0-897A-557ED81597AE}" destId="{BDC1152E-7EBE-4C57-87C3-9625F684346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2EFBED-9993-4EFC-A328-683F3C6D14E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DFD05DF-E57B-478A-865F-708A6BE1D3D6}">
      <dgm:prSet custT="1"/>
      <dgm:spPr/>
      <dgm:t>
        <a:bodyPr/>
        <a:lstStyle/>
        <a:p>
          <a:pPr algn="just">
            <a:lnSpc>
              <a:spcPct val="100000"/>
            </a:lnSpc>
          </a:pPr>
          <a:r>
            <a:rPr lang="en-US" sz="1200" b="1" i="0" baseline="0" dirty="0">
              <a:latin typeface="Arial" panose="020B0604020202020204" pitchFamily="34" charset="0"/>
              <a:cs typeface="Arial" panose="020B0604020202020204" pitchFamily="34" charset="0"/>
            </a:rPr>
            <a:t>5G Tower Installation:</a:t>
          </a:r>
          <a:r>
            <a:rPr lang="en-US" sz="1200" b="0" i="0" baseline="0" dirty="0">
              <a:latin typeface="Arial" panose="020B0604020202020204" pitchFamily="34" charset="0"/>
              <a:cs typeface="Arial" panose="020B0604020202020204" pitchFamily="34" charset="0"/>
            </a:rPr>
            <a:t> Strategic deployment of new 5G towers in rural and remote areas across Canada, designed to extend TELUS’s network coverage. This will significantly enhance connectivity in underserved regions by delivering faster internet speeds, reduced latency, and improved service reliability.</a:t>
          </a:r>
          <a:endParaRPr lang="en-US" sz="1200" dirty="0">
            <a:latin typeface="Arial" panose="020B0604020202020204" pitchFamily="34" charset="0"/>
            <a:cs typeface="Arial" panose="020B0604020202020204" pitchFamily="34" charset="0"/>
          </a:endParaRPr>
        </a:p>
      </dgm:t>
    </dgm:pt>
    <dgm:pt modelId="{86A6030B-6F3F-4368-B92D-A55EECF2473B}" type="parTrans" cxnId="{1C51CE7F-CD5E-4B8B-A466-274B530D32ED}">
      <dgm:prSet/>
      <dgm:spPr/>
      <dgm:t>
        <a:bodyPr/>
        <a:lstStyle/>
        <a:p>
          <a:endParaRPr lang="en-US"/>
        </a:p>
      </dgm:t>
    </dgm:pt>
    <dgm:pt modelId="{185814B9-9E10-4F01-91FC-7078E3E807EF}" type="sibTrans" cxnId="{1C51CE7F-CD5E-4B8B-A466-274B530D32ED}">
      <dgm:prSet/>
      <dgm:spPr/>
      <dgm:t>
        <a:bodyPr/>
        <a:lstStyle/>
        <a:p>
          <a:endParaRPr lang="en-US"/>
        </a:p>
      </dgm:t>
    </dgm:pt>
    <dgm:pt modelId="{D791CDE1-1D42-4128-96E6-FC7C9C4EB38C}">
      <dgm:prSet custT="1"/>
      <dgm:spPr/>
      <dgm:t>
        <a:bodyPr/>
        <a:lstStyle/>
        <a:p>
          <a:pPr algn="just">
            <a:lnSpc>
              <a:spcPct val="100000"/>
            </a:lnSpc>
          </a:pPr>
          <a:r>
            <a:rPr lang="en-US" sz="1200" b="1" i="0" baseline="0" dirty="0">
              <a:latin typeface="Arial" panose="020B0604020202020204" pitchFamily="34" charset="0"/>
              <a:cs typeface="Arial" panose="020B0604020202020204" pitchFamily="34" charset="0"/>
            </a:rPr>
            <a:t>Infrastructure Upgrades: </a:t>
          </a:r>
          <a:r>
            <a:rPr lang="en-US" sz="1200" b="0" i="0" baseline="0" dirty="0">
              <a:latin typeface="Arial" panose="020B0604020202020204" pitchFamily="34" charset="0"/>
              <a:cs typeface="Arial" panose="020B0604020202020204" pitchFamily="34" charset="0"/>
            </a:rPr>
            <a:t>Upgrading existing telecommunications infrastructure, including 4G LTE towers and backhaul connections, to support the demands of 5G technology. These upgrades will ensure smoother integration of the new 5G network while reducing the deployment time and operational disruptions.</a:t>
          </a:r>
          <a:endParaRPr lang="en-US" sz="1200" dirty="0">
            <a:latin typeface="Arial" panose="020B0604020202020204" pitchFamily="34" charset="0"/>
            <a:cs typeface="Arial" panose="020B0604020202020204" pitchFamily="34" charset="0"/>
          </a:endParaRPr>
        </a:p>
      </dgm:t>
    </dgm:pt>
    <dgm:pt modelId="{A69BBF32-DFB4-42EF-9425-472B4F488A69}" type="parTrans" cxnId="{148BA6C4-3ED4-4E72-BD84-8C69E13DD671}">
      <dgm:prSet/>
      <dgm:spPr/>
      <dgm:t>
        <a:bodyPr/>
        <a:lstStyle/>
        <a:p>
          <a:endParaRPr lang="en-US"/>
        </a:p>
      </dgm:t>
    </dgm:pt>
    <dgm:pt modelId="{FD8D65D1-BBE9-4B59-AC4F-F0B2FFF39E8B}" type="sibTrans" cxnId="{148BA6C4-3ED4-4E72-BD84-8C69E13DD671}">
      <dgm:prSet/>
      <dgm:spPr/>
      <dgm:t>
        <a:bodyPr/>
        <a:lstStyle/>
        <a:p>
          <a:endParaRPr lang="en-US"/>
        </a:p>
      </dgm:t>
    </dgm:pt>
    <dgm:pt modelId="{355685DA-2B16-42A9-AAC3-13051FC71EB6}">
      <dgm:prSet custT="1"/>
      <dgm:spPr/>
      <dgm:t>
        <a:bodyPr/>
        <a:lstStyle/>
        <a:p>
          <a:pPr algn="just">
            <a:lnSpc>
              <a:spcPct val="100000"/>
            </a:lnSpc>
          </a:pPr>
          <a:r>
            <a:rPr lang="en-US" sz="1200" b="1" i="0" baseline="0" dirty="0">
              <a:latin typeface="Arial" panose="020B0604020202020204" pitchFamily="34" charset="0"/>
              <a:cs typeface="Arial" panose="020B0604020202020204" pitchFamily="34" charset="0"/>
            </a:rPr>
            <a:t>Network Optimization: </a:t>
          </a:r>
          <a:r>
            <a:rPr lang="en-US" sz="1200" b="0" i="0" baseline="0" dirty="0">
              <a:latin typeface="Arial" panose="020B0604020202020204" pitchFamily="34" charset="0"/>
              <a:cs typeface="Arial" panose="020B0604020202020204" pitchFamily="34" charset="0"/>
            </a:rPr>
            <a:t>Leveraging advanced network optimization techniques, such as predictive analytics and machine learning, to fine-tune network performance. This will ensure low latency and high-speed connections while also proactively addressing potential performance issues, ensuring peak network efficiency.</a:t>
          </a:r>
          <a:endParaRPr lang="en-US" sz="1200" dirty="0">
            <a:latin typeface="Arial" panose="020B0604020202020204" pitchFamily="34" charset="0"/>
            <a:cs typeface="Arial" panose="020B0604020202020204" pitchFamily="34" charset="0"/>
          </a:endParaRPr>
        </a:p>
      </dgm:t>
    </dgm:pt>
    <dgm:pt modelId="{0D74EA43-4D07-4664-A3FB-C740FA941FBA}" type="parTrans" cxnId="{B8E1A4E5-57BD-47D5-9F0F-5385C3990275}">
      <dgm:prSet/>
      <dgm:spPr/>
      <dgm:t>
        <a:bodyPr/>
        <a:lstStyle/>
        <a:p>
          <a:endParaRPr lang="en-US"/>
        </a:p>
      </dgm:t>
    </dgm:pt>
    <dgm:pt modelId="{5F051178-0703-4AEB-8061-7779467F9035}" type="sibTrans" cxnId="{B8E1A4E5-57BD-47D5-9F0F-5385C3990275}">
      <dgm:prSet/>
      <dgm:spPr/>
      <dgm:t>
        <a:bodyPr/>
        <a:lstStyle/>
        <a:p>
          <a:endParaRPr lang="en-US"/>
        </a:p>
      </dgm:t>
    </dgm:pt>
    <dgm:pt modelId="{95028BB9-249C-4246-9C8B-5847EB6F53F2}">
      <dgm:prSet custT="1"/>
      <dgm:spPr/>
      <dgm:t>
        <a:bodyPr/>
        <a:lstStyle/>
        <a:p>
          <a:pPr algn="just">
            <a:lnSpc>
              <a:spcPct val="100000"/>
            </a:lnSpc>
          </a:pPr>
          <a:r>
            <a:rPr lang="en-US" sz="1200" b="1" i="0" baseline="0" dirty="0">
              <a:latin typeface="Arial" panose="020B0604020202020204" pitchFamily="34" charset="0"/>
              <a:cs typeface="Arial" panose="020B0604020202020204" pitchFamily="34" charset="0"/>
            </a:rPr>
            <a:t>Data Flow and Analytics:</a:t>
          </a:r>
          <a:r>
            <a:rPr lang="en-US" sz="1200" b="0" i="0" baseline="0" dirty="0">
              <a:latin typeface="Arial" panose="020B0604020202020204" pitchFamily="34" charset="0"/>
              <a:cs typeface="Arial" panose="020B0604020202020204" pitchFamily="34" charset="0"/>
            </a:rPr>
            <a:t> Integrating ETL processes to handle the flow of data from various sources like site surveys, community engagement, and network equipment. This data will be normalized, cleaned, and analyzed using Power BI to gain real-time insights into tower deployment efficiency, network performance, regulatory compliance, and community impact, allowing TELUS to make informed decisions quickly.</a:t>
          </a:r>
          <a:endParaRPr lang="en-US" sz="1200" dirty="0">
            <a:latin typeface="Arial" panose="020B0604020202020204" pitchFamily="34" charset="0"/>
            <a:cs typeface="Arial" panose="020B0604020202020204" pitchFamily="34" charset="0"/>
          </a:endParaRPr>
        </a:p>
      </dgm:t>
    </dgm:pt>
    <dgm:pt modelId="{0D732932-94AD-4E63-BABC-E2F9072C4835}" type="parTrans" cxnId="{D857C05D-3AEE-4DEB-B833-BA1F0E901C73}">
      <dgm:prSet/>
      <dgm:spPr/>
      <dgm:t>
        <a:bodyPr/>
        <a:lstStyle/>
        <a:p>
          <a:endParaRPr lang="en-US"/>
        </a:p>
      </dgm:t>
    </dgm:pt>
    <dgm:pt modelId="{18B5E69B-C8D2-4B63-96E3-687682CB5A1B}" type="sibTrans" cxnId="{D857C05D-3AEE-4DEB-B833-BA1F0E901C73}">
      <dgm:prSet/>
      <dgm:spPr/>
      <dgm:t>
        <a:bodyPr/>
        <a:lstStyle/>
        <a:p>
          <a:endParaRPr lang="en-US"/>
        </a:p>
      </dgm:t>
    </dgm:pt>
    <dgm:pt modelId="{F2559A30-EC57-4C8D-B5F0-50D5289C9689}">
      <dgm:prSet custT="1"/>
      <dgm:spPr/>
      <dgm:t>
        <a:bodyPr/>
        <a:lstStyle/>
        <a:p>
          <a:pPr algn="just">
            <a:lnSpc>
              <a:spcPct val="100000"/>
            </a:lnSpc>
          </a:pPr>
          <a:r>
            <a:rPr lang="en-US" sz="1200" b="1" i="0" baseline="0" dirty="0">
              <a:latin typeface="Arial" panose="020B0604020202020204" pitchFamily="34" charset="0"/>
              <a:cs typeface="Arial" panose="020B0604020202020204" pitchFamily="34" charset="0"/>
            </a:rPr>
            <a:t>Community Engagement:</a:t>
          </a:r>
          <a:r>
            <a:rPr lang="en-US" sz="1200" b="0" i="0" baseline="0" dirty="0">
              <a:latin typeface="Arial" panose="020B0604020202020204" pitchFamily="34" charset="0"/>
              <a:cs typeface="Arial" panose="020B0604020202020204" pitchFamily="34" charset="0"/>
            </a:rPr>
            <a:t> Collaborating closely with local governments and community stakeholders to ensure that the 5G tower installations and network expansion align with regional priorities and concerns. This includes addressing environmental, regulatory, and social issues, ensuring that the project moves forward with strong local support and compliance with all necessary regulations.</a:t>
          </a:r>
          <a:endParaRPr lang="en-US" sz="1200" dirty="0">
            <a:latin typeface="Arial" panose="020B0604020202020204" pitchFamily="34" charset="0"/>
            <a:cs typeface="Arial" panose="020B0604020202020204" pitchFamily="34" charset="0"/>
          </a:endParaRPr>
        </a:p>
      </dgm:t>
    </dgm:pt>
    <dgm:pt modelId="{1823233D-B6F5-4A7A-820E-FFCD11951079}" type="parTrans" cxnId="{23F5BB5C-9511-40A5-9FE0-A42CABC2E097}">
      <dgm:prSet/>
      <dgm:spPr/>
      <dgm:t>
        <a:bodyPr/>
        <a:lstStyle/>
        <a:p>
          <a:endParaRPr lang="en-US"/>
        </a:p>
      </dgm:t>
    </dgm:pt>
    <dgm:pt modelId="{D129B535-1645-4325-804C-4BA1A257A592}" type="sibTrans" cxnId="{23F5BB5C-9511-40A5-9FE0-A42CABC2E097}">
      <dgm:prSet/>
      <dgm:spPr/>
      <dgm:t>
        <a:bodyPr/>
        <a:lstStyle/>
        <a:p>
          <a:endParaRPr lang="en-US"/>
        </a:p>
      </dgm:t>
    </dgm:pt>
    <dgm:pt modelId="{1F68EAC3-0EEF-416D-97C0-8B414FF144DA}" type="pres">
      <dgm:prSet presAssocID="{EF2EFBED-9993-4EFC-A328-683F3C6D14E2}" presName="root" presStyleCnt="0">
        <dgm:presLayoutVars>
          <dgm:dir/>
          <dgm:resizeHandles val="exact"/>
        </dgm:presLayoutVars>
      </dgm:prSet>
      <dgm:spPr/>
    </dgm:pt>
    <dgm:pt modelId="{2C687504-2ADB-4E51-B600-7A18B75FFF56}" type="pres">
      <dgm:prSet presAssocID="{8DFD05DF-E57B-478A-865F-708A6BE1D3D6}" presName="compNode" presStyleCnt="0"/>
      <dgm:spPr/>
    </dgm:pt>
    <dgm:pt modelId="{C6E5A4AE-683B-40A9-8DF9-A490B472DF55}" type="pres">
      <dgm:prSet presAssocID="{8DFD05DF-E57B-478A-865F-708A6BE1D3D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atellite"/>
        </a:ext>
      </dgm:extLst>
    </dgm:pt>
    <dgm:pt modelId="{18735112-C593-4F15-A2A5-EF5A194145AC}" type="pres">
      <dgm:prSet presAssocID="{8DFD05DF-E57B-478A-865F-708A6BE1D3D6}" presName="spaceRect" presStyleCnt="0"/>
      <dgm:spPr/>
    </dgm:pt>
    <dgm:pt modelId="{E9AEFE69-E407-4DA5-93C1-1F183B61FB4F}" type="pres">
      <dgm:prSet presAssocID="{8DFD05DF-E57B-478A-865F-708A6BE1D3D6}" presName="textRect" presStyleLbl="revTx" presStyleIdx="0" presStyleCnt="5">
        <dgm:presLayoutVars>
          <dgm:chMax val="1"/>
          <dgm:chPref val="1"/>
        </dgm:presLayoutVars>
      </dgm:prSet>
      <dgm:spPr/>
    </dgm:pt>
    <dgm:pt modelId="{F21120C5-DCEC-4C4B-8E05-C947E18F8479}" type="pres">
      <dgm:prSet presAssocID="{185814B9-9E10-4F01-91FC-7078E3E807EF}" presName="sibTrans" presStyleCnt="0"/>
      <dgm:spPr/>
    </dgm:pt>
    <dgm:pt modelId="{DEA64FCD-8C7E-4F7D-B355-2A2EEDB2C3E1}" type="pres">
      <dgm:prSet presAssocID="{D791CDE1-1D42-4128-96E6-FC7C9C4EB38C}" presName="compNode" presStyleCnt="0"/>
      <dgm:spPr/>
    </dgm:pt>
    <dgm:pt modelId="{EF1D7720-F4DB-472F-90DD-D050CAF81975}" type="pres">
      <dgm:prSet presAssocID="{D791CDE1-1D42-4128-96E6-FC7C9C4EB38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dish"/>
        </a:ext>
      </dgm:extLst>
    </dgm:pt>
    <dgm:pt modelId="{5E93BFC6-2DC4-41E8-8C11-3F27B5954440}" type="pres">
      <dgm:prSet presAssocID="{D791CDE1-1D42-4128-96E6-FC7C9C4EB38C}" presName="spaceRect" presStyleCnt="0"/>
      <dgm:spPr/>
    </dgm:pt>
    <dgm:pt modelId="{DE685311-A84A-40D6-A324-601B2924B624}" type="pres">
      <dgm:prSet presAssocID="{D791CDE1-1D42-4128-96E6-FC7C9C4EB38C}" presName="textRect" presStyleLbl="revTx" presStyleIdx="1" presStyleCnt="5">
        <dgm:presLayoutVars>
          <dgm:chMax val="1"/>
          <dgm:chPref val="1"/>
        </dgm:presLayoutVars>
      </dgm:prSet>
      <dgm:spPr/>
    </dgm:pt>
    <dgm:pt modelId="{5D942B3F-CF1D-48FB-8BC4-370ADF4987A1}" type="pres">
      <dgm:prSet presAssocID="{FD8D65D1-BBE9-4B59-AC4F-F0B2FFF39E8B}" presName="sibTrans" presStyleCnt="0"/>
      <dgm:spPr/>
    </dgm:pt>
    <dgm:pt modelId="{C913B339-F79D-4B36-9A62-F6D274CEFB00}" type="pres">
      <dgm:prSet presAssocID="{355685DA-2B16-42A9-AAC3-13051FC71EB6}" presName="compNode" presStyleCnt="0"/>
      <dgm:spPr/>
    </dgm:pt>
    <dgm:pt modelId="{5E471807-1401-4897-AD23-0949A3EF8EA3}" type="pres">
      <dgm:prSet presAssocID="{355685DA-2B16-42A9-AAC3-13051FC71E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B000988A-9A96-4E85-91B5-8C6F50F614D3}" type="pres">
      <dgm:prSet presAssocID="{355685DA-2B16-42A9-AAC3-13051FC71EB6}" presName="spaceRect" presStyleCnt="0"/>
      <dgm:spPr/>
    </dgm:pt>
    <dgm:pt modelId="{2A944169-2A4E-4D27-95CE-092C02CF7BC3}" type="pres">
      <dgm:prSet presAssocID="{355685DA-2B16-42A9-AAC3-13051FC71EB6}" presName="textRect" presStyleLbl="revTx" presStyleIdx="2" presStyleCnt="5">
        <dgm:presLayoutVars>
          <dgm:chMax val="1"/>
          <dgm:chPref val="1"/>
        </dgm:presLayoutVars>
      </dgm:prSet>
      <dgm:spPr/>
    </dgm:pt>
    <dgm:pt modelId="{53A61C1E-4CE6-48AB-8C83-04D7A19022C3}" type="pres">
      <dgm:prSet presAssocID="{5F051178-0703-4AEB-8061-7779467F9035}" presName="sibTrans" presStyleCnt="0"/>
      <dgm:spPr/>
    </dgm:pt>
    <dgm:pt modelId="{4268A4C9-C5A4-4689-A1A0-1848832537E3}" type="pres">
      <dgm:prSet presAssocID="{95028BB9-249C-4246-9C8B-5847EB6F53F2}" presName="compNode" presStyleCnt="0"/>
      <dgm:spPr/>
    </dgm:pt>
    <dgm:pt modelId="{34EF051B-63F0-4E4D-9383-1EC07D37D69B}" type="pres">
      <dgm:prSet presAssocID="{95028BB9-249C-4246-9C8B-5847EB6F53F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DA74AA54-BAAE-4548-8EB5-BC59DFE7B353}" type="pres">
      <dgm:prSet presAssocID="{95028BB9-249C-4246-9C8B-5847EB6F53F2}" presName="spaceRect" presStyleCnt="0"/>
      <dgm:spPr/>
    </dgm:pt>
    <dgm:pt modelId="{965D3696-8301-41EE-BB27-5951513B6509}" type="pres">
      <dgm:prSet presAssocID="{95028BB9-249C-4246-9C8B-5847EB6F53F2}" presName="textRect" presStyleLbl="revTx" presStyleIdx="3" presStyleCnt="5">
        <dgm:presLayoutVars>
          <dgm:chMax val="1"/>
          <dgm:chPref val="1"/>
        </dgm:presLayoutVars>
      </dgm:prSet>
      <dgm:spPr/>
    </dgm:pt>
    <dgm:pt modelId="{06CF25AF-0416-4E74-A3EF-9C6624C855C5}" type="pres">
      <dgm:prSet presAssocID="{18B5E69B-C8D2-4B63-96E3-687682CB5A1B}" presName="sibTrans" presStyleCnt="0"/>
      <dgm:spPr/>
    </dgm:pt>
    <dgm:pt modelId="{C71BCEF9-CF01-4D34-9B15-80819B6FC46A}" type="pres">
      <dgm:prSet presAssocID="{F2559A30-EC57-4C8D-B5F0-50D5289C9689}" presName="compNode" presStyleCnt="0"/>
      <dgm:spPr/>
    </dgm:pt>
    <dgm:pt modelId="{464AFE66-A0B0-42B4-9664-791F292B8648}" type="pres">
      <dgm:prSet presAssocID="{F2559A30-EC57-4C8D-B5F0-50D5289C968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0468D78B-3EE1-475F-9FEB-61402EEBBD46}" type="pres">
      <dgm:prSet presAssocID="{F2559A30-EC57-4C8D-B5F0-50D5289C9689}" presName="spaceRect" presStyleCnt="0"/>
      <dgm:spPr/>
    </dgm:pt>
    <dgm:pt modelId="{98FA96A4-AF55-42DB-8054-4001E02DFACD}" type="pres">
      <dgm:prSet presAssocID="{F2559A30-EC57-4C8D-B5F0-50D5289C9689}" presName="textRect" presStyleLbl="revTx" presStyleIdx="4" presStyleCnt="5">
        <dgm:presLayoutVars>
          <dgm:chMax val="1"/>
          <dgm:chPref val="1"/>
        </dgm:presLayoutVars>
      </dgm:prSet>
      <dgm:spPr/>
    </dgm:pt>
  </dgm:ptLst>
  <dgm:cxnLst>
    <dgm:cxn modelId="{B58D3239-D5FB-42E9-B63C-34F29904F84F}" type="presOf" srcId="{F2559A30-EC57-4C8D-B5F0-50D5289C9689}" destId="{98FA96A4-AF55-42DB-8054-4001E02DFACD}" srcOrd="0" destOrd="0" presId="urn:microsoft.com/office/officeart/2018/2/layout/IconLabelList"/>
    <dgm:cxn modelId="{23F5BB5C-9511-40A5-9FE0-A42CABC2E097}" srcId="{EF2EFBED-9993-4EFC-A328-683F3C6D14E2}" destId="{F2559A30-EC57-4C8D-B5F0-50D5289C9689}" srcOrd="4" destOrd="0" parTransId="{1823233D-B6F5-4A7A-820E-FFCD11951079}" sibTransId="{D129B535-1645-4325-804C-4BA1A257A592}"/>
    <dgm:cxn modelId="{D857C05D-3AEE-4DEB-B833-BA1F0E901C73}" srcId="{EF2EFBED-9993-4EFC-A328-683F3C6D14E2}" destId="{95028BB9-249C-4246-9C8B-5847EB6F53F2}" srcOrd="3" destOrd="0" parTransId="{0D732932-94AD-4E63-BABC-E2F9072C4835}" sibTransId="{18B5E69B-C8D2-4B63-96E3-687682CB5A1B}"/>
    <dgm:cxn modelId="{7125CB72-2B22-422E-95C8-7BAE392EFF50}" type="presOf" srcId="{D791CDE1-1D42-4128-96E6-FC7C9C4EB38C}" destId="{DE685311-A84A-40D6-A324-601B2924B624}" srcOrd="0" destOrd="0" presId="urn:microsoft.com/office/officeart/2018/2/layout/IconLabelList"/>
    <dgm:cxn modelId="{605E8056-6009-4608-96F3-C7C234220BDA}" type="presOf" srcId="{8DFD05DF-E57B-478A-865F-708A6BE1D3D6}" destId="{E9AEFE69-E407-4DA5-93C1-1F183B61FB4F}" srcOrd="0" destOrd="0" presId="urn:microsoft.com/office/officeart/2018/2/layout/IconLabelList"/>
    <dgm:cxn modelId="{1C51CE7F-CD5E-4B8B-A466-274B530D32ED}" srcId="{EF2EFBED-9993-4EFC-A328-683F3C6D14E2}" destId="{8DFD05DF-E57B-478A-865F-708A6BE1D3D6}" srcOrd="0" destOrd="0" parTransId="{86A6030B-6F3F-4368-B92D-A55EECF2473B}" sibTransId="{185814B9-9E10-4F01-91FC-7078E3E807EF}"/>
    <dgm:cxn modelId="{F16DDEA8-E89B-48E6-9E08-858D72CF4E45}" type="presOf" srcId="{EF2EFBED-9993-4EFC-A328-683F3C6D14E2}" destId="{1F68EAC3-0EEF-416D-97C0-8B414FF144DA}" srcOrd="0" destOrd="0" presId="urn:microsoft.com/office/officeart/2018/2/layout/IconLabelList"/>
    <dgm:cxn modelId="{C91918AE-AEA0-4B1E-A286-7D42A2E3481D}" type="presOf" srcId="{95028BB9-249C-4246-9C8B-5847EB6F53F2}" destId="{965D3696-8301-41EE-BB27-5951513B6509}" srcOrd="0" destOrd="0" presId="urn:microsoft.com/office/officeart/2018/2/layout/IconLabelList"/>
    <dgm:cxn modelId="{32D235BA-C5D2-4A51-962F-531691562F12}" type="presOf" srcId="{355685DA-2B16-42A9-AAC3-13051FC71EB6}" destId="{2A944169-2A4E-4D27-95CE-092C02CF7BC3}" srcOrd="0" destOrd="0" presId="urn:microsoft.com/office/officeart/2018/2/layout/IconLabelList"/>
    <dgm:cxn modelId="{148BA6C4-3ED4-4E72-BD84-8C69E13DD671}" srcId="{EF2EFBED-9993-4EFC-A328-683F3C6D14E2}" destId="{D791CDE1-1D42-4128-96E6-FC7C9C4EB38C}" srcOrd="1" destOrd="0" parTransId="{A69BBF32-DFB4-42EF-9425-472B4F488A69}" sibTransId="{FD8D65D1-BBE9-4B59-AC4F-F0B2FFF39E8B}"/>
    <dgm:cxn modelId="{B8E1A4E5-57BD-47D5-9F0F-5385C3990275}" srcId="{EF2EFBED-9993-4EFC-A328-683F3C6D14E2}" destId="{355685DA-2B16-42A9-AAC3-13051FC71EB6}" srcOrd="2" destOrd="0" parTransId="{0D74EA43-4D07-4664-A3FB-C740FA941FBA}" sibTransId="{5F051178-0703-4AEB-8061-7779467F9035}"/>
    <dgm:cxn modelId="{BD6449B2-085F-47C9-A4BD-815BDCC29FA5}" type="presParOf" srcId="{1F68EAC3-0EEF-416D-97C0-8B414FF144DA}" destId="{2C687504-2ADB-4E51-B600-7A18B75FFF56}" srcOrd="0" destOrd="0" presId="urn:microsoft.com/office/officeart/2018/2/layout/IconLabelList"/>
    <dgm:cxn modelId="{B823E279-2DF1-4541-9BCB-9CC20883EFFB}" type="presParOf" srcId="{2C687504-2ADB-4E51-B600-7A18B75FFF56}" destId="{C6E5A4AE-683B-40A9-8DF9-A490B472DF55}" srcOrd="0" destOrd="0" presId="urn:microsoft.com/office/officeart/2018/2/layout/IconLabelList"/>
    <dgm:cxn modelId="{6D2FD7E6-9712-4356-8C13-4F6D8E73D610}" type="presParOf" srcId="{2C687504-2ADB-4E51-B600-7A18B75FFF56}" destId="{18735112-C593-4F15-A2A5-EF5A194145AC}" srcOrd="1" destOrd="0" presId="urn:microsoft.com/office/officeart/2018/2/layout/IconLabelList"/>
    <dgm:cxn modelId="{C7F1C662-2BEF-450E-9D71-9E97D6387E68}" type="presParOf" srcId="{2C687504-2ADB-4E51-B600-7A18B75FFF56}" destId="{E9AEFE69-E407-4DA5-93C1-1F183B61FB4F}" srcOrd="2" destOrd="0" presId="urn:microsoft.com/office/officeart/2018/2/layout/IconLabelList"/>
    <dgm:cxn modelId="{A0F8431E-B2A3-4141-9A2C-124F1CCA835D}" type="presParOf" srcId="{1F68EAC3-0EEF-416D-97C0-8B414FF144DA}" destId="{F21120C5-DCEC-4C4B-8E05-C947E18F8479}" srcOrd="1" destOrd="0" presId="urn:microsoft.com/office/officeart/2018/2/layout/IconLabelList"/>
    <dgm:cxn modelId="{FFF089E2-9156-4EC6-A608-F6ABD24A0D05}" type="presParOf" srcId="{1F68EAC3-0EEF-416D-97C0-8B414FF144DA}" destId="{DEA64FCD-8C7E-4F7D-B355-2A2EEDB2C3E1}" srcOrd="2" destOrd="0" presId="urn:microsoft.com/office/officeart/2018/2/layout/IconLabelList"/>
    <dgm:cxn modelId="{26446FAA-1F61-4831-BA0B-71FFDFC1754F}" type="presParOf" srcId="{DEA64FCD-8C7E-4F7D-B355-2A2EEDB2C3E1}" destId="{EF1D7720-F4DB-472F-90DD-D050CAF81975}" srcOrd="0" destOrd="0" presId="urn:microsoft.com/office/officeart/2018/2/layout/IconLabelList"/>
    <dgm:cxn modelId="{9B9C1B6D-B574-4CF6-9DA1-4FE9F5B8A3F3}" type="presParOf" srcId="{DEA64FCD-8C7E-4F7D-B355-2A2EEDB2C3E1}" destId="{5E93BFC6-2DC4-41E8-8C11-3F27B5954440}" srcOrd="1" destOrd="0" presId="urn:microsoft.com/office/officeart/2018/2/layout/IconLabelList"/>
    <dgm:cxn modelId="{10931794-12C3-47D4-9690-5F893D004FF9}" type="presParOf" srcId="{DEA64FCD-8C7E-4F7D-B355-2A2EEDB2C3E1}" destId="{DE685311-A84A-40D6-A324-601B2924B624}" srcOrd="2" destOrd="0" presId="urn:microsoft.com/office/officeart/2018/2/layout/IconLabelList"/>
    <dgm:cxn modelId="{E57DCF02-C424-4496-BBB4-48DAC9950A03}" type="presParOf" srcId="{1F68EAC3-0EEF-416D-97C0-8B414FF144DA}" destId="{5D942B3F-CF1D-48FB-8BC4-370ADF4987A1}" srcOrd="3" destOrd="0" presId="urn:microsoft.com/office/officeart/2018/2/layout/IconLabelList"/>
    <dgm:cxn modelId="{CF9B957E-63D2-49D2-B1D8-460FB7383AE0}" type="presParOf" srcId="{1F68EAC3-0EEF-416D-97C0-8B414FF144DA}" destId="{C913B339-F79D-4B36-9A62-F6D274CEFB00}" srcOrd="4" destOrd="0" presId="urn:microsoft.com/office/officeart/2018/2/layout/IconLabelList"/>
    <dgm:cxn modelId="{EECA5BCA-637E-4A7B-9164-1BCD61FDAC7C}" type="presParOf" srcId="{C913B339-F79D-4B36-9A62-F6D274CEFB00}" destId="{5E471807-1401-4897-AD23-0949A3EF8EA3}" srcOrd="0" destOrd="0" presId="urn:microsoft.com/office/officeart/2018/2/layout/IconLabelList"/>
    <dgm:cxn modelId="{95F4D65C-609D-4620-BA33-E71D58D37AD9}" type="presParOf" srcId="{C913B339-F79D-4B36-9A62-F6D274CEFB00}" destId="{B000988A-9A96-4E85-91B5-8C6F50F614D3}" srcOrd="1" destOrd="0" presId="urn:microsoft.com/office/officeart/2018/2/layout/IconLabelList"/>
    <dgm:cxn modelId="{F41A4187-7E9E-40F6-B111-2798966E4BCA}" type="presParOf" srcId="{C913B339-F79D-4B36-9A62-F6D274CEFB00}" destId="{2A944169-2A4E-4D27-95CE-092C02CF7BC3}" srcOrd="2" destOrd="0" presId="urn:microsoft.com/office/officeart/2018/2/layout/IconLabelList"/>
    <dgm:cxn modelId="{E2A472C0-90B1-4151-B5C6-3CF28036A312}" type="presParOf" srcId="{1F68EAC3-0EEF-416D-97C0-8B414FF144DA}" destId="{53A61C1E-4CE6-48AB-8C83-04D7A19022C3}" srcOrd="5" destOrd="0" presId="urn:microsoft.com/office/officeart/2018/2/layout/IconLabelList"/>
    <dgm:cxn modelId="{6DCADB48-B809-4496-9674-457631ED8588}" type="presParOf" srcId="{1F68EAC3-0EEF-416D-97C0-8B414FF144DA}" destId="{4268A4C9-C5A4-4689-A1A0-1848832537E3}" srcOrd="6" destOrd="0" presId="urn:microsoft.com/office/officeart/2018/2/layout/IconLabelList"/>
    <dgm:cxn modelId="{53EC799B-C794-4FCD-9E43-F11610F1D4E4}" type="presParOf" srcId="{4268A4C9-C5A4-4689-A1A0-1848832537E3}" destId="{34EF051B-63F0-4E4D-9383-1EC07D37D69B}" srcOrd="0" destOrd="0" presId="urn:microsoft.com/office/officeart/2018/2/layout/IconLabelList"/>
    <dgm:cxn modelId="{41A41BB3-4E39-4D96-8E33-73CFD9D7ECF8}" type="presParOf" srcId="{4268A4C9-C5A4-4689-A1A0-1848832537E3}" destId="{DA74AA54-BAAE-4548-8EB5-BC59DFE7B353}" srcOrd="1" destOrd="0" presId="urn:microsoft.com/office/officeart/2018/2/layout/IconLabelList"/>
    <dgm:cxn modelId="{E653C60E-94D6-4AD4-A16C-4221ACB15763}" type="presParOf" srcId="{4268A4C9-C5A4-4689-A1A0-1848832537E3}" destId="{965D3696-8301-41EE-BB27-5951513B6509}" srcOrd="2" destOrd="0" presId="urn:microsoft.com/office/officeart/2018/2/layout/IconLabelList"/>
    <dgm:cxn modelId="{0CD5D79D-9327-4EDF-BF10-351FAE215FB0}" type="presParOf" srcId="{1F68EAC3-0EEF-416D-97C0-8B414FF144DA}" destId="{06CF25AF-0416-4E74-A3EF-9C6624C855C5}" srcOrd="7" destOrd="0" presId="urn:microsoft.com/office/officeart/2018/2/layout/IconLabelList"/>
    <dgm:cxn modelId="{BA88C357-789C-48B5-B299-514CD769603D}" type="presParOf" srcId="{1F68EAC3-0EEF-416D-97C0-8B414FF144DA}" destId="{C71BCEF9-CF01-4D34-9B15-80819B6FC46A}" srcOrd="8" destOrd="0" presId="urn:microsoft.com/office/officeart/2018/2/layout/IconLabelList"/>
    <dgm:cxn modelId="{6739DE2B-E8FC-4F06-932F-FBABB5061E01}" type="presParOf" srcId="{C71BCEF9-CF01-4D34-9B15-80819B6FC46A}" destId="{464AFE66-A0B0-42B4-9664-791F292B8648}" srcOrd="0" destOrd="0" presId="urn:microsoft.com/office/officeart/2018/2/layout/IconLabelList"/>
    <dgm:cxn modelId="{21390954-7FDA-47C7-A7D3-0821580F82B3}" type="presParOf" srcId="{C71BCEF9-CF01-4D34-9B15-80819B6FC46A}" destId="{0468D78B-3EE1-475F-9FEB-61402EEBBD46}" srcOrd="1" destOrd="0" presId="urn:microsoft.com/office/officeart/2018/2/layout/IconLabelList"/>
    <dgm:cxn modelId="{FA0C841B-1331-4025-9AA7-6875CEFFEF9A}" type="presParOf" srcId="{C71BCEF9-CF01-4D34-9B15-80819B6FC46A}" destId="{98FA96A4-AF55-42DB-8054-4001E02DFAC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48F683-612F-4A5D-A848-D3B1DC2D38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E5B7DF-39CE-41A1-87DC-3E291F0E6487}">
      <dgm:prSet/>
      <dgm:spPr/>
      <dgm:t>
        <a:bodyPr/>
        <a:lstStyle/>
        <a:p>
          <a:pPr algn="just"/>
          <a:r>
            <a:rPr lang="en-CA" dirty="0">
              <a:latin typeface="Arial" panose="020B0604020202020204" pitchFamily="34" charset="0"/>
              <a:cs typeface="Arial" panose="020B0604020202020204" pitchFamily="34" charset="0"/>
            </a:rPr>
            <a:t>The project follows a phased and iterative approach, utilizing a combination of Agile methodology and traditional project management techniques. The process is divided into five key stages:</a:t>
          </a:r>
          <a:endParaRPr lang="en-US" dirty="0">
            <a:latin typeface="Arial" panose="020B0604020202020204" pitchFamily="34" charset="0"/>
            <a:cs typeface="Arial" panose="020B0604020202020204" pitchFamily="34" charset="0"/>
          </a:endParaRPr>
        </a:p>
      </dgm:t>
    </dgm:pt>
    <dgm:pt modelId="{74767E8A-1831-4775-8D6C-9B50847AA8AD}" type="parTrans" cxnId="{12570FE4-0BD3-4869-9D78-65609D6383F6}">
      <dgm:prSet/>
      <dgm:spPr/>
      <dgm:t>
        <a:bodyPr/>
        <a:lstStyle/>
        <a:p>
          <a:endParaRPr lang="en-US"/>
        </a:p>
      </dgm:t>
    </dgm:pt>
    <dgm:pt modelId="{7E8C6D5F-B215-42DC-9A65-ACEB422E60E5}" type="sibTrans" cxnId="{12570FE4-0BD3-4869-9D78-65609D6383F6}">
      <dgm:prSet/>
      <dgm:spPr/>
      <dgm:t>
        <a:bodyPr/>
        <a:lstStyle/>
        <a:p>
          <a:endParaRPr lang="en-US"/>
        </a:p>
      </dgm:t>
    </dgm:pt>
    <dgm:pt modelId="{60A6D4C1-296C-4B50-BA34-1EABEA838CF6}">
      <dgm:prSet custT="1"/>
      <dgm:spPr/>
      <dgm:t>
        <a:bodyPr/>
        <a:lstStyle/>
        <a:p>
          <a:pPr algn="just"/>
          <a:r>
            <a:rPr lang="en-CA" sz="1200" b="1" dirty="0">
              <a:latin typeface="Arial" panose="020B0604020202020204" pitchFamily="34" charset="0"/>
              <a:cs typeface="Arial" panose="020B0604020202020204" pitchFamily="34" charset="0"/>
            </a:rPr>
            <a:t>Planning</a:t>
          </a:r>
          <a:endParaRPr lang="en-US" sz="1200" dirty="0">
            <a:latin typeface="Arial" panose="020B0604020202020204" pitchFamily="34" charset="0"/>
            <a:cs typeface="Arial" panose="020B0604020202020204" pitchFamily="34" charset="0"/>
          </a:endParaRPr>
        </a:p>
      </dgm:t>
    </dgm:pt>
    <dgm:pt modelId="{7DFEC699-7ACC-4748-82FA-F9D6D886132A}" type="parTrans" cxnId="{98A25AF9-5663-488E-B8E0-C6475FBC7068}">
      <dgm:prSet/>
      <dgm:spPr/>
      <dgm:t>
        <a:bodyPr/>
        <a:lstStyle/>
        <a:p>
          <a:endParaRPr lang="en-US"/>
        </a:p>
      </dgm:t>
    </dgm:pt>
    <dgm:pt modelId="{E37A51E8-AE71-4FFD-A54F-AAB925CD0C80}" type="sibTrans" cxnId="{98A25AF9-5663-488E-B8E0-C6475FBC7068}">
      <dgm:prSet/>
      <dgm:spPr/>
      <dgm:t>
        <a:bodyPr/>
        <a:lstStyle/>
        <a:p>
          <a:endParaRPr lang="en-US"/>
        </a:p>
      </dgm:t>
    </dgm:pt>
    <dgm:pt modelId="{463535BA-5E68-4A6F-9B0A-C2822CAF78AF}">
      <dgm:prSet custT="1"/>
      <dgm:spPr/>
      <dgm:t>
        <a:bodyPr/>
        <a:lstStyle/>
        <a:p>
          <a:pPr algn="just"/>
          <a:r>
            <a:rPr lang="en-CA" sz="1200" b="1" dirty="0">
              <a:latin typeface="Arial" panose="020B0604020202020204" pitchFamily="34" charset="0"/>
              <a:cs typeface="Arial" panose="020B0604020202020204" pitchFamily="34" charset="0"/>
            </a:rPr>
            <a:t>Site Surveys</a:t>
          </a:r>
          <a:endParaRPr lang="en-US" sz="1200" dirty="0">
            <a:latin typeface="Arial" panose="020B0604020202020204" pitchFamily="34" charset="0"/>
            <a:cs typeface="Arial" panose="020B0604020202020204" pitchFamily="34" charset="0"/>
          </a:endParaRPr>
        </a:p>
      </dgm:t>
    </dgm:pt>
    <dgm:pt modelId="{5EBB4207-C29C-414B-B59F-2EB96F79B38D}" type="parTrans" cxnId="{11407930-0A21-4196-8863-56418B27DE7D}">
      <dgm:prSet/>
      <dgm:spPr/>
      <dgm:t>
        <a:bodyPr/>
        <a:lstStyle/>
        <a:p>
          <a:endParaRPr lang="en-US"/>
        </a:p>
      </dgm:t>
    </dgm:pt>
    <dgm:pt modelId="{32AF8938-46EE-4E57-A892-9E581F3568EB}" type="sibTrans" cxnId="{11407930-0A21-4196-8863-56418B27DE7D}">
      <dgm:prSet/>
      <dgm:spPr/>
      <dgm:t>
        <a:bodyPr/>
        <a:lstStyle/>
        <a:p>
          <a:endParaRPr lang="en-US"/>
        </a:p>
      </dgm:t>
    </dgm:pt>
    <dgm:pt modelId="{29F62B22-E2E6-4E8F-86BC-C528ECDB6E0D}">
      <dgm:prSet custT="1"/>
      <dgm:spPr/>
      <dgm:t>
        <a:bodyPr/>
        <a:lstStyle/>
        <a:p>
          <a:pPr algn="just"/>
          <a:r>
            <a:rPr lang="en-CA" sz="1200" b="1" dirty="0">
              <a:latin typeface="Arial" panose="020B0604020202020204" pitchFamily="34" charset="0"/>
              <a:cs typeface="Arial" panose="020B0604020202020204" pitchFamily="34" charset="0"/>
            </a:rPr>
            <a:t>Infrastructure Deployment</a:t>
          </a:r>
          <a:endParaRPr lang="en-US" sz="1200" dirty="0">
            <a:latin typeface="Arial" panose="020B0604020202020204" pitchFamily="34" charset="0"/>
            <a:cs typeface="Arial" panose="020B0604020202020204" pitchFamily="34" charset="0"/>
          </a:endParaRPr>
        </a:p>
      </dgm:t>
    </dgm:pt>
    <dgm:pt modelId="{767F690D-DF02-43FA-8FF3-AEECCDDED6FE}" type="parTrans" cxnId="{93BC4D85-8EA2-4239-AE7F-791F39B40F0B}">
      <dgm:prSet/>
      <dgm:spPr/>
      <dgm:t>
        <a:bodyPr/>
        <a:lstStyle/>
        <a:p>
          <a:endParaRPr lang="en-US"/>
        </a:p>
      </dgm:t>
    </dgm:pt>
    <dgm:pt modelId="{57B9AE08-76C2-4E64-AD13-CC696C932049}" type="sibTrans" cxnId="{93BC4D85-8EA2-4239-AE7F-791F39B40F0B}">
      <dgm:prSet/>
      <dgm:spPr/>
      <dgm:t>
        <a:bodyPr/>
        <a:lstStyle/>
        <a:p>
          <a:endParaRPr lang="en-US"/>
        </a:p>
      </dgm:t>
    </dgm:pt>
    <dgm:pt modelId="{1CB4CE15-88DD-4329-99FB-7A36689041B2}">
      <dgm:prSet custT="1"/>
      <dgm:spPr/>
      <dgm:t>
        <a:bodyPr/>
        <a:lstStyle/>
        <a:p>
          <a:pPr algn="just"/>
          <a:r>
            <a:rPr lang="en-CA" sz="1200" b="1" dirty="0">
              <a:latin typeface="Arial" panose="020B0604020202020204" pitchFamily="34" charset="0"/>
              <a:cs typeface="Arial" panose="020B0604020202020204" pitchFamily="34" charset="0"/>
            </a:rPr>
            <a:t>Network Integration</a:t>
          </a:r>
          <a:endParaRPr lang="en-US" sz="1200" dirty="0">
            <a:latin typeface="Arial" panose="020B0604020202020204" pitchFamily="34" charset="0"/>
            <a:cs typeface="Arial" panose="020B0604020202020204" pitchFamily="34" charset="0"/>
          </a:endParaRPr>
        </a:p>
      </dgm:t>
    </dgm:pt>
    <dgm:pt modelId="{9F2B4A21-0B44-46E5-BF67-9354A1B9CAFC}" type="parTrans" cxnId="{C1B97AA1-234A-4FF7-9802-A5CCC36DBFA1}">
      <dgm:prSet/>
      <dgm:spPr/>
      <dgm:t>
        <a:bodyPr/>
        <a:lstStyle/>
        <a:p>
          <a:endParaRPr lang="en-US"/>
        </a:p>
      </dgm:t>
    </dgm:pt>
    <dgm:pt modelId="{F643D27B-CE60-478D-88B9-4C2721DD6EF9}" type="sibTrans" cxnId="{C1B97AA1-234A-4FF7-9802-A5CCC36DBFA1}">
      <dgm:prSet/>
      <dgm:spPr/>
      <dgm:t>
        <a:bodyPr/>
        <a:lstStyle/>
        <a:p>
          <a:endParaRPr lang="en-US"/>
        </a:p>
      </dgm:t>
    </dgm:pt>
    <dgm:pt modelId="{A9948282-10ED-4055-95E9-0981ADFDD2E8}">
      <dgm:prSet custT="1"/>
      <dgm:spPr/>
      <dgm:t>
        <a:bodyPr/>
        <a:lstStyle/>
        <a:p>
          <a:pPr algn="just"/>
          <a:r>
            <a:rPr lang="en-CA" sz="1200" b="1" dirty="0">
              <a:latin typeface="Arial" panose="020B0604020202020204" pitchFamily="34" charset="0"/>
              <a:cs typeface="Arial" panose="020B0604020202020204" pitchFamily="34" charset="0"/>
            </a:rPr>
            <a:t>Performance Testing &amp; Feedback</a:t>
          </a:r>
          <a:endParaRPr lang="en-US" sz="1200" dirty="0">
            <a:latin typeface="Arial" panose="020B0604020202020204" pitchFamily="34" charset="0"/>
            <a:cs typeface="Arial" panose="020B0604020202020204" pitchFamily="34" charset="0"/>
          </a:endParaRPr>
        </a:p>
      </dgm:t>
    </dgm:pt>
    <dgm:pt modelId="{E04ADB31-A8B9-4C55-8F05-FCD37FEEA214}" type="parTrans" cxnId="{E7471291-F796-44F9-BBE9-08C9BB5631EE}">
      <dgm:prSet/>
      <dgm:spPr/>
      <dgm:t>
        <a:bodyPr/>
        <a:lstStyle/>
        <a:p>
          <a:endParaRPr lang="en-US"/>
        </a:p>
      </dgm:t>
    </dgm:pt>
    <dgm:pt modelId="{04CC36A6-52E4-49FF-9409-8DB843BE2AE5}" type="sibTrans" cxnId="{E7471291-F796-44F9-BBE9-08C9BB5631EE}">
      <dgm:prSet/>
      <dgm:spPr/>
      <dgm:t>
        <a:bodyPr/>
        <a:lstStyle/>
        <a:p>
          <a:endParaRPr lang="en-US"/>
        </a:p>
      </dgm:t>
    </dgm:pt>
    <dgm:pt modelId="{EE9AEC92-E9B2-4A16-805E-BC98BC62B6BD}" type="pres">
      <dgm:prSet presAssocID="{D448F683-612F-4A5D-A848-D3B1DC2D3812}" presName="linear" presStyleCnt="0">
        <dgm:presLayoutVars>
          <dgm:animLvl val="lvl"/>
          <dgm:resizeHandles val="exact"/>
        </dgm:presLayoutVars>
      </dgm:prSet>
      <dgm:spPr/>
    </dgm:pt>
    <dgm:pt modelId="{A4EC3035-8A01-43E1-A359-E05C9B87CBA8}" type="pres">
      <dgm:prSet presAssocID="{6AE5B7DF-39CE-41A1-87DC-3E291F0E6487}" presName="parentText" presStyleLbl="node1" presStyleIdx="0" presStyleCnt="1" custScaleX="89715" custScaleY="17785">
        <dgm:presLayoutVars>
          <dgm:chMax val="0"/>
          <dgm:bulletEnabled val="1"/>
        </dgm:presLayoutVars>
      </dgm:prSet>
      <dgm:spPr/>
    </dgm:pt>
    <dgm:pt modelId="{E855C460-E617-4B2D-B214-A379AF1FB3AC}" type="pres">
      <dgm:prSet presAssocID="{6AE5B7DF-39CE-41A1-87DC-3E291F0E6487}" presName="childText" presStyleLbl="revTx" presStyleIdx="0" presStyleCnt="1" custScaleY="235446" custLinFactNeighborY="12026">
        <dgm:presLayoutVars>
          <dgm:bulletEnabled val="1"/>
        </dgm:presLayoutVars>
      </dgm:prSet>
      <dgm:spPr/>
    </dgm:pt>
  </dgm:ptLst>
  <dgm:cxnLst>
    <dgm:cxn modelId="{5226AE08-7E3E-4E08-AE74-DFC095B3DD47}" type="presOf" srcId="{29F62B22-E2E6-4E8F-86BC-C528ECDB6E0D}" destId="{E855C460-E617-4B2D-B214-A379AF1FB3AC}" srcOrd="0" destOrd="2" presId="urn:microsoft.com/office/officeart/2005/8/layout/vList2"/>
    <dgm:cxn modelId="{70CC6819-9490-4B76-9672-C77B27391542}" type="presOf" srcId="{6AE5B7DF-39CE-41A1-87DC-3E291F0E6487}" destId="{A4EC3035-8A01-43E1-A359-E05C9B87CBA8}" srcOrd="0" destOrd="0" presId="urn:microsoft.com/office/officeart/2005/8/layout/vList2"/>
    <dgm:cxn modelId="{A062E71A-F18A-4CB7-B9A9-E3E35112D302}" type="presOf" srcId="{60A6D4C1-296C-4B50-BA34-1EABEA838CF6}" destId="{E855C460-E617-4B2D-B214-A379AF1FB3AC}" srcOrd="0" destOrd="0" presId="urn:microsoft.com/office/officeart/2005/8/layout/vList2"/>
    <dgm:cxn modelId="{11407930-0A21-4196-8863-56418B27DE7D}" srcId="{6AE5B7DF-39CE-41A1-87DC-3E291F0E6487}" destId="{463535BA-5E68-4A6F-9B0A-C2822CAF78AF}" srcOrd="1" destOrd="0" parTransId="{5EBB4207-C29C-414B-B59F-2EB96F79B38D}" sibTransId="{32AF8938-46EE-4E57-A892-9E581F3568EB}"/>
    <dgm:cxn modelId="{51D6C168-5031-4D8F-91B4-7E754606D112}" type="presOf" srcId="{A9948282-10ED-4055-95E9-0981ADFDD2E8}" destId="{E855C460-E617-4B2D-B214-A379AF1FB3AC}" srcOrd="0" destOrd="4" presId="urn:microsoft.com/office/officeart/2005/8/layout/vList2"/>
    <dgm:cxn modelId="{A304B356-D312-4221-AD63-1A77F2284D9D}" type="presOf" srcId="{D448F683-612F-4A5D-A848-D3B1DC2D3812}" destId="{EE9AEC92-E9B2-4A16-805E-BC98BC62B6BD}" srcOrd="0" destOrd="0" presId="urn:microsoft.com/office/officeart/2005/8/layout/vList2"/>
    <dgm:cxn modelId="{AC5E067F-1926-4876-9FA4-0FBEAAFDBC77}" type="presOf" srcId="{1CB4CE15-88DD-4329-99FB-7A36689041B2}" destId="{E855C460-E617-4B2D-B214-A379AF1FB3AC}" srcOrd="0" destOrd="3" presId="urn:microsoft.com/office/officeart/2005/8/layout/vList2"/>
    <dgm:cxn modelId="{93BC4D85-8EA2-4239-AE7F-791F39B40F0B}" srcId="{6AE5B7DF-39CE-41A1-87DC-3E291F0E6487}" destId="{29F62B22-E2E6-4E8F-86BC-C528ECDB6E0D}" srcOrd="2" destOrd="0" parTransId="{767F690D-DF02-43FA-8FF3-AEECCDDED6FE}" sibTransId="{57B9AE08-76C2-4E64-AD13-CC696C932049}"/>
    <dgm:cxn modelId="{BCA27F89-4438-4261-8DE8-D4B3DCAEA2B1}" type="presOf" srcId="{463535BA-5E68-4A6F-9B0A-C2822CAF78AF}" destId="{E855C460-E617-4B2D-B214-A379AF1FB3AC}" srcOrd="0" destOrd="1" presId="urn:microsoft.com/office/officeart/2005/8/layout/vList2"/>
    <dgm:cxn modelId="{E7471291-F796-44F9-BBE9-08C9BB5631EE}" srcId="{6AE5B7DF-39CE-41A1-87DC-3E291F0E6487}" destId="{A9948282-10ED-4055-95E9-0981ADFDD2E8}" srcOrd="4" destOrd="0" parTransId="{E04ADB31-A8B9-4C55-8F05-FCD37FEEA214}" sibTransId="{04CC36A6-52E4-49FF-9409-8DB843BE2AE5}"/>
    <dgm:cxn modelId="{C1B97AA1-234A-4FF7-9802-A5CCC36DBFA1}" srcId="{6AE5B7DF-39CE-41A1-87DC-3E291F0E6487}" destId="{1CB4CE15-88DD-4329-99FB-7A36689041B2}" srcOrd="3" destOrd="0" parTransId="{9F2B4A21-0B44-46E5-BF67-9354A1B9CAFC}" sibTransId="{F643D27B-CE60-478D-88B9-4C2721DD6EF9}"/>
    <dgm:cxn modelId="{12570FE4-0BD3-4869-9D78-65609D6383F6}" srcId="{D448F683-612F-4A5D-A848-D3B1DC2D3812}" destId="{6AE5B7DF-39CE-41A1-87DC-3E291F0E6487}" srcOrd="0" destOrd="0" parTransId="{74767E8A-1831-4775-8D6C-9B50847AA8AD}" sibTransId="{7E8C6D5F-B215-42DC-9A65-ACEB422E60E5}"/>
    <dgm:cxn modelId="{98A25AF9-5663-488E-B8E0-C6475FBC7068}" srcId="{6AE5B7DF-39CE-41A1-87DC-3E291F0E6487}" destId="{60A6D4C1-296C-4B50-BA34-1EABEA838CF6}" srcOrd="0" destOrd="0" parTransId="{7DFEC699-7ACC-4748-82FA-F9D6D886132A}" sibTransId="{E37A51E8-AE71-4FFD-A54F-AAB925CD0C80}"/>
    <dgm:cxn modelId="{3CAD008F-F910-4AAD-9D1D-9ED7E4F50282}" type="presParOf" srcId="{EE9AEC92-E9B2-4A16-805E-BC98BC62B6BD}" destId="{A4EC3035-8A01-43E1-A359-E05C9B87CBA8}" srcOrd="0" destOrd="0" presId="urn:microsoft.com/office/officeart/2005/8/layout/vList2"/>
    <dgm:cxn modelId="{EFBA9A28-F8DE-4009-A7E9-33C1A1CAF3FB}" type="presParOf" srcId="{EE9AEC92-E9B2-4A16-805E-BC98BC62B6BD}" destId="{E855C460-E617-4B2D-B214-A379AF1FB3A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A3D39-BF49-4B76-AD12-310394CDCB86}"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C5ABDCCC-B1D1-40D2-96C8-342E457C2737}">
      <dgm:prSet/>
      <dgm:spPr/>
      <dgm:t>
        <a:bodyPr/>
        <a:lstStyle/>
        <a:p>
          <a:r>
            <a:rPr lang="en-US" b="1" i="0" baseline="0" dirty="0"/>
            <a:t>Hierarchical Breakdown of Project Tasks:</a:t>
          </a:r>
          <a:endParaRPr lang="en-US" dirty="0"/>
        </a:p>
      </dgm:t>
    </dgm:pt>
    <dgm:pt modelId="{1044378B-C4D3-4C5C-AD12-52C4C442259F}" type="parTrans" cxnId="{603BEA05-F79F-48A8-A19C-60316CC721DB}">
      <dgm:prSet/>
      <dgm:spPr/>
      <dgm:t>
        <a:bodyPr/>
        <a:lstStyle/>
        <a:p>
          <a:endParaRPr lang="en-US"/>
        </a:p>
      </dgm:t>
    </dgm:pt>
    <dgm:pt modelId="{12ED5162-2833-4E7B-B4D5-49952D38CF2A}" type="sibTrans" cxnId="{603BEA05-F79F-48A8-A19C-60316CC721DB}">
      <dgm:prSet/>
      <dgm:spPr/>
      <dgm:t>
        <a:bodyPr/>
        <a:lstStyle/>
        <a:p>
          <a:endParaRPr lang="en-US"/>
        </a:p>
      </dgm:t>
    </dgm:pt>
    <dgm:pt modelId="{886AE85C-FA1E-4DAC-A791-E4D0A18E7B8C}">
      <dgm:prSet/>
      <dgm:spPr/>
      <dgm:t>
        <a:bodyPr/>
        <a:lstStyle/>
        <a:p>
          <a:r>
            <a:rPr lang="en-US" b="0" i="0" baseline="0" dirty="0"/>
            <a:t>Define project requirements</a:t>
          </a:r>
          <a:endParaRPr lang="en-US" dirty="0"/>
        </a:p>
      </dgm:t>
    </dgm:pt>
    <dgm:pt modelId="{89AF5683-EBA2-4059-8EBF-6A33C09D7816}" type="parTrans" cxnId="{1C9B0692-546A-44D9-9232-E427E0ED898F}">
      <dgm:prSet/>
      <dgm:spPr/>
      <dgm:t>
        <a:bodyPr/>
        <a:lstStyle/>
        <a:p>
          <a:endParaRPr lang="en-US"/>
        </a:p>
      </dgm:t>
    </dgm:pt>
    <dgm:pt modelId="{877DF3DB-34F4-4279-8844-A6D259852F8D}" type="sibTrans" cxnId="{1C9B0692-546A-44D9-9232-E427E0ED898F}">
      <dgm:prSet/>
      <dgm:spPr/>
      <dgm:t>
        <a:bodyPr/>
        <a:lstStyle/>
        <a:p>
          <a:endParaRPr lang="en-US"/>
        </a:p>
      </dgm:t>
    </dgm:pt>
    <dgm:pt modelId="{28B1F8FA-DDEA-49F2-973E-DBA9A4C4D8E9}">
      <dgm:prSet/>
      <dgm:spPr/>
      <dgm:t>
        <a:bodyPr/>
        <a:lstStyle/>
        <a:p>
          <a:r>
            <a:rPr lang="en-US" b="0" i="0" baseline="0" dirty="0"/>
            <a:t>Design data architecture</a:t>
          </a:r>
          <a:endParaRPr lang="en-US" dirty="0"/>
        </a:p>
      </dgm:t>
    </dgm:pt>
    <dgm:pt modelId="{8688E7F1-F17B-49CA-A4EC-C4DEEDE7B48F}" type="parTrans" cxnId="{D65B0DB8-2C86-4CFF-A4BD-C3220E116BA3}">
      <dgm:prSet/>
      <dgm:spPr/>
      <dgm:t>
        <a:bodyPr/>
        <a:lstStyle/>
        <a:p>
          <a:endParaRPr lang="en-US"/>
        </a:p>
      </dgm:t>
    </dgm:pt>
    <dgm:pt modelId="{8C60F16B-4BAD-4AAE-9A19-910F1AFEC8C0}" type="sibTrans" cxnId="{D65B0DB8-2C86-4CFF-A4BD-C3220E116BA3}">
      <dgm:prSet/>
      <dgm:spPr/>
      <dgm:t>
        <a:bodyPr/>
        <a:lstStyle/>
        <a:p>
          <a:endParaRPr lang="en-US"/>
        </a:p>
      </dgm:t>
    </dgm:pt>
    <dgm:pt modelId="{4BCAC86E-16F8-4642-B876-C21B0E3D44DD}">
      <dgm:prSet/>
      <dgm:spPr/>
      <dgm:t>
        <a:bodyPr/>
        <a:lstStyle/>
        <a:p>
          <a:r>
            <a:rPr lang="en-US" b="0" i="0" baseline="0" dirty="0"/>
            <a:t>Develop data pipelines</a:t>
          </a:r>
          <a:endParaRPr lang="en-US" dirty="0"/>
        </a:p>
      </dgm:t>
    </dgm:pt>
    <dgm:pt modelId="{A4A3F62A-2064-415E-8D2D-3FBACE75C666}" type="parTrans" cxnId="{7EF830B3-01DB-43A3-BC84-CD6E68BEE0ED}">
      <dgm:prSet/>
      <dgm:spPr/>
      <dgm:t>
        <a:bodyPr/>
        <a:lstStyle/>
        <a:p>
          <a:endParaRPr lang="en-US"/>
        </a:p>
      </dgm:t>
    </dgm:pt>
    <dgm:pt modelId="{554D64F7-CAB5-488A-B31B-92E6CAABAFDD}" type="sibTrans" cxnId="{7EF830B3-01DB-43A3-BC84-CD6E68BEE0ED}">
      <dgm:prSet/>
      <dgm:spPr/>
      <dgm:t>
        <a:bodyPr/>
        <a:lstStyle/>
        <a:p>
          <a:endParaRPr lang="en-US"/>
        </a:p>
      </dgm:t>
    </dgm:pt>
    <dgm:pt modelId="{B5B13244-B957-4712-B981-F7056BB80379}">
      <dgm:prSet/>
      <dgm:spPr/>
      <dgm:t>
        <a:bodyPr/>
        <a:lstStyle/>
        <a:p>
          <a:r>
            <a:rPr lang="en-US" b="0" i="0" baseline="0" dirty="0"/>
            <a:t>Implement storage solutions</a:t>
          </a:r>
          <a:endParaRPr lang="en-US" dirty="0"/>
        </a:p>
      </dgm:t>
    </dgm:pt>
    <dgm:pt modelId="{67A9B232-BCB7-4BF0-B21E-8F993210E3B3}" type="parTrans" cxnId="{D9145564-C996-4797-B1D4-D41B31119FB8}">
      <dgm:prSet/>
      <dgm:spPr/>
      <dgm:t>
        <a:bodyPr/>
        <a:lstStyle/>
        <a:p>
          <a:endParaRPr lang="en-US"/>
        </a:p>
      </dgm:t>
    </dgm:pt>
    <dgm:pt modelId="{A0245ABE-0E1D-4DCB-8BF8-31650686CE66}" type="sibTrans" cxnId="{D9145564-C996-4797-B1D4-D41B31119FB8}">
      <dgm:prSet/>
      <dgm:spPr/>
      <dgm:t>
        <a:bodyPr/>
        <a:lstStyle/>
        <a:p>
          <a:endParaRPr lang="en-US"/>
        </a:p>
      </dgm:t>
    </dgm:pt>
    <dgm:pt modelId="{9A7DAC8C-7EC4-426D-95DA-4846A4C48E0B}">
      <dgm:prSet/>
      <dgm:spPr/>
      <dgm:t>
        <a:bodyPr/>
        <a:lstStyle/>
        <a:p>
          <a:r>
            <a:rPr lang="en-US" b="0" i="0" baseline="0" dirty="0"/>
            <a:t>Develop analytics tools</a:t>
          </a:r>
          <a:endParaRPr lang="en-US" dirty="0"/>
        </a:p>
      </dgm:t>
    </dgm:pt>
    <dgm:pt modelId="{19F6AAC1-D506-4DB5-9F4A-A2391F3AA411}" type="parTrans" cxnId="{EC878F60-1D3D-4832-A82C-97AC1C71DBC3}">
      <dgm:prSet/>
      <dgm:spPr/>
      <dgm:t>
        <a:bodyPr/>
        <a:lstStyle/>
        <a:p>
          <a:endParaRPr lang="en-US"/>
        </a:p>
      </dgm:t>
    </dgm:pt>
    <dgm:pt modelId="{2F1E30A0-5F67-4D3C-8D35-3AFFB0453A9A}" type="sibTrans" cxnId="{EC878F60-1D3D-4832-A82C-97AC1C71DBC3}">
      <dgm:prSet/>
      <dgm:spPr/>
      <dgm:t>
        <a:bodyPr/>
        <a:lstStyle/>
        <a:p>
          <a:endParaRPr lang="en-US"/>
        </a:p>
      </dgm:t>
    </dgm:pt>
    <dgm:pt modelId="{6B6D465F-0F73-4FA6-B7A5-D3BEFE89E1D5}">
      <dgm:prSet/>
      <dgm:spPr/>
      <dgm:t>
        <a:bodyPr/>
        <a:lstStyle/>
        <a:p>
          <a:r>
            <a:rPr lang="en-US" b="0" i="0" baseline="0" dirty="0"/>
            <a:t>Test and validate solutions</a:t>
          </a:r>
          <a:endParaRPr lang="en-US" dirty="0"/>
        </a:p>
      </dgm:t>
    </dgm:pt>
    <dgm:pt modelId="{F7B90347-D69A-494A-8FBF-5B6E6F5DF938}" type="parTrans" cxnId="{76DB35D1-15E1-42DC-B466-95CD3D2AE5DE}">
      <dgm:prSet/>
      <dgm:spPr/>
      <dgm:t>
        <a:bodyPr/>
        <a:lstStyle/>
        <a:p>
          <a:endParaRPr lang="en-US"/>
        </a:p>
      </dgm:t>
    </dgm:pt>
    <dgm:pt modelId="{D0A0E3D3-36B7-4B8F-8388-9144E0E94410}" type="sibTrans" cxnId="{76DB35D1-15E1-42DC-B466-95CD3D2AE5DE}">
      <dgm:prSet/>
      <dgm:spPr/>
      <dgm:t>
        <a:bodyPr/>
        <a:lstStyle/>
        <a:p>
          <a:endParaRPr lang="en-US"/>
        </a:p>
      </dgm:t>
    </dgm:pt>
    <dgm:pt modelId="{42467FBC-F862-4210-AEF6-7F8A42017744}">
      <dgm:prSet/>
      <dgm:spPr/>
      <dgm:t>
        <a:bodyPr/>
        <a:lstStyle/>
        <a:p>
          <a:r>
            <a:rPr lang="en-US" b="0" i="0" baseline="0" dirty="0"/>
            <a:t>Train users and deploy</a:t>
          </a:r>
          <a:endParaRPr lang="en-US" dirty="0"/>
        </a:p>
      </dgm:t>
    </dgm:pt>
    <dgm:pt modelId="{FF83AD0E-0799-4637-B865-AC4E00CDD35C}" type="parTrans" cxnId="{B91869FE-173F-4DC7-8C93-8245BFBC8209}">
      <dgm:prSet/>
      <dgm:spPr/>
      <dgm:t>
        <a:bodyPr/>
        <a:lstStyle/>
        <a:p>
          <a:endParaRPr lang="en-US"/>
        </a:p>
      </dgm:t>
    </dgm:pt>
    <dgm:pt modelId="{9E5FBF54-8B69-4F9A-A798-DAC21A345599}" type="sibTrans" cxnId="{B91869FE-173F-4DC7-8C93-8245BFBC8209}">
      <dgm:prSet/>
      <dgm:spPr/>
      <dgm:t>
        <a:bodyPr/>
        <a:lstStyle/>
        <a:p>
          <a:endParaRPr lang="en-US"/>
        </a:p>
      </dgm:t>
    </dgm:pt>
    <dgm:pt modelId="{FBFCEDA5-7CB2-4C24-B7AD-D875D65159D7}">
      <dgm:prSet/>
      <dgm:spPr/>
      <dgm:t>
        <a:bodyPr/>
        <a:lstStyle/>
        <a:p>
          <a:r>
            <a:rPr lang="en-US" b="1" i="0" baseline="0" dirty="0"/>
            <a:t>Major Work Packages:</a:t>
          </a:r>
          <a:endParaRPr lang="en-US" dirty="0"/>
        </a:p>
      </dgm:t>
    </dgm:pt>
    <dgm:pt modelId="{61995953-E4B6-4184-8027-36F2049DB579}" type="parTrans" cxnId="{FA97BA43-CC76-4E02-A555-EF5BD8E893A9}">
      <dgm:prSet/>
      <dgm:spPr/>
      <dgm:t>
        <a:bodyPr/>
        <a:lstStyle/>
        <a:p>
          <a:endParaRPr lang="en-US"/>
        </a:p>
      </dgm:t>
    </dgm:pt>
    <dgm:pt modelId="{E6FA2744-0AC5-44DD-AC1A-46CA20D34AAB}" type="sibTrans" cxnId="{FA97BA43-CC76-4E02-A555-EF5BD8E893A9}">
      <dgm:prSet/>
      <dgm:spPr/>
      <dgm:t>
        <a:bodyPr/>
        <a:lstStyle/>
        <a:p>
          <a:endParaRPr lang="en-US"/>
        </a:p>
      </dgm:t>
    </dgm:pt>
    <dgm:pt modelId="{CA7F2070-FCFA-486D-BF9B-3CA7124ACAC7}">
      <dgm:prSet/>
      <dgm:spPr/>
      <dgm:t>
        <a:bodyPr/>
        <a:lstStyle/>
        <a:p>
          <a:r>
            <a:rPr lang="en-US" b="0" i="0" baseline="0" dirty="0"/>
            <a:t>Data ingestion</a:t>
          </a:r>
          <a:endParaRPr lang="en-US" dirty="0"/>
        </a:p>
      </dgm:t>
    </dgm:pt>
    <dgm:pt modelId="{77347D8B-4864-489C-826D-FCC47BAC2272}" type="parTrans" cxnId="{EDB7BFF9-D3C4-4680-B769-D6EEF8FB9260}">
      <dgm:prSet/>
      <dgm:spPr/>
      <dgm:t>
        <a:bodyPr/>
        <a:lstStyle/>
        <a:p>
          <a:endParaRPr lang="en-US"/>
        </a:p>
      </dgm:t>
    </dgm:pt>
    <dgm:pt modelId="{4101E61F-D775-4A69-A529-84162BB3EDC4}" type="sibTrans" cxnId="{EDB7BFF9-D3C4-4680-B769-D6EEF8FB9260}">
      <dgm:prSet/>
      <dgm:spPr/>
      <dgm:t>
        <a:bodyPr/>
        <a:lstStyle/>
        <a:p>
          <a:endParaRPr lang="en-US"/>
        </a:p>
      </dgm:t>
    </dgm:pt>
    <dgm:pt modelId="{0DFF575B-DB25-4020-8399-D26542BB4DA2}">
      <dgm:prSet/>
      <dgm:spPr/>
      <dgm:t>
        <a:bodyPr/>
        <a:lstStyle/>
        <a:p>
          <a:r>
            <a:rPr lang="en-US" b="0" i="0" baseline="0" dirty="0"/>
            <a:t>Data storage</a:t>
          </a:r>
          <a:endParaRPr lang="en-US" dirty="0"/>
        </a:p>
      </dgm:t>
    </dgm:pt>
    <dgm:pt modelId="{83499D26-356F-4294-BA5A-051C57E9596E}" type="parTrans" cxnId="{C2D82D90-6F31-4F5C-9607-83ACF1FA82DB}">
      <dgm:prSet/>
      <dgm:spPr/>
      <dgm:t>
        <a:bodyPr/>
        <a:lstStyle/>
        <a:p>
          <a:endParaRPr lang="en-US"/>
        </a:p>
      </dgm:t>
    </dgm:pt>
    <dgm:pt modelId="{4216DE9B-B795-4E2C-90F5-4BC1944192CE}" type="sibTrans" cxnId="{C2D82D90-6F31-4F5C-9607-83ACF1FA82DB}">
      <dgm:prSet/>
      <dgm:spPr/>
      <dgm:t>
        <a:bodyPr/>
        <a:lstStyle/>
        <a:p>
          <a:endParaRPr lang="en-US"/>
        </a:p>
      </dgm:t>
    </dgm:pt>
    <dgm:pt modelId="{F01F1108-B098-442A-8324-45495D19B424}">
      <dgm:prSet/>
      <dgm:spPr/>
      <dgm:t>
        <a:bodyPr/>
        <a:lstStyle/>
        <a:p>
          <a:r>
            <a:rPr lang="en-US" b="0" i="0" baseline="0" dirty="0"/>
            <a:t>Data processing</a:t>
          </a:r>
          <a:endParaRPr lang="en-US" dirty="0"/>
        </a:p>
      </dgm:t>
    </dgm:pt>
    <dgm:pt modelId="{45311660-4C0F-45E0-BC16-D32A76568B93}" type="parTrans" cxnId="{303CAB6C-EDBA-4315-9FA3-9A79063CCEC0}">
      <dgm:prSet/>
      <dgm:spPr/>
      <dgm:t>
        <a:bodyPr/>
        <a:lstStyle/>
        <a:p>
          <a:endParaRPr lang="en-US"/>
        </a:p>
      </dgm:t>
    </dgm:pt>
    <dgm:pt modelId="{6692B6CD-ED38-4210-A516-C9E9B409EEFF}" type="sibTrans" cxnId="{303CAB6C-EDBA-4315-9FA3-9A79063CCEC0}">
      <dgm:prSet/>
      <dgm:spPr/>
      <dgm:t>
        <a:bodyPr/>
        <a:lstStyle/>
        <a:p>
          <a:endParaRPr lang="en-US"/>
        </a:p>
      </dgm:t>
    </dgm:pt>
    <dgm:pt modelId="{EAB44AFB-A5FA-49B2-8AE0-31DFA1ABEB64}">
      <dgm:prSet/>
      <dgm:spPr/>
      <dgm:t>
        <a:bodyPr/>
        <a:lstStyle/>
        <a:p>
          <a:r>
            <a:rPr lang="en-US" b="0" i="0" baseline="0" dirty="0"/>
            <a:t>Analytics and reporting</a:t>
          </a:r>
          <a:endParaRPr lang="en-US" dirty="0"/>
        </a:p>
      </dgm:t>
    </dgm:pt>
    <dgm:pt modelId="{19674873-DEDC-491A-BD96-53E6B4CAA55B}" type="parTrans" cxnId="{114F9DE4-F5E5-4BD4-8CCC-0B13C4513C98}">
      <dgm:prSet/>
      <dgm:spPr/>
      <dgm:t>
        <a:bodyPr/>
        <a:lstStyle/>
        <a:p>
          <a:endParaRPr lang="en-US"/>
        </a:p>
      </dgm:t>
    </dgm:pt>
    <dgm:pt modelId="{C19AAF97-8098-473E-9295-613ADF4AD561}" type="sibTrans" cxnId="{114F9DE4-F5E5-4BD4-8CCC-0B13C4513C98}">
      <dgm:prSet/>
      <dgm:spPr/>
      <dgm:t>
        <a:bodyPr/>
        <a:lstStyle/>
        <a:p>
          <a:endParaRPr lang="en-US"/>
        </a:p>
      </dgm:t>
    </dgm:pt>
    <dgm:pt modelId="{56BFA004-EFE8-4023-939B-AD0AB1CEB688}" type="pres">
      <dgm:prSet presAssocID="{7FBA3D39-BF49-4B76-AD12-310394CDCB86}" presName="Name0" presStyleCnt="0">
        <dgm:presLayoutVars>
          <dgm:dir/>
          <dgm:resizeHandles val="exact"/>
        </dgm:presLayoutVars>
      </dgm:prSet>
      <dgm:spPr/>
    </dgm:pt>
    <dgm:pt modelId="{950AE7ED-30B9-417B-BAB3-D8D4C6E14C49}" type="pres">
      <dgm:prSet presAssocID="{7FBA3D39-BF49-4B76-AD12-310394CDCB86}" presName="cycle" presStyleCnt="0"/>
      <dgm:spPr/>
    </dgm:pt>
    <dgm:pt modelId="{13EAC0EC-AD4C-44D0-866D-79AB1B22E7F7}" type="pres">
      <dgm:prSet presAssocID="{C5ABDCCC-B1D1-40D2-96C8-342E457C2737}" presName="nodeFirstNode" presStyleLbl="node1" presStyleIdx="0" presStyleCnt="13">
        <dgm:presLayoutVars>
          <dgm:bulletEnabled val="1"/>
        </dgm:presLayoutVars>
      </dgm:prSet>
      <dgm:spPr/>
    </dgm:pt>
    <dgm:pt modelId="{5F8F8B9F-2974-4E3E-8C41-CC54CE550B9D}" type="pres">
      <dgm:prSet presAssocID="{12ED5162-2833-4E7B-B4D5-49952D38CF2A}" presName="sibTransFirstNode" presStyleLbl="bgShp" presStyleIdx="0" presStyleCnt="1"/>
      <dgm:spPr/>
    </dgm:pt>
    <dgm:pt modelId="{D7A6425A-AB4C-46E6-9B60-3F2A486AF7FD}" type="pres">
      <dgm:prSet presAssocID="{886AE85C-FA1E-4DAC-A791-E4D0A18E7B8C}" presName="nodeFollowingNodes" presStyleLbl="node1" presStyleIdx="1" presStyleCnt="13">
        <dgm:presLayoutVars>
          <dgm:bulletEnabled val="1"/>
        </dgm:presLayoutVars>
      </dgm:prSet>
      <dgm:spPr/>
    </dgm:pt>
    <dgm:pt modelId="{221A374B-73C5-4579-8D5E-A4262A4C6B62}" type="pres">
      <dgm:prSet presAssocID="{28B1F8FA-DDEA-49F2-973E-DBA9A4C4D8E9}" presName="nodeFollowingNodes" presStyleLbl="node1" presStyleIdx="2" presStyleCnt="13">
        <dgm:presLayoutVars>
          <dgm:bulletEnabled val="1"/>
        </dgm:presLayoutVars>
      </dgm:prSet>
      <dgm:spPr/>
    </dgm:pt>
    <dgm:pt modelId="{4A4C0ED8-C333-4E2C-8433-5717DCB55660}" type="pres">
      <dgm:prSet presAssocID="{4BCAC86E-16F8-4642-B876-C21B0E3D44DD}" presName="nodeFollowingNodes" presStyleLbl="node1" presStyleIdx="3" presStyleCnt="13">
        <dgm:presLayoutVars>
          <dgm:bulletEnabled val="1"/>
        </dgm:presLayoutVars>
      </dgm:prSet>
      <dgm:spPr/>
    </dgm:pt>
    <dgm:pt modelId="{5AFE35D7-E0AF-4FED-888D-A97BB80EB37F}" type="pres">
      <dgm:prSet presAssocID="{B5B13244-B957-4712-B981-F7056BB80379}" presName="nodeFollowingNodes" presStyleLbl="node1" presStyleIdx="4" presStyleCnt="13">
        <dgm:presLayoutVars>
          <dgm:bulletEnabled val="1"/>
        </dgm:presLayoutVars>
      </dgm:prSet>
      <dgm:spPr/>
    </dgm:pt>
    <dgm:pt modelId="{19F2D262-AE13-48AE-B28D-A22B0BDAFF49}" type="pres">
      <dgm:prSet presAssocID="{9A7DAC8C-7EC4-426D-95DA-4846A4C48E0B}" presName="nodeFollowingNodes" presStyleLbl="node1" presStyleIdx="5" presStyleCnt="13">
        <dgm:presLayoutVars>
          <dgm:bulletEnabled val="1"/>
        </dgm:presLayoutVars>
      </dgm:prSet>
      <dgm:spPr/>
    </dgm:pt>
    <dgm:pt modelId="{6A1CDAA1-C73C-4481-A860-7AFA67FBE6A6}" type="pres">
      <dgm:prSet presAssocID="{6B6D465F-0F73-4FA6-B7A5-D3BEFE89E1D5}" presName="nodeFollowingNodes" presStyleLbl="node1" presStyleIdx="6" presStyleCnt="13">
        <dgm:presLayoutVars>
          <dgm:bulletEnabled val="1"/>
        </dgm:presLayoutVars>
      </dgm:prSet>
      <dgm:spPr/>
    </dgm:pt>
    <dgm:pt modelId="{695D7F0D-D7CB-40A8-95D5-9E17BDB44F7E}" type="pres">
      <dgm:prSet presAssocID="{42467FBC-F862-4210-AEF6-7F8A42017744}" presName="nodeFollowingNodes" presStyleLbl="node1" presStyleIdx="7" presStyleCnt="13">
        <dgm:presLayoutVars>
          <dgm:bulletEnabled val="1"/>
        </dgm:presLayoutVars>
      </dgm:prSet>
      <dgm:spPr/>
    </dgm:pt>
    <dgm:pt modelId="{B497E554-535B-4A6A-BF14-BE190834ADE2}" type="pres">
      <dgm:prSet presAssocID="{FBFCEDA5-7CB2-4C24-B7AD-D875D65159D7}" presName="nodeFollowingNodes" presStyleLbl="node1" presStyleIdx="8" presStyleCnt="13">
        <dgm:presLayoutVars>
          <dgm:bulletEnabled val="1"/>
        </dgm:presLayoutVars>
      </dgm:prSet>
      <dgm:spPr/>
    </dgm:pt>
    <dgm:pt modelId="{95EE1728-B0E0-40F4-AC8B-13550DE481AA}" type="pres">
      <dgm:prSet presAssocID="{CA7F2070-FCFA-486D-BF9B-3CA7124ACAC7}" presName="nodeFollowingNodes" presStyleLbl="node1" presStyleIdx="9" presStyleCnt="13">
        <dgm:presLayoutVars>
          <dgm:bulletEnabled val="1"/>
        </dgm:presLayoutVars>
      </dgm:prSet>
      <dgm:spPr/>
    </dgm:pt>
    <dgm:pt modelId="{50408643-6E57-4EA3-A0EE-CB98B32F5987}" type="pres">
      <dgm:prSet presAssocID="{0DFF575B-DB25-4020-8399-D26542BB4DA2}" presName="nodeFollowingNodes" presStyleLbl="node1" presStyleIdx="10" presStyleCnt="13">
        <dgm:presLayoutVars>
          <dgm:bulletEnabled val="1"/>
        </dgm:presLayoutVars>
      </dgm:prSet>
      <dgm:spPr/>
    </dgm:pt>
    <dgm:pt modelId="{B76D716E-4AAD-4536-A203-7F45D82C4330}" type="pres">
      <dgm:prSet presAssocID="{F01F1108-B098-442A-8324-45495D19B424}" presName="nodeFollowingNodes" presStyleLbl="node1" presStyleIdx="11" presStyleCnt="13">
        <dgm:presLayoutVars>
          <dgm:bulletEnabled val="1"/>
        </dgm:presLayoutVars>
      </dgm:prSet>
      <dgm:spPr/>
    </dgm:pt>
    <dgm:pt modelId="{7FB39951-59E1-4785-BA7B-3ED1E60599C9}" type="pres">
      <dgm:prSet presAssocID="{EAB44AFB-A5FA-49B2-8AE0-31DFA1ABEB64}" presName="nodeFollowingNodes" presStyleLbl="node1" presStyleIdx="12" presStyleCnt="13">
        <dgm:presLayoutVars>
          <dgm:bulletEnabled val="1"/>
        </dgm:presLayoutVars>
      </dgm:prSet>
      <dgm:spPr/>
    </dgm:pt>
  </dgm:ptLst>
  <dgm:cxnLst>
    <dgm:cxn modelId="{603BEA05-F79F-48A8-A19C-60316CC721DB}" srcId="{7FBA3D39-BF49-4B76-AD12-310394CDCB86}" destId="{C5ABDCCC-B1D1-40D2-96C8-342E457C2737}" srcOrd="0" destOrd="0" parTransId="{1044378B-C4D3-4C5C-AD12-52C4C442259F}" sibTransId="{12ED5162-2833-4E7B-B4D5-49952D38CF2A}"/>
    <dgm:cxn modelId="{62EA632D-A826-4412-AD3F-26188538C46C}" type="presOf" srcId="{28B1F8FA-DDEA-49F2-973E-DBA9A4C4D8E9}" destId="{221A374B-73C5-4579-8D5E-A4262A4C6B62}" srcOrd="0" destOrd="0" presId="urn:microsoft.com/office/officeart/2005/8/layout/cycle3"/>
    <dgm:cxn modelId="{ACB6EF2D-E768-4B5D-80E8-2B9CF81885E2}" type="presOf" srcId="{F01F1108-B098-442A-8324-45495D19B424}" destId="{B76D716E-4AAD-4536-A203-7F45D82C4330}" srcOrd="0" destOrd="0" presId="urn:microsoft.com/office/officeart/2005/8/layout/cycle3"/>
    <dgm:cxn modelId="{9B1A532E-CB4A-401D-91EF-959F47B22225}" type="presOf" srcId="{EAB44AFB-A5FA-49B2-8AE0-31DFA1ABEB64}" destId="{7FB39951-59E1-4785-BA7B-3ED1E60599C9}" srcOrd="0" destOrd="0" presId="urn:microsoft.com/office/officeart/2005/8/layout/cycle3"/>
    <dgm:cxn modelId="{71804736-13CE-415F-9F58-F2DDD81E4395}" type="presOf" srcId="{7FBA3D39-BF49-4B76-AD12-310394CDCB86}" destId="{56BFA004-EFE8-4023-939B-AD0AB1CEB688}" srcOrd="0" destOrd="0" presId="urn:microsoft.com/office/officeart/2005/8/layout/cycle3"/>
    <dgm:cxn modelId="{EC878F60-1D3D-4832-A82C-97AC1C71DBC3}" srcId="{7FBA3D39-BF49-4B76-AD12-310394CDCB86}" destId="{9A7DAC8C-7EC4-426D-95DA-4846A4C48E0B}" srcOrd="5" destOrd="0" parTransId="{19F6AAC1-D506-4DB5-9F4A-A2391F3AA411}" sibTransId="{2F1E30A0-5F67-4D3C-8D35-3AFFB0453A9A}"/>
    <dgm:cxn modelId="{FA97BA43-CC76-4E02-A555-EF5BD8E893A9}" srcId="{7FBA3D39-BF49-4B76-AD12-310394CDCB86}" destId="{FBFCEDA5-7CB2-4C24-B7AD-D875D65159D7}" srcOrd="8" destOrd="0" parTransId="{61995953-E4B6-4184-8027-36F2049DB579}" sibTransId="{E6FA2744-0AC5-44DD-AC1A-46CA20D34AAB}"/>
    <dgm:cxn modelId="{D9145564-C996-4797-B1D4-D41B31119FB8}" srcId="{7FBA3D39-BF49-4B76-AD12-310394CDCB86}" destId="{B5B13244-B957-4712-B981-F7056BB80379}" srcOrd="4" destOrd="0" parTransId="{67A9B232-BCB7-4BF0-B21E-8F993210E3B3}" sibTransId="{A0245ABE-0E1D-4DCB-8BF8-31650686CE66}"/>
    <dgm:cxn modelId="{2C0E3349-04B6-42D2-85BE-E88987F039D8}" type="presOf" srcId="{C5ABDCCC-B1D1-40D2-96C8-342E457C2737}" destId="{13EAC0EC-AD4C-44D0-866D-79AB1B22E7F7}" srcOrd="0" destOrd="0" presId="urn:microsoft.com/office/officeart/2005/8/layout/cycle3"/>
    <dgm:cxn modelId="{303CAB6C-EDBA-4315-9FA3-9A79063CCEC0}" srcId="{7FBA3D39-BF49-4B76-AD12-310394CDCB86}" destId="{F01F1108-B098-442A-8324-45495D19B424}" srcOrd="11" destOrd="0" parTransId="{45311660-4C0F-45E0-BC16-D32A76568B93}" sibTransId="{6692B6CD-ED38-4210-A516-C9E9B409EEFF}"/>
    <dgm:cxn modelId="{35BE2C50-6028-406F-B6BE-3B30D990EE86}" type="presOf" srcId="{0DFF575B-DB25-4020-8399-D26542BB4DA2}" destId="{50408643-6E57-4EA3-A0EE-CB98B32F5987}" srcOrd="0" destOrd="0" presId="urn:microsoft.com/office/officeart/2005/8/layout/cycle3"/>
    <dgm:cxn modelId="{974CCC58-FFF3-4458-96A8-D7F5A86E16FD}" type="presOf" srcId="{6B6D465F-0F73-4FA6-B7A5-D3BEFE89E1D5}" destId="{6A1CDAA1-C73C-4481-A860-7AFA67FBE6A6}" srcOrd="0" destOrd="0" presId="urn:microsoft.com/office/officeart/2005/8/layout/cycle3"/>
    <dgm:cxn modelId="{FB16E081-081A-41E5-9949-4265E207037E}" type="presOf" srcId="{4BCAC86E-16F8-4642-B876-C21B0E3D44DD}" destId="{4A4C0ED8-C333-4E2C-8433-5717DCB55660}" srcOrd="0" destOrd="0" presId="urn:microsoft.com/office/officeart/2005/8/layout/cycle3"/>
    <dgm:cxn modelId="{B9CBAF8F-A38A-46ED-9DEA-F5EA19B7D60A}" type="presOf" srcId="{42467FBC-F862-4210-AEF6-7F8A42017744}" destId="{695D7F0D-D7CB-40A8-95D5-9E17BDB44F7E}" srcOrd="0" destOrd="0" presId="urn:microsoft.com/office/officeart/2005/8/layout/cycle3"/>
    <dgm:cxn modelId="{C2D82D90-6F31-4F5C-9607-83ACF1FA82DB}" srcId="{7FBA3D39-BF49-4B76-AD12-310394CDCB86}" destId="{0DFF575B-DB25-4020-8399-D26542BB4DA2}" srcOrd="10" destOrd="0" parTransId="{83499D26-356F-4294-BA5A-051C57E9596E}" sibTransId="{4216DE9B-B795-4E2C-90F5-4BC1944192CE}"/>
    <dgm:cxn modelId="{1C9B0692-546A-44D9-9232-E427E0ED898F}" srcId="{7FBA3D39-BF49-4B76-AD12-310394CDCB86}" destId="{886AE85C-FA1E-4DAC-A791-E4D0A18E7B8C}" srcOrd="1" destOrd="0" parTransId="{89AF5683-EBA2-4059-8EBF-6A33C09D7816}" sibTransId="{877DF3DB-34F4-4279-8844-A6D259852F8D}"/>
    <dgm:cxn modelId="{33BC4295-1DE8-4579-A319-B3F3EBE207D5}" type="presOf" srcId="{B5B13244-B957-4712-B981-F7056BB80379}" destId="{5AFE35D7-E0AF-4FED-888D-A97BB80EB37F}" srcOrd="0" destOrd="0" presId="urn:microsoft.com/office/officeart/2005/8/layout/cycle3"/>
    <dgm:cxn modelId="{7EF830B3-01DB-43A3-BC84-CD6E68BEE0ED}" srcId="{7FBA3D39-BF49-4B76-AD12-310394CDCB86}" destId="{4BCAC86E-16F8-4642-B876-C21B0E3D44DD}" srcOrd="3" destOrd="0" parTransId="{A4A3F62A-2064-415E-8D2D-3FBACE75C666}" sibTransId="{554D64F7-CAB5-488A-B31B-92E6CAABAFDD}"/>
    <dgm:cxn modelId="{D65B0DB8-2C86-4CFF-A4BD-C3220E116BA3}" srcId="{7FBA3D39-BF49-4B76-AD12-310394CDCB86}" destId="{28B1F8FA-DDEA-49F2-973E-DBA9A4C4D8E9}" srcOrd="2" destOrd="0" parTransId="{8688E7F1-F17B-49CA-A4EC-C4DEEDE7B48F}" sibTransId="{8C60F16B-4BAD-4AAE-9A19-910F1AFEC8C0}"/>
    <dgm:cxn modelId="{327DD9C2-770C-4F7F-B9F1-B3CF81D0CB9B}" type="presOf" srcId="{FBFCEDA5-7CB2-4C24-B7AD-D875D65159D7}" destId="{B497E554-535B-4A6A-BF14-BE190834ADE2}" srcOrd="0" destOrd="0" presId="urn:microsoft.com/office/officeart/2005/8/layout/cycle3"/>
    <dgm:cxn modelId="{76DB35D1-15E1-42DC-B466-95CD3D2AE5DE}" srcId="{7FBA3D39-BF49-4B76-AD12-310394CDCB86}" destId="{6B6D465F-0F73-4FA6-B7A5-D3BEFE89E1D5}" srcOrd="6" destOrd="0" parTransId="{F7B90347-D69A-494A-8FBF-5B6E6F5DF938}" sibTransId="{D0A0E3D3-36B7-4B8F-8388-9144E0E94410}"/>
    <dgm:cxn modelId="{114F9DE4-F5E5-4BD4-8CCC-0B13C4513C98}" srcId="{7FBA3D39-BF49-4B76-AD12-310394CDCB86}" destId="{EAB44AFB-A5FA-49B2-8AE0-31DFA1ABEB64}" srcOrd="12" destOrd="0" parTransId="{19674873-DEDC-491A-BD96-53E6B4CAA55B}" sibTransId="{C19AAF97-8098-473E-9295-613ADF4AD561}"/>
    <dgm:cxn modelId="{EE81E4E6-8C03-4964-BFFC-4A5E4EE2F3B7}" type="presOf" srcId="{886AE85C-FA1E-4DAC-A791-E4D0A18E7B8C}" destId="{D7A6425A-AB4C-46E6-9B60-3F2A486AF7FD}" srcOrd="0" destOrd="0" presId="urn:microsoft.com/office/officeart/2005/8/layout/cycle3"/>
    <dgm:cxn modelId="{FF6519E7-22CC-4562-AA26-4D5D7983C191}" type="presOf" srcId="{CA7F2070-FCFA-486D-BF9B-3CA7124ACAC7}" destId="{95EE1728-B0E0-40F4-AC8B-13550DE481AA}" srcOrd="0" destOrd="0" presId="urn:microsoft.com/office/officeart/2005/8/layout/cycle3"/>
    <dgm:cxn modelId="{9826FAE8-415C-4292-9F11-AD2F7AD7ACB5}" type="presOf" srcId="{9A7DAC8C-7EC4-426D-95DA-4846A4C48E0B}" destId="{19F2D262-AE13-48AE-B28D-A22B0BDAFF49}" srcOrd="0" destOrd="0" presId="urn:microsoft.com/office/officeart/2005/8/layout/cycle3"/>
    <dgm:cxn modelId="{745021F3-3A59-4665-B298-AD36B0990244}" type="presOf" srcId="{12ED5162-2833-4E7B-B4D5-49952D38CF2A}" destId="{5F8F8B9F-2974-4E3E-8C41-CC54CE550B9D}" srcOrd="0" destOrd="0" presId="urn:microsoft.com/office/officeart/2005/8/layout/cycle3"/>
    <dgm:cxn modelId="{EDB7BFF9-D3C4-4680-B769-D6EEF8FB9260}" srcId="{7FBA3D39-BF49-4B76-AD12-310394CDCB86}" destId="{CA7F2070-FCFA-486D-BF9B-3CA7124ACAC7}" srcOrd="9" destOrd="0" parTransId="{77347D8B-4864-489C-826D-FCC47BAC2272}" sibTransId="{4101E61F-D775-4A69-A529-84162BB3EDC4}"/>
    <dgm:cxn modelId="{B91869FE-173F-4DC7-8C93-8245BFBC8209}" srcId="{7FBA3D39-BF49-4B76-AD12-310394CDCB86}" destId="{42467FBC-F862-4210-AEF6-7F8A42017744}" srcOrd="7" destOrd="0" parTransId="{FF83AD0E-0799-4637-B865-AC4E00CDD35C}" sibTransId="{9E5FBF54-8B69-4F9A-A798-DAC21A345599}"/>
    <dgm:cxn modelId="{7B8386F0-5FC0-43BB-9E8E-724BCBEAB388}" type="presParOf" srcId="{56BFA004-EFE8-4023-939B-AD0AB1CEB688}" destId="{950AE7ED-30B9-417B-BAB3-D8D4C6E14C49}" srcOrd="0" destOrd="0" presId="urn:microsoft.com/office/officeart/2005/8/layout/cycle3"/>
    <dgm:cxn modelId="{A2A41849-204B-4BD2-A974-D071BA276951}" type="presParOf" srcId="{950AE7ED-30B9-417B-BAB3-D8D4C6E14C49}" destId="{13EAC0EC-AD4C-44D0-866D-79AB1B22E7F7}" srcOrd="0" destOrd="0" presId="urn:microsoft.com/office/officeart/2005/8/layout/cycle3"/>
    <dgm:cxn modelId="{F338CFEA-51B7-4011-9141-F3AB81B4C68F}" type="presParOf" srcId="{950AE7ED-30B9-417B-BAB3-D8D4C6E14C49}" destId="{5F8F8B9F-2974-4E3E-8C41-CC54CE550B9D}" srcOrd="1" destOrd="0" presId="urn:microsoft.com/office/officeart/2005/8/layout/cycle3"/>
    <dgm:cxn modelId="{A3B0A45D-3E83-451B-A4A4-F6827D91F0AB}" type="presParOf" srcId="{950AE7ED-30B9-417B-BAB3-D8D4C6E14C49}" destId="{D7A6425A-AB4C-46E6-9B60-3F2A486AF7FD}" srcOrd="2" destOrd="0" presId="urn:microsoft.com/office/officeart/2005/8/layout/cycle3"/>
    <dgm:cxn modelId="{821F81D9-32A3-4ACB-9253-EBFB639237C8}" type="presParOf" srcId="{950AE7ED-30B9-417B-BAB3-D8D4C6E14C49}" destId="{221A374B-73C5-4579-8D5E-A4262A4C6B62}" srcOrd="3" destOrd="0" presId="urn:microsoft.com/office/officeart/2005/8/layout/cycle3"/>
    <dgm:cxn modelId="{73FB95F4-55DC-40ED-AF10-5FEE2D38CB4F}" type="presParOf" srcId="{950AE7ED-30B9-417B-BAB3-D8D4C6E14C49}" destId="{4A4C0ED8-C333-4E2C-8433-5717DCB55660}" srcOrd="4" destOrd="0" presId="urn:microsoft.com/office/officeart/2005/8/layout/cycle3"/>
    <dgm:cxn modelId="{0348E6F7-BDB9-4248-BDB2-5487BCF5FD68}" type="presParOf" srcId="{950AE7ED-30B9-417B-BAB3-D8D4C6E14C49}" destId="{5AFE35D7-E0AF-4FED-888D-A97BB80EB37F}" srcOrd="5" destOrd="0" presId="urn:microsoft.com/office/officeart/2005/8/layout/cycle3"/>
    <dgm:cxn modelId="{20D1DDB8-6F91-4D13-848A-2A4B73EF422F}" type="presParOf" srcId="{950AE7ED-30B9-417B-BAB3-D8D4C6E14C49}" destId="{19F2D262-AE13-48AE-B28D-A22B0BDAFF49}" srcOrd="6" destOrd="0" presId="urn:microsoft.com/office/officeart/2005/8/layout/cycle3"/>
    <dgm:cxn modelId="{3FA05A32-A626-4FCF-A34E-AB45865418AA}" type="presParOf" srcId="{950AE7ED-30B9-417B-BAB3-D8D4C6E14C49}" destId="{6A1CDAA1-C73C-4481-A860-7AFA67FBE6A6}" srcOrd="7" destOrd="0" presId="urn:microsoft.com/office/officeart/2005/8/layout/cycle3"/>
    <dgm:cxn modelId="{79FC8FF3-3BA6-4577-9AB2-2B028E41B52D}" type="presParOf" srcId="{950AE7ED-30B9-417B-BAB3-D8D4C6E14C49}" destId="{695D7F0D-D7CB-40A8-95D5-9E17BDB44F7E}" srcOrd="8" destOrd="0" presId="urn:microsoft.com/office/officeart/2005/8/layout/cycle3"/>
    <dgm:cxn modelId="{8E6587A3-ACAF-4200-981B-54938F726729}" type="presParOf" srcId="{950AE7ED-30B9-417B-BAB3-D8D4C6E14C49}" destId="{B497E554-535B-4A6A-BF14-BE190834ADE2}" srcOrd="9" destOrd="0" presId="urn:microsoft.com/office/officeart/2005/8/layout/cycle3"/>
    <dgm:cxn modelId="{67B78297-42C2-424F-BD55-494910F4420C}" type="presParOf" srcId="{950AE7ED-30B9-417B-BAB3-D8D4C6E14C49}" destId="{95EE1728-B0E0-40F4-AC8B-13550DE481AA}" srcOrd="10" destOrd="0" presId="urn:microsoft.com/office/officeart/2005/8/layout/cycle3"/>
    <dgm:cxn modelId="{98A05896-C6A0-482B-90E4-298A43E20834}" type="presParOf" srcId="{950AE7ED-30B9-417B-BAB3-D8D4C6E14C49}" destId="{50408643-6E57-4EA3-A0EE-CB98B32F5987}" srcOrd="11" destOrd="0" presId="urn:microsoft.com/office/officeart/2005/8/layout/cycle3"/>
    <dgm:cxn modelId="{424426AC-8B3A-49B5-8C6E-736250B723F7}" type="presParOf" srcId="{950AE7ED-30B9-417B-BAB3-D8D4C6E14C49}" destId="{B76D716E-4AAD-4536-A203-7F45D82C4330}" srcOrd="12" destOrd="0" presId="urn:microsoft.com/office/officeart/2005/8/layout/cycle3"/>
    <dgm:cxn modelId="{A0F04D26-3FC8-4342-9C26-CDC87F6C7C82}" type="presParOf" srcId="{950AE7ED-30B9-417B-BAB3-D8D4C6E14C49}" destId="{7FB39951-59E1-4785-BA7B-3ED1E60599C9}" srcOrd="1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5F934-46E2-4AA4-904E-0AA561079000}">
      <dsp:nvSpPr>
        <dsp:cNvPr id="0" name=""/>
        <dsp:cNvSpPr/>
      </dsp:nvSpPr>
      <dsp:spPr>
        <a:xfrm>
          <a:off x="0" y="1299"/>
          <a:ext cx="10058401"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b="1" kern="1200" dirty="0">
              <a:latin typeface="Arial" panose="020B0604020202020204" pitchFamily="34" charset="0"/>
              <a:cs typeface="Arial" panose="020B0604020202020204" pitchFamily="34" charset="0"/>
            </a:rPr>
            <a:t>TELUS, founded in 1990 and headquartered in Vancouver, British Columbia, is one of Canada's leading telecommunications companies.</a:t>
          </a:r>
        </a:p>
      </dsp:txBody>
      <dsp:txXfrm>
        <a:off x="43864" y="45163"/>
        <a:ext cx="9970673" cy="810832"/>
      </dsp:txXfrm>
    </dsp:sp>
    <dsp:sp modelId="{81D1E63C-BECD-43FF-8370-6664EBE8C61B}">
      <dsp:nvSpPr>
        <dsp:cNvPr id="0" name=""/>
        <dsp:cNvSpPr/>
      </dsp:nvSpPr>
      <dsp:spPr>
        <a:xfrm>
          <a:off x="0" y="1067596"/>
          <a:ext cx="10058401"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b="1" kern="1200" dirty="0">
              <a:solidFill>
                <a:prstClr val="white"/>
              </a:solidFill>
              <a:latin typeface="Arial" panose="020B0604020202020204" pitchFamily="34" charset="0"/>
              <a:ea typeface="+mn-ea"/>
              <a:cs typeface="Arial" panose="020B0604020202020204" pitchFamily="34" charset="0"/>
            </a:rPr>
            <a:t>Over the years, TELUS has expanded its services to become a major player in the telecommunications industry, offering a comprehensive range of services including wireless communication, data, internet, voice, and television services. With millions of customers nationwide, TELUS is recognized for its extensive network coverage and innovative solutions</a:t>
          </a:r>
          <a:r>
            <a:rPr lang="en-US" sz="1200" kern="1200" dirty="0">
              <a:solidFill>
                <a:prstClr val="white"/>
              </a:solidFill>
              <a:latin typeface="Arial" panose="020B0604020202020204" pitchFamily="34" charset="0"/>
              <a:ea typeface="+mn-ea"/>
              <a:cs typeface="Arial" panose="020B0604020202020204" pitchFamily="34" charset="0"/>
            </a:rPr>
            <a:t>. </a:t>
          </a:r>
        </a:p>
      </dsp:txBody>
      <dsp:txXfrm>
        <a:off x="43864" y="1111460"/>
        <a:ext cx="9970673" cy="810832"/>
      </dsp:txXfrm>
    </dsp:sp>
    <dsp:sp modelId="{D57A2AC3-635C-403E-9615-E9A4898049C0}">
      <dsp:nvSpPr>
        <dsp:cNvPr id="0" name=""/>
        <dsp:cNvSpPr/>
      </dsp:nvSpPr>
      <dsp:spPr>
        <a:xfrm>
          <a:off x="0" y="2074900"/>
          <a:ext cx="10058401"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b="1" kern="1200" dirty="0">
              <a:solidFill>
                <a:prstClr val="white"/>
              </a:solidFill>
              <a:latin typeface="Arial" panose="020B0604020202020204" pitchFamily="34" charset="0"/>
              <a:ea typeface="+mn-ea"/>
              <a:cs typeface="Arial" panose="020B0604020202020204" pitchFamily="34" charset="0"/>
            </a:rPr>
            <a:t>Beyond telecommunications, TELUS has diversified into the healthcare sector through its TELUS Health division, which provides digital healthcare solutions such as virtual care, electronic medical records, and pharmacy management. This expansion reflects TELUS's commitment to leveraging technology to improve access to essential services across Canada. </a:t>
          </a:r>
        </a:p>
      </dsp:txBody>
      <dsp:txXfrm>
        <a:off x="43864" y="2118764"/>
        <a:ext cx="9970673" cy="810832"/>
      </dsp:txXfrm>
    </dsp:sp>
    <dsp:sp modelId="{BDC1152E-7EBE-4C57-87C3-9625F6843468}">
      <dsp:nvSpPr>
        <dsp:cNvPr id="0" name=""/>
        <dsp:cNvSpPr/>
      </dsp:nvSpPr>
      <dsp:spPr>
        <a:xfrm>
          <a:off x="0" y="3111699"/>
          <a:ext cx="10058401" cy="8985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None/>
          </a:pPr>
          <a:r>
            <a:rPr lang="en-US" sz="1200" b="1" kern="1200" dirty="0">
              <a:solidFill>
                <a:prstClr val="white"/>
              </a:solidFill>
              <a:latin typeface="Arial" panose="020B0604020202020204" pitchFamily="34" charset="0"/>
              <a:ea typeface="+mn-ea"/>
              <a:cs typeface="Arial" panose="020B0604020202020204" pitchFamily="34" charset="0"/>
            </a:rPr>
            <a:t>Under the leadership of CEO Darren Entwistle, TELUS continues to focus on customer service, technological innovation, and corporate social responsibility, making it a significant contributor to the Canadian economy and society.</a:t>
          </a:r>
        </a:p>
      </dsp:txBody>
      <dsp:txXfrm>
        <a:off x="43864" y="3155563"/>
        <a:ext cx="9970673" cy="810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5A4AE-683B-40A9-8DF9-A490B472DF55}">
      <dsp:nvSpPr>
        <dsp:cNvPr id="0" name=""/>
        <dsp:cNvSpPr/>
      </dsp:nvSpPr>
      <dsp:spPr>
        <a:xfrm>
          <a:off x="1556053" y="189457"/>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AEFE69-E407-4DA5-93C1-1F183B61FB4F}">
      <dsp:nvSpPr>
        <dsp:cNvPr id="0" name=""/>
        <dsp:cNvSpPr/>
      </dsp:nvSpPr>
      <dsp:spPr>
        <a:xfrm>
          <a:off x="1071204" y="1678625"/>
          <a:ext cx="1763085" cy="314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b="1" i="0" kern="1200" baseline="0" dirty="0">
              <a:latin typeface="Arial" panose="020B0604020202020204" pitchFamily="34" charset="0"/>
              <a:cs typeface="Arial" panose="020B0604020202020204" pitchFamily="34" charset="0"/>
            </a:rPr>
            <a:t>5G Tower Installation:</a:t>
          </a:r>
          <a:r>
            <a:rPr lang="en-US" sz="1200" b="0" i="0" kern="1200" baseline="0" dirty="0">
              <a:latin typeface="Arial" panose="020B0604020202020204" pitchFamily="34" charset="0"/>
              <a:cs typeface="Arial" panose="020B0604020202020204" pitchFamily="34" charset="0"/>
            </a:rPr>
            <a:t> Strategic deployment of new 5G towers in rural and remote areas across Canada, designed to extend TELUS’s network coverage. This will significantly enhance connectivity in underserved regions by delivering faster internet speeds, reduced latency, and improved service reliability.</a:t>
          </a:r>
          <a:endParaRPr lang="en-US" sz="1200" kern="1200" dirty="0">
            <a:latin typeface="Arial" panose="020B0604020202020204" pitchFamily="34" charset="0"/>
            <a:cs typeface="Arial" panose="020B0604020202020204" pitchFamily="34" charset="0"/>
          </a:endParaRPr>
        </a:p>
      </dsp:txBody>
      <dsp:txXfrm>
        <a:off x="1071204" y="1678625"/>
        <a:ext cx="1763085" cy="3148675"/>
      </dsp:txXfrm>
    </dsp:sp>
    <dsp:sp modelId="{EF1D7720-F4DB-472F-90DD-D050CAF81975}">
      <dsp:nvSpPr>
        <dsp:cNvPr id="0" name=""/>
        <dsp:cNvSpPr/>
      </dsp:nvSpPr>
      <dsp:spPr>
        <a:xfrm>
          <a:off x="3627679" y="189457"/>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685311-A84A-40D6-A324-601B2924B624}">
      <dsp:nvSpPr>
        <dsp:cNvPr id="0" name=""/>
        <dsp:cNvSpPr/>
      </dsp:nvSpPr>
      <dsp:spPr>
        <a:xfrm>
          <a:off x="3142830" y="1678625"/>
          <a:ext cx="1763085" cy="314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b="1" i="0" kern="1200" baseline="0" dirty="0">
              <a:latin typeface="Arial" panose="020B0604020202020204" pitchFamily="34" charset="0"/>
              <a:cs typeface="Arial" panose="020B0604020202020204" pitchFamily="34" charset="0"/>
            </a:rPr>
            <a:t>Infrastructure Upgrades: </a:t>
          </a:r>
          <a:r>
            <a:rPr lang="en-US" sz="1200" b="0" i="0" kern="1200" baseline="0" dirty="0">
              <a:latin typeface="Arial" panose="020B0604020202020204" pitchFamily="34" charset="0"/>
              <a:cs typeface="Arial" panose="020B0604020202020204" pitchFamily="34" charset="0"/>
            </a:rPr>
            <a:t>Upgrading existing telecommunications infrastructure, including 4G LTE towers and backhaul connections, to support the demands of 5G technology. These upgrades will ensure smoother integration of the new 5G network while reducing the deployment time and operational disruptions.</a:t>
          </a:r>
          <a:endParaRPr lang="en-US" sz="1200" kern="1200" dirty="0">
            <a:latin typeface="Arial" panose="020B0604020202020204" pitchFamily="34" charset="0"/>
            <a:cs typeface="Arial" panose="020B0604020202020204" pitchFamily="34" charset="0"/>
          </a:endParaRPr>
        </a:p>
      </dsp:txBody>
      <dsp:txXfrm>
        <a:off x="3142830" y="1678625"/>
        <a:ext cx="1763085" cy="3148675"/>
      </dsp:txXfrm>
    </dsp:sp>
    <dsp:sp modelId="{5E471807-1401-4897-AD23-0949A3EF8EA3}">
      <dsp:nvSpPr>
        <dsp:cNvPr id="0" name=""/>
        <dsp:cNvSpPr/>
      </dsp:nvSpPr>
      <dsp:spPr>
        <a:xfrm>
          <a:off x="5699305" y="189457"/>
          <a:ext cx="793388" cy="7933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944169-2A4E-4D27-95CE-092C02CF7BC3}">
      <dsp:nvSpPr>
        <dsp:cNvPr id="0" name=""/>
        <dsp:cNvSpPr/>
      </dsp:nvSpPr>
      <dsp:spPr>
        <a:xfrm>
          <a:off x="5214456" y="1678625"/>
          <a:ext cx="1763085" cy="314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b="1" i="0" kern="1200" baseline="0" dirty="0">
              <a:latin typeface="Arial" panose="020B0604020202020204" pitchFamily="34" charset="0"/>
              <a:cs typeface="Arial" panose="020B0604020202020204" pitchFamily="34" charset="0"/>
            </a:rPr>
            <a:t>Network Optimization: </a:t>
          </a:r>
          <a:r>
            <a:rPr lang="en-US" sz="1200" b="0" i="0" kern="1200" baseline="0" dirty="0">
              <a:latin typeface="Arial" panose="020B0604020202020204" pitchFamily="34" charset="0"/>
              <a:cs typeface="Arial" panose="020B0604020202020204" pitchFamily="34" charset="0"/>
            </a:rPr>
            <a:t>Leveraging advanced network optimization techniques, such as predictive analytics and machine learning, to fine-tune network performance. This will ensure low latency and high-speed connections while also proactively addressing potential performance issues, ensuring peak network efficiency.</a:t>
          </a:r>
          <a:endParaRPr lang="en-US" sz="1200" kern="1200" dirty="0">
            <a:latin typeface="Arial" panose="020B0604020202020204" pitchFamily="34" charset="0"/>
            <a:cs typeface="Arial" panose="020B0604020202020204" pitchFamily="34" charset="0"/>
          </a:endParaRPr>
        </a:p>
      </dsp:txBody>
      <dsp:txXfrm>
        <a:off x="5214456" y="1678625"/>
        <a:ext cx="1763085" cy="3148675"/>
      </dsp:txXfrm>
    </dsp:sp>
    <dsp:sp modelId="{34EF051B-63F0-4E4D-9383-1EC07D37D69B}">
      <dsp:nvSpPr>
        <dsp:cNvPr id="0" name=""/>
        <dsp:cNvSpPr/>
      </dsp:nvSpPr>
      <dsp:spPr>
        <a:xfrm>
          <a:off x="7770931" y="189457"/>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5D3696-8301-41EE-BB27-5951513B6509}">
      <dsp:nvSpPr>
        <dsp:cNvPr id="0" name=""/>
        <dsp:cNvSpPr/>
      </dsp:nvSpPr>
      <dsp:spPr>
        <a:xfrm>
          <a:off x="7286082" y="1678625"/>
          <a:ext cx="1763085" cy="314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b="1" i="0" kern="1200" baseline="0" dirty="0">
              <a:latin typeface="Arial" panose="020B0604020202020204" pitchFamily="34" charset="0"/>
              <a:cs typeface="Arial" panose="020B0604020202020204" pitchFamily="34" charset="0"/>
            </a:rPr>
            <a:t>Data Flow and Analytics:</a:t>
          </a:r>
          <a:r>
            <a:rPr lang="en-US" sz="1200" b="0" i="0" kern="1200" baseline="0" dirty="0">
              <a:latin typeface="Arial" panose="020B0604020202020204" pitchFamily="34" charset="0"/>
              <a:cs typeface="Arial" panose="020B0604020202020204" pitchFamily="34" charset="0"/>
            </a:rPr>
            <a:t> Integrating ETL processes to handle the flow of data from various sources like site surveys, community engagement, and network equipment. This data will be normalized, cleaned, and analyzed using Power BI to gain real-time insights into tower deployment efficiency, network performance, regulatory compliance, and community impact, allowing TELUS to make informed decisions quickly.</a:t>
          </a:r>
          <a:endParaRPr lang="en-US" sz="1200" kern="1200" dirty="0">
            <a:latin typeface="Arial" panose="020B0604020202020204" pitchFamily="34" charset="0"/>
            <a:cs typeface="Arial" panose="020B0604020202020204" pitchFamily="34" charset="0"/>
          </a:endParaRPr>
        </a:p>
      </dsp:txBody>
      <dsp:txXfrm>
        <a:off x="7286082" y="1678625"/>
        <a:ext cx="1763085" cy="3148675"/>
      </dsp:txXfrm>
    </dsp:sp>
    <dsp:sp modelId="{464AFE66-A0B0-42B4-9664-791F292B8648}">
      <dsp:nvSpPr>
        <dsp:cNvPr id="0" name=""/>
        <dsp:cNvSpPr/>
      </dsp:nvSpPr>
      <dsp:spPr>
        <a:xfrm>
          <a:off x="9842557" y="189457"/>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A96A4-AF55-42DB-8054-4001E02DFACD}">
      <dsp:nvSpPr>
        <dsp:cNvPr id="0" name=""/>
        <dsp:cNvSpPr/>
      </dsp:nvSpPr>
      <dsp:spPr>
        <a:xfrm>
          <a:off x="9357708" y="1678625"/>
          <a:ext cx="1763085" cy="314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100000"/>
            </a:lnSpc>
            <a:spcBef>
              <a:spcPct val="0"/>
            </a:spcBef>
            <a:spcAft>
              <a:spcPct val="35000"/>
            </a:spcAft>
            <a:buNone/>
          </a:pPr>
          <a:r>
            <a:rPr lang="en-US" sz="1200" b="1" i="0" kern="1200" baseline="0" dirty="0">
              <a:latin typeface="Arial" panose="020B0604020202020204" pitchFamily="34" charset="0"/>
              <a:cs typeface="Arial" panose="020B0604020202020204" pitchFamily="34" charset="0"/>
            </a:rPr>
            <a:t>Community Engagement:</a:t>
          </a:r>
          <a:r>
            <a:rPr lang="en-US" sz="1200" b="0" i="0" kern="1200" baseline="0" dirty="0">
              <a:latin typeface="Arial" panose="020B0604020202020204" pitchFamily="34" charset="0"/>
              <a:cs typeface="Arial" panose="020B0604020202020204" pitchFamily="34" charset="0"/>
            </a:rPr>
            <a:t> Collaborating closely with local governments and community stakeholders to ensure that the 5G tower installations and network expansion align with regional priorities and concerns. This includes addressing environmental, regulatory, and social issues, ensuring that the project moves forward with strong local support and compliance with all necessary regulations.</a:t>
          </a:r>
          <a:endParaRPr lang="en-US" sz="1200" kern="1200" dirty="0">
            <a:latin typeface="Arial" panose="020B0604020202020204" pitchFamily="34" charset="0"/>
            <a:cs typeface="Arial" panose="020B0604020202020204" pitchFamily="34" charset="0"/>
          </a:endParaRPr>
        </a:p>
      </dsp:txBody>
      <dsp:txXfrm>
        <a:off x="9357708" y="1678625"/>
        <a:ext cx="1763085" cy="3148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C3035-8A01-43E1-A359-E05C9B87CBA8}">
      <dsp:nvSpPr>
        <dsp:cNvPr id="0" name=""/>
        <dsp:cNvSpPr/>
      </dsp:nvSpPr>
      <dsp:spPr>
        <a:xfrm>
          <a:off x="499854" y="198704"/>
          <a:ext cx="8720363" cy="175789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just" defTabSz="1155700">
            <a:lnSpc>
              <a:spcPct val="90000"/>
            </a:lnSpc>
            <a:spcBef>
              <a:spcPct val="0"/>
            </a:spcBef>
            <a:spcAft>
              <a:spcPct val="35000"/>
            </a:spcAft>
            <a:buNone/>
          </a:pPr>
          <a:r>
            <a:rPr lang="en-CA" sz="2600" kern="1200" dirty="0">
              <a:latin typeface="Arial" panose="020B0604020202020204" pitchFamily="34" charset="0"/>
              <a:cs typeface="Arial" panose="020B0604020202020204" pitchFamily="34" charset="0"/>
            </a:rPr>
            <a:t>The project follows a phased and iterative approach, utilizing a combination of Agile methodology and traditional project management techniques. The process is divided into five key stages:</a:t>
          </a:r>
          <a:endParaRPr lang="en-US" sz="2600" kern="1200" dirty="0">
            <a:latin typeface="Arial" panose="020B0604020202020204" pitchFamily="34" charset="0"/>
            <a:cs typeface="Arial" panose="020B0604020202020204" pitchFamily="34" charset="0"/>
          </a:endParaRPr>
        </a:p>
      </dsp:txBody>
      <dsp:txXfrm>
        <a:off x="585667" y="284517"/>
        <a:ext cx="8548737" cy="1586271"/>
      </dsp:txXfrm>
    </dsp:sp>
    <dsp:sp modelId="{E855C460-E617-4B2D-B214-A379AF1FB3AC}">
      <dsp:nvSpPr>
        <dsp:cNvPr id="0" name=""/>
        <dsp:cNvSpPr/>
      </dsp:nvSpPr>
      <dsp:spPr>
        <a:xfrm>
          <a:off x="0" y="2155307"/>
          <a:ext cx="9720072" cy="2495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2" tIns="15240" rIns="85344" bIns="15240" numCol="1" spcCol="1270" anchor="t" anchorCtr="0">
          <a:noAutofit/>
        </a:bodyPr>
        <a:lstStyle/>
        <a:p>
          <a:pPr marL="114300" lvl="1" indent="-114300" algn="just" defTabSz="533400">
            <a:lnSpc>
              <a:spcPct val="90000"/>
            </a:lnSpc>
            <a:spcBef>
              <a:spcPct val="0"/>
            </a:spcBef>
            <a:spcAft>
              <a:spcPct val="20000"/>
            </a:spcAft>
            <a:buChar char="•"/>
          </a:pPr>
          <a:r>
            <a:rPr lang="en-CA" sz="1200" b="1" kern="1200" dirty="0">
              <a:latin typeface="Arial" panose="020B0604020202020204" pitchFamily="34" charset="0"/>
              <a:cs typeface="Arial" panose="020B0604020202020204" pitchFamily="34" charset="0"/>
            </a:rPr>
            <a:t>Planning</a:t>
          </a:r>
          <a:endParaRPr lang="en-US" sz="1200" kern="1200" dirty="0">
            <a:latin typeface="Arial" panose="020B0604020202020204" pitchFamily="34" charset="0"/>
            <a:cs typeface="Arial" panose="020B0604020202020204" pitchFamily="34" charset="0"/>
          </a:endParaRPr>
        </a:p>
        <a:p>
          <a:pPr marL="114300" lvl="1" indent="-114300" algn="just" defTabSz="533400">
            <a:lnSpc>
              <a:spcPct val="90000"/>
            </a:lnSpc>
            <a:spcBef>
              <a:spcPct val="0"/>
            </a:spcBef>
            <a:spcAft>
              <a:spcPct val="20000"/>
            </a:spcAft>
            <a:buChar char="•"/>
          </a:pPr>
          <a:r>
            <a:rPr lang="en-CA" sz="1200" b="1" kern="1200" dirty="0">
              <a:latin typeface="Arial" panose="020B0604020202020204" pitchFamily="34" charset="0"/>
              <a:cs typeface="Arial" panose="020B0604020202020204" pitchFamily="34" charset="0"/>
            </a:rPr>
            <a:t>Site Surveys</a:t>
          </a:r>
          <a:endParaRPr lang="en-US" sz="1200" kern="1200" dirty="0">
            <a:latin typeface="Arial" panose="020B0604020202020204" pitchFamily="34" charset="0"/>
            <a:cs typeface="Arial" panose="020B0604020202020204" pitchFamily="34" charset="0"/>
          </a:endParaRPr>
        </a:p>
        <a:p>
          <a:pPr marL="114300" lvl="1" indent="-114300" algn="just" defTabSz="533400">
            <a:lnSpc>
              <a:spcPct val="90000"/>
            </a:lnSpc>
            <a:spcBef>
              <a:spcPct val="0"/>
            </a:spcBef>
            <a:spcAft>
              <a:spcPct val="20000"/>
            </a:spcAft>
            <a:buChar char="•"/>
          </a:pPr>
          <a:r>
            <a:rPr lang="en-CA" sz="1200" b="1" kern="1200" dirty="0">
              <a:latin typeface="Arial" panose="020B0604020202020204" pitchFamily="34" charset="0"/>
              <a:cs typeface="Arial" panose="020B0604020202020204" pitchFamily="34" charset="0"/>
            </a:rPr>
            <a:t>Infrastructure Deployment</a:t>
          </a:r>
          <a:endParaRPr lang="en-US" sz="1200" kern="1200" dirty="0">
            <a:latin typeface="Arial" panose="020B0604020202020204" pitchFamily="34" charset="0"/>
            <a:cs typeface="Arial" panose="020B0604020202020204" pitchFamily="34" charset="0"/>
          </a:endParaRPr>
        </a:p>
        <a:p>
          <a:pPr marL="114300" lvl="1" indent="-114300" algn="just" defTabSz="533400">
            <a:lnSpc>
              <a:spcPct val="90000"/>
            </a:lnSpc>
            <a:spcBef>
              <a:spcPct val="0"/>
            </a:spcBef>
            <a:spcAft>
              <a:spcPct val="20000"/>
            </a:spcAft>
            <a:buChar char="•"/>
          </a:pPr>
          <a:r>
            <a:rPr lang="en-CA" sz="1200" b="1" kern="1200" dirty="0">
              <a:latin typeface="Arial" panose="020B0604020202020204" pitchFamily="34" charset="0"/>
              <a:cs typeface="Arial" panose="020B0604020202020204" pitchFamily="34" charset="0"/>
            </a:rPr>
            <a:t>Network Integration</a:t>
          </a:r>
          <a:endParaRPr lang="en-US" sz="1200" kern="1200" dirty="0">
            <a:latin typeface="Arial" panose="020B0604020202020204" pitchFamily="34" charset="0"/>
            <a:cs typeface="Arial" panose="020B0604020202020204" pitchFamily="34" charset="0"/>
          </a:endParaRPr>
        </a:p>
        <a:p>
          <a:pPr marL="114300" lvl="1" indent="-114300" algn="just" defTabSz="533400">
            <a:lnSpc>
              <a:spcPct val="90000"/>
            </a:lnSpc>
            <a:spcBef>
              <a:spcPct val="0"/>
            </a:spcBef>
            <a:spcAft>
              <a:spcPct val="20000"/>
            </a:spcAft>
            <a:buChar char="•"/>
          </a:pPr>
          <a:r>
            <a:rPr lang="en-CA" sz="1200" b="1" kern="1200" dirty="0">
              <a:latin typeface="Arial" panose="020B0604020202020204" pitchFamily="34" charset="0"/>
              <a:cs typeface="Arial" panose="020B0604020202020204" pitchFamily="34" charset="0"/>
            </a:rPr>
            <a:t>Performance Testing &amp; Feedback</a:t>
          </a:r>
          <a:endParaRPr lang="en-US" sz="1200" kern="1200" dirty="0">
            <a:latin typeface="Arial" panose="020B0604020202020204" pitchFamily="34" charset="0"/>
            <a:cs typeface="Arial" panose="020B0604020202020204" pitchFamily="34" charset="0"/>
          </a:endParaRPr>
        </a:p>
      </dsp:txBody>
      <dsp:txXfrm>
        <a:off x="0" y="2155307"/>
        <a:ext cx="9720072" cy="24953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F8B9F-2974-4E3E-8C41-CC54CE550B9D}">
      <dsp:nvSpPr>
        <dsp:cNvPr id="0" name=""/>
        <dsp:cNvSpPr/>
      </dsp:nvSpPr>
      <dsp:spPr>
        <a:xfrm>
          <a:off x="110595" y="-97690"/>
          <a:ext cx="4579033" cy="4579033"/>
        </a:xfrm>
        <a:prstGeom prst="circularArrow">
          <a:avLst>
            <a:gd name="adj1" fmla="val 5544"/>
            <a:gd name="adj2" fmla="val 330680"/>
            <a:gd name="adj3" fmla="val 15134056"/>
            <a:gd name="adj4" fmla="val 1660296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AC0EC-AD4C-44D0-866D-79AB1B22E7F7}">
      <dsp:nvSpPr>
        <dsp:cNvPr id="0" name=""/>
        <dsp:cNvSpPr/>
      </dsp:nvSpPr>
      <dsp:spPr>
        <a:xfrm>
          <a:off x="2007515" y="3051"/>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0" kern="1200" baseline="0" dirty="0"/>
            <a:t>Hierarchical Breakdown of Project Tasks:</a:t>
          </a:r>
          <a:endParaRPr lang="en-US" sz="700" kern="1200" dirty="0"/>
        </a:p>
      </dsp:txBody>
      <dsp:txXfrm>
        <a:off x="2026680" y="22216"/>
        <a:ext cx="746863" cy="354266"/>
      </dsp:txXfrm>
    </dsp:sp>
    <dsp:sp modelId="{D7A6425A-AB4C-46E6-9B60-3F2A486AF7FD}">
      <dsp:nvSpPr>
        <dsp:cNvPr id="0" name=""/>
        <dsp:cNvSpPr/>
      </dsp:nvSpPr>
      <dsp:spPr>
        <a:xfrm>
          <a:off x="2914971" y="226719"/>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Define project requirements</a:t>
          </a:r>
          <a:endParaRPr lang="en-US" sz="700" kern="1200" dirty="0"/>
        </a:p>
      </dsp:txBody>
      <dsp:txXfrm>
        <a:off x="2934136" y="245884"/>
        <a:ext cx="746863" cy="354266"/>
      </dsp:txXfrm>
    </dsp:sp>
    <dsp:sp modelId="{221A374B-73C5-4579-8D5E-A4262A4C6B62}">
      <dsp:nvSpPr>
        <dsp:cNvPr id="0" name=""/>
        <dsp:cNvSpPr/>
      </dsp:nvSpPr>
      <dsp:spPr>
        <a:xfrm>
          <a:off x="3614539" y="846482"/>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Design data architecture</a:t>
          </a:r>
          <a:endParaRPr lang="en-US" sz="700" kern="1200" dirty="0"/>
        </a:p>
      </dsp:txBody>
      <dsp:txXfrm>
        <a:off x="3633704" y="865647"/>
        <a:ext cx="746863" cy="354266"/>
      </dsp:txXfrm>
    </dsp:sp>
    <dsp:sp modelId="{4A4C0ED8-C333-4E2C-8433-5717DCB55660}">
      <dsp:nvSpPr>
        <dsp:cNvPr id="0" name=""/>
        <dsp:cNvSpPr/>
      </dsp:nvSpPr>
      <dsp:spPr>
        <a:xfrm>
          <a:off x="3945958" y="1720361"/>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Develop data pipelines</a:t>
          </a:r>
          <a:endParaRPr lang="en-US" sz="700" kern="1200" dirty="0"/>
        </a:p>
      </dsp:txBody>
      <dsp:txXfrm>
        <a:off x="3965123" y="1739526"/>
        <a:ext cx="746863" cy="354266"/>
      </dsp:txXfrm>
    </dsp:sp>
    <dsp:sp modelId="{5AFE35D7-E0AF-4FED-888D-A97BB80EB37F}">
      <dsp:nvSpPr>
        <dsp:cNvPr id="0" name=""/>
        <dsp:cNvSpPr/>
      </dsp:nvSpPr>
      <dsp:spPr>
        <a:xfrm>
          <a:off x="3833302" y="2648160"/>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Implement storage solutions</a:t>
          </a:r>
          <a:endParaRPr lang="en-US" sz="700" kern="1200" dirty="0"/>
        </a:p>
      </dsp:txBody>
      <dsp:txXfrm>
        <a:off x="3852467" y="2667325"/>
        <a:ext cx="746863" cy="354266"/>
      </dsp:txXfrm>
    </dsp:sp>
    <dsp:sp modelId="{19F2D262-AE13-48AE-B28D-A22B0BDAFF49}">
      <dsp:nvSpPr>
        <dsp:cNvPr id="0" name=""/>
        <dsp:cNvSpPr/>
      </dsp:nvSpPr>
      <dsp:spPr>
        <a:xfrm>
          <a:off x="3302381" y="3417332"/>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Develop analytics tools</a:t>
          </a:r>
          <a:endParaRPr lang="en-US" sz="700" kern="1200" dirty="0"/>
        </a:p>
      </dsp:txBody>
      <dsp:txXfrm>
        <a:off x="3321546" y="3436497"/>
        <a:ext cx="746863" cy="354266"/>
      </dsp:txXfrm>
    </dsp:sp>
    <dsp:sp modelId="{6A1CDAA1-C73C-4481-A860-7AFA67FBE6A6}">
      <dsp:nvSpPr>
        <dsp:cNvPr id="0" name=""/>
        <dsp:cNvSpPr/>
      </dsp:nvSpPr>
      <dsp:spPr>
        <a:xfrm>
          <a:off x="2474822" y="3851669"/>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Test and validate solutions</a:t>
          </a:r>
          <a:endParaRPr lang="en-US" sz="700" kern="1200" dirty="0"/>
        </a:p>
      </dsp:txBody>
      <dsp:txXfrm>
        <a:off x="2493987" y="3870834"/>
        <a:ext cx="746863" cy="354266"/>
      </dsp:txXfrm>
    </dsp:sp>
    <dsp:sp modelId="{695D7F0D-D7CB-40A8-95D5-9E17BDB44F7E}">
      <dsp:nvSpPr>
        <dsp:cNvPr id="0" name=""/>
        <dsp:cNvSpPr/>
      </dsp:nvSpPr>
      <dsp:spPr>
        <a:xfrm>
          <a:off x="1540209" y="3851669"/>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Train users and deploy</a:t>
          </a:r>
          <a:endParaRPr lang="en-US" sz="700" kern="1200" dirty="0"/>
        </a:p>
      </dsp:txBody>
      <dsp:txXfrm>
        <a:off x="1559374" y="3870834"/>
        <a:ext cx="746863" cy="354266"/>
      </dsp:txXfrm>
    </dsp:sp>
    <dsp:sp modelId="{B497E554-535B-4A6A-BF14-BE190834ADE2}">
      <dsp:nvSpPr>
        <dsp:cNvPr id="0" name=""/>
        <dsp:cNvSpPr/>
      </dsp:nvSpPr>
      <dsp:spPr>
        <a:xfrm>
          <a:off x="712649" y="3417332"/>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0" kern="1200" baseline="0" dirty="0"/>
            <a:t>Major Work Packages:</a:t>
          </a:r>
          <a:endParaRPr lang="en-US" sz="700" kern="1200" dirty="0"/>
        </a:p>
      </dsp:txBody>
      <dsp:txXfrm>
        <a:off x="731814" y="3436497"/>
        <a:ext cx="746863" cy="354266"/>
      </dsp:txXfrm>
    </dsp:sp>
    <dsp:sp modelId="{95EE1728-B0E0-40F4-AC8B-13550DE481AA}">
      <dsp:nvSpPr>
        <dsp:cNvPr id="0" name=""/>
        <dsp:cNvSpPr/>
      </dsp:nvSpPr>
      <dsp:spPr>
        <a:xfrm>
          <a:off x="181728" y="2648160"/>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Data ingestion</a:t>
          </a:r>
          <a:endParaRPr lang="en-US" sz="700" kern="1200" dirty="0"/>
        </a:p>
      </dsp:txBody>
      <dsp:txXfrm>
        <a:off x="200893" y="2667325"/>
        <a:ext cx="746863" cy="354266"/>
      </dsp:txXfrm>
    </dsp:sp>
    <dsp:sp modelId="{50408643-6E57-4EA3-A0EE-CB98B32F5987}">
      <dsp:nvSpPr>
        <dsp:cNvPr id="0" name=""/>
        <dsp:cNvSpPr/>
      </dsp:nvSpPr>
      <dsp:spPr>
        <a:xfrm>
          <a:off x="69073" y="1720361"/>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Data storage</a:t>
          </a:r>
          <a:endParaRPr lang="en-US" sz="700" kern="1200" dirty="0"/>
        </a:p>
      </dsp:txBody>
      <dsp:txXfrm>
        <a:off x="88238" y="1739526"/>
        <a:ext cx="746863" cy="354266"/>
      </dsp:txXfrm>
    </dsp:sp>
    <dsp:sp modelId="{B76D716E-4AAD-4536-A203-7F45D82C4330}">
      <dsp:nvSpPr>
        <dsp:cNvPr id="0" name=""/>
        <dsp:cNvSpPr/>
      </dsp:nvSpPr>
      <dsp:spPr>
        <a:xfrm>
          <a:off x="400492" y="846482"/>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Data processing</a:t>
          </a:r>
          <a:endParaRPr lang="en-US" sz="700" kern="1200" dirty="0"/>
        </a:p>
      </dsp:txBody>
      <dsp:txXfrm>
        <a:off x="419657" y="865647"/>
        <a:ext cx="746863" cy="354266"/>
      </dsp:txXfrm>
    </dsp:sp>
    <dsp:sp modelId="{7FB39951-59E1-4785-BA7B-3ED1E60599C9}">
      <dsp:nvSpPr>
        <dsp:cNvPr id="0" name=""/>
        <dsp:cNvSpPr/>
      </dsp:nvSpPr>
      <dsp:spPr>
        <a:xfrm>
          <a:off x="1100060" y="226719"/>
          <a:ext cx="785193" cy="39259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0" i="0" kern="1200" baseline="0" dirty="0"/>
            <a:t>Analytics and reporting</a:t>
          </a:r>
          <a:endParaRPr lang="en-US" sz="700" kern="1200" dirty="0"/>
        </a:p>
      </dsp:txBody>
      <dsp:txXfrm>
        <a:off x="1119225" y="245884"/>
        <a:ext cx="746863" cy="3542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D0D92BC-42A9-434B-8530-ADBF4485E407}" type="datetimeFigureOut">
              <a:rPr lang="en-US" smtClean="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939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dirty="0"/>
          </a:p>
        </p:txBody>
      </p:sp>
    </p:spTree>
    <p:extLst>
      <p:ext uri="{BB962C8B-B14F-4D97-AF65-F5344CB8AC3E}">
        <p14:creationId xmlns:p14="http://schemas.microsoft.com/office/powerpoint/2010/main" val="269176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78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dirty="0"/>
          </a:p>
        </p:txBody>
      </p:sp>
    </p:spTree>
    <p:extLst>
      <p:ext uri="{BB962C8B-B14F-4D97-AF65-F5344CB8AC3E}">
        <p14:creationId xmlns:p14="http://schemas.microsoft.com/office/powerpoint/2010/main" val="108780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8/15/2024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999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dirty="0"/>
          </a:p>
        </p:txBody>
      </p:sp>
    </p:spTree>
    <p:extLst>
      <p:ext uri="{BB962C8B-B14F-4D97-AF65-F5344CB8AC3E}">
        <p14:creationId xmlns:p14="http://schemas.microsoft.com/office/powerpoint/2010/main" val="68584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pPr/>
              <a:t>8/15/2024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46573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8/15/2024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dirty="0"/>
          </a:p>
        </p:txBody>
      </p:sp>
    </p:spTree>
    <p:extLst>
      <p:ext uri="{BB962C8B-B14F-4D97-AF65-F5344CB8AC3E}">
        <p14:creationId xmlns:p14="http://schemas.microsoft.com/office/powerpoint/2010/main" val="115113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t>8/15/2024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dirty="0"/>
          </a:p>
        </p:txBody>
      </p:sp>
    </p:spTree>
    <p:extLst>
      <p:ext uri="{BB962C8B-B14F-4D97-AF65-F5344CB8AC3E}">
        <p14:creationId xmlns:p14="http://schemas.microsoft.com/office/powerpoint/2010/main" val="288914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dirty="0"/>
          </a:p>
        </p:txBody>
      </p:sp>
    </p:spTree>
    <p:extLst>
      <p:ext uri="{BB962C8B-B14F-4D97-AF65-F5344CB8AC3E}">
        <p14:creationId xmlns:p14="http://schemas.microsoft.com/office/powerpoint/2010/main" val="202757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8/15/2024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00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0D92BC-42A9-434B-8530-ADBF4485E407}" type="datetimeFigureOut">
              <a:rPr lang="en-US" smtClean="0"/>
              <a:pPr/>
              <a:t>8/15/2024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289F9E-9962-4B7B-BA18-A15907CCC6BF}"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905422"/>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group of people sitting around a table">
            <a:extLst>
              <a:ext uri="{FF2B5EF4-FFF2-40B4-BE49-F238E27FC236}">
                <a16:creationId xmlns:a16="http://schemas.microsoft.com/office/drawing/2014/main" id="{40C7D3C0-68DD-4BA9-DF84-008E113D3042}"/>
              </a:ext>
            </a:extLst>
          </p:cNvPr>
          <p:cNvPicPr>
            <a:picLocks noChangeAspect="1"/>
          </p:cNvPicPr>
          <p:nvPr/>
        </p:nvPicPr>
        <p:blipFill>
          <a:blip r:embed="rId2">
            <a:extLst>
              <a:ext uri="{28A0092B-C50C-407E-A947-70E740481C1C}">
                <a14:useLocalDpi xmlns:a14="http://schemas.microsoft.com/office/drawing/2010/main" val="0"/>
              </a:ext>
            </a:extLst>
          </a:blip>
          <a:srcRect t="1219" b="14511"/>
          <a:stretch/>
        </p:blipFill>
        <p:spPr>
          <a:xfrm>
            <a:off x="-3254" y="-12683"/>
            <a:ext cx="12191980" cy="6858000"/>
          </a:xfrm>
          <a:prstGeom prst="rect">
            <a:avLst/>
          </a:prstGeom>
        </p:spPr>
      </p:pic>
      <p:sp>
        <p:nvSpPr>
          <p:cNvPr id="24" name="Rectangle 23">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D2F19A-5278-4146-B2B8-D5794696CE28}"/>
              </a:ext>
            </a:extLst>
          </p:cNvPr>
          <p:cNvSpPr>
            <a:spLocks noGrp="1"/>
          </p:cNvSpPr>
          <p:nvPr>
            <p:ph type="ctrTitle"/>
          </p:nvPr>
        </p:nvSpPr>
        <p:spPr>
          <a:xfrm>
            <a:off x="471948" y="1263807"/>
            <a:ext cx="4011562" cy="2901694"/>
          </a:xfrm>
        </p:spPr>
        <p:txBody>
          <a:bodyPr anchor="b">
            <a:normAutofit/>
          </a:bodyPr>
          <a:lstStyle/>
          <a:p>
            <a:pPr algn="ctr"/>
            <a:r>
              <a:rPr lang="en-US" sz="1200" b="1" dirty="0">
                <a:solidFill>
                  <a:srgbClr val="FFFFFF"/>
                </a:solidFill>
                <a:latin typeface="Arial" panose="020B0604020202020204" pitchFamily="34" charset="0"/>
                <a:cs typeface="Arial" panose="020B0604020202020204" pitchFamily="34" charset="0"/>
              </a:rPr>
              <a:t>Integrated Project Plan</a:t>
            </a:r>
            <a:br>
              <a:rPr lang="en-US" sz="1200" dirty="0">
                <a:solidFill>
                  <a:srgbClr val="FFFFFF"/>
                </a:solidFill>
                <a:latin typeface="Arial" panose="020B0604020202020204" pitchFamily="34" charset="0"/>
                <a:cs typeface="Arial" panose="020B0604020202020204" pitchFamily="34" charset="0"/>
              </a:rPr>
            </a:br>
            <a:br>
              <a:rPr lang="en-US" sz="1200" dirty="0">
                <a:solidFill>
                  <a:srgbClr val="FFFFFF"/>
                </a:solidFill>
                <a:latin typeface="Arial" panose="020B0604020202020204" pitchFamily="34" charset="0"/>
                <a:cs typeface="Arial" panose="020B0604020202020204" pitchFamily="34" charset="0"/>
              </a:rPr>
            </a:br>
            <a:br>
              <a:rPr lang="en-US" sz="1200" dirty="0">
                <a:solidFill>
                  <a:srgbClr val="FFFFFF"/>
                </a:solidFill>
                <a:latin typeface="Arial" panose="020B0604020202020204" pitchFamily="34" charset="0"/>
                <a:cs typeface="Arial" panose="020B0604020202020204" pitchFamily="34" charset="0"/>
              </a:rPr>
            </a:br>
            <a:r>
              <a:rPr lang="en-US" sz="1200" dirty="0">
                <a:solidFill>
                  <a:srgbClr val="FFFFFF"/>
                </a:solidFill>
                <a:latin typeface="Arial" panose="020B0604020202020204" pitchFamily="34" charset="0"/>
                <a:cs typeface="Arial" panose="020B0604020202020204" pitchFamily="34" charset="0"/>
              </a:rPr>
              <a:t>Group 3:</a:t>
            </a:r>
            <a:br>
              <a:rPr lang="en-US" sz="1200" dirty="0">
                <a:solidFill>
                  <a:srgbClr val="FFFFFF"/>
                </a:solidFill>
                <a:latin typeface="Arial" panose="020B0604020202020204" pitchFamily="34" charset="0"/>
                <a:cs typeface="Arial" panose="020B0604020202020204" pitchFamily="34" charset="0"/>
              </a:rPr>
            </a:br>
            <a:br>
              <a:rPr lang="en-US" sz="1200" dirty="0">
                <a:solidFill>
                  <a:srgbClr val="FFFFFF"/>
                </a:solidFill>
                <a:latin typeface="Arial" panose="020B0604020202020204" pitchFamily="34" charset="0"/>
                <a:cs typeface="Arial" panose="020B0604020202020204" pitchFamily="34" charset="0"/>
              </a:rPr>
            </a:br>
            <a:r>
              <a:rPr lang="en-US" sz="1100" dirty="0">
                <a:solidFill>
                  <a:srgbClr val="FFFFFF"/>
                </a:solidFill>
                <a:latin typeface="Arial" panose="020B0604020202020204" pitchFamily="34" charset="0"/>
                <a:cs typeface="Arial" panose="020B0604020202020204" pitchFamily="34" charset="0"/>
              </a:rPr>
              <a:t>KushKumar Patel (100951716)</a:t>
            </a:r>
            <a:br>
              <a:rPr lang="en-US" sz="1100" dirty="0">
                <a:solidFill>
                  <a:srgbClr val="FFFFFF"/>
                </a:solidFill>
                <a:latin typeface="Arial" panose="020B0604020202020204" pitchFamily="34" charset="0"/>
                <a:cs typeface="Arial" panose="020B0604020202020204" pitchFamily="34" charset="0"/>
              </a:rPr>
            </a:br>
            <a:r>
              <a:rPr lang="en-US" sz="1100" dirty="0">
                <a:solidFill>
                  <a:srgbClr val="FFFFFF"/>
                </a:solidFill>
                <a:latin typeface="Arial" panose="020B0604020202020204" pitchFamily="34" charset="0"/>
                <a:cs typeface="Arial" panose="020B0604020202020204" pitchFamily="34" charset="0"/>
              </a:rPr>
              <a:t>Maisha Khatoon (100899259)</a:t>
            </a:r>
            <a:br>
              <a:rPr lang="en-US" sz="1100" dirty="0">
                <a:solidFill>
                  <a:srgbClr val="FFFFFF"/>
                </a:solidFill>
                <a:latin typeface="Arial" panose="020B0604020202020204" pitchFamily="34" charset="0"/>
                <a:cs typeface="Arial" panose="020B0604020202020204" pitchFamily="34" charset="0"/>
              </a:rPr>
            </a:br>
            <a:r>
              <a:rPr lang="en-US" sz="1100" dirty="0">
                <a:solidFill>
                  <a:srgbClr val="FFFFFF"/>
                </a:solidFill>
                <a:latin typeface="Arial" panose="020B0604020202020204" pitchFamily="34" charset="0"/>
                <a:cs typeface="Arial" panose="020B0604020202020204" pitchFamily="34" charset="0"/>
              </a:rPr>
              <a:t>Mansi Daxeshbhai Patel (100948140)</a:t>
            </a:r>
            <a:br>
              <a:rPr lang="en-US" sz="1100" dirty="0">
                <a:solidFill>
                  <a:srgbClr val="FFFFFF"/>
                </a:solidFill>
                <a:latin typeface="Arial" panose="020B0604020202020204" pitchFamily="34" charset="0"/>
                <a:cs typeface="Arial" panose="020B0604020202020204" pitchFamily="34" charset="0"/>
              </a:rPr>
            </a:br>
            <a:r>
              <a:rPr lang="en-US" sz="1100" dirty="0">
                <a:solidFill>
                  <a:srgbClr val="FFFFFF"/>
                </a:solidFill>
                <a:latin typeface="Arial" panose="020B0604020202020204" pitchFamily="34" charset="0"/>
                <a:cs typeface="Arial" panose="020B0604020202020204" pitchFamily="34" charset="0"/>
              </a:rPr>
              <a:t>Sandhya Mavadhiya (100949690</a:t>
            </a:r>
            <a:r>
              <a:rPr lang="en-US" sz="1200" dirty="0">
                <a:solidFill>
                  <a:srgbClr val="FFFFFF"/>
                </a:solidFill>
                <a:latin typeface="Arial" panose="020B0604020202020204" pitchFamily="34" charset="0"/>
                <a:cs typeface="Arial" panose="020B0604020202020204" pitchFamily="34" charset="0"/>
              </a:rPr>
              <a:t>)</a:t>
            </a:r>
            <a:br>
              <a:rPr lang="en-US" sz="1200" dirty="0">
                <a:solidFill>
                  <a:srgbClr val="FFFFFF"/>
                </a:solidFill>
                <a:latin typeface="Arial" panose="020B0604020202020204" pitchFamily="34" charset="0"/>
                <a:cs typeface="Arial" panose="020B0604020202020204" pitchFamily="34" charset="0"/>
              </a:rPr>
            </a:br>
            <a:endParaRPr lang="en-CA" sz="1200"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24C1CB8-F8A2-3BB9-AAD0-466F52A6955F}"/>
              </a:ext>
            </a:extLst>
          </p:cNvPr>
          <p:cNvSpPr>
            <a:spLocks noGrp="1"/>
          </p:cNvSpPr>
          <p:nvPr>
            <p:ph type="subTitle" idx="1"/>
          </p:nvPr>
        </p:nvSpPr>
        <p:spPr>
          <a:xfrm>
            <a:off x="853439" y="4608576"/>
            <a:ext cx="3425953" cy="774186"/>
          </a:xfrm>
        </p:spPr>
        <p:txBody>
          <a:bodyPr anchor="t">
            <a:normAutofit/>
          </a:bodyPr>
          <a:lstStyle/>
          <a:p>
            <a:pPr algn="ctr"/>
            <a:r>
              <a:rPr lang="en-US" sz="1200" cap="all" spc="200" dirty="0">
                <a:solidFill>
                  <a:srgbClr val="FFFFFF"/>
                </a:solidFill>
                <a:latin typeface="Arial" panose="020B0604020202020204" pitchFamily="34" charset="0"/>
                <a:ea typeface="+mj-ea"/>
                <a:cs typeface="Arial" panose="020B0604020202020204" pitchFamily="34" charset="0"/>
              </a:rPr>
              <a:t>Telus Telecommunications</a:t>
            </a:r>
            <a:endParaRPr lang="en-CA" sz="1200" cap="all" spc="200" dirty="0">
              <a:solidFill>
                <a:srgbClr val="FFFFFF"/>
              </a:solidFill>
              <a:latin typeface="Arial" panose="020B0604020202020204" pitchFamily="34" charset="0"/>
              <a:ea typeface="+mj-ea"/>
              <a:cs typeface="Arial" panose="020B0604020202020204" pitchFamily="34" charset="0"/>
            </a:endParaRPr>
          </a:p>
        </p:txBody>
      </p:sp>
      <p:cxnSp>
        <p:nvCxnSpPr>
          <p:cNvPr id="22" name="Straight Connector 2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65829" y="4508519"/>
            <a:ext cx="2926080" cy="0"/>
          </a:xfrm>
          <a:prstGeom prst="line">
            <a:avLst/>
          </a:prstGeom>
          <a:ln w="19050">
            <a:solidFill>
              <a:srgbClr val="D2AD7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65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44C8-03DE-C011-F083-6EF6E9C99FD8}"/>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Project planning: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core project team</a:t>
            </a:r>
            <a:endParaRPr lang="en-CA" sz="40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9739FE6C-F793-CA1A-E0DD-705528F4E5C4}"/>
              </a:ext>
            </a:extLst>
          </p:cNvPr>
          <p:cNvSpPr>
            <a:spLocks noGrp="1" noChangeArrowheads="1"/>
          </p:cNvSpPr>
          <p:nvPr>
            <p:ph idx="1"/>
          </p:nvPr>
        </p:nvSpPr>
        <p:spPr bwMode="auto">
          <a:xfrm>
            <a:off x="647700" y="2846485"/>
            <a:ext cx="6120586"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Team Structure: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Project manager</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Data engineers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Data analysts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IT support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Business analysts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Key Team Members and their Roles: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Project manager: Oversee project execution.</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Data engineers: Develop data pipelines and storage solutions.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Data analysts: Create dashboards and reports.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IT support: Maintain infrastructure.</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Business analysts: Gather requirements and ensure alignment with business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76EDFA1-67BC-B33C-2109-D7FB83ED5F6B}"/>
              </a:ext>
            </a:extLst>
          </p:cNvPr>
          <p:cNvSpPr txBox="1"/>
          <p:nvPr/>
        </p:nvSpPr>
        <p:spPr>
          <a:xfrm>
            <a:off x="7151744" y="2846485"/>
            <a:ext cx="6096000" cy="830997"/>
          </a:xfrm>
          <a:prstGeom prst="rect">
            <a:avLst/>
          </a:prstGeom>
          <a:noFill/>
        </p:spPr>
        <p:txBody>
          <a:bodyPr wrap="square">
            <a:spAutoFit/>
          </a:bodyPr>
          <a:lstStyle/>
          <a:p>
            <a:pPr algn="just"/>
            <a:r>
              <a:rPr lang="en-US" sz="1200" b="1" dirty="0">
                <a:latin typeface="Arial" panose="020B0604020202020204" pitchFamily="34" charset="0"/>
                <a:cs typeface="Arial" panose="020B0604020202020204" pitchFamily="34" charset="0"/>
              </a:rPr>
              <a:t>Team Responsibilities:</a:t>
            </a:r>
          </a:p>
          <a:p>
            <a:pPr marL="228600" indent="-228600" defTabSz="914400" eaLnBrk="0" fontAlgn="base" hangingPunct="0">
              <a:spcBef>
                <a:spcPct val="0"/>
              </a:spcBef>
              <a:spcAft>
                <a:spcPct val="0"/>
              </a:spcAft>
              <a:buFont typeface="+mj-lt"/>
              <a:buAutoNum type="arabicPeriod"/>
            </a:pPr>
            <a:r>
              <a:rPr lang="en-US" sz="1200" dirty="0">
                <a:latin typeface="Arial" panose="020B0604020202020204" pitchFamily="34" charset="0"/>
              </a:rPr>
              <a:t>Deliver project milestones on time.</a:t>
            </a:r>
          </a:p>
          <a:p>
            <a:pPr marL="228600" indent="-228600" defTabSz="914400" eaLnBrk="0" fontAlgn="base" hangingPunct="0">
              <a:spcBef>
                <a:spcPct val="0"/>
              </a:spcBef>
              <a:spcAft>
                <a:spcPct val="0"/>
              </a:spcAft>
              <a:buFont typeface="+mj-lt"/>
              <a:buAutoNum type="arabicPeriod"/>
            </a:pPr>
            <a:r>
              <a:rPr lang="en-US" sz="1200" dirty="0">
                <a:latin typeface="Arial" panose="020B0604020202020204" pitchFamily="34" charset="0"/>
              </a:rPr>
              <a:t>Ensure data quality and governance.</a:t>
            </a:r>
          </a:p>
          <a:p>
            <a:pPr marL="228600" indent="-228600" defTabSz="914400" eaLnBrk="0" fontAlgn="base" hangingPunct="0">
              <a:spcBef>
                <a:spcPct val="0"/>
              </a:spcBef>
              <a:spcAft>
                <a:spcPct val="0"/>
              </a:spcAft>
              <a:buFont typeface="+mj-lt"/>
              <a:buAutoNum type="arabicPeriod"/>
            </a:pPr>
            <a:r>
              <a:rPr lang="en-US" sz="1200" dirty="0">
                <a:latin typeface="Arial" panose="020B0604020202020204" pitchFamily="34" charset="0"/>
              </a:rPr>
              <a:t>Provide regular updates to stakeholders.</a:t>
            </a:r>
          </a:p>
        </p:txBody>
      </p:sp>
    </p:spTree>
    <p:extLst>
      <p:ext uri="{BB962C8B-B14F-4D97-AF65-F5344CB8AC3E}">
        <p14:creationId xmlns:p14="http://schemas.microsoft.com/office/powerpoint/2010/main" val="396608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67128F-6941-9517-6B30-40D4D3629CAC}"/>
              </a:ext>
            </a:extLst>
          </p:cNvPr>
          <p:cNvSpPr txBox="1"/>
          <p:nvPr/>
        </p:nvSpPr>
        <p:spPr>
          <a:xfrm>
            <a:off x="1232674" y="1300220"/>
            <a:ext cx="3133580"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4000" b="1" dirty="0">
                <a:latin typeface="Arial" panose="020B0604020202020204" pitchFamily="34" charset="0"/>
                <a:cs typeface="Arial" panose="020B0604020202020204" pitchFamily="34" charset="0"/>
              </a:rPr>
              <a:t>Project planning: project milestones</a:t>
            </a:r>
          </a:p>
        </p:txBody>
      </p:sp>
      <p:graphicFrame>
        <p:nvGraphicFramePr>
          <p:cNvPr id="2" name="Table 1"/>
          <p:cNvGraphicFramePr>
            <a:graphicFrameLocks noGrp="1"/>
          </p:cNvGraphicFramePr>
          <p:nvPr>
            <p:extLst>
              <p:ext uri="{D42A27DB-BD31-4B8C-83A1-F6EECF244321}">
                <p14:modId xmlns:p14="http://schemas.microsoft.com/office/powerpoint/2010/main" val="3448376269"/>
              </p:ext>
            </p:extLst>
          </p:nvPr>
        </p:nvGraphicFramePr>
        <p:xfrm>
          <a:off x="4640826" y="786873"/>
          <a:ext cx="6911094" cy="5284256"/>
        </p:xfrm>
        <a:graphic>
          <a:graphicData uri="http://schemas.openxmlformats.org/drawingml/2006/table">
            <a:tbl>
              <a:tblPr firstRow="1" bandRow="1">
                <a:noFill/>
                <a:tableStyleId>{5C22544A-7EE6-4342-B048-85BDC9FD1C3A}</a:tableStyleId>
              </a:tblPr>
              <a:tblGrid>
                <a:gridCol w="4908162">
                  <a:extLst>
                    <a:ext uri="{9D8B030D-6E8A-4147-A177-3AD203B41FA5}">
                      <a16:colId xmlns:a16="http://schemas.microsoft.com/office/drawing/2014/main" val="20000"/>
                    </a:ext>
                  </a:extLst>
                </a:gridCol>
                <a:gridCol w="2002932">
                  <a:extLst>
                    <a:ext uri="{9D8B030D-6E8A-4147-A177-3AD203B41FA5}">
                      <a16:colId xmlns:a16="http://schemas.microsoft.com/office/drawing/2014/main" val="20001"/>
                    </a:ext>
                  </a:extLst>
                </a:gridCol>
              </a:tblGrid>
              <a:tr h="739311">
                <a:tc>
                  <a:txBody>
                    <a:bodyPr/>
                    <a:lstStyle/>
                    <a:p>
                      <a:pPr algn="just"/>
                      <a:r>
                        <a:rPr lang="en-CA" sz="1200" b="1" cap="none" spc="30" dirty="0">
                          <a:solidFill>
                            <a:schemeClr val="tx1"/>
                          </a:solidFill>
                          <a:latin typeface="Arial" panose="020B0604020202020204" pitchFamily="34" charset="0"/>
                          <a:cs typeface="Arial" panose="020B0604020202020204" pitchFamily="34" charset="0"/>
                        </a:rPr>
                        <a:t>   Milestone</a:t>
                      </a:r>
                    </a:p>
                  </a:txBody>
                  <a:tcPr marL="0" marR="18180" marT="90899" marB="90899" anchor="ctr">
                    <a:lnL w="12700" cmpd="sng">
                      <a:noFill/>
                    </a:lnL>
                    <a:lnR w="12700" cmpd="sng">
                      <a:noFill/>
                    </a:lnR>
                    <a:lnT w="19050" cap="flat" cmpd="sng" algn="ctr">
                      <a:solidFill>
                        <a:schemeClr val="accent1"/>
                      </a:solidFill>
                      <a:prstDash val="solid"/>
                    </a:lnT>
                    <a:lnB w="38100" cmpd="sng">
                      <a:noFill/>
                    </a:lnB>
                    <a:noFill/>
                  </a:tcPr>
                </a:tc>
                <a:tc>
                  <a:txBody>
                    <a:bodyPr/>
                    <a:lstStyle/>
                    <a:p>
                      <a:pPr algn="ctr"/>
                      <a:r>
                        <a:rPr lang="en-CA" sz="1200" b="1" cap="none" spc="30" dirty="0">
                          <a:solidFill>
                            <a:schemeClr val="tx1"/>
                          </a:solidFill>
                          <a:latin typeface="Arial" panose="020B0604020202020204" pitchFamily="34" charset="0"/>
                          <a:cs typeface="Arial" panose="020B0604020202020204" pitchFamily="34" charset="0"/>
                        </a:rPr>
                        <a:t>Timeline</a:t>
                      </a:r>
                    </a:p>
                  </a:txBody>
                  <a:tcPr marL="0" marR="18180" marT="90899" marB="90899"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10000"/>
                  </a:ext>
                </a:extLst>
              </a:tr>
              <a:tr h="618113">
                <a:tc>
                  <a:txBody>
                    <a:bodyPr/>
                    <a:lstStyle/>
                    <a:p>
                      <a:pPr algn="just"/>
                      <a:r>
                        <a:rPr lang="en-CA" sz="1200" b="1" cap="none" spc="0" dirty="0">
                          <a:solidFill>
                            <a:schemeClr val="tx1"/>
                          </a:solidFill>
                          <a:latin typeface="Arial" panose="020B0604020202020204" pitchFamily="34" charset="0"/>
                          <a:cs typeface="Arial" panose="020B0604020202020204" pitchFamily="34" charset="0"/>
                        </a:rPr>
                        <a:t>   Project Launch</a:t>
                      </a:r>
                    </a:p>
                  </a:txBody>
                  <a:tcPr marL="0" marR="181798" marT="90899" marB="90899">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gn="ctr"/>
                      <a:r>
                        <a:rPr lang="en-CA" sz="1200" b="1" cap="none" spc="0" dirty="0">
                          <a:solidFill>
                            <a:schemeClr val="tx1"/>
                          </a:solidFill>
                          <a:latin typeface="Arial" panose="020B0604020202020204" pitchFamily="34" charset="0"/>
                          <a:cs typeface="Arial" panose="020B0604020202020204" pitchFamily="34" charset="0"/>
                        </a:rPr>
                        <a:t>   01/09/2024</a:t>
                      </a:r>
                    </a:p>
                  </a:txBody>
                  <a:tcPr marL="0" marR="181798" marT="90899" marB="90899">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10001"/>
                  </a:ext>
                </a:extLst>
              </a:tr>
              <a:tr h="981708">
                <a:tc>
                  <a:txBody>
                    <a:bodyPr/>
                    <a:lstStyle/>
                    <a:p>
                      <a:pPr algn="l"/>
                      <a:r>
                        <a:rPr lang="en-US" sz="1200" b="1" cap="none" spc="0" dirty="0">
                          <a:solidFill>
                            <a:schemeClr val="tx1"/>
                          </a:solidFill>
                          <a:latin typeface="Arial" panose="020B0604020202020204" pitchFamily="34" charset="0"/>
                          <a:cs typeface="Arial" panose="020B0604020202020204" pitchFamily="34" charset="0"/>
                        </a:rPr>
                        <a:t>Completion of Data Intake Pipeline</a:t>
                      </a:r>
                    </a:p>
                  </a:txBody>
                  <a:tcPr marL="90899" marR="181798" marT="90899" marB="90899">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ctr"/>
                      <a:r>
                        <a:rPr lang="en-CA" sz="1200" b="1" cap="none" spc="0" dirty="0">
                          <a:solidFill>
                            <a:schemeClr val="tx1"/>
                          </a:solidFill>
                          <a:latin typeface="Arial" panose="020B0604020202020204" pitchFamily="34" charset="0"/>
                          <a:cs typeface="Arial" panose="020B0604020202020204" pitchFamily="34" charset="0"/>
                        </a:rPr>
                        <a:t> 15/09/2024</a:t>
                      </a:r>
                    </a:p>
                  </a:txBody>
                  <a:tcPr marL="90899" marR="181798" marT="90899" marB="90899">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0002"/>
                  </a:ext>
                </a:extLst>
              </a:tr>
              <a:tr h="981708">
                <a:tc>
                  <a:txBody>
                    <a:bodyPr/>
                    <a:lstStyle/>
                    <a:p>
                      <a:pPr algn="just"/>
                      <a:r>
                        <a:rPr lang="en-US" sz="1200" b="1" cap="none" spc="0" dirty="0">
                          <a:solidFill>
                            <a:schemeClr val="tx1"/>
                          </a:solidFill>
                          <a:latin typeface="Arial" panose="020B0604020202020204" pitchFamily="34" charset="0"/>
                          <a:cs typeface="Arial" panose="020B0604020202020204" pitchFamily="34" charset="0"/>
                        </a:rPr>
                        <a:t>   Implementation of Data Storage Solutions</a:t>
                      </a:r>
                    </a:p>
                  </a:txBody>
                  <a:tcPr marL="0" marR="181798" marT="90899" marB="90899">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ctr"/>
                      <a:r>
                        <a:rPr lang="en-CA" sz="1200" b="1" cap="none" spc="0" dirty="0">
                          <a:solidFill>
                            <a:schemeClr val="tx1"/>
                          </a:solidFill>
                          <a:latin typeface="Arial" panose="020B0604020202020204" pitchFamily="34" charset="0"/>
                          <a:cs typeface="Arial" panose="020B0604020202020204" pitchFamily="34" charset="0"/>
                        </a:rPr>
                        <a:t>    01/10/2024</a:t>
                      </a:r>
                    </a:p>
                  </a:txBody>
                  <a:tcPr marL="0" marR="181798" marT="90899" marB="90899">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0003"/>
                  </a:ext>
                </a:extLst>
              </a:tr>
              <a:tr h="981708">
                <a:tc>
                  <a:txBody>
                    <a:bodyPr/>
                    <a:lstStyle/>
                    <a:p>
                      <a:pPr algn="just"/>
                      <a:r>
                        <a:rPr lang="en-US" sz="1200" b="1" cap="none" spc="0" dirty="0">
                          <a:solidFill>
                            <a:schemeClr val="tx1"/>
                          </a:solidFill>
                          <a:latin typeface="Arial" panose="020B0604020202020204" pitchFamily="34" charset="0"/>
                          <a:cs typeface="Arial" panose="020B0604020202020204" pitchFamily="34" charset="0"/>
                        </a:rPr>
                        <a:t>Development of Dashboards and Reporting Tools</a:t>
                      </a:r>
                    </a:p>
                  </a:txBody>
                  <a:tcPr marL="90899" marR="181798" marT="90899" marB="90899">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ctr"/>
                      <a:r>
                        <a:rPr lang="en-CA" sz="1200" b="1" cap="none" spc="0" dirty="0">
                          <a:solidFill>
                            <a:schemeClr val="tx1"/>
                          </a:solidFill>
                          <a:latin typeface="Arial" panose="020B0604020202020204" pitchFamily="34" charset="0"/>
                          <a:cs typeface="Arial" panose="020B0604020202020204" pitchFamily="34" charset="0"/>
                        </a:rPr>
                        <a:t>  15/10/2024</a:t>
                      </a:r>
                    </a:p>
                  </a:txBody>
                  <a:tcPr marL="90899" marR="181798" marT="90899" marB="90899">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0004"/>
                  </a:ext>
                </a:extLst>
              </a:tr>
              <a:tr h="981708">
                <a:tc>
                  <a:txBody>
                    <a:bodyPr/>
                    <a:lstStyle/>
                    <a:p>
                      <a:pPr algn="just"/>
                      <a:r>
                        <a:rPr lang="en-US" sz="1200" b="1" cap="none" spc="0" dirty="0">
                          <a:solidFill>
                            <a:schemeClr val="tx1"/>
                          </a:solidFill>
                          <a:latin typeface="Arial" panose="020B0604020202020204" pitchFamily="34" charset="0"/>
                          <a:cs typeface="Arial" panose="020B0604020202020204" pitchFamily="34" charset="0"/>
                        </a:rPr>
                        <a:t>   Instruction and Assistance for Users</a:t>
                      </a:r>
                    </a:p>
                  </a:txBody>
                  <a:tcPr marL="0" marR="181798" marT="90899" marB="90899">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CA" sz="1200" b="1" cap="none" spc="0" dirty="0">
                          <a:solidFill>
                            <a:schemeClr val="tx1"/>
                          </a:solidFill>
                          <a:latin typeface="Arial" panose="020B0604020202020204" pitchFamily="34" charset="0"/>
                          <a:cs typeface="Arial" panose="020B0604020202020204" pitchFamily="34" charset="0"/>
                        </a:rPr>
                        <a:t>     01/11/2024</a:t>
                      </a:r>
                    </a:p>
                  </a:txBody>
                  <a:tcPr marL="0" marR="181798" marT="90899" marB="9089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7497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EE90-9C71-B89E-65B5-6C30636A1AEC}"/>
              </a:ext>
            </a:extLst>
          </p:cNvPr>
          <p:cNvSpPr>
            <a:spLocks noGrp="1"/>
          </p:cNvSpPr>
          <p:nvPr>
            <p:ph type="title"/>
          </p:nvPr>
        </p:nvSpPr>
        <p:spPr/>
        <p:txBody>
          <a:bodyPr>
            <a:normAutofit fontScale="90000"/>
          </a:bodyPr>
          <a:lstStyle/>
          <a:p>
            <a:r>
              <a:rPr lang="en-US" dirty="0">
                <a:latin typeface="Aptos Display" panose="020B0004020202020204" pitchFamily="34" charset="0"/>
              </a:rPr>
              <a:t>Project planning: Work breakdown structure (high level)</a:t>
            </a:r>
            <a:endParaRPr lang="en-CA" dirty="0">
              <a:latin typeface="Aptos Display" panose="020B0004020202020204" pitchFamily="34" charset="0"/>
            </a:endParaRPr>
          </a:p>
        </p:txBody>
      </p:sp>
      <p:graphicFrame>
        <p:nvGraphicFramePr>
          <p:cNvPr id="8" name="Rectangle 1">
            <a:extLst>
              <a:ext uri="{FF2B5EF4-FFF2-40B4-BE49-F238E27FC236}">
                <a16:creationId xmlns:a16="http://schemas.microsoft.com/office/drawing/2014/main" id="{07F2286A-3972-2BE4-5A8C-A9F2EF0FDBD7}"/>
              </a:ext>
            </a:extLst>
          </p:cNvPr>
          <p:cNvGraphicFramePr>
            <a:graphicFrameLocks noGrp="1"/>
          </p:cNvGraphicFramePr>
          <p:nvPr>
            <p:ph idx="1"/>
            <p:extLst>
              <p:ext uri="{D42A27DB-BD31-4B8C-83A1-F6EECF244321}">
                <p14:modId xmlns:p14="http://schemas.microsoft.com/office/powerpoint/2010/main" val="3298244960"/>
              </p:ext>
            </p:extLst>
          </p:nvPr>
        </p:nvGraphicFramePr>
        <p:xfrm>
          <a:off x="952500" y="2107821"/>
          <a:ext cx="4800225"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E5D797C2-0962-98C2-E756-29C474B27759}"/>
              </a:ext>
            </a:extLst>
          </p:cNvPr>
          <p:cNvSpPr txBox="1"/>
          <p:nvPr/>
        </p:nvSpPr>
        <p:spPr>
          <a:xfrm>
            <a:off x="6676103" y="2107821"/>
            <a:ext cx="6096000" cy="1200329"/>
          </a:xfrm>
          <a:prstGeom prst="rect">
            <a:avLst/>
          </a:prstGeom>
          <a:noFill/>
        </p:spPr>
        <p:txBody>
          <a:bodyPr wrap="square">
            <a:spAutoFit/>
          </a:bodyPr>
          <a:lstStyle/>
          <a:p>
            <a:pPr>
              <a:buFont typeface="Arial" panose="020B0604020202020204" pitchFamily="34" charset="0"/>
              <a:buChar char="•"/>
            </a:pPr>
            <a:r>
              <a:rPr lang="en-US" b="1" dirty="0">
                <a:latin typeface="Arial" panose="020B0604020202020204" pitchFamily="34" charset="0"/>
                <a:cs typeface="Arial" panose="020B0604020202020204" pitchFamily="34" charset="0"/>
              </a:rPr>
              <a:t>Deliverables for Each Work Package:</a:t>
            </a:r>
          </a:p>
          <a:p>
            <a:pPr>
              <a:buFont typeface="Arial" panose="020B0604020202020204" pitchFamily="34" charset="0"/>
              <a:buChar char="•"/>
            </a:pPr>
            <a:r>
              <a:rPr lang="en-US" dirty="0">
                <a:latin typeface="Arial" panose="020B0604020202020204" pitchFamily="34" charset="0"/>
                <a:cs typeface="Arial" panose="020B0604020202020204" pitchFamily="34" charset="0"/>
              </a:rPr>
              <a:t>Functional data pipelines</a:t>
            </a:r>
          </a:p>
          <a:p>
            <a:pPr>
              <a:buFont typeface="Arial" panose="020B0604020202020204" pitchFamily="34" charset="0"/>
              <a:buChar char="•"/>
            </a:pPr>
            <a:r>
              <a:rPr lang="en-US" dirty="0">
                <a:latin typeface="Arial" panose="020B0604020202020204" pitchFamily="34" charset="0"/>
                <a:cs typeface="Arial" panose="020B0604020202020204" pitchFamily="34" charset="0"/>
              </a:rPr>
              <a:t>Operational data lake and warehouse</a:t>
            </a:r>
          </a:p>
          <a:p>
            <a:pPr>
              <a:buFont typeface="Arial" panose="020B0604020202020204" pitchFamily="34" charset="0"/>
              <a:buChar char="•"/>
            </a:pPr>
            <a:r>
              <a:rPr lang="en-US" dirty="0">
                <a:latin typeface="Arial" panose="020B0604020202020204" pitchFamily="34" charset="0"/>
                <a:cs typeface="Arial" panose="020B0604020202020204" pitchFamily="34" charset="0"/>
              </a:rPr>
              <a:t>Working dashboards and reports</a:t>
            </a:r>
          </a:p>
        </p:txBody>
      </p:sp>
    </p:spTree>
    <p:extLst>
      <p:ext uri="{BB962C8B-B14F-4D97-AF65-F5344CB8AC3E}">
        <p14:creationId xmlns:p14="http://schemas.microsoft.com/office/powerpoint/2010/main" val="308534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00D-F4A5-47E6-48C9-1FC138666E3E}"/>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Project planning: Project risks</a:t>
            </a:r>
            <a:endParaRPr lang="en-CA" sz="40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5CD1AC2-6E05-6DCD-502C-C29B24754E31}"/>
              </a:ext>
            </a:extLst>
          </p:cNvPr>
          <p:cNvSpPr>
            <a:spLocks noChangeArrowheads="1"/>
          </p:cNvSpPr>
          <p:nvPr/>
        </p:nvSpPr>
        <p:spPr bwMode="auto">
          <a:xfrm>
            <a:off x="1023938" y="2804645"/>
            <a:ext cx="3352906"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defTabSz="749808" eaLnBrk="0" fontAlgn="base" hangingPunct="0">
              <a:spcBef>
                <a:spcPct val="0"/>
              </a:spcBef>
              <a:spcAft>
                <a:spcPts val="600"/>
              </a:spcAft>
            </a:pPr>
            <a:r>
              <a:rPr lang="en-US" altLang="en-US" sz="1200" b="1" kern="1200" dirty="0">
                <a:solidFill>
                  <a:schemeClr val="tx1"/>
                </a:solidFill>
                <a:latin typeface="Arial" panose="020B0604020202020204" pitchFamily="34" charset="0"/>
                <a:ea typeface="+mn-ea"/>
                <a:cs typeface="+mn-cs"/>
              </a:rPr>
              <a:t>Risk Identification:</a:t>
            </a:r>
            <a:endParaRPr lang="en-US" altLang="en-US" sz="1200" kern="1200" dirty="0">
              <a:solidFill>
                <a:schemeClr val="tx1"/>
              </a:solidFill>
              <a:latin typeface="Arial" panose="020B0604020202020204" pitchFamily="34" charset="0"/>
              <a:ea typeface="+mn-ea"/>
              <a:cs typeface="+mn-cs"/>
            </a:endParaRPr>
          </a:p>
          <a:p>
            <a:pPr marL="228600" indent="-228600" algn="just" defTabSz="749808" eaLnBrk="0" fontAlgn="base" hangingPunct="0">
              <a:spcBef>
                <a:spcPct val="0"/>
              </a:spcBef>
              <a:spcAft>
                <a:spcPts val="600"/>
              </a:spcAft>
              <a:buFont typeface="+mj-lt"/>
              <a:buAutoNum type="arabicPeriod"/>
            </a:pPr>
            <a:r>
              <a:rPr lang="en-US" altLang="en-US" sz="1200" kern="1200" dirty="0">
                <a:solidFill>
                  <a:schemeClr val="tx1"/>
                </a:solidFill>
                <a:latin typeface="Arial" panose="020B0604020202020204" pitchFamily="34" charset="0"/>
                <a:ea typeface="+mn-ea"/>
                <a:cs typeface="+mn-cs"/>
              </a:rPr>
              <a:t>Data quality issues</a:t>
            </a:r>
          </a:p>
          <a:p>
            <a:pPr marL="228600" indent="-228600" algn="just" defTabSz="749808" eaLnBrk="0" fontAlgn="base" hangingPunct="0">
              <a:spcBef>
                <a:spcPct val="0"/>
              </a:spcBef>
              <a:spcAft>
                <a:spcPts val="600"/>
              </a:spcAft>
              <a:buFont typeface="+mj-lt"/>
              <a:buAutoNum type="arabicPeriod"/>
            </a:pPr>
            <a:r>
              <a:rPr lang="en-US" altLang="en-US" sz="1200" kern="1200" dirty="0">
                <a:solidFill>
                  <a:schemeClr val="tx1"/>
                </a:solidFill>
                <a:latin typeface="Arial" panose="020B0604020202020204" pitchFamily="34" charset="0"/>
                <a:ea typeface="+mn-ea"/>
                <a:cs typeface="+mn-cs"/>
              </a:rPr>
              <a:t>Integration challenges</a:t>
            </a:r>
          </a:p>
          <a:p>
            <a:pPr marL="228600" indent="-228600" algn="just" defTabSz="749808" eaLnBrk="0" fontAlgn="base" hangingPunct="0">
              <a:spcBef>
                <a:spcPct val="0"/>
              </a:spcBef>
              <a:spcAft>
                <a:spcPts val="600"/>
              </a:spcAft>
              <a:buFont typeface="+mj-lt"/>
              <a:buAutoNum type="arabicPeriod"/>
            </a:pPr>
            <a:r>
              <a:rPr lang="en-US" altLang="en-US" sz="1200" kern="1200" dirty="0">
                <a:solidFill>
                  <a:schemeClr val="tx1"/>
                </a:solidFill>
                <a:latin typeface="Arial" panose="020B0604020202020204" pitchFamily="34" charset="0"/>
                <a:ea typeface="+mn-ea"/>
                <a:cs typeface="+mn-cs"/>
              </a:rPr>
              <a:t>Budget overruns</a:t>
            </a:r>
          </a:p>
          <a:p>
            <a:pPr marL="228600" indent="-228600" algn="just" defTabSz="749808" eaLnBrk="0" fontAlgn="base" hangingPunct="0">
              <a:spcBef>
                <a:spcPct val="0"/>
              </a:spcBef>
              <a:spcAft>
                <a:spcPts val="600"/>
              </a:spcAft>
              <a:buFont typeface="+mj-lt"/>
              <a:buAutoNum type="arabicPeriod"/>
            </a:pPr>
            <a:r>
              <a:rPr lang="en-US" altLang="en-US" sz="1200" kern="1200" dirty="0">
                <a:solidFill>
                  <a:schemeClr val="tx1"/>
                </a:solidFill>
                <a:latin typeface="Arial" panose="020B0604020202020204" pitchFamily="34" charset="0"/>
                <a:ea typeface="+mn-ea"/>
                <a:cs typeface="+mn-cs"/>
              </a:rPr>
              <a:t>Delays in timelines</a:t>
            </a:r>
          </a:p>
          <a:p>
            <a:pPr algn="just" defTabSz="749808" eaLnBrk="0" fontAlgn="base" hangingPunct="0">
              <a:spcBef>
                <a:spcPct val="0"/>
              </a:spcBef>
              <a:spcAft>
                <a:spcPts val="600"/>
              </a:spcAft>
              <a:buFontTx/>
              <a:buChar char="•"/>
            </a:pPr>
            <a:endParaRPr lang="en-US" altLang="en-US" sz="1200" kern="1200" dirty="0">
              <a:solidFill>
                <a:schemeClr val="tx1"/>
              </a:solidFill>
              <a:latin typeface="Arial" panose="020B0604020202020204" pitchFamily="34" charset="0"/>
              <a:ea typeface="+mn-ea"/>
              <a:cs typeface="+mn-cs"/>
            </a:endParaRPr>
          </a:p>
          <a:p>
            <a:pPr algn="just" defTabSz="749808" eaLnBrk="0" fontAlgn="base" hangingPunct="0">
              <a:spcBef>
                <a:spcPct val="0"/>
              </a:spcBef>
              <a:spcAft>
                <a:spcPts val="600"/>
              </a:spcAft>
            </a:pPr>
            <a:r>
              <a:rPr lang="en-US" altLang="en-US" sz="1200" b="1" kern="1200" dirty="0">
                <a:solidFill>
                  <a:schemeClr val="tx1"/>
                </a:solidFill>
                <a:latin typeface="Arial" panose="020B0604020202020204" pitchFamily="34" charset="0"/>
                <a:ea typeface="+mn-ea"/>
                <a:cs typeface="+mn-cs"/>
              </a:rPr>
              <a:t>Risk Assessment (Impact and Probability):</a:t>
            </a:r>
            <a:endParaRPr lang="en-US" altLang="en-US" sz="1200" kern="1200" dirty="0">
              <a:solidFill>
                <a:schemeClr val="tx1"/>
              </a:solidFill>
              <a:latin typeface="Arial" panose="020B0604020202020204" pitchFamily="34" charset="0"/>
              <a:ea typeface="+mn-ea"/>
              <a:cs typeface="+mn-cs"/>
            </a:endParaRPr>
          </a:p>
          <a:p>
            <a:pPr marL="228600" indent="-228600" algn="just" defTabSz="749808" eaLnBrk="0" fontAlgn="base" hangingPunct="0">
              <a:spcBef>
                <a:spcPct val="0"/>
              </a:spcBef>
              <a:spcAft>
                <a:spcPts val="600"/>
              </a:spcAft>
              <a:buFont typeface="+mj-lt"/>
              <a:buAutoNum type="arabicPeriod"/>
            </a:pPr>
            <a:r>
              <a:rPr lang="en-US" altLang="en-US" sz="1200" kern="1200" dirty="0">
                <a:solidFill>
                  <a:schemeClr val="tx1"/>
                </a:solidFill>
                <a:latin typeface="Arial" panose="020B0604020202020204" pitchFamily="34" charset="0"/>
                <a:ea typeface="+mn-ea"/>
                <a:cs typeface="+mn-cs"/>
              </a:rPr>
              <a:t>High impact, high probability risks</a:t>
            </a:r>
          </a:p>
          <a:p>
            <a:pPr marL="228600" indent="-228600" algn="just" defTabSz="749808" eaLnBrk="0" fontAlgn="base" hangingPunct="0">
              <a:spcBef>
                <a:spcPct val="0"/>
              </a:spcBef>
              <a:spcAft>
                <a:spcPts val="600"/>
              </a:spcAft>
              <a:buFont typeface="+mj-lt"/>
              <a:buAutoNum type="arabicPeriod"/>
            </a:pPr>
            <a:r>
              <a:rPr lang="en-US" altLang="en-US" sz="1200" kern="1200" dirty="0">
                <a:solidFill>
                  <a:schemeClr val="tx1"/>
                </a:solidFill>
                <a:latin typeface="Arial" panose="020B0604020202020204" pitchFamily="34" charset="0"/>
                <a:ea typeface="+mn-ea"/>
                <a:cs typeface="+mn-cs"/>
              </a:rPr>
              <a:t>Medium impact, medium probability risks</a:t>
            </a:r>
          </a:p>
          <a:p>
            <a:pPr marL="228600" indent="-228600" algn="just" defTabSz="749808" eaLnBrk="0" fontAlgn="base" hangingPunct="0">
              <a:spcBef>
                <a:spcPct val="0"/>
              </a:spcBef>
              <a:spcAft>
                <a:spcPts val="600"/>
              </a:spcAft>
              <a:buFont typeface="+mj-lt"/>
              <a:buAutoNum type="arabicPeriod"/>
            </a:pPr>
            <a:r>
              <a:rPr lang="en-US" altLang="en-US" sz="1200" kern="1200" dirty="0">
                <a:solidFill>
                  <a:schemeClr val="tx1"/>
                </a:solidFill>
                <a:latin typeface="Arial" panose="020B0604020202020204" pitchFamily="34" charset="0"/>
                <a:ea typeface="+mn-ea"/>
                <a:cs typeface="+mn-cs"/>
              </a:rPr>
              <a:t>Low impact, low probability risks</a:t>
            </a: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E1C3FC1-BED3-31F9-3552-AB26DFC9629B}"/>
              </a:ext>
            </a:extLst>
          </p:cNvPr>
          <p:cNvSpPr txBox="1"/>
          <p:nvPr/>
        </p:nvSpPr>
        <p:spPr>
          <a:xfrm>
            <a:off x="5722588" y="2804645"/>
            <a:ext cx="5021612" cy="1323439"/>
          </a:xfrm>
          <a:prstGeom prst="rect">
            <a:avLst/>
          </a:prstGeom>
          <a:noFill/>
        </p:spPr>
        <p:txBody>
          <a:bodyPr wrap="square">
            <a:spAutoFit/>
          </a:bodyPr>
          <a:lstStyle/>
          <a:p>
            <a:pPr algn="just" defTabSz="374904">
              <a:spcAft>
                <a:spcPts val="600"/>
              </a:spcAft>
            </a:pPr>
            <a:r>
              <a:rPr lang="en-US" sz="1200" b="1" kern="1200" dirty="0">
                <a:solidFill>
                  <a:schemeClr val="tx1"/>
                </a:solidFill>
                <a:latin typeface="Arial" panose="020B0604020202020204" pitchFamily="34" charset="0"/>
                <a:ea typeface="+mn-ea"/>
                <a:cs typeface="Arial" panose="020B0604020202020204" pitchFamily="34" charset="0"/>
              </a:rPr>
              <a:t>Risk Mitigation Strategies:</a:t>
            </a:r>
          </a:p>
          <a:p>
            <a:pPr marL="228600" indent="-228600" algn="just" defTabSz="374904">
              <a:spcAft>
                <a:spcPts val="600"/>
              </a:spcAft>
              <a:buFont typeface="+mj-lt"/>
              <a:buAutoNum type="arabicPeriod"/>
            </a:pPr>
            <a:r>
              <a:rPr lang="en-US" sz="1200" kern="1200" dirty="0">
                <a:solidFill>
                  <a:schemeClr val="tx1"/>
                </a:solidFill>
                <a:latin typeface="Arial" panose="020B0604020202020204" pitchFamily="34" charset="0"/>
                <a:ea typeface="+mn-ea"/>
                <a:cs typeface="Arial" panose="020B0604020202020204" pitchFamily="34" charset="0"/>
              </a:rPr>
              <a:t>Regular data quality checks</a:t>
            </a:r>
          </a:p>
          <a:p>
            <a:pPr marL="228600" indent="-228600" algn="just" defTabSz="374904">
              <a:spcAft>
                <a:spcPts val="600"/>
              </a:spcAft>
              <a:buFont typeface="+mj-lt"/>
              <a:buAutoNum type="arabicPeriod"/>
            </a:pPr>
            <a:r>
              <a:rPr lang="en-US" sz="1200" kern="1200" dirty="0">
                <a:solidFill>
                  <a:schemeClr val="tx1"/>
                </a:solidFill>
                <a:latin typeface="Arial" panose="020B0604020202020204" pitchFamily="34" charset="0"/>
                <a:ea typeface="+mn-ea"/>
                <a:cs typeface="Arial" panose="020B0604020202020204" pitchFamily="34" charset="0"/>
              </a:rPr>
              <a:t>Robust integration testing</a:t>
            </a:r>
          </a:p>
          <a:p>
            <a:pPr marL="228600" indent="-228600" algn="just" defTabSz="374904">
              <a:spcAft>
                <a:spcPts val="600"/>
              </a:spcAft>
              <a:buFont typeface="+mj-lt"/>
              <a:buAutoNum type="arabicPeriod"/>
            </a:pPr>
            <a:r>
              <a:rPr lang="en-US" sz="1200" kern="1200" dirty="0">
                <a:solidFill>
                  <a:schemeClr val="tx1"/>
                </a:solidFill>
                <a:latin typeface="Arial" panose="020B0604020202020204" pitchFamily="34" charset="0"/>
                <a:ea typeface="+mn-ea"/>
                <a:cs typeface="Arial" panose="020B0604020202020204" pitchFamily="34" charset="0"/>
              </a:rPr>
              <a:t>Contingency budget planning</a:t>
            </a:r>
          </a:p>
          <a:p>
            <a:pPr marL="228600" indent="-228600" algn="just" defTabSz="374904">
              <a:spcAft>
                <a:spcPts val="600"/>
              </a:spcAft>
              <a:buFont typeface="+mj-lt"/>
              <a:buAutoNum type="arabicPeriod"/>
            </a:pPr>
            <a:r>
              <a:rPr lang="en-US" sz="1200" kern="1200" dirty="0">
                <a:solidFill>
                  <a:schemeClr val="tx1"/>
                </a:solidFill>
                <a:latin typeface="Arial" panose="020B0604020202020204" pitchFamily="34" charset="0"/>
                <a:ea typeface="+mn-ea"/>
                <a:cs typeface="Arial" panose="020B0604020202020204" pitchFamily="34" charset="0"/>
              </a:rPr>
              <a:t>Close monitoring of project timelines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710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7E86-8CD5-1913-FFCB-07C64E747C9A}"/>
              </a:ext>
            </a:extLst>
          </p:cNvPr>
          <p:cNvSpPr>
            <a:spLocks noGrp="1"/>
          </p:cNvSpPr>
          <p:nvPr>
            <p:ph type="title"/>
          </p:nvPr>
        </p:nvSpPr>
        <p:spPr>
          <a:xfrm>
            <a:off x="964788" y="804333"/>
            <a:ext cx="3391900" cy="5249334"/>
          </a:xfrm>
        </p:spPr>
        <p:txBody>
          <a:bodyPr>
            <a:normAutofit/>
          </a:bodyPr>
          <a:lstStyle/>
          <a:p>
            <a:pPr algn="ctr"/>
            <a:r>
              <a:rPr lang="en-US" sz="4000" dirty="0">
                <a:latin typeface="Arial" panose="020B0604020202020204" pitchFamily="34" charset="0"/>
                <a:cs typeface="Arial" panose="020B0604020202020204" pitchFamily="34" charset="0"/>
              </a:rPr>
              <a:t>Project planning: Project budget</a:t>
            </a:r>
            <a:endParaRPr lang="en-CA" sz="4000" dirty="0">
              <a:latin typeface="Arial" panose="020B0604020202020204" pitchFamily="34" charset="0"/>
              <a:cs typeface="Arial" panose="020B0604020202020204" pitchFamily="34" charset="0"/>
            </a:endParaRPr>
          </a:p>
        </p:txBody>
      </p:sp>
      <p:sp>
        <p:nvSpPr>
          <p:cNvPr id="10" name="Rectangle 1">
            <a:extLst>
              <a:ext uri="{FF2B5EF4-FFF2-40B4-BE49-F238E27FC236}">
                <a16:creationId xmlns:a16="http://schemas.microsoft.com/office/drawing/2014/main" id="{DC06D52F-742E-786E-0613-0973FB1F1932}"/>
              </a:ext>
            </a:extLst>
          </p:cNvPr>
          <p:cNvSpPr>
            <a:spLocks noGrp="1" noChangeArrowheads="1"/>
          </p:cNvSpPr>
          <p:nvPr>
            <p:ph idx="1"/>
          </p:nvPr>
        </p:nvSpPr>
        <p:spPr bwMode="auto">
          <a:xfrm>
            <a:off x="4999330" y="804333"/>
            <a:ext cx="6257721" cy="52493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18614044"/>
              </p:ext>
            </p:extLst>
          </p:nvPr>
        </p:nvGraphicFramePr>
        <p:xfrm>
          <a:off x="4999329" y="804334"/>
          <a:ext cx="6257722" cy="5249331"/>
        </p:xfrm>
        <a:graphic>
          <a:graphicData uri="http://schemas.openxmlformats.org/drawingml/2006/table">
            <a:tbl>
              <a:tblPr firstRow="1" bandRow="1">
                <a:tableStyleId>{5C22544A-7EE6-4342-B048-85BDC9FD1C3A}</a:tableStyleId>
              </a:tblPr>
              <a:tblGrid>
                <a:gridCol w="3128861">
                  <a:extLst>
                    <a:ext uri="{9D8B030D-6E8A-4147-A177-3AD203B41FA5}">
                      <a16:colId xmlns:a16="http://schemas.microsoft.com/office/drawing/2014/main" val="20000"/>
                    </a:ext>
                  </a:extLst>
                </a:gridCol>
                <a:gridCol w="3128861">
                  <a:extLst>
                    <a:ext uri="{9D8B030D-6E8A-4147-A177-3AD203B41FA5}">
                      <a16:colId xmlns:a16="http://schemas.microsoft.com/office/drawing/2014/main" val="20001"/>
                    </a:ext>
                  </a:extLst>
                </a:gridCol>
              </a:tblGrid>
              <a:tr h="524201">
                <a:tc>
                  <a:txBody>
                    <a:bodyPr/>
                    <a:lstStyle/>
                    <a:p>
                      <a:r>
                        <a:rPr sz="1200" dirty="0">
                          <a:latin typeface="Arial" panose="020B0604020202020204" pitchFamily="34" charset="0"/>
                          <a:cs typeface="Arial" panose="020B0604020202020204" pitchFamily="34" charset="0"/>
                        </a:rPr>
                        <a:t>Budget Item</a:t>
                      </a:r>
                    </a:p>
                  </a:txBody>
                  <a:tcPr/>
                </a:tc>
                <a:tc>
                  <a:txBody>
                    <a:bodyPr/>
                    <a:lstStyle/>
                    <a:p>
                      <a:r>
                        <a:rPr sz="1200" dirty="0">
                          <a:latin typeface="Arial" panose="020B0604020202020204" pitchFamily="34" charset="0"/>
                          <a:cs typeface="Arial" panose="020B0604020202020204" pitchFamily="34" charset="0"/>
                        </a:rPr>
                        <a:t>Amount</a:t>
                      </a:r>
                    </a:p>
                  </a:txBody>
                  <a:tcPr/>
                </a:tc>
                <a:extLst>
                  <a:ext uri="{0D108BD9-81ED-4DB2-BD59-A6C34878D82A}">
                    <a16:rowId xmlns:a16="http://schemas.microsoft.com/office/drawing/2014/main" val="10000"/>
                  </a:ext>
                </a:extLst>
              </a:tr>
              <a:tr h="950037">
                <a:tc>
                  <a:txBody>
                    <a:bodyPr/>
                    <a:lstStyle/>
                    <a:p>
                      <a:r>
                        <a:rPr sz="1200" dirty="0">
                          <a:latin typeface="Arial" panose="020B0604020202020204" pitchFamily="34" charset="0"/>
                          <a:cs typeface="Arial" panose="020B0604020202020204" pitchFamily="34" charset="0"/>
                        </a:rPr>
                        <a:t>Personnel Expenses</a:t>
                      </a:r>
                    </a:p>
                  </a:txBody>
                  <a:tcPr/>
                </a:tc>
                <a:tc>
                  <a:txBody>
                    <a:bodyPr/>
                    <a:lstStyle/>
                    <a:p>
                      <a:r>
                        <a:rPr sz="1200" dirty="0">
                          <a:latin typeface="Arial" panose="020B0604020202020204" pitchFamily="34" charset="0"/>
                          <a:cs typeface="Arial" panose="020B0604020202020204" pitchFamily="34" charset="0"/>
                        </a:rPr>
                        <a:t>$150,000</a:t>
                      </a:r>
                    </a:p>
                  </a:txBody>
                  <a:tcPr/>
                </a:tc>
                <a:extLst>
                  <a:ext uri="{0D108BD9-81ED-4DB2-BD59-A6C34878D82A}">
                    <a16:rowId xmlns:a16="http://schemas.microsoft.com/office/drawing/2014/main" val="10001"/>
                  </a:ext>
                </a:extLst>
              </a:tr>
              <a:tr h="524201">
                <a:tc>
                  <a:txBody>
                    <a:bodyPr/>
                    <a:lstStyle/>
                    <a:p>
                      <a:r>
                        <a:rPr sz="1200" dirty="0">
                          <a:latin typeface="Arial" panose="020B0604020202020204" pitchFamily="34" charset="0"/>
                          <a:cs typeface="Arial" panose="020B0604020202020204" pitchFamily="34" charset="0"/>
                        </a:rPr>
                        <a:t>Tools and Technology</a:t>
                      </a:r>
                    </a:p>
                  </a:txBody>
                  <a:tcPr/>
                </a:tc>
                <a:tc>
                  <a:txBody>
                    <a:bodyPr/>
                    <a:lstStyle/>
                    <a:p>
                      <a:r>
                        <a:rPr sz="1200" dirty="0">
                          <a:latin typeface="Arial" panose="020B0604020202020204" pitchFamily="34" charset="0"/>
                          <a:cs typeface="Arial" panose="020B0604020202020204" pitchFamily="34" charset="0"/>
                        </a:rPr>
                        <a:t>$75,000</a:t>
                      </a:r>
                    </a:p>
                  </a:txBody>
                  <a:tcPr/>
                </a:tc>
                <a:extLst>
                  <a:ext uri="{0D108BD9-81ED-4DB2-BD59-A6C34878D82A}">
                    <a16:rowId xmlns:a16="http://schemas.microsoft.com/office/drawing/2014/main" val="10002"/>
                  </a:ext>
                </a:extLst>
              </a:tr>
              <a:tr h="629887">
                <a:tc>
                  <a:txBody>
                    <a:bodyPr/>
                    <a:lstStyle/>
                    <a:p>
                      <a:r>
                        <a:rPr sz="1200" dirty="0">
                          <a:latin typeface="Arial" panose="020B0604020202020204" pitchFamily="34" charset="0"/>
                          <a:cs typeface="Arial" panose="020B0604020202020204" pitchFamily="34" charset="0"/>
                        </a:rPr>
                        <a:t>Instruction and Assistance</a:t>
                      </a:r>
                    </a:p>
                  </a:txBody>
                  <a:tcPr/>
                </a:tc>
                <a:tc>
                  <a:txBody>
                    <a:bodyPr/>
                    <a:lstStyle/>
                    <a:p>
                      <a:r>
                        <a:rPr sz="1200" dirty="0">
                          <a:latin typeface="Arial" panose="020B0604020202020204" pitchFamily="34" charset="0"/>
                          <a:cs typeface="Arial" panose="020B0604020202020204" pitchFamily="34" charset="0"/>
                        </a:rPr>
                        <a:t>$30,000</a:t>
                      </a:r>
                    </a:p>
                  </a:txBody>
                  <a:tcPr/>
                </a:tc>
                <a:extLst>
                  <a:ext uri="{0D108BD9-81ED-4DB2-BD59-A6C34878D82A}">
                    <a16:rowId xmlns:a16="http://schemas.microsoft.com/office/drawing/2014/main" val="10003"/>
                  </a:ext>
                </a:extLst>
              </a:tr>
              <a:tr h="524201">
                <a:tc>
                  <a:txBody>
                    <a:bodyPr/>
                    <a:lstStyle/>
                    <a:p>
                      <a:r>
                        <a:rPr sz="1200" dirty="0">
                          <a:latin typeface="Arial" panose="020B0604020202020204" pitchFamily="34" charset="0"/>
                          <a:cs typeface="Arial" panose="020B0604020202020204" pitchFamily="34" charset="0"/>
                        </a:rPr>
                        <a:t>Reserve Money</a:t>
                      </a:r>
                    </a:p>
                  </a:txBody>
                  <a:tcPr/>
                </a:tc>
                <a:tc>
                  <a:txBody>
                    <a:bodyPr/>
                    <a:lstStyle/>
                    <a:p>
                      <a:r>
                        <a:rPr sz="1200" dirty="0">
                          <a:latin typeface="Arial" panose="020B0604020202020204" pitchFamily="34" charset="0"/>
                          <a:cs typeface="Arial" panose="020B0604020202020204" pitchFamily="34" charset="0"/>
                        </a:rPr>
                        <a:t>$20,000</a:t>
                      </a:r>
                    </a:p>
                  </a:txBody>
                  <a:tcPr/>
                </a:tc>
                <a:extLst>
                  <a:ext uri="{0D108BD9-81ED-4DB2-BD59-A6C34878D82A}">
                    <a16:rowId xmlns:a16="http://schemas.microsoft.com/office/drawing/2014/main" val="10004"/>
                  </a:ext>
                </a:extLst>
              </a:tr>
              <a:tr h="524201">
                <a:tc>
                  <a:txBody>
                    <a:bodyPr/>
                    <a:lstStyle/>
                    <a:p>
                      <a:r>
                        <a:rPr sz="1200" dirty="0">
                          <a:latin typeface="Arial" panose="020B0604020202020204" pitchFamily="34" charset="0"/>
                          <a:cs typeface="Arial" panose="020B0604020202020204" pitchFamily="34" charset="0"/>
                        </a:rPr>
                        <a:t>Data Storage Solutions</a:t>
                      </a:r>
                    </a:p>
                  </a:txBody>
                  <a:tcPr/>
                </a:tc>
                <a:tc>
                  <a:txBody>
                    <a:bodyPr/>
                    <a:lstStyle/>
                    <a:p>
                      <a:r>
                        <a:rPr sz="1200" dirty="0">
                          <a:latin typeface="Arial" panose="020B0604020202020204" pitchFamily="34" charset="0"/>
                          <a:cs typeface="Arial" panose="020B0604020202020204" pitchFamily="34" charset="0"/>
                        </a:rPr>
                        <a:t>$50,000</a:t>
                      </a:r>
                    </a:p>
                  </a:txBody>
                  <a:tcPr/>
                </a:tc>
                <a:extLst>
                  <a:ext uri="{0D108BD9-81ED-4DB2-BD59-A6C34878D82A}">
                    <a16:rowId xmlns:a16="http://schemas.microsoft.com/office/drawing/2014/main" val="10005"/>
                  </a:ext>
                </a:extLst>
              </a:tr>
              <a:tr h="524201">
                <a:tc>
                  <a:txBody>
                    <a:bodyPr/>
                    <a:lstStyle/>
                    <a:p>
                      <a:r>
                        <a:rPr sz="1200" dirty="0">
                          <a:latin typeface="Arial" panose="020B0604020202020204" pitchFamily="34" charset="0"/>
                          <a:cs typeface="Arial" panose="020B0604020202020204" pitchFamily="34" charset="0"/>
                        </a:rPr>
                        <a:t>Analytics Tools</a:t>
                      </a:r>
                    </a:p>
                  </a:txBody>
                  <a:tcPr/>
                </a:tc>
                <a:tc>
                  <a:txBody>
                    <a:bodyPr/>
                    <a:lstStyle/>
                    <a:p>
                      <a:r>
                        <a:rPr sz="1200" dirty="0">
                          <a:latin typeface="Arial" panose="020B0604020202020204" pitchFamily="34" charset="0"/>
                          <a:cs typeface="Arial" panose="020B0604020202020204" pitchFamily="34" charset="0"/>
                        </a:rPr>
                        <a:t>$40,000</a:t>
                      </a:r>
                    </a:p>
                  </a:txBody>
                  <a:tcPr/>
                </a:tc>
                <a:extLst>
                  <a:ext uri="{0D108BD9-81ED-4DB2-BD59-A6C34878D82A}">
                    <a16:rowId xmlns:a16="http://schemas.microsoft.com/office/drawing/2014/main" val="10006"/>
                  </a:ext>
                </a:extLst>
              </a:tr>
              <a:tr h="524201">
                <a:tc>
                  <a:txBody>
                    <a:bodyPr/>
                    <a:lstStyle/>
                    <a:p>
                      <a:r>
                        <a:rPr sz="1200" dirty="0">
                          <a:latin typeface="Arial" panose="020B0604020202020204" pitchFamily="34" charset="0"/>
                          <a:cs typeface="Arial" panose="020B0604020202020204" pitchFamily="34" charset="0"/>
                        </a:rPr>
                        <a:t>External Vendor Services</a:t>
                      </a:r>
                    </a:p>
                  </a:txBody>
                  <a:tcPr/>
                </a:tc>
                <a:tc>
                  <a:txBody>
                    <a:bodyPr/>
                    <a:lstStyle/>
                    <a:p>
                      <a:r>
                        <a:rPr sz="1200" dirty="0">
                          <a:latin typeface="Arial" panose="020B0604020202020204" pitchFamily="34" charset="0"/>
                          <a:cs typeface="Arial" panose="020B0604020202020204" pitchFamily="34" charset="0"/>
                        </a:rPr>
                        <a:t>$35,000</a:t>
                      </a:r>
                    </a:p>
                  </a:txBody>
                  <a:tcPr/>
                </a:tc>
                <a:extLst>
                  <a:ext uri="{0D108BD9-81ED-4DB2-BD59-A6C34878D82A}">
                    <a16:rowId xmlns:a16="http://schemas.microsoft.com/office/drawing/2014/main" val="10007"/>
                  </a:ext>
                </a:extLst>
              </a:tr>
              <a:tr h="524201">
                <a:tc>
                  <a:txBody>
                    <a:bodyPr/>
                    <a:lstStyle/>
                    <a:p>
                      <a:r>
                        <a:rPr sz="1200" dirty="0">
                          <a:latin typeface="Arial" panose="020B0604020202020204" pitchFamily="34" charset="0"/>
                          <a:cs typeface="Arial" panose="020B0604020202020204" pitchFamily="34" charset="0"/>
                        </a:rPr>
                        <a:t>Contingency Budget</a:t>
                      </a:r>
                    </a:p>
                  </a:txBody>
                  <a:tcPr/>
                </a:tc>
                <a:tc>
                  <a:txBody>
                    <a:bodyPr/>
                    <a:lstStyle/>
                    <a:p>
                      <a:r>
                        <a:rPr sz="1200" dirty="0">
                          <a:latin typeface="Arial" panose="020B0604020202020204" pitchFamily="34" charset="0"/>
                          <a:cs typeface="Arial" panose="020B0604020202020204" pitchFamily="34" charset="0"/>
                        </a:rPr>
                        <a:t>$20,000</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6924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77A5-B36C-6D70-F807-25873144FA73}"/>
              </a:ext>
            </a:extLst>
          </p:cNvPr>
          <p:cNvSpPr>
            <a:spLocks noGrp="1"/>
          </p:cNvSpPr>
          <p:nvPr>
            <p:ph type="title"/>
          </p:nvPr>
        </p:nvSpPr>
        <p:spPr>
          <a:xfrm>
            <a:off x="1024128" y="585216"/>
            <a:ext cx="6066818" cy="1499616"/>
          </a:xfrm>
        </p:spPr>
        <p:txBody>
          <a:bodyPr>
            <a:noAutofit/>
          </a:bodyPr>
          <a:lstStyle/>
          <a:p>
            <a:pPr algn="ctr"/>
            <a:r>
              <a:rPr lang="en-US" sz="4000" b="1" dirty="0">
                <a:latin typeface="Arial" panose="020B0604020202020204" pitchFamily="34" charset="0"/>
                <a:cs typeface="Arial" panose="020B0604020202020204" pitchFamily="34" charset="0"/>
              </a:rPr>
              <a:t>Project planning: Project timeline diagram</a:t>
            </a:r>
            <a:endParaRPr lang="en-CA" sz="40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7784A85A-DE1B-606F-25D8-3162B741D159}"/>
              </a:ext>
            </a:extLst>
          </p:cNvPr>
          <p:cNvSpPr>
            <a:spLocks noGrp="1" noChangeArrowheads="1"/>
          </p:cNvSpPr>
          <p:nvPr>
            <p:ph idx="1"/>
          </p:nvPr>
        </p:nvSpPr>
        <p:spPr bwMode="auto">
          <a:xfrm>
            <a:off x="1024128" y="2286000"/>
            <a:ext cx="6066818" cy="40233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pic>
        <p:nvPicPr>
          <p:cNvPr id="6" name="Picture 5" descr="Rolls of blueprints">
            <a:extLst>
              <a:ext uri="{FF2B5EF4-FFF2-40B4-BE49-F238E27FC236}">
                <a16:creationId xmlns:a16="http://schemas.microsoft.com/office/drawing/2014/main" id="{AF6344C5-DD66-D82E-AF62-4AE2E0B6B2ED}"/>
              </a:ext>
            </a:extLst>
          </p:cNvPr>
          <p:cNvPicPr>
            <a:picLocks noChangeAspect="1"/>
          </p:cNvPicPr>
          <p:nvPr/>
        </p:nvPicPr>
        <p:blipFill>
          <a:blip r:embed="rId2"/>
          <a:srcRect l="54841" r="-1" b="-1"/>
          <a:stretch/>
        </p:blipFill>
        <p:spPr>
          <a:xfrm>
            <a:off x="7552266" y="10"/>
            <a:ext cx="4639733" cy="685799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892554314"/>
              </p:ext>
            </p:extLst>
          </p:nvPr>
        </p:nvGraphicFramePr>
        <p:xfrm>
          <a:off x="1025172" y="2249423"/>
          <a:ext cx="6065772" cy="4059936"/>
        </p:xfrm>
        <a:graphic>
          <a:graphicData uri="http://schemas.openxmlformats.org/drawingml/2006/table">
            <a:tbl>
              <a:tblPr firstRow="1" bandRow="1">
                <a:tableStyleId>{5C22544A-7EE6-4342-B048-85BDC9FD1C3A}</a:tableStyleId>
              </a:tblPr>
              <a:tblGrid>
                <a:gridCol w="2021924">
                  <a:extLst>
                    <a:ext uri="{9D8B030D-6E8A-4147-A177-3AD203B41FA5}">
                      <a16:colId xmlns:a16="http://schemas.microsoft.com/office/drawing/2014/main" val="20000"/>
                    </a:ext>
                  </a:extLst>
                </a:gridCol>
                <a:gridCol w="2021924">
                  <a:extLst>
                    <a:ext uri="{9D8B030D-6E8A-4147-A177-3AD203B41FA5}">
                      <a16:colId xmlns:a16="http://schemas.microsoft.com/office/drawing/2014/main" val="20001"/>
                    </a:ext>
                  </a:extLst>
                </a:gridCol>
                <a:gridCol w="2021924">
                  <a:extLst>
                    <a:ext uri="{9D8B030D-6E8A-4147-A177-3AD203B41FA5}">
                      <a16:colId xmlns:a16="http://schemas.microsoft.com/office/drawing/2014/main" val="20002"/>
                    </a:ext>
                  </a:extLst>
                </a:gridCol>
              </a:tblGrid>
              <a:tr h="591762">
                <a:tc>
                  <a:txBody>
                    <a:bodyPr/>
                    <a:lstStyle/>
                    <a:p>
                      <a:r>
                        <a:rPr lang="en-CA" sz="1200" dirty="0">
                          <a:latin typeface="Arial" panose="020B0604020202020204" pitchFamily="34" charset="0"/>
                          <a:cs typeface="Arial" panose="020B0604020202020204" pitchFamily="34" charset="0"/>
                        </a:rPr>
                        <a:t>Phase</a:t>
                      </a:r>
                    </a:p>
                  </a:txBody>
                  <a:tcPr/>
                </a:tc>
                <a:tc>
                  <a:txBody>
                    <a:bodyPr/>
                    <a:lstStyle/>
                    <a:p>
                      <a:r>
                        <a:rPr lang="en-CA" sz="1200" dirty="0">
                          <a:latin typeface="Arial" panose="020B0604020202020204" pitchFamily="34" charset="0"/>
                          <a:cs typeface="Arial" panose="020B0604020202020204" pitchFamily="34" charset="0"/>
                        </a:rPr>
                        <a:t>Start Date</a:t>
                      </a:r>
                    </a:p>
                  </a:txBody>
                  <a:tcPr/>
                </a:tc>
                <a:tc>
                  <a:txBody>
                    <a:bodyPr/>
                    <a:lstStyle/>
                    <a:p>
                      <a:r>
                        <a:rPr lang="en-CA" sz="1200" dirty="0">
                          <a:latin typeface="Arial" panose="020B0604020202020204" pitchFamily="34" charset="0"/>
                          <a:cs typeface="Arial" panose="020B0604020202020204" pitchFamily="34" charset="0"/>
                        </a:rPr>
                        <a:t>End Date</a:t>
                      </a:r>
                    </a:p>
                  </a:txBody>
                  <a:tcPr/>
                </a:tc>
                <a:extLst>
                  <a:ext uri="{0D108BD9-81ED-4DB2-BD59-A6C34878D82A}">
                    <a16:rowId xmlns:a16="http://schemas.microsoft.com/office/drawing/2014/main" val="10000"/>
                  </a:ext>
                </a:extLst>
              </a:tr>
              <a:tr h="591762">
                <a:tc>
                  <a:txBody>
                    <a:bodyPr/>
                    <a:lstStyle/>
                    <a:p>
                      <a:r>
                        <a:rPr lang="en-CA" sz="1200" dirty="0">
                          <a:latin typeface="Arial" panose="020B0604020202020204" pitchFamily="34" charset="0"/>
                          <a:cs typeface="Arial" panose="020B0604020202020204" pitchFamily="34" charset="0"/>
                        </a:rPr>
                        <a:t>Planning Phase</a:t>
                      </a:r>
                    </a:p>
                  </a:txBody>
                  <a:tcPr/>
                </a:tc>
                <a:tc>
                  <a:txBody>
                    <a:bodyPr/>
                    <a:lstStyle/>
                    <a:p>
                      <a:r>
                        <a:rPr lang="en-CA" sz="1200" dirty="0">
                          <a:latin typeface="Arial" panose="020B0604020202020204" pitchFamily="34" charset="0"/>
                          <a:cs typeface="Arial" panose="020B0604020202020204" pitchFamily="34" charset="0"/>
                        </a:rPr>
                        <a:t>01/09/2024</a:t>
                      </a:r>
                    </a:p>
                  </a:txBody>
                  <a:tcPr/>
                </a:tc>
                <a:tc>
                  <a:txBody>
                    <a:bodyPr/>
                    <a:lstStyle/>
                    <a:p>
                      <a:r>
                        <a:rPr lang="en-CA" sz="1200" dirty="0">
                          <a:latin typeface="Arial" panose="020B0604020202020204" pitchFamily="34" charset="0"/>
                          <a:cs typeface="Arial" panose="020B0604020202020204" pitchFamily="34" charset="0"/>
                        </a:rPr>
                        <a:t>10/09/2024</a:t>
                      </a:r>
                    </a:p>
                  </a:txBody>
                  <a:tcPr/>
                </a:tc>
                <a:extLst>
                  <a:ext uri="{0D108BD9-81ED-4DB2-BD59-A6C34878D82A}">
                    <a16:rowId xmlns:a16="http://schemas.microsoft.com/office/drawing/2014/main" val="10001"/>
                  </a:ext>
                </a:extLst>
              </a:tr>
              <a:tr h="591762">
                <a:tc>
                  <a:txBody>
                    <a:bodyPr/>
                    <a:lstStyle/>
                    <a:p>
                      <a:r>
                        <a:rPr lang="en-CA" sz="1200" dirty="0">
                          <a:latin typeface="Arial" panose="020B0604020202020204" pitchFamily="34" charset="0"/>
                          <a:cs typeface="Arial" panose="020B0604020202020204" pitchFamily="34" charset="0"/>
                        </a:rPr>
                        <a:t>Site Surveys</a:t>
                      </a:r>
                    </a:p>
                  </a:txBody>
                  <a:tcPr/>
                </a:tc>
                <a:tc>
                  <a:txBody>
                    <a:bodyPr/>
                    <a:lstStyle/>
                    <a:p>
                      <a:r>
                        <a:rPr lang="en-CA" sz="1200" dirty="0">
                          <a:latin typeface="Arial" panose="020B0604020202020204" pitchFamily="34" charset="0"/>
                          <a:cs typeface="Arial" panose="020B0604020202020204" pitchFamily="34" charset="0"/>
                        </a:rPr>
                        <a:t>11/09/2024</a:t>
                      </a:r>
                    </a:p>
                  </a:txBody>
                  <a:tcPr/>
                </a:tc>
                <a:tc>
                  <a:txBody>
                    <a:bodyPr/>
                    <a:lstStyle/>
                    <a:p>
                      <a:r>
                        <a:rPr lang="en-CA" sz="1200" dirty="0">
                          <a:latin typeface="Arial" panose="020B0604020202020204" pitchFamily="34" charset="0"/>
                          <a:cs typeface="Arial" panose="020B0604020202020204" pitchFamily="34" charset="0"/>
                        </a:rPr>
                        <a:t>20/09/2024</a:t>
                      </a:r>
                    </a:p>
                  </a:txBody>
                  <a:tcPr/>
                </a:tc>
                <a:extLst>
                  <a:ext uri="{0D108BD9-81ED-4DB2-BD59-A6C34878D82A}">
                    <a16:rowId xmlns:a16="http://schemas.microsoft.com/office/drawing/2014/main" val="10002"/>
                  </a:ext>
                </a:extLst>
              </a:tr>
              <a:tr h="698728">
                <a:tc>
                  <a:txBody>
                    <a:bodyPr/>
                    <a:lstStyle/>
                    <a:p>
                      <a:r>
                        <a:rPr lang="en-CA" sz="1200" dirty="0">
                          <a:latin typeface="Arial" panose="020B0604020202020204" pitchFamily="34" charset="0"/>
                          <a:cs typeface="Arial" panose="020B0604020202020204" pitchFamily="34" charset="0"/>
                        </a:rPr>
                        <a:t>Infrastructure Deployment</a:t>
                      </a:r>
                    </a:p>
                  </a:txBody>
                  <a:tcPr/>
                </a:tc>
                <a:tc>
                  <a:txBody>
                    <a:bodyPr/>
                    <a:lstStyle/>
                    <a:p>
                      <a:r>
                        <a:rPr lang="en-CA" sz="1200" dirty="0">
                          <a:latin typeface="Arial" panose="020B0604020202020204" pitchFamily="34" charset="0"/>
                          <a:cs typeface="Arial" panose="020B0604020202020204" pitchFamily="34" charset="0"/>
                        </a:rPr>
                        <a:t>21/09/2024</a:t>
                      </a:r>
                    </a:p>
                  </a:txBody>
                  <a:tcPr/>
                </a:tc>
                <a:tc>
                  <a:txBody>
                    <a:bodyPr/>
                    <a:lstStyle/>
                    <a:p>
                      <a:r>
                        <a:rPr lang="en-CA" sz="1200" dirty="0">
                          <a:latin typeface="Arial" panose="020B0604020202020204" pitchFamily="34" charset="0"/>
                          <a:cs typeface="Arial" panose="020B0604020202020204" pitchFamily="34" charset="0"/>
                        </a:rPr>
                        <a:t>10/10/2024</a:t>
                      </a:r>
                    </a:p>
                  </a:txBody>
                  <a:tcPr/>
                </a:tc>
                <a:extLst>
                  <a:ext uri="{0D108BD9-81ED-4DB2-BD59-A6C34878D82A}">
                    <a16:rowId xmlns:a16="http://schemas.microsoft.com/office/drawing/2014/main" val="10003"/>
                  </a:ext>
                </a:extLst>
              </a:tr>
              <a:tr h="591762">
                <a:tc>
                  <a:txBody>
                    <a:bodyPr/>
                    <a:lstStyle/>
                    <a:p>
                      <a:r>
                        <a:rPr lang="en-CA" sz="1200" dirty="0">
                          <a:latin typeface="Arial" panose="020B0604020202020204" pitchFamily="34" charset="0"/>
                          <a:cs typeface="Arial" panose="020B0604020202020204" pitchFamily="34" charset="0"/>
                        </a:rPr>
                        <a:t>Network Integration</a:t>
                      </a:r>
                    </a:p>
                  </a:txBody>
                  <a:tcPr/>
                </a:tc>
                <a:tc>
                  <a:txBody>
                    <a:bodyPr/>
                    <a:lstStyle/>
                    <a:p>
                      <a:r>
                        <a:rPr lang="en-CA" sz="1200" dirty="0">
                          <a:latin typeface="Arial" panose="020B0604020202020204" pitchFamily="34" charset="0"/>
                          <a:cs typeface="Arial" panose="020B0604020202020204" pitchFamily="34" charset="0"/>
                        </a:rPr>
                        <a:t>11/10/2024</a:t>
                      </a:r>
                    </a:p>
                  </a:txBody>
                  <a:tcPr/>
                </a:tc>
                <a:tc>
                  <a:txBody>
                    <a:bodyPr/>
                    <a:lstStyle/>
                    <a:p>
                      <a:r>
                        <a:rPr lang="en-CA" sz="1200" dirty="0">
                          <a:latin typeface="Arial" panose="020B0604020202020204" pitchFamily="34" charset="0"/>
                          <a:cs typeface="Arial" panose="020B0604020202020204" pitchFamily="34" charset="0"/>
                        </a:rPr>
                        <a:t>20/10/2024</a:t>
                      </a:r>
                    </a:p>
                  </a:txBody>
                  <a:tcPr/>
                </a:tc>
                <a:extLst>
                  <a:ext uri="{0D108BD9-81ED-4DB2-BD59-A6C34878D82A}">
                    <a16:rowId xmlns:a16="http://schemas.microsoft.com/office/drawing/2014/main" val="10004"/>
                  </a:ext>
                </a:extLst>
              </a:tr>
              <a:tr h="994160">
                <a:tc>
                  <a:txBody>
                    <a:bodyPr/>
                    <a:lstStyle/>
                    <a:p>
                      <a:r>
                        <a:rPr lang="en-CA" sz="1200" dirty="0">
                          <a:latin typeface="Arial" panose="020B0604020202020204" pitchFamily="34" charset="0"/>
                          <a:cs typeface="Arial" panose="020B0604020202020204" pitchFamily="34" charset="0"/>
                        </a:rPr>
                        <a:t>Performance Testing &amp; Feedback</a:t>
                      </a:r>
                    </a:p>
                  </a:txBody>
                  <a:tcPr/>
                </a:tc>
                <a:tc>
                  <a:txBody>
                    <a:bodyPr/>
                    <a:lstStyle/>
                    <a:p>
                      <a:r>
                        <a:rPr lang="en-CA" sz="1200" dirty="0">
                          <a:latin typeface="Arial" panose="020B0604020202020204" pitchFamily="34" charset="0"/>
                          <a:cs typeface="Arial" panose="020B0604020202020204" pitchFamily="34" charset="0"/>
                        </a:rPr>
                        <a:t>21/10/2024</a:t>
                      </a:r>
                    </a:p>
                  </a:txBody>
                  <a:tcPr/>
                </a:tc>
                <a:tc>
                  <a:txBody>
                    <a:bodyPr/>
                    <a:lstStyle/>
                    <a:p>
                      <a:r>
                        <a:rPr lang="en-CA" sz="1200" dirty="0">
                          <a:latin typeface="Arial" panose="020B0604020202020204" pitchFamily="34" charset="0"/>
                          <a:cs typeface="Arial" panose="020B0604020202020204" pitchFamily="34" charset="0"/>
                        </a:rPr>
                        <a:t>31/10/2024</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6519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AC9D-2E8A-45F0-16E8-B5106E03BD4F}"/>
              </a:ext>
            </a:extLst>
          </p:cNvPr>
          <p:cNvSpPr>
            <a:spLocks noGrp="1"/>
          </p:cNvSpPr>
          <p:nvPr>
            <p:ph type="title"/>
          </p:nvPr>
        </p:nvSpPr>
        <p:spPr>
          <a:xfrm>
            <a:off x="1024128" y="585216"/>
            <a:ext cx="8018272" cy="1499616"/>
          </a:xfrm>
        </p:spPr>
        <p:txBody>
          <a:bodyPr>
            <a:normAutofit/>
          </a:bodyPr>
          <a:lstStyle/>
          <a:p>
            <a:r>
              <a:rPr lang="en-US" sz="4000" b="1" dirty="0">
                <a:latin typeface="Arial" panose="020B0604020202020204" pitchFamily="34" charset="0"/>
                <a:cs typeface="Arial" panose="020B0604020202020204" pitchFamily="34" charset="0"/>
              </a:rPr>
              <a:t>Project monitoring: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risk management</a:t>
            </a:r>
            <a:endParaRPr lang="en-CA" sz="40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4A67CE5-06A5-12F5-C1AB-51E9BBB4F0A6}"/>
              </a:ext>
            </a:extLst>
          </p:cNvPr>
          <p:cNvSpPr>
            <a:spLocks noGrp="1" noChangeArrowheads="1"/>
          </p:cNvSpPr>
          <p:nvPr>
            <p:ph idx="1"/>
          </p:nvPr>
        </p:nvSpPr>
        <p:spPr bwMode="auto">
          <a:xfrm>
            <a:off x="1024128" y="2286000"/>
            <a:ext cx="9860182" cy="40233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effectLst/>
                <a:latin typeface="Arial" panose="020B0604020202020204" pitchFamily="34" charset="0"/>
              </a:rPr>
              <a:t>Regular Risk Assessment Meetings:</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To review and discuss potential risks, schedule biweekly risk assessment meetings with key members of the project team and other stakeholders.</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To keep track of recognized risks, their possible consequences, and their probability, use a risk register.</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Risks should be prioritized according to how they might affect the project's scope, budget, and schedule.</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Assign risk owners to oversee and mitigate each risk that has been identified.</a:t>
            </a:r>
          </a:p>
          <a:p>
            <a:pPr marL="0" marR="0" lvl="0" indent="0" defTabSz="914400" rtl="0" eaLnBrk="0" fontAlgn="base" latinLnBrk="0" hangingPunct="0">
              <a:spcBef>
                <a:spcPct val="0"/>
              </a:spcBef>
              <a:spcAft>
                <a:spcPts val="600"/>
              </a:spcAft>
              <a:buClrTx/>
              <a:buSzTx/>
              <a:buNone/>
              <a:tabLst/>
            </a:pPr>
            <a:br>
              <a:rPr kumimoji="0" lang="en-US" altLang="en-US" sz="1200" b="0" i="0" u="none" strike="noStrike" cap="none" normalizeH="0" baseline="0" dirty="0">
                <a:ln>
                  <a:noFill/>
                </a:ln>
                <a:effectLst/>
                <a:latin typeface="Arial" panose="020B0604020202020204" pitchFamily="34" charset="0"/>
              </a:rPr>
            </a:br>
            <a:r>
              <a:rPr kumimoji="0" lang="en-US" altLang="en-US" sz="1200" b="1" i="0" u="none" strike="noStrike" cap="none" normalizeH="0" baseline="0" dirty="0">
                <a:ln>
                  <a:noFill/>
                </a:ln>
                <a:effectLst/>
                <a:latin typeface="Arial" panose="020B0604020202020204" pitchFamily="34" charset="0"/>
              </a:rPr>
              <a:t>Plans for Mitigating Risk:</a:t>
            </a:r>
            <a:endParaRPr lang="en-US" altLang="en-US" sz="1200" dirty="0">
              <a:latin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lang="en-US" altLang="en-US" sz="1200" dirty="0">
                <a:latin typeface="Arial" panose="020B0604020202020204" pitchFamily="34" charset="0"/>
              </a:rPr>
              <a:t>Provide thorough mitigation plans for risks that are high and medium priority.</a:t>
            </a:r>
          </a:p>
          <a:p>
            <a:pPr marL="228600" marR="0" lvl="0" indent="-228600" algn="just" defTabSz="914400" rtl="0" eaLnBrk="0" fontAlgn="base" latinLnBrk="0" hangingPunct="0">
              <a:spcBef>
                <a:spcPct val="0"/>
              </a:spcBef>
              <a:spcAft>
                <a:spcPts val="600"/>
              </a:spcAft>
              <a:buClrTx/>
              <a:buSzTx/>
              <a:buFont typeface="+mj-lt"/>
              <a:buAutoNum type="arabicPeriod"/>
              <a:tabLst/>
            </a:pPr>
            <a:r>
              <a:rPr lang="en-US" altLang="en-US" sz="1200" dirty="0">
                <a:latin typeface="Arial" panose="020B0604020202020204" pitchFamily="34" charset="0"/>
              </a:rPr>
              <a:t>Take proactive steps to lessen the chance that risks will materialize or to lessen their effects.</a:t>
            </a:r>
          </a:p>
          <a:p>
            <a:pPr marL="228600" marR="0" lvl="0" indent="-228600" algn="just" defTabSz="914400" rtl="0" eaLnBrk="0" fontAlgn="base" latinLnBrk="0" hangingPunct="0">
              <a:spcBef>
                <a:spcPct val="0"/>
              </a:spcBef>
              <a:spcAft>
                <a:spcPts val="600"/>
              </a:spcAft>
              <a:buClrTx/>
              <a:buSzTx/>
              <a:buFont typeface="+mj-lt"/>
              <a:buAutoNum type="arabicPeriod"/>
              <a:tabLst/>
            </a:pPr>
            <a:r>
              <a:rPr lang="en-US" altLang="en-US" sz="1200" dirty="0">
                <a:latin typeface="Arial" panose="020B0604020202020204" pitchFamily="34" charset="0"/>
              </a:rPr>
              <a:t>Make sure all mitigation plans are up to date and functioning by periodically updating and reviewing the risk register.</a:t>
            </a:r>
          </a:p>
          <a:p>
            <a:pPr marL="228600" marR="0" lvl="0" indent="-228600" algn="just" defTabSz="914400" rtl="0" eaLnBrk="0" fontAlgn="base" latinLnBrk="0" hangingPunct="0">
              <a:spcBef>
                <a:spcPct val="0"/>
              </a:spcBef>
              <a:spcAft>
                <a:spcPts val="600"/>
              </a:spcAft>
              <a:buClrTx/>
              <a:buSzTx/>
              <a:buFont typeface="+mj-lt"/>
              <a:buAutoNum type="arabicPeriod"/>
              <a:tabLst/>
            </a:pPr>
            <a:r>
              <a:rPr lang="en-US" altLang="en-US" sz="1200" dirty="0">
                <a:latin typeface="Arial" panose="020B0604020202020204" pitchFamily="34" charset="0"/>
              </a:rPr>
              <a:t>To guarantee preparedness and get the team ready for unforeseen circumstances, conduct risk response exercises.</a:t>
            </a:r>
          </a:p>
        </p:txBody>
      </p:sp>
    </p:spTree>
    <p:extLst>
      <p:ext uri="{BB962C8B-B14F-4D97-AF65-F5344CB8AC3E}">
        <p14:creationId xmlns:p14="http://schemas.microsoft.com/office/powerpoint/2010/main" val="3900330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Top view of cubes connected with black lines">
            <a:extLst>
              <a:ext uri="{FF2B5EF4-FFF2-40B4-BE49-F238E27FC236}">
                <a16:creationId xmlns:a16="http://schemas.microsoft.com/office/drawing/2014/main" id="{C86DAAB4-B40F-F143-310F-DD3D68A8E6DA}"/>
              </a:ext>
            </a:extLst>
          </p:cNvPr>
          <p:cNvPicPr>
            <a:picLocks noChangeAspect="1"/>
          </p:cNvPicPr>
          <p:nvPr/>
        </p:nvPicPr>
        <p:blipFill>
          <a:blip r:embed="rId2">
            <a:duotone>
              <a:schemeClr val="bg2">
                <a:shade val="45000"/>
                <a:satMod val="135000"/>
              </a:schemeClr>
              <a:prstClr val="white"/>
            </a:duotone>
            <a:alphaModFix amt="40000"/>
          </a:blip>
          <a:srcRect t="14732" b="10268"/>
          <a:stretch/>
        </p:blipFill>
        <p:spPr>
          <a:xfrm>
            <a:off x="20" y="10"/>
            <a:ext cx="12191980" cy="6857989"/>
          </a:xfrm>
          <a:prstGeom prst="rect">
            <a:avLst/>
          </a:prstGeom>
        </p:spPr>
      </p:pic>
      <p:sp>
        <p:nvSpPr>
          <p:cNvPr id="2" name="Title 1">
            <a:extLst>
              <a:ext uri="{FF2B5EF4-FFF2-40B4-BE49-F238E27FC236}">
                <a16:creationId xmlns:a16="http://schemas.microsoft.com/office/drawing/2014/main" id="{F31AC6B4-140A-FF5F-0C3F-A2508BEAC50D}"/>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Change management</a:t>
            </a:r>
            <a:endParaRPr lang="en-CA" sz="40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BE423B6F-0805-857E-5A6A-8EB6B83EC1A7}"/>
              </a:ext>
            </a:extLst>
          </p:cNvPr>
          <p:cNvSpPr>
            <a:spLocks noGrp="1" noChangeArrowheads="1"/>
          </p:cNvSpPr>
          <p:nvPr>
            <p:ph idx="1"/>
          </p:nvPr>
        </p:nvSpPr>
        <p:spPr bwMode="auto">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Procedures for Handling Change Requests:</a:t>
            </a:r>
            <a:endParaRPr kumimoji="0" lang="en-US" altLang="en-US" sz="1200" b="0" i="0" u="none" strike="noStrike" cap="none" normalizeH="0" baseline="0" dirty="0">
              <a:ln>
                <a:noFill/>
              </a:ln>
              <a:effectLst/>
              <a:latin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Establish a formal change request process that includes submission, review, approval, and implementation stages.</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Use a standardized change request form to capture details such as the nature of the change, reasons for the change, and its expected impact.</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Implement a change control board (CCB) consisting of project stakeholders and experts to evaluate and approve or reject change requests.</a:t>
            </a:r>
          </a:p>
          <a:p>
            <a:pPr marL="0" marR="0" lvl="0" indent="0" algn="just" defTabSz="914400" rtl="0" eaLnBrk="0" fontAlgn="base" latinLnBrk="0" hangingPunct="0">
              <a:spcBef>
                <a:spcPct val="0"/>
              </a:spcBef>
              <a:spcAft>
                <a:spcPts val="600"/>
              </a:spcAft>
              <a:buClrTx/>
              <a:buSzTx/>
              <a:buNone/>
              <a:tabLst/>
            </a:pPr>
            <a:endParaRPr kumimoji="0" lang="en-US" altLang="en-US" sz="12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Impact Assessment of Changes:</a:t>
            </a:r>
            <a:endParaRPr kumimoji="0" lang="en-US" altLang="en-US" sz="1200" b="0" i="0" u="none" strike="noStrike" cap="none" normalizeH="0" baseline="0" dirty="0">
              <a:ln>
                <a:noFill/>
              </a:ln>
              <a:effectLst/>
              <a:latin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Conduct a thorough impact analysis for each change request to assess its effect on the project’s scope, timeline, budget, and resources.</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Communicate the potential impacts and proposed changes to all relevant stakeholders before making any decisions.</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Adjust project plans, schedules, and budgets accordingly to accommodate approved changes while minimizing disruption to ongoing activities.</a:t>
            </a:r>
          </a:p>
          <a:p>
            <a:pPr marL="0" marR="0" lvl="0" indent="0" algn="just"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659977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9D1F-F14A-8CE0-65FC-72143BE3E6E9}"/>
              </a:ext>
            </a:extLst>
          </p:cNvPr>
          <p:cNvSpPr>
            <a:spLocks noGrp="1"/>
          </p:cNvSpPr>
          <p:nvPr>
            <p:ph type="title"/>
          </p:nvPr>
        </p:nvSpPr>
        <p:spPr>
          <a:xfrm>
            <a:off x="294968" y="804333"/>
            <a:ext cx="4061720" cy="5249334"/>
          </a:xfrm>
        </p:spPr>
        <p:txBody>
          <a:bodyPr>
            <a:normAutofit/>
          </a:bodyPr>
          <a:lstStyle/>
          <a:p>
            <a:pPr algn="ctr"/>
            <a:r>
              <a:rPr lang="en-US" sz="4000" b="1" dirty="0">
                <a:latin typeface="Arial" panose="020B0604020202020204" pitchFamily="34" charset="0"/>
                <a:cs typeface="Arial" panose="020B0604020202020204" pitchFamily="34" charset="0"/>
              </a:rPr>
              <a:t>Meeting Management</a:t>
            </a:r>
            <a:endParaRPr lang="en-CA" sz="40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4444C567-0CC0-C28A-6A6F-52DCF905DAE8}"/>
              </a:ext>
            </a:extLst>
          </p:cNvPr>
          <p:cNvSpPr>
            <a:spLocks noGrp="1" noChangeArrowheads="1"/>
          </p:cNvSpPr>
          <p:nvPr>
            <p:ph idx="1"/>
          </p:nvPr>
        </p:nvSpPr>
        <p:spPr bwMode="auto">
          <a:xfrm>
            <a:off x="4999330" y="599768"/>
            <a:ext cx="6966528" cy="589935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Schedule and Agenda for Regular Project Meetings:</a:t>
            </a:r>
            <a:endParaRPr kumimoji="0" lang="en-US" altLang="en-US" sz="1200" b="0" i="0" u="none" strike="noStrike" cap="none" normalizeH="0" baseline="0" dirty="0">
              <a:ln>
                <a:noFill/>
              </a:ln>
              <a:effectLst/>
              <a:latin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Plan and schedule regular project meetings, including weekly team meetings and monthly stakeholder meetings.</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Prepare and distribute meeting agendas in advance to ensure all participants are aware of the topics to be discussed.</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Assign a facilitator to lead the meetings and ensure they stay on track and within the allotted time.</a:t>
            </a:r>
          </a:p>
          <a:p>
            <a:pPr marL="0" marR="0" lvl="0" indent="0" algn="just" defTabSz="914400" rtl="0" eaLnBrk="0" fontAlgn="base" latinLnBrk="0" hangingPunct="0">
              <a:spcBef>
                <a:spcPct val="0"/>
              </a:spcBef>
              <a:spcAft>
                <a:spcPts val="600"/>
              </a:spcAft>
              <a:buClrTx/>
              <a:buSzTx/>
              <a:buNone/>
              <a:tabLst/>
            </a:pPr>
            <a:endParaRPr kumimoji="0" lang="en-US" altLang="en-US" sz="12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Documentation and Follow-up Actions:</a:t>
            </a:r>
            <a:endParaRPr kumimoji="0" lang="en-US" altLang="en-US" sz="1200" b="0" i="0" u="none" strike="noStrike" cap="none" normalizeH="0" baseline="0" dirty="0">
              <a:ln>
                <a:noFill/>
              </a:ln>
              <a:effectLst/>
              <a:latin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Record meeting minutes that capture key discussions, decisions, action items, and responsibilities.</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Distribute the meeting minutes to all participants and relevant stakeholders promptly.</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Track action items and follow up on their completion in subsequent meetings to ensure accountability and progress.</a:t>
            </a:r>
          </a:p>
          <a:p>
            <a:pPr marL="0" marR="0" lvl="0" indent="0" algn="just"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964367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6D26-68DE-2316-1788-F497145E8E64}"/>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status reporting</a:t>
            </a:r>
            <a:endParaRPr lang="en-CA" sz="4000" b="1" dirty="0">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61776506"/>
              </p:ext>
            </p:extLst>
          </p:nvPr>
        </p:nvGraphicFramePr>
        <p:xfrm>
          <a:off x="1152465" y="1764632"/>
          <a:ext cx="10317640" cy="4525018"/>
        </p:xfrm>
        <a:graphic>
          <a:graphicData uri="http://schemas.openxmlformats.org/drawingml/2006/table">
            <a:tbl>
              <a:tblPr firstRow="1" bandRow="1">
                <a:tableStyleId>{5C22544A-7EE6-4342-B048-85BDC9FD1C3A}</a:tableStyleId>
              </a:tblPr>
              <a:tblGrid>
                <a:gridCol w="5158820">
                  <a:extLst>
                    <a:ext uri="{9D8B030D-6E8A-4147-A177-3AD203B41FA5}">
                      <a16:colId xmlns:a16="http://schemas.microsoft.com/office/drawing/2014/main" val="20000"/>
                    </a:ext>
                  </a:extLst>
                </a:gridCol>
                <a:gridCol w="5158820">
                  <a:extLst>
                    <a:ext uri="{9D8B030D-6E8A-4147-A177-3AD203B41FA5}">
                      <a16:colId xmlns:a16="http://schemas.microsoft.com/office/drawing/2014/main" val="20001"/>
                    </a:ext>
                  </a:extLst>
                </a:gridCol>
              </a:tblGrid>
              <a:tr h="509861">
                <a:tc>
                  <a:txBody>
                    <a:bodyPr/>
                    <a:lstStyle/>
                    <a:p>
                      <a:r>
                        <a:rPr lang="en-CA" sz="1200" dirty="0">
                          <a:latin typeface="Arial" panose="020B0604020202020204" pitchFamily="34" charset="0"/>
                          <a:cs typeface="Arial" panose="020B0604020202020204" pitchFamily="34" charset="0"/>
                        </a:rPr>
                        <a:t>Reporting Type</a:t>
                      </a:r>
                    </a:p>
                  </a:txBody>
                  <a:tcPr/>
                </a:tc>
                <a:tc>
                  <a:txBody>
                    <a:bodyPr/>
                    <a:lstStyle/>
                    <a:p>
                      <a:r>
                        <a:rPr lang="en-CA" sz="1200" dirty="0">
                          <a:latin typeface="Arial" panose="020B0604020202020204" pitchFamily="34" charset="0"/>
                          <a:cs typeface="Arial" panose="020B0604020202020204" pitchFamily="34" charset="0"/>
                        </a:rPr>
                        <a:t>Details</a:t>
                      </a:r>
                    </a:p>
                  </a:txBody>
                  <a:tcPr/>
                </a:tc>
                <a:extLst>
                  <a:ext uri="{0D108BD9-81ED-4DB2-BD59-A6C34878D82A}">
                    <a16:rowId xmlns:a16="http://schemas.microsoft.com/office/drawing/2014/main" val="10000"/>
                  </a:ext>
                </a:extLst>
              </a:tr>
              <a:tr h="624580">
                <a:tc>
                  <a:txBody>
                    <a:bodyPr/>
                    <a:lstStyle/>
                    <a:p>
                      <a:r>
                        <a:rPr lang="en-CA" sz="1200" dirty="0">
                          <a:latin typeface="Arial" panose="020B0604020202020204" pitchFamily="34" charset="0"/>
                          <a:cs typeface="Arial" panose="020B0604020202020204" pitchFamily="34" charset="0"/>
                        </a:rPr>
                        <a:t>Weekly Status Reports</a:t>
                      </a:r>
                    </a:p>
                  </a:txBody>
                  <a:tcPr/>
                </a:tc>
                <a:tc>
                  <a:txBody>
                    <a:bodyPr/>
                    <a:lstStyle/>
                    <a:p>
                      <a:r>
                        <a:rPr lang="en-US" sz="1200" dirty="0">
                          <a:latin typeface="Arial" panose="020B0604020202020204" pitchFamily="34" charset="0"/>
                          <a:cs typeface="Arial" panose="020B0604020202020204" pitchFamily="34" charset="0"/>
                        </a:rPr>
                        <a:t>Provide updates on project progress, accomplishments, issues, and risks.</a:t>
                      </a:r>
                    </a:p>
                  </a:txBody>
                  <a:tcPr/>
                </a:tc>
                <a:extLst>
                  <a:ext uri="{0D108BD9-81ED-4DB2-BD59-A6C34878D82A}">
                    <a16:rowId xmlns:a16="http://schemas.microsoft.com/office/drawing/2014/main" val="10001"/>
                  </a:ext>
                </a:extLst>
              </a:tr>
              <a:tr h="892257">
                <a:tc>
                  <a:txBody>
                    <a:bodyPr/>
                    <a:lstStyle/>
                    <a:p>
                      <a:r>
                        <a:rPr lang="en-CA" sz="1200" dirty="0">
                          <a:latin typeface="Arial" panose="020B0604020202020204" pitchFamily="34" charset="0"/>
                          <a:cs typeface="Arial" panose="020B0604020202020204" pitchFamily="34" charset="0"/>
                        </a:rPr>
                        <a:t>Monthly Progress Updates</a:t>
                      </a:r>
                    </a:p>
                  </a:txBody>
                  <a:tcPr/>
                </a:tc>
                <a:tc>
                  <a:txBody>
                    <a:bodyPr/>
                    <a:lstStyle/>
                    <a:p>
                      <a:r>
                        <a:rPr lang="en-US" sz="1200" dirty="0">
                          <a:latin typeface="Arial" panose="020B0604020202020204" pitchFamily="34" charset="0"/>
                          <a:cs typeface="Arial" panose="020B0604020202020204" pitchFamily="34" charset="0"/>
                        </a:rPr>
                        <a:t>Detailed information on project performance, milestones, financial status, and risk management.</a:t>
                      </a:r>
                    </a:p>
                  </a:txBody>
                  <a:tcPr/>
                </a:tc>
                <a:extLst>
                  <a:ext uri="{0D108BD9-81ED-4DB2-BD59-A6C34878D82A}">
                    <a16:rowId xmlns:a16="http://schemas.microsoft.com/office/drawing/2014/main" val="10002"/>
                  </a:ext>
                </a:extLst>
              </a:tr>
              <a:tr h="624580">
                <a:tc>
                  <a:txBody>
                    <a:bodyPr/>
                    <a:lstStyle/>
                    <a:p>
                      <a:r>
                        <a:rPr lang="en-CA" sz="1200" dirty="0">
                          <a:latin typeface="Arial" panose="020B0604020202020204" pitchFamily="34" charset="0"/>
                          <a:cs typeface="Arial" panose="020B0604020202020204" pitchFamily="34" charset="0"/>
                        </a:rPr>
                        <a:t>Key Performance Indicators</a:t>
                      </a:r>
                    </a:p>
                  </a:txBody>
                  <a:tcPr/>
                </a:tc>
                <a:tc>
                  <a:txBody>
                    <a:bodyPr/>
                    <a:lstStyle/>
                    <a:p>
                      <a:r>
                        <a:rPr lang="en-US" sz="1200" dirty="0">
                          <a:latin typeface="Arial" panose="020B0604020202020204" pitchFamily="34" charset="0"/>
                          <a:cs typeface="Arial" panose="020B0604020202020204" pitchFamily="34" charset="0"/>
                        </a:rPr>
                        <a:t>Include in the reports to measure progress against project goals.</a:t>
                      </a:r>
                    </a:p>
                  </a:txBody>
                  <a:tcPr/>
                </a:tc>
                <a:extLst>
                  <a:ext uri="{0D108BD9-81ED-4DB2-BD59-A6C34878D82A}">
                    <a16:rowId xmlns:a16="http://schemas.microsoft.com/office/drawing/2014/main" val="10003"/>
                  </a:ext>
                </a:extLst>
              </a:tr>
              <a:tr h="624580">
                <a:tc>
                  <a:txBody>
                    <a:bodyPr/>
                    <a:lstStyle/>
                    <a:p>
                      <a:r>
                        <a:rPr lang="en-CA" sz="1200" dirty="0">
                          <a:latin typeface="Arial" panose="020B0604020202020204" pitchFamily="34" charset="0"/>
                          <a:cs typeface="Arial" panose="020B0604020202020204" pitchFamily="34" charset="0"/>
                        </a:rPr>
                        <a:t>Milestone Achievements</a:t>
                      </a:r>
                    </a:p>
                  </a:txBody>
                  <a:tcPr/>
                </a:tc>
                <a:tc>
                  <a:txBody>
                    <a:bodyPr/>
                    <a:lstStyle/>
                    <a:p>
                      <a:r>
                        <a:rPr lang="en-US" sz="1200" dirty="0">
                          <a:latin typeface="Arial" panose="020B0604020202020204" pitchFamily="34" charset="0"/>
                          <a:cs typeface="Arial" panose="020B0604020202020204" pitchFamily="34" charset="0"/>
                        </a:rPr>
                        <a:t>Highlight milestones reached during the reporting period.</a:t>
                      </a:r>
                    </a:p>
                  </a:txBody>
                  <a:tcPr/>
                </a:tc>
                <a:extLst>
                  <a:ext uri="{0D108BD9-81ED-4DB2-BD59-A6C34878D82A}">
                    <a16:rowId xmlns:a16="http://schemas.microsoft.com/office/drawing/2014/main" val="10004"/>
                  </a:ext>
                </a:extLst>
              </a:tr>
              <a:tr h="624580">
                <a:tc>
                  <a:txBody>
                    <a:bodyPr/>
                    <a:lstStyle/>
                    <a:p>
                      <a:r>
                        <a:rPr lang="en-CA" sz="1200" dirty="0">
                          <a:latin typeface="Arial" panose="020B0604020202020204" pitchFamily="34" charset="0"/>
                          <a:cs typeface="Arial" panose="020B0604020202020204" pitchFamily="34" charset="0"/>
                        </a:rPr>
                        <a:t>Variance Analysis</a:t>
                      </a:r>
                    </a:p>
                  </a:txBody>
                  <a:tcPr/>
                </a:tc>
                <a:tc>
                  <a:txBody>
                    <a:bodyPr/>
                    <a:lstStyle/>
                    <a:p>
                      <a:r>
                        <a:rPr lang="en-US" sz="1200" dirty="0">
                          <a:latin typeface="Arial" panose="020B0604020202020204" pitchFamily="34" charset="0"/>
                          <a:cs typeface="Arial" panose="020B0604020202020204" pitchFamily="34" charset="0"/>
                        </a:rPr>
                        <a:t>Analyze any deviations from the project plan and provide explanations.</a:t>
                      </a:r>
                    </a:p>
                  </a:txBody>
                  <a:tcPr/>
                </a:tc>
                <a:extLst>
                  <a:ext uri="{0D108BD9-81ED-4DB2-BD59-A6C34878D82A}">
                    <a16:rowId xmlns:a16="http://schemas.microsoft.com/office/drawing/2014/main" val="10005"/>
                  </a:ext>
                </a:extLst>
              </a:tr>
              <a:tr h="624580">
                <a:tc>
                  <a:txBody>
                    <a:bodyPr/>
                    <a:lstStyle/>
                    <a:p>
                      <a:r>
                        <a:rPr lang="en-CA" sz="1200" dirty="0">
                          <a:latin typeface="Arial" panose="020B0604020202020204" pitchFamily="34" charset="0"/>
                          <a:cs typeface="Arial" panose="020B0604020202020204" pitchFamily="34" charset="0"/>
                        </a:rPr>
                        <a:t>Areas Requiring Attention</a:t>
                      </a:r>
                    </a:p>
                  </a:txBody>
                  <a:tcPr/>
                </a:tc>
                <a:tc>
                  <a:txBody>
                    <a:bodyPr/>
                    <a:lstStyle/>
                    <a:p>
                      <a:r>
                        <a:rPr lang="en-US" sz="1200" dirty="0">
                          <a:latin typeface="Arial" panose="020B0604020202020204" pitchFamily="34" charset="0"/>
                          <a:cs typeface="Arial" panose="020B0604020202020204" pitchFamily="34" charset="0"/>
                        </a:rPr>
                        <a:t>Identify and address any issues that need immediate attention.</a:t>
                      </a:r>
                    </a:p>
                  </a:txBody>
                  <a:tcPr/>
                </a:tc>
                <a:extLst>
                  <a:ext uri="{0D108BD9-81ED-4DB2-BD59-A6C34878D82A}">
                    <a16:rowId xmlns:a16="http://schemas.microsoft.com/office/drawing/2014/main" val="10006"/>
                  </a:ext>
                </a:extLst>
              </a:tr>
            </a:tbl>
          </a:graphicData>
        </a:graphic>
      </p:graphicFrame>
      <p:sp>
        <p:nvSpPr>
          <p:cNvPr id="8" name="TextBox 7">
            <a:extLst>
              <a:ext uri="{FF2B5EF4-FFF2-40B4-BE49-F238E27FC236}">
                <a16:creationId xmlns:a16="http://schemas.microsoft.com/office/drawing/2014/main" id="{6C31F767-6986-558B-AC1B-412A2387AF52}"/>
              </a:ext>
            </a:extLst>
          </p:cNvPr>
          <p:cNvSpPr txBox="1"/>
          <p:nvPr/>
        </p:nvSpPr>
        <p:spPr>
          <a:xfrm flipV="1">
            <a:off x="590991" y="7058528"/>
            <a:ext cx="433137" cy="128336"/>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51559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5ADB-4D62-D648-0AD9-BB2F3B20684A}"/>
              </a:ext>
            </a:extLst>
          </p:cNvPr>
          <p:cNvSpPr>
            <a:spLocks noGrp="1"/>
          </p:cNvSpPr>
          <p:nvPr>
            <p:ph type="title"/>
          </p:nvPr>
        </p:nvSpPr>
        <p:spPr>
          <a:xfrm>
            <a:off x="952500" y="757238"/>
            <a:ext cx="9514217" cy="1147762"/>
          </a:xfrm>
        </p:spPr>
        <p:txBody>
          <a:bodyPr>
            <a:normAutofit/>
          </a:bodyPr>
          <a:lstStyle/>
          <a:p>
            <a:pPr algn="ctr"/>
            <a:r>
              <a:rPr lang="en-US" sz="4000" b="1" dirty="0">
                <a:latin typeface="Arial" panose="020B0604020202020204" pitchFamily="34" charset="0"/>
                <a:cs typeface="Arial" panose="020B0604020202020204" pitchFamily="34" charset="0"/>
              </a:rPr>
              <a:t>Company background</a:t>
            </a:r>
            <a:endParaRPr lang="en-CA" sz="4000" b="1" dirty="0">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72228C49-0EB6-F0F6-F6A2-D951E56C5A69}"/>
              </a:ext>
            </a:extLst>
          </p:cNvPr>
          <p:cNvGraphicFramePr>
            <a:graphicFrameLocks noGrp="1"/>
          </p:cNvGraphicFramePr>
          <p:nvPr>
            <p:ph idx="1"/>
            <p:extLst>
              <p:ext uri="{D42A27DB-BD31-4B8C-83A1-F6EECF244321}">
                <p14:modId xmlns:p14="http://schemas.microsoft.com/office/powerpoint/2010/main" val="1147623160"/>
              </p:ext>
            </p:extLst>
          </p:nvPr>
        </p:nvGraphicFramePr>
        <p:xfrm>
          <a:off x="648928" y="2418735"/>
          <a:ext cx="10058401" cy="401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827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AC54-EE1B-46AA-04E5-14FAEE79089D}"/>
              </a:ext>
            </a:extLst>
          </p:cNvPr>
          <p:cNvSpPr>
            <a:spLocks noGrp="1"/>
          </p:cNvSpPr>
          <p:nvPr>
            <p:ph type="title"/>
          </p:nvPr>
        </p:nvSpPr>
        <p:spPr>
          <a:xfrm>
            <a:off x="127818" y="804332"/>
            <a:ext cx="4748982" cy="5675125"/>
          </a:xfrm>
        </p:spPr>
        <p:txBody>
          <a:bodyPr>
            <a:normAutofit/>
          </a:bodyPr>
          <a:lstStyle/>
          <a:p>
            <a:pPr algn="ctr"/>
            <a:r>
              <a:rPr lang="en-US" sz="4000" b="1" dirty="0">
                <a:latin typeface="Arial" panose="020B0604020202020204" pitchFamily="34" charset="0"/>
                <a:cs typeface="Arial" panose="020B0604020202020204" pitchFamily="34" charset="0"/>
              </a:rPr>
              <a:t>escalation, and issue management</a:t>
            </a:r>
            <a:endParaRPr lang="en-CA" sz="4000" b="1" dirty="0">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582EE600-EA73-B407-94D4-9D31CAAE5C6D}"/>
              </a:ext>
            </a:extLst>
          </p:cNvPr>
          <p:cNvSpPr>
            <a:spLocks noGrp="1" noChangeArrowheads="1"/>
          </p:cNvSpPr>
          <p:nvPr>
            <p:ph idx="1"/>
          </p:nvPr>
        </p:nvSpPr>
        <p:spPr bwMode="auto">
          <a:xfrm>
            <a:off x="4999330" y="804333"/>
            <a:ext cx="6257721" cy="52493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Clear Escalation Path for Unresolved Issues:</a:t>
            </a:r>
            <a:endParaRPr kumimoji="0" lang="en-US" altLang="en-US" sz="1200" b="0" i="0" u="none" strike="noStrike" cap="none" normalizeH="0" baseline="0" dirty="0">
              <a:ln>
                <a:noFill/>
              </a:ln>
              <a:effectLst/>
              <a:latin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Define a clear escalation path for issues that cannot be resolved at the project team level.</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Establish escalation points, such as project manager, project sponsor, and executive steering committee, depending on the severity and nature of the issue.</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Ensure all team members are aware of the escalation procedure and their roles in the process.</a:t>
            </a:r>
          </a:p>
          <a:p>
            <a:pPr marL="0" marR="0" lvl="0" indent="0" algn="just"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92190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AFD7-98D7-F9C0-D279-0283F710C0A5}"/>
              </a:ext>
            </a:extLst>
          </p:cNvPr>
          <p:cNvSpPr>
            <a:spLocks noGrp="1"/>
          </p:cNvSpPr>
          <p:nvPr>
            <p:ph type="title"/>
          </p:nvPr>
        </p:nvSpPr>
        <p:spPr>
          <a:xfrm>
            <a:off x="570271" y="804333"/>
            <a:ext cx="3786417" cy="5249334"/>
          </a:xfrm>
        </p:spPr>
        <p:txBody>
          <a:bodyPr>
            <a:normAutofit/>
          </a:bodyPr>
          <a:lstStyle/>
          <a:p>
            <a:pPr algn="ctr"/>
            <a:r>
              <a:rPr lang="en-US" sz="4000" dirty="0">
                <a:solidFill>
                  <a:schemeClr val="tx1"/>
                </a:solidFill>
                <a:latin typeface="Arial" panose="020B0604020202020204" pitchFamily="34" charset="0"/>
                <a:cs typeface="Arial" panose="020B0604020202020204" pitchFamily="34" charset="0"/>
              </a:rPr>
              <a:t>Conclusion</a:t>
            </a:r>
            <a:endParaRPr lang="en-CA" sz="4000" dirty="0">
              <a:solidFill>
                <a:schemeClr val="tx1"/>
              </a:solidFill>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6020217E-833C-3DE7-1C1F-0C4CBF5B176C}"/>
              </a:ext>
            </a:extLst>
          </p:cNvPr>
          <p:cNvSpPr>
            <a:spLocks noGrp="1" noChangeArrowheads="1"/>
          </p:cNvSpPr>
          <p:nvPr>
            <p:ph idx="1"/>
          </p:nvPr>
        </p:nvSpPr>
        <p:spPr bwMode="auto">
          <a:xfrm>
            <a:off x="4951048" y="226142"/>
            <a:ext cx="6306003" cy="64007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Project Goal:</a:t>
            </a:r>
            <a:r>
              <a:rPr kumimoji="0" lang="en-US" altLang="en-US" sz="1200" b="0" i="0" u="none" strike="noStrike" cap="none" normalizeH="0" baseline="0" dirty="0">
                <a:ln>
                  <a:noFill/>
                </a:ln>
                <a:effectLst/>
                <a:latin typeface="Arial" panose="020B0604020202020204" pitchFamily="34" charset="0"/>
              </a:rPr>
              <a:t> Enhance data-driven decision-making and customer experiences at TELUS.</a:t>
            </a:r>
          </a:p>
          <a:p>
            <a:pPr marL="0" marR="0" lvl="0" indent="0" algn="just" defTabSz="914400" rtl="0" eaLnBrk="0" fontAlgn="base" latinLnBrk="0" hangingPunct="0">
              <a:spcBef>
                <a:spcPct val="0"/>
              </a:spcBef>
              <a:spcAft>
                <a:spcPts val="600"/>
              </a:spcAft>
              <a:buClrTx/>
              <a:buSzTx/>
              <a:buNone/>
              <a:tabLst/>
            </a:pPr>
            <a:endParaRPr kumimoji="0" lang="en-US" altLang="en-US" sz="12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Detailed Planning:</a:t>
            </a:r>
            <a:r>
              <a:rPr kumimoji="0" lang="en-US" altLang="en-US" sz="1200" b="0" i="0" u="none" strike="noStrike" cap="none" normalizeH="0" baseline="0" dirty="0">
                <a:ln>
                  <a:noFill/>
                </a:ln>
                <a:effectLst/>
                <a:latin typeface="Arial" panose="020B0604020202020204" pitchFamily="34" charset="0"/>
              </a:rPr>
              <a:t> Focus on project scope, stakeholder roles, team responsibilities, and risk management.</a:t>
            </a:r>
            <a:endParaRPr lang="en-US" altLang="en-US" sz="1200" dirty="0">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200" b="0" i="0" u="none" strike="noStrike" cap="none" normalizeH="0" baseline="0" dirty="0">
                <a:ln>
                  <a:noFill/>
                </a:ln>
                <a:effectLst/>
                <a:latin typeface="Arial" panose="020B0604020202020204" pitchFamily="34" charset="0"/>
              </a:rPr>
              <a:t>.</a:t>
            </a:r>
          </a:p>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Data Capabilities Improvement:</a:t>
            </a:r>
            <a:endParaRPr kumimoji="0" lang="en-US" altLang="en-US" sz="1200" b="0" i="0" u="none" strike="noStrike" cap="none" normalizeH="0" baseline="0" dirty="0">
              <a:ln>
                <a:noFill/>
              </a:ln>
              <a:effectLst/>
              <a:latin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Integration and processing of data</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Generating actionable insights</a:t>
            </a:r>
          </a:p>
          <a:p>
            <a:pPr marL="0" marR="0" lvl="0" indent="0" algn="just" defTabSz="914400" rtl="0" eaLnBrk="0" fontAlgn="base" latinLnBrk="0" hangingPunct="0">
              <a:spcBef>
                <a:spcPct val="0"/>
              </a:spcBef>
              <a:spcAft>
                <a:spcPts val="600"/>
              </a:spcAft>
              <a:buClrTx/>
              <a:buSzTx/>
              <a:buFontTx/>
              <a:buChar char="•"/>
              <a:tabLst/>
            </a:pPr>
            <a:endParaRPr kumimoji="0" lang="en-US" altLang="en-US" sz="12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Benefits:</a:t>
            </a:r>
            <a:endParaRPr kumimoji="0" lang="en-US" altLang="en-US" sz="1200" b="0" i="0" u="none" strike="noStrike" cap="none" normalizeH="0" baseline="0" dirty="0">
              <a:ln>
                <a:noFill/>
              </a:ln>
              <a:effectLst/>
              <a:latin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Better decision-making</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Increased customer satisfaction</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Enhanced operational efficiency.</a:t>
            </a:r>
          </a:p>
          <a:p>
            <a:pPr marL="0" marR="0" lvl="0" indent="0" algn="just" defTabSz="914400" rtl="0" eaLnBrk="0" fontAlgn="base" latinLnBrk="0" hangingPunct="0">
              <a:spcBef>
                <a:spcPct val="0"/>
              </a:spcBef>
              <a:spcAft>
                <a:spcPts val="600"/>
              </a:spcAft>
              <a:buClrTx/>
              <a:buSzTx/>
              <a:buFontTx/>
              <a:buChar char="•"/>
              <a:tabLst/>
            </a:pPr>
            <a:endParaRPr kumimoji="0" lang="en-US" altLang="en-US" sz="12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Next Steps:</a:t>
            </a:r>
            <a:endParaRPr kumimoji="0" lang="en-US" altLang="en-US" sz="1200" b="0" i="0" u="none" strike="noStrike" cap="none" normalizeH="0" baseline="0" dirty="0">
              <a:ln>
                <a:noFill/>
              </a:ln>
              <a:effectLst/>
              <a:latin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Project setup and data processing initiation.</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Regular progress monitoring</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Stakeholder engagement</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Outcome evaluation and documentation of lessons learned.</a:t>
            </a:r>
          </a:p>
          <a:p>
            <a:pPr marL="0" marR="0" lvl="0" indent="0" algn="just" defTabSz="914400" rtl="0" eaLnBrk="0" fontAlgn="base" latinLnBrk="0" hangingPunct="0">
              <a:spcBef>
                <a:spcPct val="0"/>
              </a:spcBef>
              <a:spcAft>
                <a:spcPts val="600"/>
              </a:spcAft>
              <a:buClrTx/>
              <a:buSzTx/>
              <a:buNone/>
              <a:tabLst/>
            </a:pPr>
            <a:endParaRPr kumimoji="0" lang="en-US" altLang="en-US" sz="12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rPr>
              <a:t>Strategic Advancement:</a:t>
            </a:r>
            <a:endParaRPr kumimoji="0" lang="en-US" altLang="en-US" sz="1200" b="0" i="0" u="none" strike="noStrike" cap="none" normalizeH="0" baseline="0" dirty="0">
              <a:ln>
                <a:noFill/>
              </a:ln>
              <a:effectLst/>
              <a:latin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Advances TELUS's data strategy.</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Success depends on collaboration among the project team, stakeholders, and partners.</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Ensures achievement of TELUS's strategic data goals.</a:t>
            </a: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98106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AF4E-26B7-C649-282D-327C9E46C2FE}"/>
              </a:ext>
            </a:extLst>
          </p:cNvPr>
          <p:cNvSpPr>
            <a:spLocks noGrp="1"/>
          </p:cNvSpPr>
          <p:nvPr>
            <p:ph type="title"/>
          </p:nvPr>
        </p:nvSpPr>
        <p:spPr>
          <a:xfrm>
            <a:off x="1024127" y="585216"/>
            <a:ext cx="10143743" cy="1071519"/>
          </a:xfrm>
        </p:spPr>
        <p:txBody>
          <a:bodyPr>
            <a:normAutofit/>
          </a:bodyPr>
          <a:lstStyle/>
          <a:p>
            <a:pPr algn="ctr"/>
            <a:r>
              <a:rPr lang="en-US" sz="4000" b="1" dirty="0">
                <a:latin typeface="Arial" panose="020B0604020202020204" pitchFamily="34" charset="0"/>
                <a:cs typeface="Arial" panose="020B0604020202020204" pitchFamily="34" charset="0"/>
              </a:rPr>
              <a:t>Project Description</a:t>
            </a:r>
            <a:endParaRPr lang="en-CA" sz="4000" b="1" dirty="0">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72DA7E55-5FBA-9927-A7D6-C23E2E727AD1}"/>
              </a:ext>
            </a:extLst>
          </p:cNvPr>
          <p:cNvSpPr>
            <a:spLocks noGrp="1" noChangeArrowheads="1"/>
          </p:cNvSpPr>
          <p:nvPr>
            <p:ph idx="1"/>
          </p:nvPr>
        </p:nvSpPr>
        <p:spPr bwMode="auto">
          <a:xfrm>
            <a:off x="1024129" y="1833716"/>
            <a:ext cx="10243639" cy="46162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algn="just" defTabSz="914400" rtl="0" eaLnBrk="0" fontAlgn="base" latinLnBrk="0" hangingPunct="0">
              <a:spcBef>
                <a:spcPct val="0"/>
              </a:spcBef>
              <a:spcAft>
                <a:spcPts val="600"/>
              </a:spcAft>
              <a:buClrTx/>
              <a:buSzTx/>
              <a:buNone/>
              <a:tabLst/>
            </a:pPr>
            <a:r>
              <a:rPr lang="en-US" sz="1200" dirty="0">
                <a:latin typeface="Arial" panose="020B0604020202020204" pitchFamily="34" charset="0"/>
                <a:cs typeface="Arial" panose="020B0604020202020204" pitchFamily="34" charset="0"/>
              </a:rPr>
              <a:t>TELUS, one of Canada's largest telecommunications companies, is embarking on a project to elevate its customer service experience by leveraging advanced data analytics. </a:t>
            </a:r>
          </a:p>
          <a:p>
            <a:pPr marL="0" marR="0" lvl="0" indent="0" algn="just" defTabSz="914400" rtl="0" eaLnBrk="0" fontAlgn="base" latinLnBrk="0" hangingPunct="0">
              <a:spcBef>
                <a:spcPct val="0"/>
              </a:spcBef>
              <a:spcAft>
                <a:spcPts val="600"/>
              </a:spcAft>
              <a:buClrTx/>
              <a:buSzTx/>
              <a:buNone/>
              <a:tabLst/>
            </a:pPr>
            <a:endParaRPr lang="en-US" sz="1200" dirty="0">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ts val="600"/>
              </a:spcAft>
              <a:buClrTx/>
              <a:buSzTx/>
              <a:buFontTx/>
              <a:buChar char="•"/>
              <a:tabLst/>
            </a:pP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Objective: </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Develop an Executive Dashboard to provide TELUS’s procurement and logistics teams with real-time, consolidated views of operational metrics, enhancing strategic decision-making and operational efficiency.</a:t>
            </a:r>
          </a:p>
          <a:p>
            <a:pPr marL="0" marR="0" lvl="0" indent="0" algn="just" defTabSz="914400" rtl="0" eaLnBrk="0" fontAlgn="base" latinLnBrk="0" hangingPunct="0">
              <a:spcBef>
                <a:spcPct val="0"/>
              </a:spcBef>
              <a:spcAft>
                <a:spcPts val="600"/>
              </a:spcAft>
              <a:buClrTx/>
              <a:buSzTx/>
              <a:buNone/>
              <a:tabLst/>
            </a:pPr>
            <a:endParaRPr kumimoji="0" lang="en-US" altLang="en-US" sz="120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ts val="600"/>
              </a:spcAft>
              <a:buClrTx/>
              <a:buSzTx/>
              <a:buFontTx/>
              <a:buChar char="•"/>
              <a:tabLst/>
            </a:pP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Scope:</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 The project involves designing and developing a comprehensive dashboard that integrates data from procurement and logistics, including features like real-time alerts, trend analysis, and predictive analytics to streamline operations and improve performance.</a:t>
            </a:r>
          </a:p>
          <a:p>
            <a:pPr marL="0" marR="0" lvl="0" indent="0" algn="just" defTabSz="914400" rtl="0" eaLnBrk="0" fontAlgn="base" latinLnBrk="0" hangingPunct="0">
              <a:spcBef>
                <a:spcPct val="0"/>
              </a:spcBef>
              <a:spcAft>
                <a:spcPts val="600"/>
              </a:spcAft>
              <a:buClrTx/>
              <a:buSzTx/>
              <a:buNone/>
              <a:tabLst/>
            </a:pPr>
            <a:endParaRPr kumimoji="0" lang="en-US" altLang="en-US" sz="120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ts val="600"/>
              </a:spcAft>
              <a:buClrTx/>
              <a:buSzTx/>
              <a:buFontTx/>
              <a:buChar char="•"/>
              <a:tabLst/>
            </a:pP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Data Integration: </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Establish data pipelines for seamless integration of various data sources, ensuring accurate and timely information flow to support decision-making processes.</a:t>
            </a:r>
          </a:p>
          <a:p>
            <a:pPr marL="0" marR="0" lvl="0" indent="0" algn="just" defTabSz="914400" rtl="0" eaLnBrk="0" fontAlgn="base" latinLnBrk="0" hangingPunct="0">
              <a:spcBef>
                <a:spcPct val="0"/>
              </a:spcBef>
              <a:spcAft>
                <a:spcPts val="600"/>
              </a:spcAft>
              <a:buClrTx/>
              <a:buSzTx/>
              <a:buNone/>
              <a:tabLst/>
            </a:pPr>
            <a:endParaRPr kumimoji="0" lang="en-US" altLang="en-US" sz="120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ts val="600"/>
              </a:spcAft>
              <a:buClrTx/>
              <a:buSzTx/>
              <a:buFontTx/>
              <a:buChar char="•"/>
              <a:tabLst/>
            </a:pP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User Interface: </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Design a user-friendly dashboard interface that facilitates intuitive interaction and easy access to critical performance indicators such as procurement cycles, inventory levels, and supplier performance.</a:t>
            </a:r>
          </a:p>
          <a:p>
            <a:pPr marL="0" marR="0" lvl="0" indent="0" algn="just" defTabSz="914400" rtl="0" eaLnBrk="0" fontAlgn="base" latinLnBrk="0" hangingPunct="0">
              <a:spcBef>
                <a:spcPct val="0"/>
              </a:spcBef>
              <a:spcAft>
                <a:spcPts val="600"/>
              </a:spcAft>
              <a:buClrTx/>
              <a:buSzTx/>
              <a:buNone/>
              <a:tabLst/>
            </a:pPr>
            <a:endParaRPr kumimoji="0" lang="en-US" altLang="en-US" sz="120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ts val="600"/>
              </a:spcAft>
              <a:buClrTx/>
              <a:buSzTx/>
              <a:buFontTx/>
              <a:buChar char="•"/>
              <a:tabLst/>
            </a:pP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Expected Outcomes:</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 Enhance strategic oversight by providing actionable insights, improve operational efficiency, and enable better performance monitoring and management within the procurement and logistics departments.</a:t>
            </a:r>
          </a:p>
          <a:p>
            <a:pPr marL="0" marR="0" lvl="0" indent="0" algn="just" defTabSz="914400" rtl="0" eaLnBrk="0" fontAlgn="base" latinLnBrk="0" hangingPunct="0">
              <a:spcBef>
                <a:spcPct val="0"/>
              </a:spcBef>
              <a:spcAft>
                <a:spcPts val="600"/>
              </a:spcAft>
              <a:buClrTx/>
              <a:buSzTx/>
              <a:buNone/>
              <a:tabLst/>
            </a:pPr>
            <a:endParaRPr kumimoji="0" lang="en-US" altLang="en-US" sz="120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ts val="600"/>
              </a:spcAft>
              <a:buClrTx/>
              <a:buSzTx/>
              <a:buFontTx/>
              <a:buChar char="•"/>
              <a:tabLst/>
            </a:pP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 </a:t>
            </a: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Project Deliverables: </a:t>
            </a:r>
            <a:r>
              <a:rPr kumimoji="0" lang="en-US" altLang="en-US" sz="1200" i="0" u="none" strike="noStrike" cap="none" normalizeH="0" baseline="0" dirty="0">
                <a:ln>
                  <a:noFill/>
                </a:ln>
                <a:effectLst/>
                <a:latin typeface="Arial" panose="020B0604020202020204" pitchFamily="34" charset="0"/>
                <a:cs typeface="Arial" panose="020B0604020202020204" pitchFamily="34" charset="0"/>
              </a:rPr>
              <a:t>The final deliverables will include the fully functional executive dashboard, a detailed user guide, and training materials for staff to ensure effective utilization and ongoing support.</a:t>
            </a:r>
          </a:p>
        </p:txBody>
      </p:sp>
    </p:spTree>
    <p:extLst>
      <p:ext uri="{BB962C8B-B14F-4D97-AF65-F5344CB8AC3E}">
        <p14:creationId xmlns:p14="http://schemas.microsoft.com/office/powerpoint/2010/main" val="60141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7B33-FBD2-DD92-C948-A183064C483E}"/>
              </a:ext>
            </a:extLst>
          </p:cNvPr>
          <p:cNvSpPr>
            <a:spLocks noGrp="1"/>
          </p:cNvSpPr>
          <p:nvPr>
            <p:ph type="title"/>
          </p:nvPr>
        </p:nvSpPr>
        <p:spPr>
          <a:xfrm>
            <a:off x="2317465" y="4513006"/>
            <a:ext cx="7714388" cy="1884846"/>
          </a:xfrm>
        </p:spPr>
        <p:txBody>
          <a:bodyPr vert="horz" lIns="91440" tIns="45720" rIns="91440" bIns="45720" rtlCol="0" anchor="b">
            <a:noAutofit/>
          </a:bodyPr>
          <a:lstStyle/>
          <a:p>
            <a:pPr>
              <a:lnSpc>
                <a:spcPct val="110000"/>
              </a:lnSpc>
            </a:pPr>
            <a:r>
              <a:rPr lang="en-US" sz="3200" b="1" dirty="0">
                <a:latin typeface="Arial" panose="020B0604020202020204" pitchFamily="34" charset="0"/>
                <a:cs typeface="Arial" panose="020B0604020202020204" pitchFamily="34" charset="0"/>
              </a:rPr>
              <a:t>TELUS 5G Network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Expansion </a:t>
            </a:r>
            <a:br>
              <a:rPr lang="en-US" sz="3200" b="1" dirty="0">
                <a:latin typeface="Arial" panose="020B0604020202020204" pitchFamily="34" charset="0"/>
                <a:cs typeface="Arial" panose="020B0604020202020204" pitchFamily="34" charset="0"/>
              </a:rPr>
            </a:br>
            <a:r>
              <a:rPr lang="en-US" sz="3200" b="1" dirty="0">
                <a:latin typeface="Arial" panose="020B0604020202020204" pitchFamily="34" charset="0"/>
                <a:cs typeface="Arial" panose="020B0604020202020204" pitchFamily="34" charset="0"/>
              </a:rPr>
              <a:t>Solution Architecture</a:t>
            </a:r>
          </a:p>
        </p:txBody>
      </p:sp>
      <p:pic>
        <p:nvPicPr>
          <p:cNvPr id="5" name="Content Placeholder 4" descr="A diagram of a diagram of a data flow&#10;&#10;Description automatically generated with medium confidence">
            <a:extLst>
              <a:ext uri="{FF2B5EF4-FFF2-40B4-BE49-F238E27FC236}">
                <a16:creationId xmlns:a16="http://schemas.microsoft.com/office/drawing/2014/main" id="{B2AC2242-B41D-D6BD-003D-841CE359EA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890" y="324785"/>
            <a:ext cx="11487161" cy="4508710"/>
          </a:xfrm>
          <a:prstGeom prst="rect">
            <a:avLst/>
          </a:prstGeom>
        </p:spPr>
      </p:pic>
    </p:spTree>
    <p:extLst>
      <p:ext uri="{BB962C8B-B14F-4D97-AF65-F5344CB8AC3E}">
        <p14:creationId xmlns:p14="http://schemas.microsoft.com/office/powerpoint/2010/main" val="209438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7F56-C845-3AB7-0254-582EEF3AEE08}"/>
              </a:ext>
            </a:extLst>
          </p:cNvPr>
          <p:cNvSpPr>
            <a:spLocks noGrp="1"/>
          </p:cNvSpPr>
          <p:nvPr>
            <p:ph type="title"/>
          </p:nvPr>
        </p:nvSpPr>
        <p:spPr>
          <a:xfrm>
            <a:off x="952500" y="1"/>
            <a:ext cx="10287000" cy="954592"/>
          </a:xfrm>
        </p:spPr>
        <p:txBody>
          <a:bodyPr>
            <a:normAutofit/>
          </a:bodyPr>
          <a:lstStyle/>
          <a:p>
            <a:pPr algn="ctr"/>
            <a:r>
              <a:rPr lang="en-US" sz="4000" b="1" dirty="0">
                <a:latin typeface="Arial" panose="020B0604020202020204" pitchFamily="34" charset="0"/>
                <a:cs typeface="Arial" panose="020B0604020202020204" pitchFamily="34" charset="0"/>
              </a:rPr>
              <a:t>Project Solution</a:t>
            </a:r>
            <a:endParaRPr lang="en-CA" sz="4000" b="1" dirty="0">
              <a:latin typeface="Arial" panose="020B0604020202020204" pitchFamily="34" charset="0"/>
              <a:cs typeface="Arial" panose="020B0604020202020204" pitchFamily="34" charset="0"/>
            </a:endParaRPr>
          </a:p>
        </p:txBody>
      </p:sp>
      <p:graphicFrame>
        <p:nvGraphicFramePr>
          <p:cNvPr id="6" name="Rectangle 1">
            <a:extLst>
              <a:ext uri="{FF2B5EF4-FFF2-40B4-BE49-F238E27FC236}">
                <a16:creationId xmlns:a16="http://schemas.microsoft.com/office/drawing/2014/main" id="{ACF0DB54-0696-D70E-FEA3-831A2B1FD91E}"/>
              </a:ext>
            </a:extLst>
          </p:cNvPr>
          <p:cNvGraphicFramePr>
            <a:graphicFrameLocks noGrp="1"/>
          </p:cNvGraphicFramePr>
          <p:nvPr>
            <p:ph idx="1"/>
            <p:extLst>
              <p:ext uri="{D42A27DB-BD31-4B8C-83A1-F6EECF244321}">
                <p14:modId xmlns:p14="http://schemas.microsoft.com/office/powerpoint/2010/main" val="2178616277"/>
              </p:ext>
            </p:extLst>
          </p:nvPr>
        </p:nvGraphicFramePr>
        <p:xfrm>
          <a:off x="1" y="1254576"/>
          <a:ext cx="12191999" cy="5016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87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03EF-9FD3-6EFD-51C8-F17A92C5EE34}"/>
              </a:ext>
            </a:extLst>
          </p:cNvPr>
          <p:cNvSpPr>
            <a:spLocks noGrp="1"/>
          </p:cNvSpPr>
          <p:nvPr>
            <p:ph type="title"/>
          </p:nvPr>
        </p:nvSpPr>
        <p:spPr/>
        <p:txBody>
          <a:bodyPr>
            <a:normAutofit/>
          </a:bodyPr>
          <a:lstStyle/>
          <a:p>
            <a:pPr algn="ctr"/>
            <a:r>
              <a:rPr lang="en-US" sz="4000" b="1" dirty="0">
                <a:latin typeface="Arial" panose="020B0604020202020204" pitchFamily="34" charset="0"/>
                <a:cs typeface="Arial" panose="020B0604020202020204" pitchFamily="34" charset="0"/>
              </a:rPr>
              <a:t>ProjECT Approach, Size &amp; Complexity</a:t>
            </a:r>
            <a:endParaRPr lang="en-CA" sz="4000" b="1" dirty="0">
              <a:latin typeface="Arial" panose="020B0604020202020204" pitchFamily="34" charset="0"/>
              <a:cs typeface="Arial" panose="020B0604020202020204" pitchFamily="34" charset="0"/>
            </a:endParaRPr>
          </a:p>
        </p:txBody>
      </p:sp>
      <p:graphicFrame>
        <p:nvGraphicFramePr>
          <p:cNvPr id="7" name="Content Placeholder 2">
            <a:extLst>
              <a:ext uri="{FF2B5EF4-FFF2-40B4-BE49-F238E27FC236}">
                <a16:creationId xmlns:a16="http://schemas.microsoft.com/office/drawing/2014/main" id="{A3E59DC3-2378-3829-1597-E4CBE4774020}"/>
              </a:ext>
            </a:extLst>
          </p:cNvPr>
          <p:cNvGraphicFramePr>
            <a:graphicFrameLocks noGrp="1"/>
          </p:cNvGraphicFramePr>
          <p:nvPr>
            <p:ph idx="1"/>
            <p:extLst>
              <p:ext uri="{D42A27DB-BD31-4B8C-83A1-F6EECF244321}">
                <p14:modId xmlns:p14="http://schemas.microsoft.com/office/powerpoint/2010/main" val="2438557226"/>
              </p:ext>
            </p:extLst>
          </p:nvPr>
        </p:nvGraphicFramePr>
        <p:xfrm>
          <a:off x="1024128" y="1927124"/>
          <a:ext cx="9720073" cy="4650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627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9538-185A-0EE1-6CD1-49A5E09F2A71}"/>
              </a:ext>
            </a:extLst>
          </p:cNvPr>
          <p:cNvSpPr>
            <a:spLocks noGrp="1"/>
          </p:cNvSpPr>
          <p:nvPr>
            <p:ph type="title"/>
          </p:nvPr>
        </p:nvSpPr>
        <p:spPr>
          <a:xfrm>
            <a:off x="964788" y="804333"/>
            <a:ext cx="3391900" cy="5249334"/>
          </a:xfrm>
        </p:spPr>
        <p:txBody>
          <a:bodyPr>
            <a:normAutofit/>
          </a:bodyPr>
          <a:lstStyle/>
          <a:p>
            <a:pPr algn="ctr"/>
            <a:r>
              <a:rPr lang="en-US" sz="4000" dirty="0">
                <a:latin typeface="Arial" panose="020B0604020202020204" pitchFamily="34" charset="0"/>
                <a:cs typeface="Arial" panose="020B0604020202020204" pitchFamily="34" charset="0"/>
              </a:rPr>
              <a:t>Project scope</a:t>
            </a:r>
            <a:endParaRPr lang="en-CA" sz="4000" dirty="0">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8488B984-FA00-A192-F180-A2B9D6BFB719}"/>
              </a:ext>
            </a:extLst>
          </p:cNvPr>
          <p:cNvSpPr>
            <a:spLocks noGrp="1" noChangeArrowheads="1"/>
          </p:cNvSpPr>
          <p:nvPr>
            <p:ph idx="1"/>
          </p:nvPr>
        </p:nvSpPr>
        <p:spPr bwMode="auto">
          <a:xfrm>
            <a:off x="4999330" y="804333"/>
            <a:ext cx="6257721" cy="52493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In-Scope Items:</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228600" indent="-228600" algn="just" eaLnBrk="0" fontAlgn="base" hangingPunct="0">
              <a:spcBef>
                <a:spcPct val="0"/>
              </a:spcBef>
              <a:spcAft>
                <a:spcPts val="600"/>
              </a:spcAft>
              <a:buClrTx/>
              <a:buSzTx/>
              <a:buFont typeface="+mj-lt"/>
              <a:buAutoNum type="arabicPeriod"/>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Development of data ingestion pipelines</a:t>
            </a:r>
          </a:p>
          <a:p>
            <a:pPr marL="228600" indent="-228600" algn="just" eaLnBrk="0" fontAlgn="base" hangingPunct="0">
              <a:spcBef>
                <a:spcPct val="0"/>
              </a:spcBef>
              <a:spcAft>
                <a:spcPts val="600"/>
              </a:spcAft>
              <a:buClrTx/>
              <a:buSzTx/>
              <a:buFont typeface="+mj-lt"/>
              <a:buAutoNum type="arabicPeriod"/>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Establishment of data storage solutions</a:t>
            </a:r>
          </a:p>
          <a:p>
            <a:pPr marL="228600" indent="-228600" algn="just" eaLnBrk="0" fontAlgn="base" hangingPunct="0">
              <a:spcBef>
                <a:spcPct val="0"/>
              </a:spcBef>
              <a:spcAft>
                <a:spcPts val="600"/>
              </a:spcAft>
              <a:buClrTx/>
              <a:buSzTx/>
              <a:buFont typeface="+mj-lt"/>
              <a:buAutoNum type="arabicPeriod"/>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Creation of analytics dashboards</a:t>
            </a:r>
          </a:p>
          <a:p>
            <a:pPr marL="228600" indent="-228600" algn="just" eaLnBrk="0" fontAlgn="base" hangingPunct="0">
              <a:spcBef>
                <a:spcPct val="0"/>
              </a:spcBef>
              <a:spcAft>
                <a:spcPts val="600"/>
              </a:spcAft>
              <a:buClrTx/>
              <a:buSzTx/>
              <a:buFont typeface="+mj-lt"/>
              <a:buAutoNum type="arabicPeriod"/>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Training for end-users</a:t>
            </a:r>
          </a:p>
          <a:p>
            <a:pPr marL="0" marR="0" lvl="0" indent="0" algn="just" defTabSz="914400" rtl="0" eaLnBrk="0" fontAlgn="base" latinLnBrk="0" hangingPunct="0">
              <a:spcBef>
                <a:spcPct val="0"/>
              </a:spcBef>
              <a:spcAft>
                <a:spcPts val="600"/>
              </a:spcAft>
              <a:buClrTx/>
              <a:buSzTx/>
              <a:buNone/>
              <a:tabLst/>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Out-of-Scope Items:</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Legacy system overhaul</a:t>
            </a: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Direct customer interface changes</a:t>
            </a:r>
            <a:endParaRPr lang="en-US" altLang="en-US" sz="1200" dirty="0">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ts val="600"/>
              </a:spcAft>
              <a:buClrTx/>
              <a:buSzTx/>
              <a:buNone/>
              <a:tabLs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Project Boundaries:</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228600" marR="0" lvl="0" indent="-228600" algn="just"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The project will focus on internal data processing and analytics capabilities.</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3662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32AB-2D7E-B926-97F7-018F2AF76945}"/>
              </a:ext>
            </a:extLst>
          </p:cNvPr>
          <p:cNvSpPr>
            <a:spLocks noGrp="1"/>
          </p:cNvSpPr>
          <p:nvPr>
            <p:ph type="title"/>
          </p:nvPr>
        </p:nvSpPr>
        <p:spPr>
          <a:xfrm>
            <a:off x="88490" y="804333"/>
            <a:ext cx="4268198" cy="5249334"/>
          </a:xfrm>
        </p:spPr>
        <p:txBody>
          <a:bodyPr>
            <a:normAutofit/>
          </a:bodyPr>
          <a:lstStyle/>
          <a:p>
            <a:pPr algn="ctr"/>
            <a:r>
              <a:rPr lang="en-US" sz="4000" b="1" dirty="0">
                <a:solidFill>
                  <a:schemeClr val="tx1"/>
                </a:solidFill>
                <a:latin typeface="Arial" panose="020B0604020202020204" pitchFamily="34" charset="0"/>
                <a:cs typeface="Arial" panose="020B0604020202020204" pitchFamily="34" charset="0"/>
              </a:rPr>
              <a:t>Assumptions &amp; constraints</a:t>
            </a:r>
            <a:endParaRPr lang="en-CA" sz="4000" b="1" dirty="0">
              <a:solidFill>
                <a:schemeClr val="tx1"/>
              </a:solidFill>
              <a:latin typeface="Arial" panose="020B0604020202020204" pitchFamily="34" charset="0"/>
              <a:cs typeface="Arial" panose="020B0604020202020204" pitchFamily="34" charset="0"/>
            </a:endParaRPr>
          </a:p>
        </p:txBody>
      </p:sp>
      <p:sp>
        <p:nvSpPr>
          <p:cNvPr id="17" name="Rectangle 1">
            <a:extLst>
              <a:ext uri="{FF2B5EF4-FFF2-40B4-BE49-F238E27FC236}">
                <a16:creationId xmlns:a16="http://schemas.microsoft.com/office/drawing/2014/main" id="{465FC1C9-1026-E893-8444-172451B51793}"/>
              </a:ext>
            </a:extLst>
          </p:cNvPr>
          <p:cNvSpPr>
            <a:spLocks noGrp="1" noChangeArrowheads="1"/>
          </p:cNvSpPr>
          <p:nvPr>
            <p:ph idx="1"/>
          </p:nvPr>
        </p:nvSpPr>
        <p:spPr bwMode="auto">
          <a:xfrm>
            <a:off x="4951048" y="804333"/>
            <a:ext cx="6306003" cy="52493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200" b="1" i="0" u="none" strike="noStrike" cap="none" normalizeH="0" baseline="0" dirty="0">
                <a:ln>
                  <a:noFill/>
                </a:ln>
                <a:effectLst/>
                <a:latin typeface="Arial" panose="020B0604020202020204" pitchFamily="34" charset="0"/>
              </a:rPr>
              <a:t>Important Assumptions:</a:t>
            </a:r>
          </a:p>
          <a:p>
            <a:pPr marL="228600" marR="0" lvl="0" indent="-228600"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Technology and resources are available.</a:t>
            </a:r>
          </a:p>
          <a:p>
            <a:pPr marL="228600" marR="0" lvl="0" indent="-228600"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Support and involvement of stakeholders.</a:t>
            </a:r>
          </a:p>
          <a:p>
            <a:pPr marL="228600" marR="0" lvl="0" indent="-228600" defTabSz="914400" rtl="0" eaLnBrk="0" fontAlgn="base" latinLnBrk="0" hangingPunct="0">
              <a:spcBef>
                <a:spcPct val="0"/>
              </a:spcBef>
              <a:spcAft>
                <a:spcPts val="600"/>
              </a:spcAft>
              <a:buClrTx/>
              <a:buSzTx/>
              <a:buFont typeface="+mj-lt"/>
              <a:buAutoNum type="arabicPeriod"/>
              <a:tabLst/>
            </a:pPr>
            <a:r>
              <a:rPr kumimoji="0" lang="en-US" altLang="en-US" sz="1200" b="0" i="0" u="none" strike="noStrike" cap="none" normalizeH="0" baseline="0" dirty="0">
                <a:ln>
                  <a:noFill/>
                </a:ln>
                <a:effectLst/>
                <a:latin typeface="Arial" panose="020B0604020202020204" pitchFamily="34" charset="0"/>
              </a:rPr>
              <a:t>All available data will be available in formats that are readable.</a:t>
            </a:r>
          </a:p>
          <a:p>
            <a:pPr marL="0" marR="0" lvl="0" indent="0" defTabSz="914400" rtl="0" eaLnBrk="0" fontAlgn="base" latinLnBrk="0" hangingPunct="0">
              <a:spcBef>
                <a:spcPct val="0"/>
              </a:spcBef>
              <a:spcAft>
                <a:spcPts val="600"/>
              </a:spcAft>
              <a:buClrTx/>
              <a:buSzTx/>
              <a:buNone/>
              <a:tabLst/>
            </a:pPr>
            <a:br>
              <a:rPr kumimoji="0" lang="en-US" altLang="en-US" sz="1200" b="0" i="0" u="none" strike="noStrike" cap="none" normalizeH="0" baseline="0" dirty="0">
                <a:ln>
                  <a:noFill/>
                </a:ln>
                <a:effectLst/>
                <a:latin typeface="Arial" panose="020B0604020202020204" pitchFamily="34" charset="0"/>
              </a:rPr>
            </a:br>
            <a:r>
              <a:rPr kumimoji="0" lang="en-US" altLang="en-US" sz="1200" b="1" i="0" u="none" strike="noStrike" cap="none" normalizeH="0" baseline="0" dirty="0">
                <a:ln>
                  <a:noFill/>
                </a:ln>
                <a:effectLst/>
                <a:latin typeface="Arial" panose="020B0604020202020204" pitchFamily="34" charset="0"/>
              </a:rPr>
              <a:t>Principal Restraints:</a:t>
            </a:r>
            <a:endParaRPr lang="en-US" altLang="en-US" sz="1200" dirty="0">
              <a:latin typeface="Arial" panose="020B0604020202020204" pitchFamily="34" charset="0"/>
            </a:endParaRPr>
          </a:p>
          <a:p>
            <a:pPr marL="228600" indent="-228600" eaLnBrk="0" fontAlgn="base" hangingPunct="0">
              <a:spcBef>
                <a:spcPct val="0"/>
              </a:spcBef>
              <a:spcAft>
                <a:spcPts val="600"/>
              </a:spcAft>
              <a:buClrTx/>
              <a:buSzTx/>
              <a:buFont typeface="+mj-lt"/>
              <a:buAutoNum type="arabicPeriod"/>
            </a:pPr>
            <a:r>
              <a:rPr lang="en-US" altLang="en-US" sz="1200" dirty="0">
                <a:latin typeface="Arial" panose="020B0604020202020204" pitchFamily="34" charset="0"/>
              </a:rPr>
              <a:t>Budgetary restrictions.</a:t>
            </a:r>
          </a:p>
          <a:p>
            <a:pPr marL="228600" indent="-228600" eaLnBrk="0" fontAlgn="base" hangingPunct="0">
              <a:spcBef>
                <a:spcPct val="0"/>
              </a:spcBef>
              <a:spcAft>
                <a:spcPts val="600"/>
              </a:spcAft>
              <a:buClrTx/>
              <a:buSzTx/>
              <a:buFont typeface="+mj-lt"/>
              <a:buAutoNum type="arabicPeriod"/>
            </a:pPr>
            <a:r>
              <a:rPr lang="en-US" altLang="en-US" sz="1200" dirty="0">
                <a:latin typeface="Arial" panose="020B0604020202020204" pitchFamily="34" charset="0"/>
              </a:rPr>
              <a:t>Time restrictions brought on by market forces.</a:t>
            </a:r>
          </a:p>
          <a:p>
            <a:pPr marL="228600" indent="-228600" eaLnBrk="0" fontAlgn="base" hangingPunct="0">
              <a:spcBef>
                <a:spcPct val="0"/>
              </a:spcBef>
              <a:spcAft>
                <a:spcPts val="600"/>
              </a:spcAft>
              <a:buClrTx/>
              <a:buSzTx/>
              <a:buFont typeface="+mj-lt"/>
              <a:buAutoNum type="arabicPeriod"/>
            </a:pPr>
            <a:r>
              <a:rPr lang="en-US" altLang="en-US" sz="1200" dirty="0">
                <a:latin typeface="Arial" panose="020B0604020202020204" pitchFamily="34" charset="0"/>
              </a:rPr>
              <a:t>Requirements for compliance and data privacy.</a:t>
            </a:r>
          </a:p>
        </p:txBody>
      </p:sp>
    </p:spTree>
    <p:extLst>
      <p:ext uri="{BB962C8B-B14F-4D97-AF65-F5344CB8AC3E}">
        <p14:creationId xmlns:p14="http://schemas.microsoft.com/office/powerpoint/2010/main" val="129332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7005A-C7E7-CB3D-6DB6-1020211A2C50}"/>
              </a:ext>
            </a:extLst>
          </p:cNvPr>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Project planning: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Project stakeholders</a:t>
            </a:r>
            <a:endParaRPr lang="en-CA" sz="40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C723D4F-07F6-C143-2D00-970845D1B93E}"/>
              </a:ext>
            </a:extLst>
          </p:cNvPr>
          <p:cNvSpPr>
            <a:spLocks noGrp="1" noChangeArrowheads="1"/>
          </p:cNvSpPr>
          <p:nvPr>
            <p:ph idx="1"/>
          </p:nvPr>
        </p:nvSpPr>
        <p:spPr bwMode="auto">
          <a:xfrm>
            <a:off x="952500" y="2846485"/>
            <a:ext cx="10747887"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List of Stakeholders: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Executive sponsors</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IT department</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Data analytics team</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Business units</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External vendors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200" b="1" i="0" u="none" strike="noStrike" cap="none" normalizeH="0" baseline="0" dirty="0">
                <a:ln>
                  <a:noFill/>
                </a:ln>
                <a:solidFill>
                  <a:schemeClr val="tx1"/>
                </a:solidFill>
                <a:effectLst/>
                <a:latin typeface="Arial" panose="020B0604020202020204" pitchFamily="34" charset="0"/>
              </a:rPr>
              <a:t>Stakeholder Roles and Responsibilities: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Executive sponsors: Provide strategic direction and approval.</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IT department: Manage technical infrastructure.</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Data analytics team: Develop and implement data solutions.</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Business units: Define requirements and use analytics tools.</a:t>
            </a:r>
          </a:p>
          <a:p>
            <a:pPr marL="228600" marR="0" lvl="0" indent="-2286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0" i="0" u="none" strike="noStrike" cap="none" normalizeH="0" baseline="0" dirty="0">
                <a:ln>
                  <a:noFill/>
                </a:ln>
                <a:solidFill>
                  <a:schemeClr val="tx1"/>
                </a:solidFill>
                <a:effectLst/>
                <a:latin typeface="Arial" panose="020B0604020202020204" pitchFamily="34" charset="0"/>
              </a:rPr>
              <a:t>External vendors: Supply technology and services.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6319415-8B24-DFE6-CE9D-71BAC53C5EAD}"/>
              </a:ext>
            </a:extLst>
          </p:cNvPr>
          <p:cNvSpPr txBox="1"/>
          <p:nvPr/>
        </p:nvSpPr>
        <p:spPr>
          <a:xfrm>
            <a:off x="6326443" y="2861280"/>
            <a:ext cx="5043948" cy="830997"/>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Communication Plan for Stakeholders:</a:t>
            </a:r>
          </a:p>
          <a:p>
            <a:pPr marL="228600" indent="-228600">
              <a:buFont typeface="+mj-lt"/>
              <a:buAutoNum type="arabicPeriod"/>
            </a:pPr>
            <a:r>
              <a:rPr lang="en-US" sz="1200" dirty="0">
                <a:latin typeface="Arial" panose="020B0604020202020204" pitchFamily="34" charset="0"/>
                <a:cs typeface="Arial" panose="020B0604020202020204" pitchFamily="34" charset="0"/>
              </a:rPr>
              <a:t>Regular status meetings</a:t>
            </a:r>
          </a:p>
          <a:p>
            <a:pPr marL="228600" indent="-228600">
              <a:buFont typeface="+mj-lt"/>
              <a:buAutoNum type="arabicPeriod"/>
            </a:pPr>
            <a:r>
              <a:rPr lang="en-US" sz="1200" dirty="0">
                <a:latin typeface="Arial" panose="020B0604020202020204" pitchFamily="34" charset="0"/>
                <a:cs typeface="Arial" panose="020B0604020202020204" pitchFamily="34" charset="0"/>
              </a:rPr>
              <a:t>Monthly progress reports</a:t>
            </a:r>
          </a:p>
          <a:p>
            <a:pPr marL="228600" indent="-228600">
              <a:buFont typeface="+mj-lt"/>
              <a:buAutoNum type="arabicPeriod"/>
            </a:pPr>
            <a:r>
              <a:rPr lang="en-US" sz="1200" dirty="0">
                <a:latin typeface="Arial" panose="020B0604020202020204" pitchFamily="34" charset="0"/>
                <a:cs typeface="Arial" panose="020B0604020202020204" pitchFamily="34" charset="0"/>
              </a:rPr>
              <a:t>Stakeholder workshops and feedback sessions</a:t>
            </a:r>
          </a:p>
        </p:txBody>
      </p:sp>
    </p:spTree>
    <p:extLst>
      <p:ext uri="{BB962C8B-B14F-4D97-AF65-F5344CB8AC3E}">
        <p14:creationId xmlns:p14="http://schemas.microsoft.com/office/powerpoint/2010/main" val="318750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308</TotalTime>
  <Words>1955</Words>
  <Application>Microsoft Office PowerPoint</Application>
  <PresentationFormat>Widescreen</PresentationFormat>
  <Paragraphs>253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 Display</vt:lpstr>
      <vt:lpstr>Arial</vt:lpstr>
      <vt:lpstr>Tw Cen MT</vt:lpstr>
      <vt:lpstr>Tw Cen MT Condensed</vt:lpstr>
      <vt:lpstr>Wingdings 3</vt:lpstr>
      <vt:lpstr>Integral</vt:lpstr>
      <vt:lpstr>Integrated Project Plan   Group 3:  KushKumar Patel (100951716) Maisha Khatoon (100899259) Mansi Daxeshbhai Patel (100948140) Sandhya Mavadhiya (100949690) </vt:lpstr>
      <vt:lpstr>Company background</vt:lpstr>
      <vt:lpstr>Project Description</vt:lpstr>
      <vt:lpstr>TELUS 5G Network  Expansion  Solution Architecture</vt:lpstr>
      <vt:lpstr>Project Solution</vt:lpstr>
      <vt:lpstr>ProjECT Approach, Size &amp; Complexity</vt:lpstr>
      <vt:lpstr>Project scope</vt:lpstr>
      <vt:lpstr>Assumptions &amp; constraints</vt:lpstr>
      <vt:lpstr>Project planning:  Project stakeholders</vt:lpstr>
      <vt:lpstr>Project planning:  core project team</vt:lpstr>
      <vt:lpstr>PowerPoint Presentation</vt:lpstr>
      <vt:lpstr>Project planning: Work breakdown structure (high level)</vt:lpstr>
      <vt:lpstr>Project planning: Project risks</vt:lpstr>
      <vt:lpstr>Project planning: Project budget</vt:lpstr>
      <vt:lpstr>Project planning: Project timeline diagram</vt:lpstr>
      <vt:lpstr>Project monitoring:  risk management</vt:lpstr>
      <vt:lpstr>Change management</vt:lpstr>
      <vt:lpstr>Meeting Management</vt:lpstr>
      <vt:lpstr>status reporting</vt:lpstr>
      <vt:lpstr>escalation, and issue management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Nileshbhai Khandhediya</dc:creator>
  <cp:lastModifiedBy>Sandhya Mavadhiya</cp:lastModifiedBy>
  <cp:revision>18</cp:revision>
  <dcterms:created xsi:type="dcterms:W3CDTF">2024-08-14T16:13:37Z</dcterms:created>
  <dcterms:modified xsi:type="dcterms:W3CDTF">2024-08-15T23:24:56Z</dcterms:modified>
</cp:coreProperties>
</file>