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6" r:id="rId6"/>
    <p:sldId id="262" r:id="rId7"/>
    <p:sldId id="263" r:id="rId8"/>
    <p:sldId id="260" r:id="rId9"/>
    <p:sldId id="264" r:id="rId10"/>
    <p:sldId id="265"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DF26-1587-5CBC-8F82-3F701FB9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8B99055-F3D2-E09F-BC91-D8B004D19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01BC688-6DC0-1577-1BD7-4EA23C957193}"/>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33F4A9AC-8BE7-5B0B-15E4-A1AF3246DB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E2BEC9-D58F-F57C-A3DB-A7A581521C65}"/>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415615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AE90-34C1-B26F-FDE6-C93506CFCD1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84F36F-1F03-AA00-C91E-75F6AD7CF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F5E86-49F1-DAA0-65E1-9D61FC3923DA}"/>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9744E558-5746-BE40-1F28-0E8EFB5757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4A4936-BE94-F0CB-D965-689ED9163FC3}"/>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232361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145215-EB22-5065-59F9-D5F3C4ED88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712EC96-2F39-DB05-A1D9-474369C00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F00AF2-7EA9-6694-744C-B96A0824D5A8}"/>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7067DE24-B862-0F2F-39E9-282CDD1911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BDF60B-EB59-5D32-9722-A11226AD02D8}"/>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540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1A4C-ADB9-7FEE-2DD9-3DCC6D978B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8A3B92-261B-329C-C177-591044711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51CF09-7481-7E60-54D8-BC1F84BD8FB7}"/>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C36B45A3-2AF7-CFF2-2BE1-85045584D5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981C99-A276-620F-3591-AEB0EE934C1D}"/>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397554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7066-07B2-732B-0E8F-6EB4C8531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9B58E7D-9CF1-0487-462B-609EDBA00D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B2DA7-61BD-D3F9-F034-079E47C9C13E}"/>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C32D200C-D4AB-9A45-5D27-852401AC5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139D7E-61E3-AB37-13FA-406459FD6E75}"/>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116340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1BF5-757F-2DDE-76F6-20DDAD2494A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C9F106-3FE9-AFC2-F047-4CAF78CB1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03F4BA8-DBE9-A047-1298-8D35DFEDA3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FEA6BDC-91A7-6C17-392B-ECF3D94B331F}"/>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6" name="Footer Placeholder 5">
            <a:extLst>
              <a:ext uri="{FF2B5EF4-FFF2-40B4-BE49-F238E27FC236}">
                <a16:creationId xmlns:a16="http://schemas.microsoft.com/office/drawing/2014/main" id="{A99AE9E2-5E34-2721-78E0-213263DE31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F485BE-D5BA-FBA8-C935-511DB5F0EA49}"/>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353560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A612-044B-0584-C596-71904554F3B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996039-84BF-FACE-743E-8C1D552D7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B96D1-B9A0-33A9-EB40-3B1CE148A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B8E1402-482B-94C7-2903-A136AF791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012BE-A2DB-4B9C-225A-E11E08E48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9183312-0542-65C9-F33F-B98FB257EB45}"/>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8" name="Footer Placeholder 7">
            <a:extLst>
              <a:ext uri="{FF2B5EF4-FFF2-40B4-BE49-F238E27FC236}">
                <a16:creationId xmlns:a16="http://schemas.microsoft.com/office/drawing/2014/main" id="{4608F9B7-3F96-D440-6B6C-32B95591989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2B780BC-0FC4-0DCB-C36A-95DDB83D344E}"/>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115437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EF34-AFD8-16AA-9F68-B1E9F1752CB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2A6AA6C-14CD-AF74-3C7F-788EA4D46E3D}"/>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4" name="Footer Placeholder 3">
            <a:extLst>
              <a:ext uri="{FF2B5EF4-FFF2-40B4-BE49-F238E27FC236}">
                <a16:creationId xmlns:a16="http://schemas.microsoft.com/office/drawing/2014/main" id="{47E7507D-07DE-C2D2-DEF8-C3AD944584E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FB4EF4A-6589-9E4E-E737-BEDF65C58679}"/>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227094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B9713-5144-F5C1-6CB6-226475DBD6E1}"/>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3" name="Footer Placeholder 2">
            <a:extLst>
              <a:ext uri="{FF2B5EF4-FFF2-40B4-BE49-F238E27FC236}">
                <a16:creationId xmlns:a16="http://schemas.microsoft.com/office/drawing/2014/main" id="{7ADA9E31-5FB2-24EC-E28F-25B2CBEACE4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50B5A0C-7C56-E5D9-2129-949B2315F69F}"/>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378457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549A-BE81-0597-EADC-412E6B483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FEE2107-4CDE-048C-417D-ED28D81BB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192095-5608-9E50-3069-D5FC8E48F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765E4-94DD-CEAD-E98F-4CCBFDEE95C5}"/>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6" name="Footer Placeholder 5">
            <a:extLst>
              <a:ext uri="{FF2B5EF4-FFF2-40B4-BE49-F238E27FC236}">
                <a16:creationId xmlns:a16="http://schemas.microsoft.com/office/drawing/2014/main" id="{EC0CABC0-B404-3E24-510D-8EB074CCA9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7A36812-37C1-0359-5DCE-FF6FAAEB35E0}"/>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354360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AF96-CFEC-C1DE-EA47-AA03BA107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042FC1-4959-6F69-FE10-A926DD2F6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19BB5BA-8543-84D2-24AF-106844FF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A3427-06DF-7637-2142-73D8277BC664}"/>
              </a:ext>
            </a:extLst>
          </p:cNvPr>
          <p:cNvSpPr>
            <a:spLocks noGrp="1"/>
          </p:cNvSpPr>
          <p:nvPr>
            <p:ph type="dt" sz="half" idx="10"/>
          </p:nvPr>
        </p:nvSpPr>
        <p:spPr/>
        <p:txBody>
          <a:bodyPr/>
          <a:lstStyle/>
          <a:p>
            <a:fld id="{33CB0008-B7C0-49AF-8E3D-3DA436CB57F1}" type="datetimeFigureOut">
              <a:rPr lang="en-CA" smtClean="0"/>
              <a:t>2024-03-28</a:t>
            </a:fld>
            <a:endParaRPr lang="en-CA"/>
          </a:p>
        </p:txBody>
      </p:sp>
      <p:sp>
        <p:nvSpPr>
          <p:cNvPr id="6" name="Footer Placeholder 5">
            <a:extLst>
              <a:ext uri="{FF2B5EF4-FFF2-40B4-BE49-F238E27FC236}">
                <a16:creationId xmlns:a16="http://schemas.microsoft.com/office/drawing/2014/main" id="{62E71167-CABC-2FA6-E87B-9CE87BA86C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5E6CC9-1810-8D72-72EA-DC6823A0156C}"/>
              </a:ext>
            </a:extLst>
          </p:cNvPr>
          <p:cNvSpPr>
            <a:spLocks noGrp="1"/>
          </p:cNvSpPr>
          <p:nvPr>
            <p:ph type="sldNum" sz="quarter" idx="12"/>
          </p:nvPr>
        </p:nvSpPr>
        <p:spPr/>
        <p:txBody>
          <a:bodyPr/>
          <a:lstStyle/>
          <a:p>
            <a:fld id="{31818C7E-0CEA-434F-9269-F67ABD6A80C5}" type="slidenum">
              <a:rPr lang="en-CA" smtClean="0"/>
              <a:t>‹#›</a:t>
            </a:fld>
            <a:endParaRPr lang="en-CA"/>
          </a:p>
        </p:txBody>
      </p:sp>
    </p:spTree>
    <p:extLst>
      <p:ext uri="{BB962C8B-B14F-4D97-AF65-F5344CB8AC3E}">
        <p14:creationId xmlns:p14="http://schemas.microsoft.com/office/powerpoint/2010/main" val="177229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16C6B-EBB4-BC08-79D8-E44BCBB78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9BCA34-8327-E2AB-EA98-B05887A74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D1F89C-B04F-EADD-50D9-B6E76BB90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CB0008-B7C0-49AF-8E3D-3DA436CB57F1}" type="datetimeFigureOut">
              <a:rPr lang="en-CA" smtClean="0"/>
              <a:t>2024-03-28</a:t>
            </a:fld>
            <a:endParaRPr lang="en-CA"/>
          </a:p>
        </p:txBody>
      </p:sp>
      <p:sp>
        <p:nvSpPr>
          <p:cNvPr id="5" name="Footer Placeholder 4">
            <a:extLst>
              <a:ext uri="{FF2B5EF4-FFF2-40B4-BE49-F238E27FC236}">
                <a16:creationId xmlns:a16="http://schemas.microsoft.com/office/drawing/2014/main" id="{F9BD10A0-8F97-B244-5E80-39E43139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DD8EEB61-C626-96A0-B4EF-F45BC7FB9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818C7E-0CEA-434F-9269-F67ABD6A80C5}" type="slidenum">
              <a:rPr lang="en-CA" smtClean="0"/>
              <a:t>‹#›</a:t>
            </a:fld>
            <a:endParaRPr lang="en-CA"/>
          </a:p>
        </p:txBody>
      </p:sp>
    </p:spTree>
    <p:extLst>
      <p:ext uri="{BB962C8B-B14F-4D97-AF65-F5344CB8AC3E}">
        <p14:creationId xmlns:p14="http://schemas.microsoft.com/office/powerpoint/2010/main" val="390544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 name="Rectangle 28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Freeform: Shape 28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6" name="Freeform: Shape 24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89" name="Freeform: Shape 28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0" name="Freeform: Shape 28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2" name="Freeform: Shape 25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4" name="Freeform: Shape 25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6" name="Rectangle 25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37A05-F4AC-D09F-B3C9-D43D5268BB95}"/>
              </a:ext>
            </a:extLst>
          </p:cNvPr>
          <p:cNvSpPr>
            <a:spLocks noGrp="1"/>
          </p:cNvSpPr>
          <p:nvPr>
            <p:ph type="ctrTitle"/>
          </p:nvPr>
        </p:nvSpPr>
        <p:spPr>
          <a:xfrm>
            <a:off x="1618732" y="1011768"/>
            <a:ext cx="8616131" cy="2417232"/>
          </a:xfrm>
        </p:spPr>
        <p:txBody>
          <a:bodyPr>
            <a:normAutofit/>
          </a:bodyPr>
          <a:lstStyle/>
          <a:p>
            <a:r>
              <a:rPr lang="en-US" sz="5000" b="1" dirty="0">
                <a:solidFill>
                  <a:schemeClr val="bg1"/>
                </a:solidFill>
                <a:latin typeface="Times New Roman" panose="02020603050405020304" pitchFamily="18" charset="0"/>
                <a:cs typeface="Times New Roman" panose="02020603050405020304" pitchFamily="18" charset="0"/>
              </a:rPr>
              <a:t>Statistical and Predictive Modeling</a:t>
            </a:r>
            <a:br>
              <a:rPr lang="en-US" sz="50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Assignment 4- Chi-Squared Analysis</a:t>
            </a:r>
            <a:endParaRPr lang="en-CA" sz="44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2D64C98-8C63-DDE2-5E2F-49600028FF41}"/>
              </a:ext>
            </a:extLst>
          </p:cNvPr>
          <p:cNvSpPr>
            <a:spLocks noGrp="1"/>
          </p:cNvSpPr>
          <p:nvPr>
            <p:ph type="subTitle" idx="1"/>
          </p:nvPr>
        </p:nvSpPr>
        <p:spPr>
          <a:xfrm>
            <a:off x="2886765" y="4414123"/>
            <a:ext cx="6418471" cy="1432109"/>
          </a:xfrm>
        </p:spPr>
        <p:txBody>
          <a:bodyPr>
            <a:normAutofit/>
          </a:bodyPr>
          <a:lstStyle/>
          <a:p>
            <a:r>
              <a:rPr lang="en-US" sz="3000" dirty="0">
                <a:solidFill>
                  <a:schemeClr val="bg1"/>
                </a:solidFill>
                <a:latin typeface="Times New Roman" panose="02020603050405020304" pitchFamily="18" charset="0"/>
                <a:cs typeface="Times New Roman" panose="02020603050405020304" pitchFamily="18" charset="0"/>
              </a:rPr>
              <a:t>Name of the Student: Maisha Khatoon</a:t>
            </a:r>
          </a:p>
          <a:p>
            <a:r>
              <a:rPr lang="en-US" sz="3000" dirty="0">
                <a:solidFill>
                  <a:schemeClr val="bg1"/>
                </a:solidFill>
                <a:latin typeface="Times New Roman" panose="02020603050405020304" pitchFamily="18" charset="0"/>
                <a:cs typeface="Times New Roman" panose="02020603050405020304" pitchFamily="18" charset="0"/>
              </a:rPr>
              <a:t>Student ID: 100899259</a:t>
            </a:r>
            <a:endParaRPr lang="en-CA" sz="3000" dirty="0">
              <a:solidFill>
                <a:schemeClr val="bg1"/>
              </a:solidFill>
              <a:latin typeface="Times New Roman" panose="02020603050405020304" pitchFamily="18" charset="0"/>
              <a:cs typeface="Times New Roman" panose="02020603050405020304" pitchFamily="18" charset="0"/>
            </a:endParaRPr>
          </a:p>
        </p:txBody>
      </p:sp>
      <p:sp>
        <p:nvSpPr>
          <p:cNvPr id="262" name="Oval 26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4" name="Oval 26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84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99FE90D-F5B6-1225-5976-A4F3E3C28BBF}"/>
              </a:ext>
            </a:extLst>
          </p:cNvPr>
          <p:cNvSpPr>
            <a:spLocks noGrp="1"/>
          </p:cNvSpPr>
          <p:nvPr>
            <p:ph type="title"/>
          </p:nvPr>
        </p:nvSpPr>
        <p:spPr>
          <a:xfrm>
            <a:off x="4331368" y="700777"/>
            <a:ext cx="2999874" cy="1325563"/>
          </a:xfrm>
        </p:spPr>
        <p:txBody>
          <a:bodyPr anchor="b">
            <a:normAutofit/>
          </a:bodyPr>
          <a:lstStyle/>
          <a:p>
            <a:pPr algn="r"/>
            <a:r>
              <a:rPr lang="en-US" sz="4800" dirty="0">
                <a:solidFill>
                  <a:schemeClr val="bg1"/>
                </a:solidFill>
                <a:latin typeface="Times New Roman" panose="02020603050405020304" pitchFamily="18" charset="0"/>
                <a:cs typeface="Times New Roman" panose="02020603050405020304" pitchFamily="18" charset="0"/>
              </a:rPr>
              <a:t>Results</a:t>
            </a:r>
            <a:endParaRPr lang="en-CA" sz="4800"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Content Placeholder 15">
            <a:extLst>
              <a:ext uri="{FF2B5EF4-FFF2-40B4-BE49-F238E27FC236}">
                <a16:creationId xmlns:a16="http://schemas.microsoft.com/office/drawing/2014/main" id="{7004E9FA-3C83-F2DF-0235-025601C70B5B}"/>
              </a:ext>
            </a:extLst>
          </p:cNvPr>
          <p:cNvPicPr>
            <a:picLocks noGrp="1" noChangeAspect="1"/>
          </p:cNvPicPr>
          <p:nvPr>
            <p:ph idx="1"/>
          </p:nvPr>
        </p:nvPicPr>
        <p:blipFill>
          <a:blip r:embed="rId2"/>
          <a:stretch>
            <a:fillRect/>
          </a:stretch>
        </p:blipFill>
        <p:spPr>
          <a:xfrm>
            <a:off x="545432" y="2141537"/>
            <a:ext cx="11277600" cy="4483851"/>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2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2798-1DE0-416B-2DEF-6597B84FEFB7}"/>
              </a:ext>
            </a:extLst>
          </p:cNvPr>
          <p:cNvSpPr>
            <a:spLocks noGrp="1"/>
          </p:cNvSpPr>
          <p:nvPr>
            <p:ph type="title"/>
          </p:nvPr>
        </p:nvSpPr>
        <p:spPr>
          <a:xfrm>
            <a:off x="838200" y="1748452"/>
            <a:ext cx="4974771" cy="3587786"/>
          </a:xfrm>
        </p:spPr>
        <p:txBody>
          <a:bodyPr>
            <a:normAutofit/>
          </a:bodyPr>
          <a:lstStyle/>
          <a:p>
            <a:pPr algn="ctr"/>
            <a:r>
              <a:rPr lang="en-US" sz="5400" dirty="0">
                <a:solidFill>
                  <a:schemeClr val="bg1"/>
                </a:solidFill>
                <a:latin typeface="Times New Roman" panose="02020603050405020304" pitchFamily="18" charset="0"/>
                <a:cs typeface="Times New Roman" panose="02020603050405020304" pitchFamily="18" charset="0"/>
              </a:rPr>
              <a:t>Conclusion</a:t>
            </a:r>
            <a:endParaRPr lang="en-CA" sz="5400" dirty="0">
              <a:solidFill>
                <a:schemeClr val="bg1"/>
              </a:solidFill>
              <a:latin typeface="Times New Roman" panose="02020603050405020304" pitchFamily="18" charset="0"/>
              <a:cs typeface="Times New Roman" panose="02020603050405020304" pitchFamily="18" charset="0"/>
            </a:endParaRPr>
          </a:p>
        </p:txBody>
      </p:sp>
      <p:grpSp>
        <p:nvGrpSpPr>
          <p:cNvPr id="3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0" name="Freeform: Shape 3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8" name="Freeform: Shape 4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1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19" name="Freeform: Shape 21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EF993813-927C-36BA-BB1D-563BEB6AC1DE}"/>
              </a:ext>
            </a:extLst>
          </p:cNvPr>
          <p:cNvSpPr>
            <a:spLocks noGrp="1"/>
          </p:cNvSpPr>
          <p:nvPr>
            <p:ph idx="1"/>
          </p:nvPr>
        </p:nvSpPr>
        <p:spPr>
          <a:xfrm>
            <a:off x="6251497" y="1332793"/>
            <a:ext cx="5940503" cy="4419724"/>
          </a:xfrm>
        </p:spPr>
        <p:txBody>
          <a:bodyP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The Chi-squared Analysis has revealed a statistically significant correlation between passenger capacity and vehicle airbag type, resulting in the rejection of the null hypothesis. This correlation emphasizes the significance of giving priority to safety measures, including airbags, in cars intended to accommodate higher passenger capacity.</a:t>
            </a:r>
          </a:p>
          <a:p>
            <a:endParaRPr lang="en-CA" dirty="0">
              <a:solidFill>
                <a:schemeClr val="bg1"/>
              </a:solidFill>
            </a:endParaRPr>
          </a:p>
        </p:txBody>
      </p:sp>
    </p:spTree>
    <p:extLst>
      <p:ext uri="{BB962C8B-B14F-4D97-AF65-F5344CB8AC3E}">
        <p14:creationId xmlns:p14="http://schemas.microsoft.com/office/powerpoint/2010/main" val="269878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A2618-B572-44EC-B768-FF85E4EF5C1E}"/>
              </a:ext>
            </a:extLst>
          </p:cNvPr>
          <p:cNvSpPr>
            <a:spLocks noGrp="1"/>
          </p:cNvSpPr>
          <p:nvPr>
            <p:ph type="title"/>
          </p:nvPr>
        </p:nvSpPr>
        <p:spPr>
          <a:xfrm>
            <a:off x="838200" y="1748452"/>
            <a:ext cx="4974771" cy="3587786"/>
          </a:xfrm>
        </p:spPr>
        <p:txBody>
          <a:bodyPr>
            <a:normAutofit/>
          </a:bodyPr>
          <a:lstStyle/>
          <a:p>
            <a:pPr algn="ctr"/>
            <a:r>
              <a:rPr lang="en-US" b="1">
                <a:solidFill>
                  <a:schemeClr val="bg1"/>
                </a:solidFill>
                <a:latin typeface="Times New Roman" panose="02020603050405020304" pitchFamily="18" charset="0"/>
                <a:cs typeface="Times New Roman" panose="02020603050405020304" pitchFamily="18" charset="0"/>
              </a:rPr>
              <a:t>Description of the Analysis</a:t>
            </a:r>
            <a:endParaRPr lang="en-CA" b="1">
              <a:solidFill>
                <a:schemeClr val="bg1"/>
              </a:solidFill>
              <a:latin typeface="Times New Roman" panose="02020603050405020304" pitchFamily="18" charset="0"/>
              <a:cs typeface="Times New Roman" panose="02020603050405020304" pitchFamily="18" charset="0"/>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78AE6E45-2EFA-823C-A06F-89B3D98105F0}"/>
              </a:ext>
            </a:extLst>
          </p:cNvPr>
          <p:cNvSpPr>
            <a:spLocks noGrp="1"/>
          </p:cNvSpPr>
          <p:nvPr>
            <p:ph idx="1"/>
          </p:nvPr>
        </p:nvSpPr>
        <p:spPr>
          <a:xfrm>
            <a:off x="6477270" y="1130846"/>
            <a:ext cx="5707277" cy="5558712"/>
          </a:xfrm>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This study compares passenger capacity and vehicle airbag types using the Chi-squared test.</a:t>
            </a:r>
          </a:p>
          <a:p>
            <a:r>
              <a:rPr lang="en-US" sz="2400" dirty="0">
                <a:solidFill>
                  <a:schemeClr val="bg1"/>
                </a:solidFill>
                <a:latin typeface="Times New Roman" panose="02020603050405020304" pitchFamily="18" charset="0"/>
                <a:cs typeface="Times New Roman" panose="02020603050405020304" pitchFamily="18" charset="0"/>
              </a:rPr>
              <a:t>The dataset has two category variables: passengers and airbags.</a:t>
            </a:r>
          </a:p>
          <a:p>
            <a:r>
              <a:rPr lang="en-US" sz="2400" dirty="0">
                <a:solidFill>
                  <a:schemeClr val="bg1"/>
                </a:solidFill>
                <a:latin typeface="Times New Roman" panose="02020603050405020304" pitchFamily="18" charset="0"/>
                <a:cs typeface="Times New Roman" panose="02020603050405020304" pitchFamily="18" charset="0"/>
              </a:rPr>
              <a:t>The Chi-squared test determines if these variables are related.</a:t>
            </a:r>
          </a:p>
          <a:p>
            <a:r>
              <a:rPr lang="en-US" sz="2400" dirty="0">
                <a:solidFill>
                  <a:schemeClr val="bg1"/>
                </a:solidFill>
                <a:latin typeface="Times New Roman" panose="02020603050405020304" pitchFamily="18" charset="0"/>
                <a:cs typeface="Times New Roman" panose="02020603050405020304" pitchFamily="18" charset="0"/>
              </a:rPr>
              <a:t>It uses a contingency table to compare observed and anticipated rates under independence.</a:t>
            </a:r>
          </a:p>
          <a:p>
            <a:r>
              <a:rPr lang="en-US" sz="2400" dirty="0">
                <a:solidFill>
                  <a:schemeClr val="bg1"/>
                </a:solidFill>
                <a:latin typeface="Times New Roman" panose="02020603050405020304" pitchFamily="18" charset="0"/>
                <a:cs typeface="Times New Roman" panose="02020603050405020304" pitchFamily="18" charset="0"/>
              </a:rPr>
              <a:t>This investigation examines whether passenger capacity affects car airbag types.</a:t>
            </a:r>
          </a:p>
          <a:p>
            <a:r>
              <a:rPr lang="en-US" sz="2400" dirty="0">
                <a:solidFill>
                  <a:schemeClr val="bg1"/>
                </a:solidFill>
                <a:latin typeface="Times New Roman" panose="02020603050405020304" pitchFamily="18" charset="0"/>
                <a:cs typeface="Times New Roman" panose="02020603050405020304" pitchFamily="18" charset="0"/>
              </a:rPr>
              <a:t>By examining this link, the analysis aims to learn about car airbag designs and passenger safety.</a:t>
            </a:r>
          </a:p>
          <a:p>
            <a:endParaRPr lang="en-US" sz="1800" dirty="0">
              <a:solidFill>
                <a:schemeClr val="bg1"/>
              </a:solidFill>
            </a:endParaRPr>
          </a:p>
          <a:p>
            <a:pPr marL="0" indent="0">
              <a:buNone/>
            </a:pPr>
            <a:endParaRPr lang="en-CA" sz="1800" dirty="0">
              <a:solidFill>
                <a:schemeClr val="bg1"/>
              </a:solidFill>
            </a:endParaRPr>
          </a:p>
        </p:txBody>
      </p:sp>
    </p:spTree>
    <p:extLst>
      <p:ext uri="{BB962C8B-B14F-4D97-AF65-F5344CB8AC3E}">
        <p14:creationId xmlns:p14="http://schemas.microsoft.com/office/powerpoint/2010/main" val="145246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0D8E9B-A3E5-1046-ADEF-DB6BBC09E2E0}"/>
              </a:ext>
            </a:extLst>
          </p:cNvPr>
          <p:cNvSpPr>
            <a:spLocks noGrp="1"/>
          </p:cNvSpPr>
          <p:nvPr>
            <p:ph type="title"/>
          </p:nvPr>
        </p:nvSpPr>
        <p:spPr>
          <a:xfrm>
            <a:off x="240632" y="694268"/>
            <a:ext cx="5043016" cy="5477932"/>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Steps for Hypothesis Testing</a:t>
            </a:r>
            <a:endParaRPr lang="en-CA" sz="4000" dirty="0">
              <a:solidFill>
                <a:schemeClr val="bg1"/>
              </a:solidFill>
              <a:latin typeface="Times New Roman" panose="02020603050405020304" pitchFamily="18" charset="0"/>
              <a:cs typeface="Times New Roman" panose="02020603050405020304" pitchFamily="18" charset="0"/>
            </a:endParaRPr>
          </a:p>
        </p:txBody>
      </p:sp>
      <p:grpSp>
        <p:nvGrpSpPr>
          <p:cNvPr id="3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6" name="Oval 45">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F23DA8E-3F2C-A467-1110-65F15C855ABA}"/>
              </a:ext>
            </a:extLst>
          </p:cNvPr>
          <p:cNvSpPr>
            <a:spLocks noGrp="1"/>
          </p:cNvSpPr>
          <p:nvPr>
            <p:ph idx="1"/>
          </p:nvPr>
        </p:nvSpPr>
        <p:spPr>
          <a:xfrm>
            <a:off x="5724306" y="477540"/>
            <a:ext cx="6339358" cy="6212018"/>
          </a:xfrm>
        </p:spPr>
        <p:txBody>
          <a:bodyPr>
            <a:normAutofit fontScale="92500" lnSpcReduction="20000"/>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1.</a:t>
            </a:r>
            <a:r>
              <a:rPr lang="en-US" sz="2400" dirty="0">
                <a:solidFill>
                  <a:schemeClr val="bg1"/>
                </a:solidFill>
                <a:latin typeface="Times New Roman" panose="02020603050405020304" pitchFamily="18" charset="0"/>
                <a:cs typeface="Times New Roman" panose="02020603050405020304" pitchFamily="18" charset="0"/>
              </a:rPr>
              <a:t> Formulating Hypotheses:</a:t>
            </a:r>
          </a:p>
          <a:p>
            <a:r>
              <a:rPr lang="en-US" sz="2400" dirty="0">
                <a:solidFill>
                  <a:schemeClr val="bg1"/>
                </a:solidFill>
                <a:latin typeface="Times New Roman" panose="02020603050405020304" pitchFamily="18" charset="0"/>
                <a:cs typeface="Times New Roman" panose="02020603050405020304" pitchFamily="18" charset="0"/>
              </a:rPr>
              <a:t>Null Hypothesis (H</a:t>
            </a:r>
            <a:r>
              <a:rPr lang="en-US" sz="2400" baseline="-25000" dirty="0">
                <a:solidFill>
                  <a:schemeClr val="bg1"/>
                </a:solidFill>
                <a:latin typeface="Times New Roman" panose="02020603050405020304" pitchFamily="18" charset="0"/>
                <a:cs typeface="Times New Roman" panose="02020603050405020304" pitchFamily="18" charset="0"/>
              </a:rPr>
              <a:t>0</a:t>
            </a:r>
            <a:r>
              <a:rPr lang="en-US" sz="2400" dirty="0">
                <a:solidFill>
                  <a:schemeClr val="bg1"/>
                </a:solidFill>
                <a:latin typeface="Times New Roman" panose="02020603050405020304" pitchFamily="18" charset="0"/>
                <a:cs typeface="Times New Roman" panose="02020603050405020304" pitchFamily="18" charset="0"/>
              </a:rPr>
              <a:t>): The null hypothesis (H0) states that there is no correlation between the passenger capacity and the kind of airbag in a vehicle.</a:t>
            </a:r>
          </a:p>
          <a:p>
            <a:r>
              <a:rPr lang="en-US" sz="2400" dirty="0">
                <a:solidFill>
                  <a:schemeClr val="bg1"/>
                </a:solidFill>
                <a:latin typeface="Times New Roman" panose="02020603050405020304" pitchFamily="18" charset="0"/>
                <a:cs typeface="Times New Roman" panose="02020603050405020304" pitchFamily="18" charset="0"/>
              </a:rPr>
              <a:t>Alternative Hypothesis (H</a:t>
            </a:r>
            <a:r>
              <a:rPr lang="en-US" sz="2400" baseline="-25000" dirty="0">
                <a:solidFill>
                  <a:schemeClr val="bg1"/>
                </a:solidFill>
                <a:latin typeface="Times New Roman" panose="02020603050405020304" pitchFamily="18" charset="0"/>
                <a:cs typeface="Times New Roman" panose="02020603050405020304" pitchFamily="18" charset="0"/>
              </a:rPr>
              <a:t>a</a:t>
            </a:r>
            <a:r>
              <a:rPr lang="en-US" sz="2400" dirty="0">
                <a:solidFill>
                  <a:schemeClr val="bg1"/>
                </a:solidFill>
                <a:latin typeface="Times New Roman" panose="02020603050405020304" pitchFamily="18" charset="0"/>
                <a:cs typeface="Times New Roman" panose="02020603050405020304" pitchFamily="18" charset="0"/>
              </a:rPr>
              <a:t>): The alternative hypothesis (Ha) states that there is a correlation between the passenger capacity and the type of airbag in a vehicle.</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2. Data Collection &amp; Preparation: </a:t>
            </a:r>
          </a:p>
          <a:p>
            <a:r>
              <a:rPr lang="en-US" sz="2400" dirty="0">
                <a:solidFill>
                  <a:schemeClr val="bg1"/>
                </a:solidFill>
                <a:latin typeface="Times New Roman" panose="02020603050405020304" pitchFamily="18" charset="0"/>
                <a:cs typeface="Times New Roman" panose="02020603050405020304" pitchFamily="18" charset="0"/>
              </a:rPr>
              <a:t>This step includes collecting data on passenger capacity and vehicle airbag type from the given dataset. </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3. Conducting the Chi-Squared Test:</a:t>
            </a:r>
          </a:p>
          <a:p>
            <a:r>
              <a:rPr lang="en-CA" sz="2400" dirty="0">
                <a:solidFill>
                  <a:schemeClr val="bg1"/>
                </a:solidFill>
                <a:latin typeface="Times New Roman" panose="02020603050405020304" pitchFamily="18" charset="0"/>
                <a:cs typeface="Times New Roman" panose="02020603050405020304" pitchFamily="18" charset="0"/>
              </a:rPr>
              <a:t>A Chi-Squared Analysis is conducted on the dataset given by the professor to determine the association between passenger capacity &amp; vehicle airbag type. The code for conducting the test is given at the end of the slides.</a:t>
            </a:r>
          </a:p>
          <a:p>
            <a:r>
              <a:rPr lang="en-CA" sz="2400" dirty="0">
                <a:solidFill>
                  <a:schemeClr val="bg1"/>
                </a:solidFill>
                <a:latin typeface="Times New Roman" panose="02020603050405020304" pitchFamily="18" charset="0"/>
                <a:cs typeface="Times New Roman" panose="02020603050405020304" pitchFamily="18" charset="0"/>
              </a:rPr>
              <a:t>Then the calculation for the Chi-Squared Statistic and associated p-value is provided in the test result slide.</a:t>
            </a:r>
          </a:p>
        </p:txBody>
      </p:sp>
    </p:spTree>
    <p:extLst>
      <p:ext uri="{BB962C8B-B14F-4D97-AF65-F5344CB8AC3E}">
        <p14:creationId xmlns:p14="http://schemas.microsoft.com/office/powerpoint/2010/main" val="74183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93FB60-8759-8EB2-EB1D-AA1A6E59D849}"/>
              </a:ext>
            </a:extLst>
          </p:cNvPr>
          <p:cNvSpPr>
            <a:spLocks noGrp="1"/>
          </p:cNvSpPr>
          <p:nvPr>
            <p:ph type="title"/>
          </p:nvPr>
        </p:nvSpPr>
        <p:spPr>
          <a:xfrm>
            <a:off x="1102368" y="694268"/>
            <a:ext cx="3553510" cy="5477932"/>
          </a:xfrm>
        </p:spPr>
        <p:txBody>
          <a:bodyP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Conduction of the Chi-Squared Analysis</a:t>
            </a:r>
            <a:endParaRPr lang="en-CA" sz="2800" dirty="0">
              <a:solidFill>
                <a:schemeClr val="bg1"/>
              </a:solidFill>
              <a:latin typeface="Times New Roman" panose="02020603050405020304" pitchFamily="18" charset="0"/>
              <a:cs typeface="Times New Roman" panose="02020603050405020304" pitchFamily="18" charset="0"/>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1562BC4-C10F-D2CE-1044-AD323F3041A9}"/>
              </a:ext>
            </a:extLst>
          </p:cNvPr>
          <p:cNvSpPr>
            <a:spLocks noGrp="1"/>
          </p:cNvSpPr>
          <p:nvPr>
            <p:ph idx="1"/>
          </p:nvPr>
        </p:nvSpPr>
        <p:spPr>
          <a:xfrm>
            <a:off x="5791474" y="912572"/>
            <a:ext cx="6480277" cy="5688307"/>
          </a:xfrm>
        </p:spPr>
        <p:txBody>
          <a:bodyPr>
            <a:normAutofit fontScale="92500" lnSpcReduction="10000"/>
          </a:bodyPr>
          <a:lstStyle/>
          <a:p>
            <a:r>
              <a:rPr lang="en-US" sz="3100" dirty="0">
                <a:solidFill>
                  <a:schemeClr val="bg1"/>
                </a:solidFill>
                <a:latin typeface="Times New Roman" panose="02020603050405020304" pitchFamily="18" charset="0"/>
                <a:cs typeface="Times New Roman" panose="02020603050405020304" pitchFamily="18" charset="0"/>
              </a:rPr>
              <a:t>Step 1: Load and examine the dataset to comprehend its organization and variables.</a:t>
            </a:r>
          </a:p>
          <a:p>
            <a:r>
              <a:rPr lang="en-US" sz="3100" dirty="0">
                <a:solidFill>
                  <a:schemeClr val="bg1"/>
                </a:solidFill>
                <a:latin typeface="Times New Roman" panose="02020603050405020304" pitchFamily="18" charset="0"/>
                <a:cs typeface="Times New Roman" panose="02020603050405020304" pitchFamily="18" charset="0"/>
              </a:rPr>
              <a:t>Step 2: Generate a data frame that includes the desired variables: passenger capacity (Passengers) and type of airbag (</a:t>
            </a:r>
            <a:r>
              <a:rPr lang="en-US" sz="3100" dirty="0" err="1">
                <a:solidFill>
                  <a:schemeClr val="bg1"/>
                </a:solidFill>
                <a:latin typeface="Times New Roman" panose="02020603050405020304" pitchFamily="18" charset="0"/>
                <a:cs typeface="Times New Roman" panose="02020603050405020304" pitchFamily="18" charset="0"/>
              </a:rPr>
              <a:t>AirBags</a:t>
            </a:r>
            <a:r>
              <a:rPr lang="en-US" sz="3100" dirty="0">
                <a:solidFill>
                  <a:schemeClr val="bg1"/>
                </a:solidFill>
                <a:latin typeface="Times New Roman" panose="02020603050405020304" pitchFamily="18" charset="0"/>
                <a:cs typeface="Times New Roman" panose="02020603050405020304" pitchFamily="18" charset="0"/>
              </a:rPr>
              <a:t>).</a:t>
            </a:r>
          </a:p>
          <a:p>
            <a:r>
              <a:rPr lang="en-US" sz="3100" dirty="0">
                <a:solidFill>
                  <a:schemeClr val="bg1"/>
                </a:solidFill>
                <a:latin typeface="Times New Roman" panose="02020603050405020304" pitchFamily="18" charset="0"/>
                <a:cs typeface="Times New Roman" panose="02020603050405020304" pitchFamily="18" charset="0"/>
              </a:rPr>
              <a:t>Step 3: Construct a contingency table to examine the correlation between Passengers and </a:t>
            </a:r>
            <a:r>
              <a:rPr lang="en-US" sz="3100" dirty="0" err="1">
                <a:solidFill>
                  <a:schemeClr val="bg1"/>
                </a:solidFill>
                <a:latin typeface="Times New Roman" panose="02020603050405020304" pitchFamily="18" charset="0"/>
                <a:cs typeface="Times New Roman" panose="02020603050405020304" pitchFamily="18" charset="0"/>
              </a:rPr>
              <a:t>AirBags</a:t>
            </a:r>
            <a:r>
              <a:rPr lang="en-US" sz="3100" dirty="0">
                <a:solidFill>
                  <a:schemeClr val="bg1"/>
                </a:solidFill>
                <a:latin typeface="Times New Roman" panose="02020603050405020304" pitchFamily="18" charset="0"/>
                <a:cs typeface="Times New Roman" panose="02020603050405020304" pitchFamily="18" charset="0"/>
              </a:rPr>
              <a:t>.</a:t>
            </a:r>
          </a:p>
          <a:p>
            <a:r>
              <a:rPr lang="en-US" sz="3100" dirty="0">
                <a:solidFill>
                  <a:schemeClr val="bg1"/>
                </a:solidFill>
                <a:latin typeface="Times New Roman" panose="02020603050405020304" pitchFamily="18" charset="0"/>
                <a:cs typeface="Times New Roman" panose="02020603050405020304" pitchFamily="18" charset="0"/>
              </a:rPr>
              <a:t>Step 4: Conduct a Chi-squared test to ascertain the presence of a statistically significant relationship between Passengers and </a:t>
            </a:r>
            <a:r>
              <a:rPr lang="en-US" sz="3100" dirty="0" err="1">
                <a:solidFill>
                  <a:schemeClr val="bg1"/>
                </a:solidFill>
                <a:latin typeface="Times New Roman" panose="02020603050405020304" pitchFamily="18" charset="0"/>
                <a:cs typeface="Times New Roman" panose="02020603050405020304" pitchFamily="18" charset="0"/>
              </a:rPr>
              <a:t>AirBags</a:t>
            </a:r>
            <a:r>
              <a:rPr lang="en-US" sz="3100" dirty="0">
                <a:solidFill>
                  <a:schemeClr val="bg1"/>
                </a:solidFill>
                <a:latin typeface="Times New Roman" panose="02020603050405020304" pitchFamily="18" charset="0"/>
                <a:cs typeface="Times New Roman" panose="02020603050405020304" pitchFamily="18" charset="0"/>
              </a:rPr>
              <a:t>.</a:t>
            </a:r>
          </a:p>
          <a:p>
            <a:endParaRPr lang="en-CA" dirty="0">
              <a:solidFill>
                <a:schemeClr val="bg1"/>
              </a:solidFill>
            </a:endParaRPr>
          </a:p>
        </p:txBody>
      </p:sp>
    </p:spTree>
    <p:extLst>
      <p:ext uri="{BB962C8B-B14F-4D97-AF65-F5344CB8AC3E}">
        <p14:creationId xmlns:p14="http://schemas.microsoft.com/office/powerpoint/2010/main" val="334840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6"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7"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F4A6250-2003-C3EF-292C-DDB33A70700A}"/>
              </a:ext>
            </a:extLst>
          </p:cNvPr>
          <p:cNvSpPr>
            <a:spLocks noGrp="1"/>
          </p:cNvSpPr>
          <p:nvPr>
            <p:ph type="title"/>
          </p:nvPr>
        </p:nvSpPr>
        <p:spPr>
          <a:xfrm>
            <a:off x="449180" y="1391619"/>
            <a:ext cx="5579764" cy="4042196"/>
          </a:xfrm>
        </p:spPr>
        <p:txBody>
          <a:bodyPr>
            <a:normAutofit/>
          </a:bodyPr>
          <a:lstStyle/>
          <a:p>
            <a:pPr algn="ctr"/>
            <a:r>
              <a:rPr lang="en-US" sz="3900" dirty="0">
                <a:solidFill>
                  <a:schemeClr val="bg1"/>
                </a:solidFill>
                <a:latin typeface="Times New Roman" panose="02020603050405020304" pitchFamily="18" charset="0"/>
                <a:cs typeface="Times New Roman" panose="02020603050405020304" pitchFamily="18" charset="0"/>
              </a:rPr>
              <a:t>Chi-Square Test Results</a:t>
            </a:r>
            <a:endParaRPr lang="en-CA" sz="39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23DE1A-627F-CFDF-F7CD-5D34F69381A8}"/>
              </a:ext>
            </a:extLst>
          </p:cNvPr>
          <p:cNvSpPr>
            <a:spLocks noGrp="1"/>
          </p:cNvSpPr>
          <p:nvPr>
            <p:ph idx="1"/>
          </p:nvPr>
        </p:nvSpPr>
        <p:spPr>
          <a:xfrm>
            <a:off x="6593472" y="2436487"/>
            <a:ext cx="4970943" cy="2197768"/>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Chi-Square Statistic: 19.91</a:t>
            </a:r>
          </a:p>
          <a:p>
            <a:r>
              <a:rPr lang="en-US" sz="3200" dirty="0">
                <a:solidFill>
                  <a:schemeClr val="bg1"/>
                </a:solidFill>
                <a:latin typeface="Times New Roman" panose="02020603050405020304" pitchFamily="18" charset="0"/>
                <a:cs typeface="Times New Roman" panose="02020603050405020304" pitchFamily="18" charset="0"/>
              </a:rPr>
              <a:t>Degrees of Freedom: 10</a:t>
            </a:r>
          </a:p>
          <a:p>
            <a:r>
              <a:rPr lang="en-US" sz="3200" dirty="0">
                <a:solidFill>
                  <a:schemeClr val="bg1"/>
                </a:solidFill>
                <a:latin typeface="Times New Roman" panose="02020603050405020304" pitchFamily="18" charset="0"/>
                <a:cs typeface="Times New Roman" panose="02020603050405020304" pitchFamily="18" charset="0"/>
              </a:rPr>
              <a:t>p-value: 0.03011</a:t>
            </a:r>
            <a:endParaRPr lang="en-CA"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01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A7C22D-A902-3C72-C197-73E273C27DA3}"/>
              </a:ext>
            </a:extLst>
          </p:cNvPr>
          <p:cNvSpPr>
            <a:spLocks noGrp="1"/>
          </p:cNvSpPr>
          <p:nvPr>
            <p:ph type="title"/>
          </p:nvPr>
        </p:nvSpPr>
        <p:spPr>
          <a:xfrm>
            <a:off x="1102368" y="694268"/>
            <a:ext cx="3553510" cy="5477932"/>
          </a:xfrm>
        </p:spPr>
        <p:txBody>
          <a:bodyP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Insights gained from the Chi-Squared Test Results</a:t>
            </a:r>
            <a:endParaRPr lang="en-CA" sz="2800" dirty="0">
              <a:solidFill>
                <a:schemeClr val="bg1"/>
              </a:solidFill>
              <a:latin typeface="Times New Roman" panose="02020603050405020304" pitchFamily="18" charset="0"/>
              <a:cs typeface="Times New Roman" panose="02020603050405020304" pitchFamily="18" charset="0"/>
            </a:endParaRPr>
          </a:p>
        </p:txBody>
      </p:sp>
      <p:grpSp>
        <p:nvGrpSpPr>
          <p:cNvPr id="19"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0" name="Freeform: Shape 19">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3"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8" name="Oval 37">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C27864B-7E3B-549D-70CE-4E592061358E}"/>
              </a:ext>
            </a:extLst>
          </p:cNvPr>
          <p:cNvSpPr>
            <a:spLocks noGrp="1"/>
          </p:cNvSpPr>
          <p:nvPr>
            <p:ph idx="1"/>
          </p:nvPr>
        </p:nvSpPr>
        <p:spPr>
          <a:xfrm>
            <a:off x="5777861" y="1892968"/>
            <a:ext cx="6301843" cy="427923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analysis demonstrates a statistically significant correlation between the passenger capacity and the type of airbag installed in the car.</a:t>
            </a:r>
          </a:p>
          <a:p>
            <a:r>
              <a:rPr lang="en-US" dirty="0">
                <a:solidFill>
                  <a:schemeClr val="bg1"/>
                </a:solidFill>
                <a:latin typeface="Times New Roman" panose="02020603050405020304" pitchFamily="18" charset="0"/>
                <a:cs typeface="Times New Roman" panose="02020603050405020304" pitchFamily="18" charset="0"/>
              </a:rPr>
              <a:t>This correlation emphasizes the significance of giving priority to safety measures, particularly airbags, in vehicles that have a larger passenger capacity.</a:t>
            </a:r>
          </a:p>
        </p:txBody>
      </p:sp>
    </p:spTree>
    <p:extLst>
      <p:ext uri="{BB962C8B-B14F-4D97-AF65-F5344CB8AC3E}">
        <p14:creationId xmlns:p14="http://schemas.microsoft.com/office/powerpoint/2010/main" val="256332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7B6B1323-65E5-AFF1-0995-2AE7C3EDD3F5}"/>
              </a:ext>
            </a:extLst>
          </p:cNvPr>
          <p:cNvSpPr>
            <a:spLocks noGrp="1"/>
          </p:cNvSpPr>
          <p:nvPr>
            <p:ph type="title"/>
          </p:nvPr>
        </p:nvSpPr>
        <p:spPr>
          <a:xfrm>
            <a:off x="1102367" y="1264801"/>
            <a:ext cx="4114571" cy="4296387"/>
          </a:xfrm>
        </p:spPr>
        <p:txBody>
          <a:bodyPr>
            <a:normAutofit/>
          </a:bodyPr>
          <a:lstStyle/>
          <a:p>
            <a:pPr algn="ctr"/>
            <a:r>
              <a:rPr lang="en-US" sz="3200" dirty="0">
                <a:solidFill>
                  <a:schemeClr val="bg1"/>
                </a:solidFill>
                <a:latin typeface="Times New Roman" panose="02020603050405020304" pitchFamily="18" charset="0"/>
                <a:cs typeface="Times New Roman" panose="02020603050405020304" pitchFamily="18" charset="0"/>
              </a:rPr>
              <a:t>Key findings based on the insights</a:t>
            </a:r>
            <a:endParaRPr lang="en-CA" sz="3200" dirty="0">
              <a:solidFill>
                <a:schemeClr val="bg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8A45404-35B2-47EA-5A18-5E274EF3E49F}"/>
              </a:ext>
            </a:extLst>
          </p:cNvPr>
          <p:cNvSpPr>
            <a:spLocks noGrp="1"/>
          </p:cNvSpPr>
          <p:nvPr>
            <p:ph idx="1"/>
          </p:nvPr>
        </p:nvSpPr>
        <p:spPr>
          <a:xfrm>
            <a:off x="5419376" y="1264800"/>
            <a:ext cx="6644287" cy="489536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strong correlation between passenger capacity and vehicle airbag type emphasizes the crucial role of safety measures, namely airbags, in cars intended for accommodating more passengers.</a:t>
            </a:r>
          </a:p>
          <a:p>
            <a:r>
              <a:rPr lang="en-US" dirty="0">
                <a:solidFill>
                  <a:schemeClr val="bg1"/>
                </a:solidFill>
                <a:latin typeface="Times New Roman" panose="02020603050405020304" pitchFamily="18" charset="0"/>
                <a:cs typeface="Times New Roman" panose="02020603050405020304" pitchFamily="18" charset="0"/>
              </a:rPr>
              <a:t>Automotive manufacturers and authorities should give top priority to the implementation of strong safety standards and advanced technologies to guarantee the safety of occupants, particularly in larger cars.</a:t>
            </a: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3595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9780F51-230E-B04D-8BC9-DB88DCAFD239}"/>
              </a:ext>
            </a:extLst>
          </p:cNvPr>
          <p:cNvSpPr>
            <a:spLocks noGrp="1"/>
          </p:cNvSpPr>
          <p:nvPr>
            <p:ph type="title"/>
          </p:nvPr>
        </p:nvSpPr>
        <p:spPr>
          <a:xfrm>
            <a:off x="962527" y="1716506"/>
            <a:ext cx="3625515" cy="2390274"/>
          </a:xfrm>
        </p:spPr>
        <p:txBody>
          <a:bodyPr anchor="t">
            <a:normAutofit/>
          </a:bodyPr>
          <a:lstStyle/>
          <a:p>
            <a:r>
              <a:rPr lang="en-US" sz="2800" dirty="0">
                <a:latin typeface="Times New Roman" panose="02020603050405020304" pitchFamily="18" charset="0"/>
                <a:cs typeface="Times New Roman" panose="02020603050405020304" pitchFamily="18" charset="0"/>
              </a:rPr>
              <a:t>Other two Combinations for Analysis</a:t>
            </a:r>
            <a:endParaRPr lang="en-CA" sz="2800"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ECB092-3B5C-9726-B0CE-A3F91419CF19}"/>
              </a:ext>
            </a:extLst>
          </p:cNvPr>
          <p:cNvSpPr>
            <a:spLocks noGrp="1"/>
          </p:cNvSpPr>
          <p:nvPr>
            <p:ph idx="1"/>
          </p:nvPr>
        </p:nvSpPr>
        <p:spPr>
          <a:xfrm>
            <a:off x="5365871" y="288758"/>
            <a:ext cx="6826129" cy="6569241"/>
          </a:xfrm>
        </p:spPr>
        <p:txBody>
          <a:bodyPr>
            <a:normAutofit fontScale="92500" lnSpcReduction="10000"/>
          </a:bodyPr>
          <a:lstStyle/>
          <a:p>
            <a:pPr marL="0" indent="0">
              <a:buNone/>
            </a:pPr>
            <a:r>
              <a:rPr lang="en-US" b="1" dirty="0">
                <a:solidFill>
                  <a:schemeClr val="tx1">
                    <a:alpha val="80000"/>
                  </a:schemeClr>
                </a:solidFill>
                <a:latin typeface="Times New Roman" panose="02020603050405020304" pitchFamily="18" charset="0"/>
                <a:cs typeface="Times New Roman" panose="02020603050405020304" pitchFamily="18" charset="0"/>
              </a:rPr>
              <a:t>Combination 1:</a:t>
            </a:r>
          </a:p>
          <a:p>
            <a:r>
              <a:rPr lang="en-US" sz="2400" dirty="0">
                <a:solidFill>
                  <a:schemeClr val="tx1">
                    <a:alpha val="80000"/>
                  </a:schemeClr>
                </a:solidFill>
                <a:latin typeface="Times New Roman" panose="02020603050405020304" pitchFamily="18" charset="0"/>
                <a:cs typeface="Times New Roman" panose="02020603050405020304" pitchFamily="18" charset="0"/>
              </a:rPr>
              <a:t>Variables: Fuel Efficiency (Fuel) and Car Type (Sedan, SUV, Truck, etc.)</a:t>
            </a:r>
          </a:p>
          <a:p>
            <a:r>
              <a:rPr lang="en-US" sz="2400" dirty="0">
                <a:solidFill>
                  <a:schemeClr val="tx1">
                    <a:alpha val="80000"/>
                  </a:schemeClr>
                </a:solidFill>
                <a:latin typeface="Times New Roman" panose="02020603050405020304" pitchFamily="18" charset="0"/>
                <a:cs typeface="Times New Roman" panose="02020603050405020304" pitchFamily="18" charset="0"/>
              </a:rPr>
              <a:t>Reason for choosing: To examine the potential correlation between fuel efficiency and the type of car being marketed.</a:t>
            </a:r>
          </a:p>
          <a:p>
            <a:r>
              <a:rPr lang="en-US" sz="2400" dirty="0">
                <a:solidFill>
                  <a:schemeClr val="tx1">
                    <a:alpha val="80000"/>
                  </a:schemeClr>
                </a:solidFill>
                <a:latin typeface="Times New Roman" panose="02020603050405020304" pitchFamily="18" charset="0"/>
                <a:cs typeface="Times New Roman" panose="02020603050405020304" pitchFamily="18" charset="0"/>
              </a:rPr>
              <a:t>Potential Insights: Assessing the comparative fuel efficiency of different car models to gain valuable information for marketing or production initiatives.</a:t>
            </a:r>
          </a:p>
          <a:p>
            <a:pPr marL="0" indent="0">
              <a:buNone/>
            </a:pPr>
            <a:r>
              <a:rPr lang="en-US" b="1" dirty="0">
                <a:solidFill>
                  <a:schemeClr val="tx1">
                    <a:alpha val="80000"/>
                  </a:schemeClr>
                </a:solidFill>
                <a:latin typeface="Times New Roman" panose="02020603050405020304" pitchFamily="18" charset="0"/>
                <a:cs typeface="Times New Roman" panose="02020603050405020304" pitchFamily="18" charset="0"/>
              </a:rPr>
              <a:t>Combination 2:</a:t>
            </a:r>
          </a:p>
          <a:p>
            <a:r>
              <a:rPr lang="en-US" sz="2400" dirty="0">
                <a:solidFill>
                  <a:schemeClr val="tx1">
                    <a:alpha val="80000"/>
                  </a:schemeClr>
                </a:solidFill>
                <a:latin typeface="Times New Roman" panose="02020603050405020304" pitchFamily="18" charset="0"/>
                <a:cs typeface="Times New Roman" panose="02020603050405020304" pitchFamily="18" charset="0"/>
              </a:rPr>
              <a:t>Variables: Price Range (Low, Medium, High) and Customer Satisfaction (Satisfied, Neutral, Dissatisfied)</a:t>
            </a:r>
          </a:p>
          <a:p>
            <a:r>
              <a:rPr lang="en-US" sz="2400" dirty="0">
                <a:solidFill>
                  <a:schemeClr val="tx1">
                    <a:alpha val="80000"/>
                  </a:schemeClr>
                </a:solidFill>
                <a:latin typeface="Times New Roman" panose="02020603050405020304" pitchFamily="18" charset="0"/>
                <a:cs typeface="Times New Roman" panose="02020603050405020304" pitchFamily="18" charset="0"/>
              </a:rPr>
              <a:t>Reason for choosing: To examine the correlation between the price range of a product or service and the level of satisfaction experienced by customers.</a:t>
            </a:r>
          </a:p>
          <a:p>
            <a:r>
              <a:rPr lang="en-US" sz="2400" dirty="0">
                <a:solidFill>
                  <a:schemeClr val="tx1">
                    <a:alpha val="80000"/>
                  </a:schemeClr>
                </a:solidFill>
                <a:latin typeface="Times New Roman" panose="02020603050405020304" pitchFamily="18" charset="0"/>
                <a:cs typeface="Times New Roman" panose="02020603050405020304" pitchFamily="18" charset="0"/>
              </a:rPr>
              <a:t>Potential Insights: Determining whether clients within specific price brackets exhibit higher levels of satisfaction with their purchases, which might be useful for customer segmentation or product positioning initiatives.</a:t>
            </a:r>
          </a:p>
          <a:p>
            <a:pPr marL="0" indent="0">
              <a:buNone/>
            </a:pPr>
            <a:endParaRPr lang="en-CA" sz="2400" dirty="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1488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E8694EA-99CA-B1E5-41A7-A35314BAE24B}"/>
              </a:ext>
            </a:extLst>
          </p:cNvPr>
          <p:cNvSpPr>
            <a:spLocks noGrp="1"/>
          </p:cNvSpPr>
          <p:nvPr>
            <p:ph type="title"/>
          </p:nvPr>
        </p:nvSpPr>
        <p:spPr>
          <a:xfrm>
            <a:off x="3092673" y="473244"/>
            <a:ext cx="4607538" cy="1325563"/>
          </a:xfrm>
        </p:spPr>
        <p:txBody>
          <a:bodyPr anchor="b">
            <a:normAutofit/>
          </a:bodyPr>
          <a:lstStyle/>
          <a:p>
            <a:pPr algn="r"/>
            <a:r>
              <a:rPr lang="en-US" dirty="0">
                <a:solidFill>
                  <a:schemeClr val="bg1"/>
                </a:solidFill>
                <a:latin typeface="Times New Roman" panose="02020603050405020304" pitchFamily="18" charset="0"/>
                <a:cs typeface="Times New Roman" panose="02020603050405020304" pitchFamily="18" charset="0"/>
              </a:rPr>
              <a:t>Appendix</a:t>
            </a:r>
            <a:endParaRPr lang="en-CA"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1FC6FCB-71D7-8A83-4BAD-01D908C9302F}"/>
              </a:ext>
            </a:extLst>
          </p:cNvPr>
          <p:cNvPicPr>
            <a:picLocks noGrp="1" noChangeAspect="1"/>
          </p:cNvPicPr>
          <p:nvPr>
            <p:ph idx="1"/>
          </p:nvPr>
        </p:nvPicPr>
        <p:blipFill>
          <a:blip r:embed="rId2"/>
          <a:stretch>
            <a:fillRect/>
          </a:stretch>
        </p:blipFill>
        <p:spPr>
          <a:xfrm>
            <a:off x="272716" y="2110681"/>
            <a:ext cx="11614484" cy="4274075"/>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18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TotalTime>
  <Words>676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Statistical and Predictive Modeling Assignment 4- Chi-Squared Analysis</vt:lpstr>
      <vt:lpstr>Description of the Analysis</vt:lpstr>
      <vt:lpstr>Steps for Hypothesis Testing</vt:lpstr>
      <vt:lpstr>Conduction of the Chi-Squared Analysis</vt:lpstr>
      <vt:lpstr>Chi-Square Test Results</vt:lpstr>
      <vt:lpstr>Insights gained from the Chi-Squared Test Results</vt:lpstr>
      <vt:lpstr>Key findings based on the insights</vt:lpstr>
      <vt:lpstr>Other two Combinations for Analysis</vt:lpstr>
      <vt:lpstr>Appendix</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and Predictive Modeling Assignment 4- Chi-Squared Analysis</dc:title>
  <dc:creator>Maisha Khatoon</dc:creator>
  <cp:lastModifiedBy>Maisha Khatoon</cp:lastModifiedBy>
  <cp:revision>1</cp:revision>
  <dcterms:created xsi:type="dcterms:W3CDTF">2024-03-28T04:12:03Z</dcterms:created>
  <dcterms:modified xsi:type="dcterms:W3CDTF">2024-03-28T08:34:34Z</dcterms:modified>
</cp:coreProperties>
</file>