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6" r:id="rId3"/>
    <p:sldId id="264" r:id="rId4"/>
    <p:sldId id="267" r:id="rId5"/>
    <p:sldId id="274" r:id="rId6"/>
    <p:sldId id="268" r:id="rId7"/>
    <p:sldId id="269"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20" autoAdjust="0"/>
  </p:normalViewPr>
  <p:slideViewPr>
    <p:cSldViewPr snapToGrid="0">
      <p:cViewPr>
        <p:scale>
          <a:sx n="50" d="100"/>
          <a:sy n="50" d="100"/>
        </p:scale>
        <p:origin x="29"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377E-4975-B999-FFD7-86B697856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EFB34F-7C2F-509A-21E6-82FC187863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FF70A14-B427-7B67-FAD0-F24482DC9FE8}"/>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5" name="Footer Placeholder 4">
            <a:extLst>
              <a:ext uri="{FF2B5EF4-FFF2-40B4-BE49-F238E27FC236}">
                <a16:creationId xmlns:a16="http://schemas.microsoft.com/office/drawing/2014/main" id="{6FA43588-590B-B40E-CA53-ECC5A0233E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054057-A748-C6BC-F67C-6F170B49552A}"/>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256629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C6FE-CF52-BB44-25A0-2540D21D28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E7AC6F7-1AEB-42A6-03DB-2F9E994AA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DB43DD6-A11D-909D-4A2E-D3BF17D9BAB9}"/>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5" name="Footer Placeholder 4">
            <a:extLst>
              <a:ext uri="{FF2B5EF4-FFF2-40B4-BE49-F238E27FC236}">
                <a16:creationId xmlns:a16="http://schemas.microsoft.com/office/drawing/2014/main" id="{385BDF9A-AEE6-0ECA-6715-0916382EF8C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78C998-2554-5E8C-5D8E-27660E0771F5}"/>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135187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814C7-99E1-6058-E048-35A34C695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CD032F-6187-AA5D-A63B-45097BCFD4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FB5B69D-6679-4A27-8070-08B3460F78B2}"/>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5" name="Footer Placeholder 4">
            <a:extLst>
              <a:ext uri="{FF2B5EF4-FFF2-40B4-BE49-F238E27FC236}">
                <a16:creationId xmlns:a16="http://schemas.microsoft.com/office/drawing/2014/main" id="{9C4EDCD9-23F4-D880-6FFC-71C1820296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BC5CBB4-BDD7-2A5F-75C9-2AA2E3E28B46}"/>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395248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D0F3-5126-58C8-EE58-9E68351007A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C962B2C-7D83-451D-D2C8-07CB13FC64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0613E90-FE1A-3618-8566-99FF6AE0D1C7}"/>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5" name="Footer Placeholder 4">
            <a:extLst>
              <a:ext uri="{FF2B5EF4-FFF2-40B4-BE49-F238E27FC236}">
                <a16:creationId xmlns:a16="http://schemas.microsoft.com/office/drawing/2014/main" id="{054D0162-4246-E89F-9CA3-143FE3A18B4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F0EFCEA-450D-E420-B930-B21A8D509F75}"/>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199763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3F21-A903-7931-CC68-75B685412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863D0A3-665A-402A-8876-C15A84CB3A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E80C7A-F0F4-02B7-DB98-ACD2C5A492DF}"/>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5" name="Footer Placeholder 4">
            <a:extLst>
              <a:ext uri="{FF2B5EF4-FFF2-40B4-BE49-F238E27FC236}">
                <a16:creationId xmlns:a16="http://schemas.microsoft.com/office/drawing/2014/main" id="{47F4628E-51CC-55BE-DA63-6C872BE185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D7F6E8-8C67-EC4D-BA21-A1D4026EF120}"/>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424037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F8DD-DE0A-390A-4046-769E3F20D7E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7AF8894-AE54-1A35-EB0C-4A3C007AEB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8CFE886-284C-7B6C-A4FF-0E69C3F45A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20D6ABB-8F75-D475-246C-F5A15468AA33}"/>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6" name="Footer Placeholder 5">
            <a:extLst>
              <a:ext uri="{FF2B5EF4-FFF2-40B4-BE49-F238E27FC236}">
                <a16:creationId xmlns:a16="http://schemas.microsoft.com/office/drawing/2014/main" id="{A421557B-E6D6-86F5-C705-A5CC8D1094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C2BA9AB-5D65-6710-C251-3D772F18B279}"/>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299202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894A-6704-EDA3-46DA-DF7A7A820CE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F19A783-50AE-B0D3-DE42-563F49679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D29546-81BC-BFBF-B733-79D3FADB1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BDDBEC-86AA-21D4-07D2-B5E286A5A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F014D-CA19-6A77-E3F0-657049D40C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5EB563-6748-F006-DD44-520F293A0829}"/>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8" name="Footer Placeholder 7">
            <a:extLst>
              <a:ext uri="{FF2B5EF4-FFF2-40B4-BE49-F238E27FC236}">
                <a16:creationId xmlns:a16="http://schemas.microsoft.com/office/drawing/2014/main" id="{319E7EFA-5824-9DB2-93E6-0337E1E2ED73}"/>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46FB162-9492-8BF9-1818-6DEE9E0E19C8}"/>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355218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9E80-F50C-6E5E-C90D-F29F353FC09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064E811-0322-EE16-8E84-F8CDA5F0ABE2}"/>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4" name="Footer Placeholder 3">
            <a:extLst>
              <a:ext uri="{FF2B5EF4-FFF2-40B4-BE49-F238E27FC236}">
                <a16:creationId xmlns:a16="http://schemas.microsoft.com/office/drawing/2014/main" id="{27403C7D-EEEB-B54D-3C4B-FBA7147A50F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F12E2F4-D57F-7398-9D72-389A0F716F5A}"/>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406168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7433E-9FCF-BD5C-61F9-151CFB9832E3}"/>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3" name="Footer Placeholder 2">
            <a:extLst>
              <a:ext uri="{FF2B5EF4-FFF2-40B4-BE49-F238E27FC236}">
                <a16:creationId xmlns:a16="http://schemas.microsoft.com/office/drawing/2014/main" id="{8B498A43-5A20-2BF5-D98F-DCDFB98CE17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7E4C9FF-0C0A-31C4-47A5-8191A749391E}"/>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335927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BF0C-CEA4-66F1-92FE-0EA05C724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D0B0ECA-14A2-4D79-2BAE-13930747A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7882D11-74E5-B60B-3849-A72F36938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044C32-0D2E-8EEB-573F-BF6105FF58C9}"/>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6" name="Footer Placeholder 5">
            <a:extLst>
              <a:ext uri="{FF2B5EF4-FFF2-40B4-BE49-F238E27FC236}">
                <a16:creationId xmlns:a16="http://schemas.microsoft.com/office/drawing/2014/main" id="{BF4B4572-23C4-699F-BB79-C5BB593764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E793B70-9ED0-74D2-39CA-D88FCC25EAA8}"/>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13901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412A-88A1-451F-122B-EFC25B27A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2E177CA0-645F-54B0-EAA4-5FFADE2F5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63AE8BE-D4EB-A74D-6E8B-9C2CD4A0F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DDF9-7003-B72D-BB7F-74C1F061D375}"/>
              </a:ext>
            </a:extLst>
          </p:cNvPr>
          <p:cNvSpPr>
            <a:spLocks noGrp="1"/>
          </p:cNvSpPr>
          <p:nvPr>
            <p:ph type="dt" sz="half" idx="10"/>
          </p:nvPr>
        </p:nvSpPr>
        <p:spPr/>
        <p:txBody>
          <a:bodyPr/>
          <a:lstStyle/>
          <a:p>
            <a:fld id="{EFE818A9-5DD1-4C94-867B-5E86B6DB48C9}" type="datetimeFigureOut">
              <a:rPr lang="en-CA" smtClean="0"/>
              <a:t>2024-04-08</a:t>
            </a:fld>
            <a:endParaRPr lang="en-CA"/>
          </a:p>
        </p:txBody>
      </p:sp>
      <p:sp>
        <p:nvSpPr>
          <p:cNvPr id="6" name="Footer Placeholder 5">
            <a:extLst>
              <a:ext uri="{FF2B5EF4-FFF2-40B4-BE49-F238E27FC236}">
                <a16:creationId xmlns:a16="http://schemas.microsoft.com/office/drawing/2014/main" id="{29EE38CD-FD9F-CD46-DF4E-001414943D2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29206F-23C4-0C21-B61E-C6D23020EA32}"/>
              </a:ext>
            </a:extLst>
          </p:cNvPr>
          <p:cNvSpPr>
            <a:spLocks noGrp="1"/>
          </p:cNvSpPr>
          <p:nvPr>
            <p:ph type="sldNum" sz="quarter" idx="12"/>
          </p:nvPr>
        </p:nvSpPr>
        <p:spPr/>
        <p:txBody>
          <a:bodyPr/>
          <a:lstStyle/>
          <a:p>
            <a:fld id="{3D2995A2-A5F6-478A-9DA9-72E29B993020}" type="slidenum">
              <a:rPr lang="en-CA" smtClean="0"/>
              <a:t>‹#›</a:t>
            </a:fld>
            <a:endParaRPr lang="en-CA"/>
          </a:p>
        </p:txBody>
      </p:sp>
    </p:spTree>
    <p:extLst>
      <p:ext uri="{BB962C8B-B14F-4D97-AF65-F5344CB8AC3E}">
        <p14:creationId xmlns:p14="http://schemas.microsoft.com/office/powerpoint/2010/main" val="378631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8C21FA-8112-5FC7-E70E-5776BD4424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7B239D2-86EF-BCC9-5FB0-A819DC0F16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92C86F6-109A-0C32-3FFA-16A36240D2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E818A9-5DD1-4C94-867B-5E86B6DB48C9}" type="datetimeFigureOut">
              <a:rPr lang="en-CA" smtClean="0"/>
              <a:t>2024-04-08</a:t>
            </a:fld>
            <a:endParaRPr lang="en-CA"/>
          </a:p>
        </p:txBody>
      </p:sp>
      <p:sp>
        <p:nvSpPr>
          <p:cNvPr id="5" name="Footer Placeholder 4">
            <a:extLst>
              <a:ext uri="{FF2B5EF4-FFF2-40B4-BE49-F238E27FC236}">
                <a16:creationId xmlns:a16="http://schemas.microsoft.com/office/drawing/2014/main" id="{91C0E6B0-6D08-8D8F-BCE8-EB26E38264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89B45DB5-64AF-5BCB-AEA8-6AC8565588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2995A2-A5F6-478A-9DA9-72E29B993020}" type="slidenum">
              <a:rPr lang="en-CA" smtClean="0"/>
              <a:t>‹#›</a:t>
            </a:fld>
            <a:endParaRPr lang="en-CA"/>
          </a:p>
        </p:txBody>
      </p:sp>
    </p:spTree>
    <p:extLst>
      <p:ext uri="{BB962C8B-B14F-4D97-AF65-F5344CB8AC3E}">
        <p14:creationId xmlns:p14="http://schemas.microsoft.com/office/powerpoint/2010/main" val="885663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1" name="Straight Connector 1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7F4C53-373E-4E38-2D92-9A2CC21CF56E}"/>
              </a:ext>
            </a:extLst>
          </p:cNvPr>
          <p:cNvSpPr>
            <a:spLocks noGrp="1"/>
          </p:cNvSpPr>
          <p:nvPr>
            <p:ph type="title"/>
          </p:nvPr>
        </p:nvSpPr>
        <p:spPr>
          <a:xfrm>
            <a:off x="1521055" y="1055718"/>
            <a:ext cx="9144000" cy="3358343"/>
          </a:xfrm>
        </p:spPr>
        <p:txBody>
          <a:bodyPr vert="horz" lIns="91440" tIns="45720" rIns="91440" bIns="45720" rtlCol="0" anchor="ctr">
            <a:normAutofit/>
          </a:bodyPr>
          <a:lstStyle/>
          <a:p>
            <a:pPr algn="ctr"/>
            <a:r>
              <a:rPr lang="en-US" b="1" kern="1200" dirty="0">
                <a:solidFill>
                  <a:schemeClr val="tx1"/>
                </a:solidFill>
                <a:latin typeface="Times New Roman" panose="02020603050405020304" pitchFamily="18" charset="0"/>
                <a:cs typeface="Times New Roman" panose="02020603050405020304" pitchFamily="18" charset="0"/>
              </a:rPr>
              <a:t>Statistical and Predictive Modeling</a:t>
            </a:r>
            <a:br>
              <a:rPr lang="en-US" b="1" kern="1200" dirty="0">
                <a:solidFill>
                  <a:schemeClr val="tx1"/>
                </a:solidFill>
                <a:latin typeface="Times New Roman" panose="02020603050405020304" pitchFamily="18" charset="0"/>
                <a:cs typeface="Times New Roman" panose="02020603050405020304" pitchFamily="18" charset="0"/>
              </a:rPr>
            </a:br>
            <a:r>
              <a:rPr lang="en-US" b="1" kern="1200" dirty="0">
                <a:solidFill>
                  <a:schemeClr val="tx1"/>
                </a:solidFill>
                <a:latin typeface="Times New Roman" panose="02020603050405020304" pitchFamily="18" charset="0"/>
                <a:cs typeface="Times New Roman" panose="02020603050405020304" pitchFamily="18" charset="0"/>
              </a:rPr>
              <a:t>Assignment 5- Linear Regression</a:t>
            </a:r>
            <a:br>
              <a:rPr lang="en-US" sz="3200" kern="1200" dirty="0">
                <a:solidFill>
                  <a:schemeClr val="tx1"/>
                </a:solidFill>
                <a:latin typeface="Times New Roman" panose="02020603050405020304" pitchFamily="18" charset="0"/>
                <a:cs typeface="Times New Roman" panose="02020603050405020304" pitchFamily="18" charset="0"/>
              </a:rPr>
            </a:br>
            <a:br>
              <a:rPr lang="en-US" sz="3600" kern="1200" dirty="0">
                <a:solidFill>
                  <a:schemeClr val="tx1"/>
                </a:solidFill>
                <a:latin typeface="Times New Roman" panose="02020603050405020304" pitchFamily="18" charset="0"/>
                <a:cs typeface="Times New Roman" panose="02020603050405020304" pitchFamily="18" charset="0"/>
              </a:rPr>
            </a:br>
            <a:r>
              <a:rPr lang="en-US" sz="3200" b="1" kern="1200" dirty="0">
                <a:solidFill>
                  <a:schemeClr val="tx1"/>
                </a:solidFill>
                <a:latin typeface="Times New Roman" panose="02020603050405020304" pitchFamily="18" charset="0"/>
                <a:cs typeface="Times New Roman" panose="02020603050405020304" pitchFamily="18" charset="0"/>
              </a:rPr>
              <a:t>Name of the Student: Maisha Khatoon</a:t>
            </a:r>
            <a:br>
              <a:rPr lang="en-US" sz="3200" b="1" kern="1200" dirty="0">
                <a:solidFill>
                  <a:schemeClr val="tx1"/>
                </a:solidFill>
                <a:latin typeface="Times New Roman" panose="02020603050405020304" pitchFamily="18" charset="0"/>
                <a:cs typeface="Times New Roman" panose="02020603050405020304" pitchFamily="18" charset="0"/>
              </a:rPr>
            </a:br>
            <a:r>
              <a:rPr lang="en-US" sz="3200" b="1" kern="1200" dirty="0">
                <a:solidFill>
                  <a:schemeClr val="tx1"/>
                </a:solidFill>
                <a:latin typeface="Times New Roman" panose="02020603050405020304" pitchFamily="18" charset="0"/>
                <a:cs typeface="Times New Roman" panose="02020603050405020304" pitchFamily="18" charset="0"/>
              </a:rPr>
              <a:t>Student ID: 100899259</a:t>
            </a:r>
            <a:br>
              <a:rPr lang="en-US" sz="3200" kern="1200" dirty="0">
                <a:solidFill>
                  <a:schemeClr val="tx1"/>
                </a:solidFill>
                <a:latin typeface="Times New Roman" panose="02020603050405020304" pitchFamily="18" charset="0"/>
                <a:cs typeface="Times New Roman" panose="02020603050405020304" pitchFamily="18" charset="0"/>
              </a:rPr>
            </a:br>
            <a:endParaRPr lang="en-US" sz="32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931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A8C6C9-3A17-06D7-698A-AAAE1C965C14}"/>
              </a:ext>
            </a:extLst>
          </p:cNvPr>
          <p:cNvSpPr>
            <a:spLocks noGrp="1"/>
          </p:cNvSpPr>
          <p:nvPr>
            <p:ph type="title"/>
          </p:nvPr>
        </p:nvSpPr>
        <p:spPr>
          <a:xfrm>
            <a:off x="838200" y="365126"/>
            <a:ext cx="10515600" cy="1030538"/>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CA" sz="3200" b="1" dirty="0">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B50C11-9D3E-40C2-7CF0-B19C3676E667}"/>
              </a:ext>
            </a:extLst>
          </p:cNvPr>
          <p:cNvSpPr>
            <a:spLocks noGrp="1"/>
          </p:cNvSpPr>
          <p:nvPr>
            <p:ph idx="1"/>
          </p:nvPr>
        </p:nvSpPr>
        <p:spPr>
          <a:xfrm>
            <a:off x="838200" y="1395664"/>
            <a:ext cx="10515600" cy="4781299"/>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According to the data, there is a considerable correlation between sex and expenses, with males having higher expenses. The statistical importance of this link is demonstrated by the regression analysis, which offers important insights into gender-specific spending habits.</a:t>
            </a:r>
          </a:p>
          <a:p>
            <a:pPr marL="0" indent="0">
              <a:buNone/>
            </a:pPr>
            <a:r>
              <a:rPr lang="en-US" sz="2400" dirty="0">
                <a:latin typeface="Times New Roman" panose="02020603050405020304" pitchFamily="18" charset="0"/>
                <a:cs typeface="Times New Roman" panose="02020603050405020304" pitchFamily="18" charset="0"/>
              </a:rPr>
              <a:t>The association between sex and expenses is statistically significant, but its real-world consequences might be more complex. The results point to a relationship between gender and spending patterns, but it is important to avoid drawing too many conclusions from them. To comprehend the underlying mechanisms guiding these spending patterns, more investigation is necessary.</a:t>
            </a:r>
          </a:p>
          <a:p>
            <a:pPr marL="0" indent="0">
              <a:buNone/>
            </a:pPr>
            <a:r>
              <a:rPr lang="en-US" sz="2400" dirty="0">
                <a:latin typeface="Times New Roman" panose="02020603050405020304" pitchFamily="18" charset="0"/>
                <a:cs typeface="Times New Roman" panose="02020603050405020304" pitchFamily="18" charset="0"/>
              </a:rPr>
              <a:t>Subsequent studies might investigate the other elements that affect costs in greater detail. Taking into account factors like age, income, or geography may provide a more thorough picture of the dynamics of spending. Furthermore, examining possible interrelationships among predictors may clarify intricate linkages and enhance predictive models.</a:t>
            </a:r>
          </a:p>
          <a:p>
            <a:pPr marL="0" indent="0">
              <a:buNone/>
            </a:pPr>
            <a:endParaRPr lang="en-CA" sz="2000" dirty="0"/>
          </a:p>
        </p:txBody>
      </p:sp>
    </p:spTree>
    <p:extLst>
      <p:ext uri="{BB962C8B-B14F-4D97-AF65-F5344CB8AC3E}">
        <p14:creationId xmlns:p14="http://schemas.microsoft.com/office/powerpoint/2010/main" val="375572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9DBD8-E7DE-71F3-72EA-C057AC1E0804}"/>
              </a:ext>
            </a:extLst>
          </p:cNvPr>
          <p:cNvSpPr>
            <a:spLocks noGrp="1"/>
          </p:cNvSpPr>
          <p:nvPr>
            <p:ph type="title"/>
          </p:nvPr>
        </p:nvSpPr>
        <p:spPr>
          <a:xfrm>
            <a:off x="1043631" y="809898"/>
            <a:ext cx="10025422" cy="954734"/>
          </a:xfrm>
        </p:spPr>
        <p:txBody>
          <a:bodyPr anchor="ctr">
            <a:normAutofit/>
          </a:bodyPr>
          <a:lstStyle/>
          <a:p>
            <a:r>
              <a:rPr lang="en-US" sz="3600" b="1" dirty="0">
                <a:latin typeface="Times New Roman" panose="02020603050405020304" pitchFamily="18" charset="0"/>
                <a:cs typeface="Times New Roman" panose="02020603050405020304" pitchFamily="18" charset="0"/>
              </a:rPr>
              <a:t>Description of the Analysis</a:t>
            </a:r>
            <a:endParaRPr lang="en-CA" sz="3600" b="1" dirty="0"/>
          </a:p>
        </p:txBody>
      </p:sp>
      <p:sp>
        <p:nvSpPr>
          <p:cNvPr id="18" name="Content Placeholder 2">
            <a:extLst>
              <a:ext uri="{FF2B5EF4-FFF2-40B4-BE49-F238E27FC236}">
                <a16:creationId xmlns:a16="http://schemas.microsoft.com/office/drawing/2014/main" id="{24407BEA-EBF7-D71F-9B76-B52397E69412}"/>
              </a:ext>
            </a:extLst>
          </p:cNvPr>
          <p:cNvSpPr>
            <a:spLocks noGrp="1"/>
          </p:cNvSpPr>
          <p:nvPr>
            <p:ph idx="1"/>
          </p:nvPr>
        </p:nvSpPr>
        <p:spPr>
          <a:xfrm>
            <a:off x="640079" y="2492699"/>
            <a:ext cx="10907487" cy="3992611"/>
          </a:xfrm>
        </p:spPr>
        <p:txBody>
          <a:bodyPr anchor="ctr">
            <a:noAutofit/>
          </a:bodyPr>
          <a:lstStyle/>
          <a:p>
            <a:r>
              <a:rPr lang="en-US" sz="2000" dirty="0">
                <a:latin typeface="Times New Roman" panose="02020603050405020304" pitchFamily="18" charset="0"/>
                <a:cs typeface="Times New Roman" panose="02020603050405020304" pitchFamily="18" charset="0"/>
              </a:rPr>
              <a:t>Overview: Simple Linear Regression Analysis seeks to create a linear correlation between two variables, with one variable serving as the predictor (independent variable) and the other as the responder (dependent variable).</a:t>
            </a:r>
          </a:p>
          <a:p>
            <a:r>
              <a:rPr lang="en-US" sz="2000" dirty="0">
                <a:latin typeface="Times New Roman" panose="02020603050405020304" pitchFamily="18" charset="0"/>
                <a:cs typeface="Times New Roman" panose="02020603050405020304" pitchFamily="18" charset="0"/>
              </a:rPr>
              <a:t>Introduction to Simple Linear Regression Analysis: This analysis examines the impact of "sex" on "expenses" using the Expenses.csv dataset. The predictor variable, "sex," denotes the biological classification of individuals based on their reproductive characteristics. The dependent variable, "expenses," represents the total amount of costs that have been accumulated.</a:t>
            </a:r>
          </a:p>
          <a:p>
            <a:r>
              <a:rPr lang="en-US" sz="2000" dirty="0">
                <a:latin typeface="Times New Roman" panose="02020603050405020304" pitchFamily="18" charset="0"/>
                <a:cs typeface="Times New Roman" panose="02020603050405020304" pitchFamily="18" charset="0"/>
              </a:rPr>
              <a:t>Detailed examination: File: Expenses.csv, Independent Variable: "sex“, Dependent Variable: "expenses“.</a:t>
            </a:r>
            <a:endParaRPr lang="en-CA"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Using Simple Linear Regression, we will establish a mathematical model to represent the correlation between gender and expenses. The significance of the relationship will be assessed via hypothesis testing. The analysis will be thoroughly explored to provide a comprehensive grasp of the insights acquired.</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451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A4F474-CD56-BA2E-4230-CE3E6A506367}"/>
              </a:ext>
            </a:extLst>
          </p:cNvPr>
          <p:cNvSpPr>
            <a:spLocks noGrp="1"/>
          </p:cNvSpPr>
          <p:nvPr>
            <p:ph type="title"/>
          </p:nvPr>
        </p:nvSpPr>
        <p:spPr>
          <a:xfrm>
            <a:off x="838200" y="365125"/>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Steps for Hypothesis Testing</a:t>
            </a:r>
            <a:endParaRPr lang="en-CA" b="1" dirty="0">
              <a:latin typeface="Times New Roman" panose="02020603050405020304" pitchFamily="18" charset="0"/>
              <a:cs typeface="Times New Roman" panose="02020603050405020304" pitchFamily="18" charset="0"/>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479245-EF0F-61BB-1A35-D57501E3D8AA}"/>
              </a:ext>
            </a:extLst>
          </p:cNvPr>
          <p:cNvSpPr>
            <a:spLocks noGrp="1"/>
          </p:cNvSpPr>
          <p:nvPr>
            <p:ph idx="1"/>
          </p:nvPr>
        </p:nvSpPr>
        <p:spPr>
          <a:xfrm>
            <a:off x="838200" y="1395663"/>
            <a:ext cx="11350752" cy="4781300"/>
          </a:xfrm>
        </p:spPr>
        <p:txBody>
          <a:bodyPr>
            <a:normAutofit lnSpcReduction="10000"/>
          </a:bodyPr>
          <a:lstStyle/>
          <a:p>
            <a:pPr marL="0" indent="0">
              <a:buNone/>
            </a:pPr>
            <a:r>
              <a:rPr lang="en-US" sz="2200" b="1" dirty="0">
                <a:latin typeface="Times New Roman" panose="02020603050405020304" pitchFamily="18" charset="0"/>
                <a:cs typeface="Times New Roman" panose="02020603050405020304" pitchFamily="18" charset="0"/>
              </a:rPr>
              <a:t>1. Formulating Hypotheses:</a:t>
            </a:r>
          </a:p>
          <a:p>
            <a:r>
              <a:rPr lang="en-US" sz="2200" dirty="0">
                <a:latin typeface="Times New Roman" panose="02020603050405020304" pitchFamily="18" charset="0"/>
                <a:cs typeface="Times New Roman" panose="02020603050405020304" pitchFamily="18" charset="0"/>
              </a:rPr>
              <a:t>The null hypothesis (H</a:t>
            </a:r>
            <a:r>
              <a:rPr lang="en-US" sz="2200" baseline="-25000" dirty="0">
                <a:latin typeface="Times New Roman" panose="02020603050405020304" pitchFamily="18" charset="0"/>
                <a:cs typeface="Times New Roman" panose="02020603050405020304" pitchFamily="18" charset="0"/>
              </a:rPr>
              <a:t>o</a:t>
            </a:r>
            <a:r>
              <a:rPr lang="en-US" sz="2200" dirty="0">
                <a:latin typeface="Times New Roman" panose="02020603050405020304" pitchFamily="18" charset="0"/>
                <a:cs typeface="Times New Roman" panose="02020603050405020304" pitchFamily="18" charset="0"/>
              </a:rPr>
              <a:t>) states that there is no statistically significant association between an individual's sex and their expenses.</a:t>
            </a:r>
          </a:p>
          <a:p>
            <a:r>
              <a:rPr lang="en-US" sz="2200" dirty="0">
                <a:latin typeface="Times New Roman" panose="02020603050405020304" pitchFamily="18" charset="0"/>
                <a:cs typeface="Times New Roman" panose="02020603050405020304" pitchFamily="18" charset="0"/>
              </a:rPr>
              <a:t>The alternative hypothesis (H</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states that there exists a statistically meaningful correlation between an individual's gender and their expenditures.</a:t>
            </a:r>
          </a:p>
          <a:p>
            <a:r>
              <a:rPr lang="en-US" sz="2200" dirty="0">
                <a:latin typeface="Times New Roman" panose="02020603050405020304" pitchFamily="18" charset="0"/>
                <a:cs typeface="Times New Roman" panose="02020603050405020304" pitchFamily="18" charset="0"/>
              </a:rPr>
              <a:t>Validating the assumptions of linearity, independence, constant variance, and normality.</a:t>
            </a:r>
          </a:p>
          <a:p>
            <a:r>
              <a:rPr lang="en-US" sz="2200" dirty="0">
                <a:latin typeface="Times New Roman" panose="02020603050405020304" pitchFamily="18" charset="0"/>
                <a:cs typeface="Times New Roman" panose="02020603050405020304" pitchFamily="18" charset="0"/>
              </a:rPr>
              <a:t>The significance level, typically set at 0.05, indicated as α, is the chance of rejecting the null hypothesis when it is true.</a:t>
            </a:r>
          </a:p>
          <a:p>
            <a:pPr marL="0" indent="0">
              <a:buNone/>
            </a:pPr>
            <a:r>
              <a:rPr lang="en-US" sz="2200" b="1" dirty="0">
                <a:solidFill>
                  <a:srgbClr val="0D0D0D"/>
                </a:solidFill>
                <a:highlight>
                  <a:srgbClr val="FFFFFF"/>
                </a:highlight>
                <a:latin typeface="Times New Roman" panose="02020603050405020304" pitchFamily="18" charset="0"/>
                <a:cs typeface="Times New Roman" panose="02020603050405020304" pitchFamily="18" charset="0"/>
              </a:rPr>
              <a:t>2. Assumptions Verification for Linear Regression Model:</a:t>
            </a:r>
          </a:p>
          <a:p>
            <a:r>
              <a:rPr lang="en-US" sz="2200" dirty="0">
                <a:solidFill>
                  <a:srgbClr val="0D0D0D"/>
                </a:solidFill>
                <a:highlight>
                  <a:srgbClr val="FFFFFF"/>
                </a:highlight>
                <a:latin typeface="Times New Roman" panose="02020603050405020304" pitchFamily="18" charset="0"/>
                <a:cs typeface="Times New Roman" panose="02020603050405020304" pitchFamily="18" charset="0"/>
              </a:rPr>
              <a:t> Before performing hypothesis testing, it is crucial to verify that the assumptions of linear regression are satisfied.</a:t>
            </a:r>
          </a:p>
          <a:p>
            <a:r>
              <a:rPr lang="en-US" sz="2200" dirty="0">
                <a:solidFill>
                  <a:srgbClr val="0D0D0D"/>
                </a:solidFill>
                <a:highlight>
                  <a:srgbClr val="FFFFFF"/>
                </a:highlight>
                <a:latin typeface="Times New Roman" panose="02020603050405020304" pitchFamily="18" charset="0"/>
                <a:cs typeface="Times New Roman" panose="02020603050405020304" pitchFamily="18" charset="0"/>
              </a:rPr>
              <a:t>The assumptions for this analysis are that the data follows a linear pattern, the observations are independent, the residuals have a constant variance (homoscedasticity), and the residuals are normally distributed.</a:t>
            </a:r>
          </a:p>
          <a:p>
            <a:pPr marL="0" indent="0">
              <a:buNone/>
            </a:pPr>
            <a:endParaRPr lang="en-US" sz="2000" b="1" dirty="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US" sz="2000" b="1" dirty="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US" sz="2000" b="1" dirty="0">
              <a:solidFill>
                <a:srgbClr val="0D0D0D"/>
              </a:solidFill>
              <a:highlight>
                <a:srgbClr val="FFFFFF"/>
              </a:highlight>
              <a:latin typeface="Times New Roman" panose="02020603050405020304" pitchFamily="18" charset="0"/>
              <a:cs typeface="Times New Roman" panose="02020603050405020304" pitchFamily="18" charset="0"/>
            </a:endParaRPr>
          </a:p>
          <a:p>
            <a:pPr marL="0" indent="0">
              <a:buNone/>
            </a:pPr>
            <a:endPar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39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A8C6C9-3A17-06D7-698A-AAAE1C965C14}"/>
              </a:ext>
            </a:extLst>
          </p:cNvPr>
          <p:cNvSpPr>
            <a:spLocks noGrp="1"/>
          </p:cNvSpPr>
          <p:nvPr>
            <p:ph type="title"/>
          </p:nvPr>
        </p:nvSpPr>
        <p:spPr>
          <a:xfrm>
            <a:off x="838200" y="365126"/>
            <a:ext cx="10515600" cy="1030538"/>
          </a:xfrm>
        </p:spPr>
        <p:txBody>
          <a:bodyPr>
            <a:normAutofit/>
          </a:bodyPr>
          <a:lstStyle/>
          <a:p>
            <a:r>
              <a:rPr lang="en-US" sz="3200" b="1" dirty="0">
                <a:latin typeface="Times New Roman" panose="02020603050405020304" pitchFamily="18" charset="0"/>
                <a:cs typeface="Times New Roman" panose="02020603050405020304" pitchFamily="18" charset="0"/>
              </a:rPr>
              <a:t>Conduction of the Simple Linear Regression Analysis</a:t>
            </a:r>
            <a:endParaRPr lang="en-CA" sz="3200" b="1" dirty="0">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B50C11-9D3E-40C2-7CF0-B19C3676E667}"/>
              </a:ext>
            </a:extLst>
          </p:cNvPr>
          <p:cNvSpPr>
            <a:spLocks noGrp="1"/>
          </p:cNvSpPr>
          <p:nvPr>
            <p:ph idx="1"/>
          </p:nvPr>
        </p:nvSpPr>
        <p:spPr>
          <a:xfrm>
            <a:off x="838200" y="1395664"/>
            <a:ext cx="10515600" cy="4781299"/>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Process of Analysis:</a:t>
            </a:r>
          </a:p>
          <a:p>
            <a:pPr marL="514350" indent="-514350">
              <a:buAutoNum type="arabicPeriod"/>
            </a:pPr>
            <a:r>
              <a:rPr lang="en-US" sz="2200" b="1" dirty="0">
                <a:latin typeface="Times New Roman" panose="02020603050405020304" pitchFamily="18" charset="0"/>
                <a:cs typeface="Times New Roman" panose="02020603050405020304" pitchFamily="18" charset="0"/>
              </a:rPr>
              <a:t>Import and display dataset:</a:t>
            </a:r>
          </a:p>
          <a:p>
            <a:r>
              <a:rPr lang="en-US" sz="2200" dirty="0">
                <a:latin typeface="Times New Roman" panose="02020603050405020304" pitchFamily="18" charset="0"/>
                <a:cs typeface="Times New Roman" panose="02020603050405020304" pitchFamily="18" charset="0"/>
              </a:rPr>
              <a:t>Use the R programming language to load the Expenses.csv dataset. </a:t>
            </a:r>
          </a:p>
          <a:p>
            <a:r>
              <a:rPr lang="en-US" sz="2200" dirty="0">
                <a:latin typeface="Times New Roman" panose="02020603050405020304" pitchFamily="18" charset="0"/>
                <a:cs typeface="Times New Roman" panose="02020603050405020304" pitchFamily="18" charset="0"/>
              </a:rPr>
              <a:t>Analyze the arrangement and information within the dataset by using the str() function.</a:t>
            </a:r>
          </a:p>
          <a:p>
            <a:pPr marL="0" indent="0">
              <a:buNone/>
            </a:pPr>
            <a:r>
              <a:rPr lang="en-US" sz="2200" b="1" dirty="0">
                <a:latin typeface="Times New Roman" panose="02020603050405020304" pitchFamily="18" charset="0"/>
                <a:cs typeface="Times New Roman" panose="02020603050405020304" pitchFamily="18" charset="0"/>
              </a:rPr>
              <a:t>2. Create a linear model:</a:t>
            </a:r>
          </a:p>
          <a:p>
            <a:r>
              <a:rPr lang="en-US" sz="2200" dirty="0">
                <a:latin typeface="Times New Roman" panose="02020603050405020304" pitchFamily="18" charset="0"/>
                <a:cs typeface="Times New Roman" panose="02020603050405020304" pitchFamily="18" charset="0"/>
              </a:rPr>
              <a:t>Utilize the </a:t>
            </a:r>
            <a:r>
              <a:rPr lang="en-US" sz="2200" dirty="0" err="1">
                <a:latin typeface="Times New Roman" panose="02020603050405020304" pitchFamily="18" charset="0"/>
                <a:cs typeface="Times New Roman" panose="02020603050405020304" pitchFamily="18" charset="0"/>
              </a:rPr>
              <a:t>lm</a:t>
            </a:r>
            <a:r>
              <a:rPr lang="en-US" sz="2200" dirty="0">
                <a:latin typeface="Times New Roman" panose="02020603050405020304" pitchFamily="18" charset="0"/>
                <a:cs typeface="Times New Roman" panose="02020603050405020304" pitchFamily="18" charset="0"/>
              </a:rPr>
              <a:t>() method to build a linear model.</a:t>
            </a:r>
          </a:p>
          <a:p>
            <a:r>
              <a:rPr lang="en-US" sz="2200" dirty="0">
                <a:latin typeface="Times New Roman" panose="02020603050405020304" pitchFamily="18" charset="0"/>
                <a:cs typeface="Times New Roman" panose="02020603050405020304" pitchFamily="18" charset="0"/>
              </a:rPr>
              <a:t>Specify the regression formula as follows: expenses ~ sex, where expenses are the dependent variable and sex is the predictor variable.</a:t>
            </a:r>
          </a:p>
          <a:p>
            <a:pPr marL="0" indent="0">
              <a:buNone/>
            </a:pPr>
            <a:r>
              <a:rPr lang="en-US" sz="2200" b="1" dirty="0">
                <a:latin typeface="Times New Roman" panose="02020603050405020304" pitchFamily="18" charset="0"/>
                <a:cs typeface="Times New Roman" panose="02020603050405020304" pitchFamily="18" charset="0"/>
              </a:rPr>
              <a:t>3. Overview of Important Metrics:</a:t>
            </a:r>
          </a:p>
          <a:p>
            <a:r>
              <a:rPr lang="en-US" sz="2200" dirty="0">
                <a:latin typeface="Times New Roman" panose="02020603050405020304" pitchFamily="18" charset="0"/>
                <a:cs typeface="Times New Roman" panose="02020603050405020304" pitchFamily="18" charset="0"/>
              </a:rPr>
              <a:t>Use the summary() method to acquire essential statistics of the linear model.</a:t>
            </a:r>
          </a:p>
          <a:p>
            <a:r>
              <a:rPr lang="en-US" sz="2200" dirty="0">
                <a:latin typeface="Times New Roman" panose="02020603050405020304" pitchFamily="18" charset="0"/>
                <a:cs typeface="Times New Roman" panose="02020603050405020304" pitchFamily="18" charset="0"/>
              </a:rPr>
              <a:t>Analyze the coefficients, standard errors, t-values, p-values, and R-squared.</a:t>
            </a:r>
          </a:p>
          <a:p>
            <a:pPr marL="0" indent="0">
              <a:buNone/>
            </a:pPr>
            <a:endParaRPr lang="en-US" sz="2000" dirty="0"/>
          </a:p>
          <a:p>
            <a:pPr marL="0" indent="0">
              <a:buNone/>
            </a:pPr>
            <a:endParaRPr lang="en-CA" sz="2000" dirty="0"/>
          </a:p>
        </p:txBody>
      </p:sp>
    </p:spTree>
    <p:extLst>
      <p:ext uri="{BB962C8B-B14F-4D97-AF65-F5344CB8AC3E}">
        <p14:creationId xmlns:p14="http://schemas.microsoft.com/office/powerpoint/2010/main" val="214380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A8C6C9-3A17-06D7-698A-AAAE1C965C14}"/>
              </a:ext>
            </a:extLst>
          </p:cNvPr>
          <p:cNvSpPr>
            <a:spLocks noGrp="1"/>
          </p:cNvSpPr>
          <p:nvPr>
            <p:ph type="title"/>
          </p:nvPr>
        </p:nvSpPr>
        <p:spPr>
          <a:xfrm>
            <a:off x="1417320" y="365126"/>
            <a:ext cx="9936480" cy="1030538"/>
          </a:xfrm>
        </p:spPr>
        <p:txBody>
          <a:bodyPr>
            <a:normAutofit/>
          </a:bodyPr>
          <a:lstStyle/>
          <a:p>
            <a:r>
              <a:rPr lang="en-US" sz="3200" b="1" dirty="0">
                <a:latin typeface="Times New Roman" panose="02020603050405020304" pitchFamily="18" charset="0"/>
                <a:cs typeface="Times New Roman" panose="02020603050405020304" pitchFamily="18" charset="0"/>
              </a:rPr>
              <a:t>The R Code for the Analysis</a:t>
            </a:r>
            <a:endParaRPr lang="en-CA" sz="3200" b="1" dirty="0">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B50C11-9D3E-40C2-7CF0-B19C3676E667}"/>
              </a:ext>
            </a:extLst>
          </p:cNvPr>
          <p:cNvSpPr>
            <a:spLocks noGrp="1"/>
          </p:cNvSpPr>
          <p:nvPr>
            <p:ph idx="1"/>
          </p:nvPr>
        </p:nvSpPr>
        <p:spPr>
          <a:xfrm>
            <a:off x="838200" y="1395664"/>
            <a:ext cx="10515600" cy="4781299"/>
          </a:xfrm>
        </p:spPr>
        <p:txBody>
          <a:bodyPr>
            <a:normAutofit/>
          </a:bodyPr>
          <a:lstStyle/>
          <a:p>
            <a:pPr marL="0" indent="0">
              <a:buNone/>
            </a:pPr>
            <a:endParaRPr lang="en-US" sz="2000" dirty="0"/>
          </a:p>
          <a:p>
            <a:pPr marL="0" indent="0">
              <a:buNone/>
            </a:pPr>
            <a:endParaRPr lang="en-CA" sz="2000" dirty="0"/>
          </a:p>
        </p:txBody>
      </p:sp>
      <p:pic>
        <p:nvPicPr>
          <p:cNvPr id="5" name="Picture 4">
            <a:extLst>
              <a:ext uri="{FF2B5EF4-FFF2-40B4-BE49-F238E27FC236}">
                <a16:creationId xmlns:a16="http://schemas.microsoft.com/office/drawing/2014/main" id="{4A2D43CD-EC50-8E8D-BB00-248F9F25BBB8}"/>
              </a:ext>
            </a:extLst>
          </p:cNvPr>
          <p:cNvPicPr>
            <a:picLocks noChangeAspect="1"/>
          </p:cNvPicPr>
          <p:nvPr/>
        </p:nvPicPr>
        <p:blipFill>
          <a:blip r:embed="rId2"/>
          <a:stretch>
            <a:fillRect/>
          </a:stretch>
        </p:blipFill>
        <p:spPr>
          <a:xfrm>
            <a:off x="1127760" y="1497614"/>
            <a:ext cx="9951720" cy="3862771"/>
          </a:xfrm>
          <a:prstGeom prst="rect">
            <a:avLst/>
          </a:prstGeom>
        </p:spPr>
      </p:pic>
    </p:spTree>
    <p:extLst>
      <p:ext uri="{BB962C8B-B14F-4D97-AF65-F5344CB8AC3E}">
        <p14:creationId xmlns:p14="http://schemas.microsoft.com/office/powerpoint/2010/main" val="2821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8C6C9-3A17-06D7-698A-AAAE1C965C14}"/>
              </a:ext>
            </a:extLst>
          </p:cNvPr>
          <p:cNvSpPr>
            <a:spLocks noGrp="1"/>
          </p:cNvSpPr>
          <p:nvPr>
            <p:ph type="title"/>
          </p:nvPr>
        </p:nvSpPr>
        <p:spPr>
          <a:xfrm>
            <a:off x="589560" y="856180"/>
            <a:ext cx="4217685" cy="1128068"/>
          </a:xfrm>
        </p:spPr>
        <p:txBody>
          <a:bodyPr anchor="ctr">
            <a:normAutofit/>
          </a:bodyPr>
          <a:lstStyle/>
          <a:p>
            <a:r>
              <a:rPr lang="en-US" sz="3700" b="1">
                <a:latin typeface="Times New Roman" panose="02020603050405020304" pitchFamily="18" charset="0"/>
                <a:cs typeface="Times New Roman" panose="02020603050405020304" pitchFamily="18" charset="0"/>
              </a:rPr>
              <a:t>Linear Regression Test Results</a:t>
            </a:r>
            <a:endParaRPr lang="en-CA" sz="3700" b="1">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B50C11-9D3E-40C2-7CF0-B19C3676E667}"/>
              </a:ext>
            </a:extLst>
          </p:cNvPr>
          <p:cNvSpPr>
            <a:spLocks noGrp="1"/>
          </p:cNvSpPr>
          <p:nvPr>
            <p:ph idx="1"/>
          </p:nvPr>
        </p:nvSpPr>
        <p:spPr>
          <a:xfrm>
            <a:off x="590719" y="2330505"/>
            <a:ext cx="3737441" cy="3979585"/>
          </a:xfrm>
        </p:spPr>
        <p:txBody>
          <a:bodyPr anchor="ctr">
            <a:normAutofit/>
          </a:bodyPr>
          <a:lstStyle/>
          <a:p>
            <a:r>
              <a:rPr lang="en-CA" sz="2000" dirty="0">
                <a:latin typeface="Times New Roman" panose="02020603050405020304" pitchFamily="18" charset="0"/>
                <a:cs typeface="Times New Roman" panose="02020603050405020304" pitchFamily="18" charset="0"/>
              </a:rPr>
              <a:t>Standard errors: </a:t>
            </a:r>
            <a:r>
              <a:rPr lang="en-US" sz="2000" dirty="0">
                <a:latin typeface="Times New Roman" panose="02020603050405020304" pitchFamily="18" charset="0"/>
                <a:cs typeface="Times New Roman" panose="02020603050405020304" pitchFamily="18" charset="0"/>
              </a:rPr>
              <a:t>12090 on 1336 degrees of freedom</a:t>
            </a:r>
            <a:endParaRPr lang="en-CA" sz="2000"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p-values: 0.03613</a:t>
            </a:r>
          </a:p>
          <a:p>
            <a:r>
              <a:rPr lang="en-US" sz="2000" dirty="0">
                <a:latin typeface="Times New Roman" panose="02020603050405020304" pitchFamily="18" charset="0"/>
                <a:cs typeface="Times New Roman" panose="02020603050405020304" pitchFamily="18" charset="0"/>
              </a:rPr>
              <a:t>Multiple R-squared=  0.003282</a:t>
            </a:r>
          </a:p>
          <a:p>
            <a:r>
              <a:rPr lang="en-US" sz="2000" dirty="0">
                <a:latin typeface="Times New Roman" panose="02020603050405020304" pitchFamily="18" charset="0"/>
                <a:cs typeface="Times New Roman" panose="02020603050405020304" pitchFamily="18" charset="0"/>
              </a:rPr>
              <a:t>Adjusted R-squared=  0.002536</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CA" sz="2000" dirty="0"/>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28B0D7A-3476-E367-17B7-AF0261DBB3F3}"/>
              </a:ext>
            </a:extLst>
          </p:cNvPr>
          <p:cNvPicPr>
            <a:picLocks noChangeAspect="1"/>
          </p:cNvPicPr>
          <p:nvPr/>
        </p:nvPicPr>
        <p:blipFill rotWithShape="1">
          <a:blip r:embed="rId2"/>
          <a:srcRect r="45069" b="2"/>
          <a:stretch/>
        </p:blipFill>
        <p:spPr>
          <a:xfrm>
            <a:off x="5041610" y="509569"/>
            <a:ext cx="6653566" cy="5834577"/>
          </a:xfrm>
          <a:prstGeom prst="rect">
            <a:avLst/>
          </a:prstGeom>
        </p:spPr>
      </p:pic>
    </p:spTree>
    <p:extLst>
      <p:ext uri="{BB962C8B-B14F-4D97-AF65-F5344CB8AC3E}">
        <p14:creationId xmlns:p14="http://schemas.microsoft.com/office/powerpoint/2010/main" val="142925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A8C6C9-3A17-06D7-698A-AAAE1C965C14}"/>
              </a:ext>
            </a:extLst>
          </p:cNvPr>
          <p:cNvSpPr>
            <a:spLocks noGrp="1"/>
          </p:cNvSpPr>
          <p:nvPr>
            <p:ph type="title"/>
          </p:nvPr>
        </p:nvSpPr>
        <p:spPr>
          <a:xfrm>
            <a:off x="838200" y="365126"/>
            <a:ext cx="10798090" cy="671194"/>
          </a:xfrm>
        </p:spPr>
        <p:txBody>
          <a:bodyPr>
            <a:normAutofit/>
          </a:bodyPr>
          <a:lstStyle/>
          <a:p>
            <a:r>
              <a:rPr lang="en-US" sz="3200" b="1" dirty="0">
                <a:latin typeface="Times New Roman" panose="02020603050405020304" pitchFamily="18" charset="0"/>
                <a:cs typeface="Times New Roman" panose="02020603050405020304" pitchFamily="18" charset="0"/>
              </a:rPr>
              <a:t>Insights gained from the results</a:t>
            </a:r>
            <a:endParaRPr lang="en-CA" sz="3200" b="1" dirty="0">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B50C11-9D3E-40C2-7CF0-B19C3676E667}"/>
              </a:ext>
            </a:extLst>
          </p:cNvPr>
          <p:cNvSpPr>
            <a:spLocks noGrp="1"/>
          </p:cNvSpPr>
          <p:nvPr>
            <p:ph idx="1"/>
          </p:nvPr>
        </p:nvSpPr>
        <p:spPr>
          <a:xfrm>
            <a:off x="838200" y="1036320"/>
            <a:ext cx="10798090" cy="5230336"/>
          </a:xfrm>
        </p:spPr>
        <p:txBody>
          <a:bodyPr>
            <a:normAutofit fontScale="25000" lnSpcReduction="20000"/>
          </a:bodyPr>
          <a:lstStyle/>
          <a:p>
            <a:pPr marL="0" indent="0">
              <a:buNone/>
            </a:pPr>
            <a:r>
              <a:rPr lang="en-US" sz="9200" dirty="0">
                <a:latin typeface="Times New Roman" panose="02020603050405020304" pitchFamily="18" charset="0"/>
                <a:cs typeface="Times New Roman" panose="02020603050405020304" pitchFamily="18" charset="0"/>
              </a:rPr>
              <a:t>1. Influence of Gender on Expenditures: The equation obtained from the analysis is a linear regression model that predicts expenses (Y) based on the sex of the individual (X). The equation is Y = 12569.6 + (1387.2) * X. Analysis of the sex coefficient: The sex coefficient is 1387.2. This indicates that for each incremental change in the sex variable (e.g., transitioning from Female to Male), there is an average increase of 1387.2 units in expenses.</a:t>
            </a:r>
          </a:p>
          <a:p>
            <a:pPr marL="0" indent="0">
              <a:buNone/>
            </a:pPr>
            <a:r>
              <a:rPr lang="en-US" sz="9200" dirty="0">
                <a:latin typeface="Times New Roman" panose="02020603050405020304" pitchFamily="18" charset="0"/>
                <a:cs typeface="Times New Roman" panose="02020603050405020304" pitchFamily="18" charset="0"/>
              </a:rPr>
              <a:t>2. The p-value is a statistical measure that quantifies the significance of a hypothesis test. It represents the probability of obtaining the observed data, or more extreme data, on the assumption that the null hypothesis is true. A small p-value indicates strong. The p-value for the sex coefficient is 0.03613.</a:t>
            </a:r>
          </a:p>
          <a:p>
            <a:pPr marL="0" indent="0">
              <a:buNone/>
            </a:pPr>
            <a:r>
              <a:rPr lang="en-US" sz="9200" dirty="0">
                <a:latin typeface="Times New Roman" panose="02020603050405020304" pitchFamily="18" charset="0"/>
                <a:cs typeface="Times New Roman" panose="02020603050405020304" pitchFamily="18" charset="0"/>
              </a:rPr>
              <a:t>3. Comparison with the significance level (α = 0.05): The p-value is below the significance level, showing statistical significance. Thus, there is sufficient evidence to refute the null hypothesis, indicating that gender exerts a substantial impact on spending.</a:t>
            </a:r>
          </a:p>
          <a:p>
            <a:pPr marL="0" indent="0">
              <a:buNone/>
            </a:pPr>
            <a:r>
              <a:rPr lang="en-US" sz="9200" dirty="0">
                <a:latin typeface="Times New Roman" panose="02020603050405020304" pitchFamily="18" charset="0"/>
                <a:cs typeface="Times New Roman" panose="02020603050405020304" pitchFamily="18" charset="0"/>
              </a:rPr>
              <a:t>4. Gaining a comprehensive understanding of how gender influences expenditures offers significant information for a range of stakeholders, including marketers, policymakers, and enterprises.</a:t>
            </a:r>
          </a:p>
          <a:p>
            <a:pPr marL="0" indent="0">
              <a:buNone/>
            </a:pPr>
            <a:r>
              <a:rPr lang="en-US" sz="9200" dirty="0">
                <a:latin typeface="Times New Roman" panose="02020603050405020304" pitchFamily="18" charset="0"/>
                <a:cs typeface="Times New Roman" panose="02020603050405020304" pitchFamily="18" charset="0"/>
              </a:rPr>
              <a:t>5. Designing plans and initiatives that are customized according to the spending habits specific to each gender might result in a more efficient allocation of resources and focused marketing efforts.</a:t>
            </a:r>
          </a:p>
          <a:p>
            <a:pPr marL="0" indent="0">
              <a:buNone/>
            </a:pPr>
            <a:endParaRPr lang="en-CA" sz="2000" dirty="0"/>
          </a:p>
        </p:txBody>
      </p:sp>
    </p:spTree>
    <p:extLst>
      <p:ext uri="{BB962C8B-B14F-4D97-AF65-F5344CB8AC3E}">
        <p14:creationId xmlns:p14="http://schemas.microsoft.com/office/powerpoint/2010/main" val="408586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A8C6C9-3A17-06D7-698A-AAAE1C965C14}"/>
              </a:ext>
            </a:extLst>
          </p:cNvPr>
          <p:cNvSpPr>
            <a:spLocks noGrp="1"/>
          </p:cNvSpPr>
          <p:nvPr>
            <p:ph type="title"/>
          </p:nvPr>
        </p:nvSpPr>
        <p:spPr>
          <a:xfrm>
            <a:off x="701040" y="365126"/>
            <a:ext cx="10652760" cy="793114"/>
          </a:xfrm>
        </p:spPr>
        <p:txBody>
          <a:bodyPr>
            <a:normAutofit/>
          </a:bodyPr>
          <a:lstStyle/>
          <a:p>
            <a:r>
              <a:rPr lang="en-US" sz="3200" b="1" dirty="0">
                <a:latin typeface="Times New Roman" panose="02020603050405020304" pitchFamily="18" charset="0"/>
                <a:cs typeface="Times New Roman" panose="02020603050405020304" pitchFamily="18" charset="0"/>
              </a:rPr>
              <a:t>Key findings based on the insights</a:t>
            </a:r>
            <a:endParaRPr lang="en-CA" sz="3200" b="1" dirty="0">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B50C11-9D3E-40C2-7CF0-B19C3676E667}"/>
              </a:ext>
            </a:extLst>
          </p:cNvPr>
          <p:cNvSpPr>
            <a:spLocks noGrp="1"/>
          </p:cNvSpPr>
          <p:nvPr>
            <p:ph idx="1"/>
          </p:nvPr>
        </p:nvSpPr>
        <p:spPr>
          <a:xfrm>
            <a:off x="838200" y="1158240"/>
            <a:ext cx="10515600" cy="5018723"/>
          </a:xfrm>
        </p:spPr>
        <p:txBody>
          <a:bodyPr>
            <a:normAutofit/>
          </a:bodyPr>
          <a:lstStyle/>
          <a:p>
            <a:r>
              <a:rPr lang="en-US" sz="2400" dirty="0">
                <a:latin typeface="Times New Roman" panose="02020603050405020304" pitchFamily="18" charset="0"/>
                <a:cs typeface="Times New Roman" panose="02020603050405020304" pitchFamily="18" charset="0"/>
              </a:rPr>
              <a:t>Comprehending the spending patterns that are distinct to each gender offers useful data for marketers and enterprises.</a:t>
            </a:r>
          </a:p>
          <a:p>
            <a:r>
              <a:rPr lang="en-US" sz="2400" dirty="0">
                <a:latin typeface="Times New Roman" panose="02020603050405020304" pitchFamily="18" charset="0"/>
                <a:cs typeface="Times New Roman" panose="02020603050405020304" pitchFamily="18" charset="0"/>
              </a:rPr>
              <a:t>Customizing marketing techniques and product offerings based on gender preferences can improve client engagement and satisfaction.</a:t>
            </a:r>
          </a:p>
          <a:p>
            <a:r>
              <a:rPr lang="en-US" sz="2400" dirty="0">
                <a:latin typeface="Times New Roman" panose="02020603050405020304" pitchFamily="18" charset="0"/>
                <a:cs typeface="Times New Roman" panose="02020603050405020304" pitchFamily="18" charset="0"/>
              </a:rPr>
              <a:t>Policymakers can utilize these observations to develop gender-specific policies to foster economic empowerment and ensure financial inclusion.</a:t>
            </a:r>
          </a:p>
          <a:p>
            <a:r>
              <a:rPr lang="en-US" sz="2400" dirty="0">
                <a:latin typeface="Times New Roman" panose="02020603050405020304" pitchFamily="18" charset="0"/>
                <a:cs typeface="Times New Roman" panose="02020603050405020304" pitchFamily="18" charset="0"/>
              </a:rPr>
              <a:t>Businesses can enhance resource allocation and marketing efforts by aligning tactics with consumer preferences depending on gender.</a:t>
            </a:r>
          </a:p>
          <a:p>
            <a:r>
              <a:rPr lang="en-US" sz="2400" dirty="0">
                <a:latin typeface="Times New Roman" panose="02020603050405020304" pitchFamily="18" charset="0"/>
                <a:cs typeface="Times New Roman" panose="02020603050405020304" pitchFamily="18" charset="0"/>
              </a:rPr>
              <a:t>An in-depth investigation of the fundamental causes that contribute to gender differences in spending patterns.</a:t>
            </a:r>
          </a:p>
          <a:p>
            <a:r>
              <a:rPr lang="en-US" sz="2400" dirty="0">
                <a:latin typeface="Times New Roman" panose="02020603050405020304" pitchFamily="18" charset="0"/>
                <a:cs typeface="Times New Roman" panose="02020603050405020304" pitchFamily="18" charset="0"/>
              </a:rPr>
              <a:t>Exploring supplementary variables such as age, income, and lifestyle characteristics to enhance comprehension and enhance the precision of predictive models.</a:t>
            </a:r>
          </a:p>
          <a:p>
            <a:pPr marL="0" indent="0">
              <a:buNone/>
            </a:pPr>
            <a:endParaRPr lang="en-US" sz="2000" dirty="0"/>
          </a:p>
        </p:txBody>
      </p:sp>
    </p:spTree>
    <p:extLst>
      <p:ext uri="{BB962C8B-B14F-4D97-AF65-F5344CB8AC3E}">
        <p14:creationId xmlns:p14="http://schemas.microsoft.com/office/powerpoint/2010/main" val="76653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A8C6C9-3A17-06D7-698A-AAAE1C965C14}"/>
              </a:ext>
            </a:extLst>
          </p:cNvPr>
          <p:cNvSpPr>
            <a:spLocks noGrp="1"/>
          </p:cNvSpPr>
          <p:nvPr>
            <p:ph type="title"/>
          </p:nvPr>
        </p:nvSpPr>
        <p:spPr>
          <a:xfrm>
            <a:off x="838200" y="365126"/>
            <a:ext cx="10515600" cy="810737"/>
          </a:xfrm>
        </p:spPr>
        <p:txBody>
          <a:bodyPr>
            <a:normAutofit/>
          </a:bodyPr>
          <a:lstStyle/>
          <a:p>
            <a:r>
              <a:rPr lang="en-US" sz="3200" b="1" dirty="0">
                <a:latin typeface="Times New Roman" panose="02020603050405020304" pitchFamily="18" charset="0"/>
                <a:cs typeface="Times New Roman" panose="02020603050405020304" pitchFamily="18" charset="0"/>
              </a:rPr>
              <a:t>Improvement of Model Accuracy (Additional Variable)</a:t>
            </a:r>
            <a:endParaRPr lang="en-CA" sz="3200" b="1" dirty="0">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B50C11-9D3E-40C2-7CF0-B19C3676E667}"/>
              </a:ext>
            </a:extLst>
          </p:cNvPr>
          <p:cNvSpPr>
            <a:spLocks noGrp="1"/>
          </p:cNvSpPr>
          <p:nvPr>
            <p:ph idx="1"/>
          </p:nvPr>
        </p:nvSpPr>
        <p:spPr>
          <a:xfrm>
            <a:off x="838200" y="1066800"/>
            <a:ext cx="10515600" cy="5110163"/>
          </a:xfrm>
        </p:spPr>
        <p:txBody>
          <a:bodyPr>
            <a:normAutofit fontScale="92500"/>
          </a:bodyPr>
          <a:lstStyle/>
          <a:p>
            <a:pPr marL="0" indent="0">
              <a:buNone/>
            </a:pPr>
            <a:r>
              <a:rPr lang="en-US" sz="2400" b="1" dirty="0">
                <a:latin typeface="Times New Roman" panose="02020603050405020304" pitchFamily="18" charset="0"/>
                <a:cs typeface="Times New Roman" panose="02020603050405020304" pitchFamily="18" charset="0"/>
              </a:rPr>
              <a:t>1. Level of education:</a:t>
            </a:r>
          </a:p>
          <a:p>
            <a:r>
              <a:rPr lang="en-US" sz="2400" dirty="0">
                <a:latin typeface="Times New Roman" panose="02020603050405020304" pitchFamily="18" charset="0"/>
                <a:cs typeface="Times New Roman" panose="02020603050405020304" pitchFamily="18" charset="0"/>
              </a:rPr>
              <a:t>The amount of education can impact spending behavior by its influence on individuals' income potential, career decisions, and financial knowledge.</a:t>
            </a:r>
          </a:p>
          <a:p>
            <a:r>
              <a:rPr lang="en-US" sz="2400" dirty="0">
                <a:latin typeface="Times New Roman" panose="02020603050405020304" pitchFamily="18" charset="0"/>
                <a:cs typeface="Times New Roman" panose="02020603050405020304" pitchFamily="18" charset="0"/>
              </a:rPr>
              <a:t>Increased degrees of education are often associated with higher salaries and distinct spending preferences, including allocating funds toward educational fees or discretionary acquisitions.</a:t>
            </a:r>
          </a:p>
          <a:p>
            <a:pPr marL="0" indent="0">
              <a:buNone/>
            </a:pPr>
            <a:r>
              <a:rPr lang="en-US" sz="2400" b="1" dirty="0">
                <a:latin typeface="Times New Roman" panose="02020603050405020304" pitchFamily="18" charset="0"/>
                <a:cs typeface="Times New Roman" panose="02020603050405020304" pitchFamily="18" charset="0"/>
              </a:rPr>
              <a:t>2. Marital Status:</a:t>
            </a:r>
          </a:p>
          <a:p>
            <a:r>
              <a:rPr lang="en-US" sz="2400" dirty="0">
                <a:latin typeface="Times New Roman" panose="02020603050405020304" pitchFamily="18" charset="0"/>
                <a:cs typeface="Times New Roman" panose="02020603050405020304" pitchFamily="18" charset="0"/>
              </a:rPr>
              <a:t>The spending patterns of individuals might be influenced by their marital status as a result of shared financial obligations, home dynamics, and alterations in lifestyle.</a:t>
            </a:r>
          </a:p>
          <a:p>
            <a:r>
              <a:rPr lang="en-US" sz="2400" dirty="0">
                <a:latin typeface="Times New Roman" panose="02020603050405020304" pitchFamily="18" charset="0"/>
                <a:cs typeface="Times New Roman" panose="02020603050405020304" pitchFamily="18" charset="0"/>
              </a:rPr>
              <a:t>Married individuals may distribute expenses in a different manner than single or divorced folks, which reflects their collaborative decision-making and financial strategizing.</a:t>
            </a:r>
          </a:p>
          <a:p>
            <a:pPr marL="0" indent="0">
              <a:buNone/>
            </a:pPr>
            <a:r>
              <a:rPr lang="en-US" sz="2400" dirty="0">
                <a:latin typeface="Times New Roman" panose="02020603050405020304" pitchFamily="18" charset="0"/>
                <a:cs typeface="Times New Roman" panose="02020603050405020304" pitchFamily="18" charset="0"/>
              </a:rPr>
              <a:t>By incorporating education level and marital status as supplementary predictor variables in the model, a more comprehensive understanding of the factors influencing spending behavior may be obtained, leading to improved prediction accuracy in the analysis.</a:t>
            </a:r>
          </a:p>
          <a:p>
            <a:pPr marL="0" indent="0">
              <a:buNone/>
            </a:pPr>
            <a:endParaRPr lang="en-US" sz="2000" dirty="0"/>
          </a:p>
        </p:txBody>
      </p:sp>
    </p:spTree>
    <p:extLst>
      <p:ext uri="{BB962C8B-B14F-4D97-AF65-F5344CB8AC3E}">
        <p14:creationId xmlns:p14="http://schemas.microsoft.com/office/powerpoint/2010/main" val="1071137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701</TotalTime>
  <Words>1197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Statistical and Predictive Modeling Assignment 5- Linear Regression  Name of the Student: Maisha Khatoon Student ID: 100899259 </vt:lpstr>
      <vt:lpstr>Description of the Analysis</vt:lpstr>
      <vt:lpstr>Steps for Hypothesis Testing</vt:lpstr>
      <vt:lpstr>Conduction of the Simple Linear Regression Analysis</vt:lpstr>
      <vt:lpstr>The R Code for the Analysis</vt:lpstr>
      <vt:lpstr>Linear Regression Test Results</vt:lpstr>
      <vt:lpstr>Insights gained from the results</vt:lpstr>
      <vt:lpstr>Key findings based on the insights</vt:lpstr>
      <vt:lpstr>Improvement of Model Accuracy (Additional Variable)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and Predictive Modeling Assignment 5- Linear Regression  Name of the Student: Maisha Khatoon Student ID: 100899259 </dc:title>
  <dc:creator>Maisha Khatoon</dc:creator>
  <cp:lastModifiedBy>Maisha Khatoon</cp:lastModifiedBy>
  <cp:revision>1</cp:revision>
  <dcterms:created xsi:type="dcterms:W3CDTF">2024-04-08T07:58:17Z</dcterms:created>
  <dcterms:modified xsi:type="dcterms:W3CDTF">2024-04-08T19:39:41Z</dcterms:modified>
</cp:coreProperties>
</file>