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17" r:id="rId5"/>
    <p:sldId id="307" r:id="rId6"/>
    <p:sldId id="308" r:id="rId7"/>
    <p:sldId id="278" r:id="rId8"/>
    <p:sldId id="309" r:id="rId9"/>
    <p:sldId id="263" r:id="rId10"/>
    <p:sldId id="310" r:id="rId11"/>
    <p:sldId id="311" r:id="rId12"/>
    <p:sldId id="316" r:id="rId13"/>
    <p:sldId id="312" r:id="rId14"/>
    <p:sldId id="318" r:id="rId15"/>
    <p:sldId id="315"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3E029F-D3E1-4700-B006-99DC8B485D85}" v="62" dt="2024-04-18T10:00:17.387"/>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0" autoAdjust="0"/>
  </p:normalViewPr>
  <p:slideViewPr>
    <p:cSldViewPr snapToGrid="0">
      <p:cViewPr>
        <p:scale>
          <a:sx n="40" d="100"/>
          <a:sy n="40" d="100"/>
        </p:scale>
        <p:origin x="355" y="854"/>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4/18/2024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b="1" dirty="0">
                <a:latin typeface="Times New Roman" panose="02020603050405020304" pitchFamily="18" charset="0"/>
                <a:cs typeface="Times New Roman" panose="02020603050405020304" pitchFamily="18" charset="0"/>
              </a:rPr>
              <a:t>Statistical and Predictive Modeling</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Final Project (DATA 1204)</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Name of the Student: Maisha Khatoon</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Student ID: 100899259</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563880" y="1238250"/>
            <a:ext cx="4221480" cy="1314450"/>
          </a:xfrm>
        </p:spPr>
        <p:txBody>
          <a:bodyPr/>
          <a:lstStyle/>
          <a:p>
            <a:r>
              <a:rPr lang="en-US" sz="3200" b="1" dirty="0">
                <a:latin typeface="Times New Roman" panose="02020603050405020304" pitchFamily="18" charset="0"/>
                <a:cs typeface="Times New Roman" panose="02020603050405020304" pitchFamily="18" charset="0"/>
              </a:rPr>
              <a:t>Interpretation of Multiple Linear Regression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4305300" y="293985"/>
            <a:ext cx="7753350" cy="6373516"/>
          </a:xfrm>
        </p:spPr>
        <p:txBody>
          <a:bodyPr>
            <a:normAutofit fontScale="92500"/>
          </a:bodyPr>
          <a:lstStyle/>
          <a:p>
            <a:r>
              <a:rPr lang="en-US" sz="2100" b="1" dirty="0">
                <a:latin typeface="Times New Roman" panose="02020603050405020304" pitchFamily="18" charset="0"/>
                <a:cs typeface="Times New Roman" panose="02020603050405020304" pitchFamily="18" charset="0"/>
              </a:rPr>
              <a:t>Key findings derived from the analysis using multiple linear regression:</a:t>
            </a:r>
          </a:p>
          <a:p>
            <a:r>
              <a:rPr lang="en-US" sz="2100" dirty="0">
                <a:latin typeface="Times New Roman" panose="02020603050405020304" pitchFamily="18" charset="0"/>
                <a:cs typeface="Times New Roman" panose="02020603050405020304" pitchFamily="18" charset="0"/>
              </a:rPr>
              <a:t>Market Analysis Results: Maintaining a neutral stance in the market overview leads to an increase in </a:t>
            </a:r>
            <a:r>
              <a:rPr lang="en-US" sz="2100" dirty="0" err="1">
                <a:latin typeface="Times New Roman" panose="02020603050405020304" pitchFamily="18" charset="0"/>
                <a:cs typeface="Times New Roman" panose="02020603050405020304" pitchFamily="18" charset="0"/>
              </a:rPr>
              <a:t>stock_return_scaled</a:t>
            </a:r>
            <a:r>
              <a:rPr lang="en-US" sz="2100" dirty="0">
                <a:latin typeface="Times New Roman" panose="02020603050405020304" pitchFamily="18" charset="0"/>
                <a:cs typeface="Times New Roman" panose="02020603050405020304" pitchFamily="18" charset="0"/>
              </a:rPr>
              <a:t> of roughly 156.94 units, whilst a positive market overview results in an increase of around 105.99 units.</a:t>
            </a:r>
          </a:p>
          <a:p>
            <a:r>
              <a:rPr lang="en-US" sz="2100" dirty="0">
                <a:latin typeface="Times New Roman" panose="02020603050405020304" pitchFamily="18" charset="0"/>
                <a:cs typeface="Times New Roman" panose="02020603050405020304" pitchFamily="18" charset="0"/>
              </a:rPr>
              <a:t>The debt-to-equity ratio is a measure of a company's financial leverage. A greater debt-to-equity ratio is linked to a lower </a:t>
            </a:r>
            <a:r>
              <a:rPr lang="en-US" sz="2100" dirty="0" err="1">
                <a:latin typeface="Times New Roman" panose="02020603050405020304" pitchFamily="18" charset="0"/>
                <a:cs typeface="Times New Roman" panose="02020603050405020304" pitchFamily="18" charset="0"/>
              </a:rPr>
              <a:t>stock_return_scaled</a:t>
            </a:r>
            <a:r>
              <a:rPr lang="en-US" sz="2100" dirty="0">
                <a:latin typeface="Times New Roman" panose="02020603050405020304" pitchFamily="18" charset="0"/>
                <a:cs typeface="Times New Roman" panose="02020603050405020304" pitchFamily="18" charset="0"/>
              </a:rPr>
              <a:t>, with a reduction of 69.38 units for every unit rise in debt-to-equity.</a:t>
            </a:r>
          </a:p>
          <a:p>
            <a:r>
              <a:rPr lang="en-US" sz="2100" dirty="0">
                <a:latin typeface="Times New Roman" panose="02020603050405020304" pitchFamily="18" charset="0"/>
                <a:cs typeface="Times New Roman" panose="02020603050405020304" pitchFamily="18" charset="0"/>
              </a:rPr>
              <a:t>Market capitalization refers to the total value of a company's outstanding shares of stock. It is a measure of the company's size and is calculated by multiplying the current stock price by the number of outstanding shares.</a:t>
            </a:r>
          </a:p>
          <a:p>
            <a:r>
              <a:rPr lang="en-US" sz="2100" dirty="0">
                <a:latin typeface="Times New Roman" panose="02020603050405020304" pitchFamily="18" charset="0"/>
                <a:cs typeface="Times New Roman" panose="02020603050405020304" pitchFamily="18" charset="0"/>
              </a:rPr>
              <a:t>The relationship between market capitalization and </a:t>
            </a:r>
            <a:r>
              <a:rPr lang="en-US" sz="2100" dirty="0" err="1">
                <a:latin typeface="Times New Roman" panose="02020603050405020304" pitchFamily="18" charset="0"/>
                <a:cs typeface="Times New Roman" panose="02020603050405020304" pitchFamily="18" charset="0"/>
              </a:rPr>
              <a:t>stock_return_scaled</a:t>
            </a:r>
            <a:r>
              <a:rPr lang="en-US" sz="2100" dirty="0">
                <a:latin typeface="Times New Roman" panose="02020603050405020304" pitchFamily="18" charset="0"/>
                <a:cs typeface="Times New Roman" panose="02020603050405020304" pitchFamily="18" charset="0"/>
              </a:rPr>
              <a:t> is inverse, suggesting that larger companies often experience lower returns. For every incremental unit in market capitalization, there is a corresponding reduction of 0.16433 units in </a:t>
            </a:r>
            <a:r>
              <a:rPr lang="en-US" sz="2100" dirty="0" err="1">
                <a:latin typeface="Times New Roman" panose="02020603050405020304" pitchFamily="18" charset="0"/>
                <a:cs typeface="Times New Roman" panose="02020603050405020304" pitchFamily="18" charset="0"/>
              </a:rPr>
              <a:t>stock_return_scaled</a:t>
            </a:r>
            <a:r>
              <a:rPr lang="en-US" sz="2100" dirty="0">
                <a:latin typeface="Times New Roman" panose="02020603050405020304" pitchFamily="18" charset="0"/>
                <a:cs typeface="Times New Roman" panose="02020603050405020304" pitchFamily="18" charset="0"/>
              </a:rPr>
              <a:t>.</a:t>
            </a:r>
          </a:p>
          <a:p>
            <a:r>
              <a:rPr lang="en-US" sz="2100" dirty="0">
                <a:latin typeface="Times New Roman" panose="02020603050405020304" pitchFamily="18" charset="0"/>
                <a:cs typeface="Times New Roman" panose="02020603050405020304" pitchFamily="18" charset="0"/>
              </a:rPr>
              <a:t>Marginal Significance of Return: The return exhibits a slightly significant positive correlation with </a:t>
            </a:r>
            <a:r>
              <a:rPr lang="en-US" sz="2100" dirty="0" err="1">
                <a:latin typeface="Times New Roman" panose="02020603050405020304" pitchFamily="18" charset="0"/>
                <a:cs typeface="Times New Roman" panose="02020603050405020304" pitchFamily="18" charset="0"/>
              </a:rPr>
              <a:t>stock_return_scaled</a:t>
            </a:r>
            <a:r>
              <a:rPr lang="en-US" sz="2100" dirty="0">
                <a:latin typeface="Times New Roman" panose="02020603050405020304" pitchFamily="18" charset="0"/>
                <a:cs typeface="Times New Roman" panose="02020603050405020304" pitchFamily="18" charset="0"/>
              </a:rPr>
              <a:t>, indicating that larger returns may result in somewhat higher scaled stock returns.</a:t>
            </a:r>
          </a:p>
          <a:p>
            <a:r>
              <a:rPr lang="en-US" sz="2100" dirty="0">
                <a:latin typeface="Times New Roman" panose="02020603050405020304" pitchFamily="18" charset="0"/>
                <a:cs typeface="Times New Roman" panose="02020603050405020304" pitchFamily="18" charset="0"/>
              </a:rPr>
              <a:t>Inconsequential variables such as dividend, </a:t>
            </a:r>
            <a:r>
              <a:rPr lang="en-US" sz="2100" dirty="0" err="1">
                <a:latin typeface="Times New Roman" panose="02020603050405020304" pitchFamily="18" charset="0"/>
                <a:cs typeface="Times New Roman" panose="02020603050405020304" pitchFamily="18" charset="0"/>
              </a:rPr>
              <a:t>earnings_ranking</a:t>
            </a:r>
            <a:r>
              <a:rPr lang="en-US" sz="2100" dirty="0">
                <a:latin typeface="Times New Roman" panose="02020603050405020304" pitchFamily="18" charset="0"/>
                <a:cs typeface="Times New Roman" panose="02020603050405020304" pitchFamily="18" charset="0"/>
              </a:rPr>
              <a:t>, and other </a:t>
            </a:r>
            <a:r>
              <a:rPr lang="en-US" sz="2100" dirty="0" err="1">
                <a:latin typeface="Times New Roman" panose="02020603050405020304" pitchFamily="18" charset="0"/>
                <a:cs typeface="Times New Roman" panose="02020603050405020304" pitchFamily="18" charset="0"/>
              </a:rPr>
              <a:t>market_overview</a:t>
            </a:r>
            <a:r>
              <a:rPr lang="en-US" sz="2100" dirty="0">
                <a:latin typeface="Times New Roman" panose="02020603050405020304" pitchFamily="18" charset="0"/>
                <a:cs typeface="Times New Roman" panose="02020603050405020304" pitchFamily="18" charset="0"/>
              </a:rPr>
              <a:t> categories (which have a negative effect) do not exert a substantial influence on </a:t>
            </a:r>
            <a:r>
              <a:rPr lang="en-US" sz="2100" dirty="0" err="1">
                <a:latin typeface="Times New Roman" panose="02020603050405020304" pitchFamily="18" charset="0"/>
                <a:cs typeface="Times New Roman" panose="02020603050405020304" pitchFamily="18" charset="0"/>
              </a:rPr>
              <a:t>stock_return_scaled</a:t>
            </a:r>
            <a:r>
              <a:rPr lang="en-US" sz="21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85990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3E7A-5CB4-6F70-E463-7E5588FD479B}"/>
              </a:ext>
            </a:extLst>
          </p:cNvPr>
          <p:cNvSpPr>
            <a:spLocks noGrp="1"/>
          </p:cNvSpPr>
          <p:nvPr>
            <p:ph type="title"/>
          </p:nvPr>
        </p:nvSpPr>
        <p:spPr>
          <a:xfrm>
            <a:off x="914400" y="198120"/>
            <a:ext cx="10104120" cy="716280"/>
          </a:xfrm>
        </p:spPr>
        <p:txBody>
          <a:bodyPr/>
          <a:lstStyle/>
          <a:p>
            <a:r>
              <a:rPr lang="en-US" sz="4400" b="1" dirty="0">
                <a:latin typeface="Times New Roman" panose="02020603050405020304" pitchFamily="18" charset="0"/>
                <a:cs typeface="Times New Roman" panose="02020603050405020304" pitchFamily="18" charset="0"/>
              </a:rPr>
              <a:t>Implications and Recommendations</a:t>
            </a:r>
            <a:endParaRPr lang="en-CA" sz="4400" dirty="0"/>
          </a:p>
        </p:txBody>
      </p:sp>
      <p:sp>
        <p:nvSpPr>
          <p:cNvPr id="3" name="Content Placeholder 2">
            <a:extLst>
              <a:ext uri="{FF2B5EF4-FFF2-40B4-BE49-F238E27FC236}">
                <a16:creationId xmlns:a16="http://schemas.microsoft.com/office/drawing/2014/main" id="{05555DC4-78D3-4069-511F-D4CC466BFF78}"/>
              </a:ext>
            </a:extLst>
          </p:cNvPr>
          <p:cNvSpPr>
            <a:spLocks noGrp="1"/>
          </p:cNvSpPr>
          <p:nvPr>
            <p:ph sz="quarter" idx="10"/>
          </p:nvPr>
        </p:nvSpPr>
        <p:spPr>
          <a:xfrm>
            <a:off x="914400" y="1097280"/>
            <a:ext cx="10363200" cy="5593080"/>
          </a:xfrm>
        </p:spPr>
        <p:txBody>
          <a:bodyPr>
            <a:normAutofit fontScale="40000" lnSpcReduction="20000"/>
          </a:bodyPr>
          <a:lstStyle/>
          <a:p>
            <a:pPr marL="0" indent="0">
              <a:buNone/>
            </a:pPr>
            <a:r>
              <a:rPr lang="en-US" sz="4000" b="1" dirty="0">
                <a:latin typeface="Times New Roman" panose="02020603050405020304" pitchFamily="18" charset="0"/>
                <a:cs typeface="Times New Roman" panose="02020603050405020304" pitchFamily="18" charset="0"/>
              </a:rPr>
              <a:t>Implications and Recommendations:</a:t>
            </a:r>
          </a:p>
          <a:p>
            <a:r>
              <a:rPr lang="en-US" sz="4000" dirty="0">
                <a:latin typeface="Times New Roman" panose="02020603050405020304" pitchFamily="18" charset="0"/>
                <a:cs typeface="Times New Roman" panose="02020603050405020304" pitchFamily="18" charset="0"/>
              </a:rPr>
              <a:t>Market sentiment plays a significant role: When market sentiment is neutral to positive, it has a favorable effect on the scaled returns of stocks. It is imperative for companies to closely observe and adjust to changes in market trends.</a:t>
            </a:r>
          </a:p>
          <a:p>
            <a:r>
              <a:rPr lang="en-US" sz="4000" dirty="0">
                <a:latin typeface="Times New Roman" panose="02020603050405020304" pitchFamily="18" charset="0"/>
                <a:cs typeface="Times New Roman" panose="02020603050405020304" pitchFamily="18" charset="0"/>
              </a:rPr>
              <a:t>Financial well-being: Effective management of debt-to-equity ratios is crucial for companies to retain investor trust and potentially achieve higher profits.</a:t>
            </a:r>
          </a:p>
          <a:p>
            <a:r>
              <a:rPr lang="en-US" sz="4000" dirty="0">
                <a:latin typeface="Times New Roman" panose="02020603050405020304" pitchFamily="18" charset="0"/>
                <a:cs typeface="Times New Roman" panose="02020603050405020304" pitchFamily="18" charset="0"/>
              </a:rPr>
              <a:t>Size does not always guarantee benefits: Although larger organizations may provide stability, they may not necessarily yield the biggest results. For maximum profits, investors should diversify their investments according to criteria such as size and other relevant considerations.</a:t>
            </a:r>
          </a:p>
          <a:p>
            <a:pPr marL="0" indent="0">
              <a:buNone/>
            </a:pPr>
            <a:r>
              <a:rPr lang="en-US" sz="4000" b="1" dirty="0">
                <a:latin typeface="Times New Roman" panose="02020603050405020304" pitchFamily="18" charset="0"/>
                <a:cs typeface="Times New Roman" panose="02020603050405020304" pitchFamily="18" charset="0"/>
              </a:rPr>
              <a:t>Proposed Areas for Future Research:</a:t>
            </a:r>
          </a:p>
          <a:p>
            <a:r>
              <a:rPr lang="en-US" sz="4000" b="1" dirty="0">
                <a:latin typeface="Times New Roman" panose="02020603050405020304" pitchFamily="18" charset="0"/>
                <a:cs typeface="Times New Roman" panose="02020603050405020304" pitchFamily="18" charset="0"/>
              </a:rPr>
              <a:t>Extra variables: </a:t>
            </a:r>
            <a:r>
              <a:rPr lang="en-US" sz="4000" dirty="0">
                <a:latin typeface="Times New Roman" panose="02020603050405020304" pitchFamily="18" charset="0"/>
                <a:cs typeface="Times New Roman" panose="02020603050405020304" pitchFamily="18" charset="0"/>
              </a:rPr>
              <a:t>Key economic measures: Utilize indicators such as GDP growth, inflation rates, and interest rates to assess the wider economic consequences.</a:t>
            </a:r>
          </a:p>
          <a:p>
            <a:r>
              <a:rPr lang="en-US" sz="4000" b="1" dirty="0">
                <a:latin typeface="Times New Roman" panose="02020603050405020304" pitchFamily="18" charset="0"/>
                <a:cs typeface="Times New Roman" panose="02020603050405020304" pitchFamily="18" charset="0"/>
              </a:rPr>
              <a:t>Interaction Effects: </a:t>
            </a:r>
            <a:r>
              <a:rPr lang="en-US" sz="4000" dirty="0">
                <a:latin typeface="Times New Roman" panose="02020603050405020304" pitchFamily="18" charset="0"/>
                <a:cs typeface="Times New Roman" panose="02020603050405020304" pitchFamily="18" charset="0"/>
              </a:rPr>
              <a:t>Market Sentiment &amp; Company Size: Examine the potential variation in the influence of market sentiment on </a:t>
            </a:r>
            <a:r>
              <a:rPr lang="en-US" sz="4000" dirty="0" err="1">
                <a:latin typeface="Times New Roman" panose="02020603050405020304" pitchFamily="18" charset="0"/>
                <a:cs typeface="Times New Roman" panose="02020603050405020304" pitchFamily="18" charset="0"/>
              </a:rPr>
              <a:t>stock_return_scaled</a:t>
            </a:r>
            <a:r>
              <a:rPr lang="en-US" sz="4000" dirty="0">
                <a:latin typeface="Times New Roman" panose="02020603050405020304" pitchFamily="18" charset="0"/>
                <a:cs typeface="Times New Roman" panose="02020603050405020304" pitchFamily="18" charset="0"/>
              </a:rPr>
              <a:t> based on the size of the company. Analysis was conducted over a long period.</a:t>
            </a:r>
          </a:p>
          <a:p>
            <a:r>
              <a:rPr lang="en-US" sz="4000" b="1" dirty="0">
                <a:latin typeface="Times New Roman" panose="02020603050405020304" pitchFamily="18" charset="0"/>
                <a:cs typeface="Times New Roman" panose="02020603050405020304" pitchFamily="18" charset="0"/>
              </a:rPr>
              <a:t>Temporal Trends: </a:t>
            </a:r>
            <a:r>
              <a:rPr lang="en-US" sz="4000" dirty="0">
                <a:latin typeface="Times New Roman" panose="02020603050405020304" pitchFamily="18" charset="0"/>
                <a:cs typeface="Times New Roman" panose="02020603050405020304" pitchFamily="18" charset="0"/>
              </a:rPr>
              <a:t>Analyze the progression of these correlations over time through the implementation of a longitudinal research.</a:t>
            </a:r>
          </a:p>
          <a:p>
            <a:r>
              <a:rPr lang="en-US" sz="4000" b="1" dirty="0">
                <a:latin typeface="Times New Roman" panose="02020603050405020304" pitchFamily="18" charset="0"/>
                <a:cs typeface="Times New Roman" panose="02020603050405020304" pitchFamily="18" charset="0"/>
              </a:rPr>
              <a:t>Analysis tailored to a certain industry: </a:t>
            </a:r>
            <a:r>
              <a:rPr lang="en-US" sz="4000" dirty="0">
                <a:latin typeface="Times New Roman" panose="02020603050405020304" pitchFamily="18" charset="0"/>
                <a:cs typeface="Times New Roman" panose="02020603050405020304" pitchFamily="18" charset="0"/>
              </a:rPr>
              <a:t>Variations across sectors: Investigate whether these linkages are consistent across many industry sectors or if sector-specific variables influence them.</a:t>
            </a:r>
          </a:p>
          <a:p>
            <a:pPr marL="0" indent="0">
              <a:buNone/>
            </a:pPr>
            <a:r>
              <a:rPr lang="en-US" sz="4000" b="1" dirty="0">
                <a:latin typeface="Times New Roman" panose="02020603050405020304" pitchFamily="18" charset="0"/>
                <a:cs typeface="Times New Roman" panose="02020603050405020304" pitchFamily="18" charset="0"/>
              </a:rPr>
              <a:t>Improving Model Accuracy:</a:t>
            </a:r>
          </a:p>
          <a:p>
            <a:r>
              <a:rPr lang="en-US" sz="4000" dirty="0">
                <a:latin typeface="Times New Roman" panose="02020603050405020304" pitchFamily="18" charset="0"/>
                <a:cs typeface="Times New Roman" panose="02020603050405020304" pitchFamily="18" charset="0"/>
              </a:rPr>
              <a:t>Model Refinement: Integrate non-linear relationships or polynomial terms to capture more intricate relationships.</a:t>
            </a:r>
          </a:p>
          <a:p>
            <a:r>
              <a:rPr lang="en-US" sz="4000" dirty="0">
                <a:latin typeface="Times New Roman" panose="02020603050405020304" pitchFamily="18" charset="0"/>
                <a:cs typeface="Times New Roman" panose="02020603050405020304" pitchFamily="18" charset="0"/>
              </a:rPr>
              <a:t>Data Augmentation: Enrich the dataset by incorporating a wider range of diverse or detailed data sources to facilitate a more comprehensive analysis.</a:t>
            </a:r>
          </a:p>
          <a:p>
            <a:pPr marL="0" indent="0">
              <a:buNone/>
            </a:pPr>
            <a:endParaRPr lang="en-US" dirty="0"/>
          </a:p>
          <a:p>
            <a:pPr marL="0" indent="0">
              <a:buNone/>
            </a:pPr>
            <a:endParaRPr lang="en-CA" dirty="0"/>
          </a:p>
        </p:txBody>
      </p:sp>
      <p:sp>
        <p:nvSpPr>
          <p:cNvPr id="4" name="Slide Number Placeholder 3">
            <a:extLst>
              <a:ext uri="{FF2B5EF4-FFF2-40B4-BE49-F238E27FC236}">
                <a16:creationId xmlns:a16="http://schemas.microsoft.com/office/drawing/2014/main" id="{FA097882-8622-176F-7B67-590E09D9720C}"/>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2259008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673735" y="716280"/>
            <a:ext cx="10680065" cy="609600"/>
          </a:xfrm>
        </p:spPr>
        <p:txBody>
          <a:bodyPr/>
          <a:lstStyle/>
          <a:p>
            <a:r>
              <a:rPr lang="en-US" sz="4400" b="1" dirty="0">
                <a:latin typeface="Times New Roman" panose="02020603050405020304" pitchFamily="18" charset="0"/>
                <a:cs typeface="Times New Roman" panose="02020603050405020304" pitchFamily="18" charset="0"/>
              </a:rPr>
              <a:t>Conclusion and Key Takeaways</a:t>
            </a:r>
          </a:p>
        </p:txBody>
      </p:sp>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
        <p:nvSpPr>
          <p:cNvPr id="3" name="Table Placeholder 2">
            <a:extLst>
              <a:ext uri="{FF2B5EF4-FFF2-40B4-BE49-F238E27FC236}">
                <a16:creationId xmlns:a16="http://schemas.microsoft.com/office/drawing/2014/main" id="{45E1BBD1-327B-12B2-17D2-69A17FAB50A4}"/>
              </a:ext>
            </a:extLst>
          </p:cNvPr>
          <p:cNvSpPr>
            <a:spLocks noGrp="1"/>
          </p:cNvSpPr>
          <p:nvPr>
            <p:ph type="tbl" sz="quarter" idx="14"/>
          </p:nvPr>
        </p:nvSpPr>
        <p:spPr>
          <a:xfrm>
            <a:off x="594360" y="1325881"/>
            <a:ext cx="10923905" cy="513207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extensive investigation of the elements driving scaled stock returns has provided valuable insights into the dynamics of the industry.</a:t>
            </a:r>
          </a:p>
          <a:p>
            <a:pPr marL="0" indent="0">
              <a:buNone/>
            </a:pPr>
            <a:r>
              <a:rPr lang="en-US" sz="2000" b="1" dirty="0">
                <a:latin typeface="Times New Roman" panose="02020603050405020304" pitchFamily="18" charset="0"/>
                <a:cs typeface="Times New Roman" panose="02020603050405020304" pitchFamily="18" charset="0"/>
              </a:rPr>
              <a:t>Key Factors Identified: </a:t>
            </a:r>
          </a:p>
          <a:p>
            <a:r>
              <a:rPr lang="en-US" sz="2000" dirty="0">
                <a:latin typeface="Times New Roman" panose="02020603050405020304" pitchFamily="18" charset="0"/>
                <a:cs typeface="Times New Roman" panose="02020603050405020304" pitchFamily="18" charset="0"/>
              </a:rPr>
              <a:t>Market sentiment, debt-to-equity ratio, and company size were determined to be important predictors that have an impact on </a:t>
            </a:r>
            <a:r>
              <a:rPr lang="en-US" sz="2000" dirty="0" err="1">
                <a:latin typeface="Times New Roman" panose="02020603050405020304" pitchFamily="18" charset="0"/>
                <a:cs typeface="Times New Roman" panose="02020603050405020304" pitchFamily="18" charset="0"/>
              </a:rPr>
              <a:t>stock_return_scaled</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model accounted for approximately 64.7% of the variability in </a:t>
            </a:r>
            <a:r>
              <a:rPr lang="en-US" sz="2000" dirty="0" err="1">
                <a:latin typeface="Times New Roman" panose="02020603050405020304" pitchFamily="18" charset="0"/>
                <a:cs typeface="Times New Roman" panose="02020603050405020304" pitchFamily="18" charset="0"/>
              </a:rPr>
              <a:t>stock_return_scaled</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Investment implications: An investor's guide to making educated judgments and optimizing portfolios for greater returns was developed by comprehending these variables.</a:t>
            </a:r>
          </a:p>
          <a:p>
            <a:pPr marL="0" indent="0">
              <a:buNone/>
            </a:pPr>
            <a:r>
              <a:rPr lang="en-US" sz="2000" b="1" dirty="0">
                <a:latin typeface="Times New Roman" panose="02020603050405020304" pitchFamily="18" charset="0"/>
                <a:cs typeface="Times New Roman" panose="02020603050405020304" pitchFamily="18" charset="0"/>
              </a:rPr>
              <a:t>Areas for Future Research:</a:t>
            </a:r>
          </a:p>
          <a:p>
            <a:pPr marL="0" indent="0">
              <a:buNone/>
            </a:pPr>
            <a:r>
              <a:rPr lang="en-US" sz="2000" dirty="0">
                <a:latin typeface="Times New Roman" panose="02020603050405020304" pitchFamily="18" charset="0"/>
                <a:cs typeface="Times New Roman" panose="02020603050405020304" pitchFamily="18" charset="0"/>
              </a:rPr>
              <a:t>Several potential areas for additional investigation and improvement have been identified. To improve the accuracy and depth of the analysis, it is beneficial to explore new variables, evaluate interaction effects, and carry out longitudinal research.</a:t>
            </a:r>
          </a:p>
          <a:p>
            <a:pPr marL="0" indent="0">
              <a:buNone/>
            </a:pPr>
            <a:r>
              <a:rPr lang="en-US" sz="2000" dirty="0">
                <a:latin typeface="Times New Roman" panose="02020603050405020304" pitchFamily="18" charset="0"/>
                <a:cs typeface="Times New Roman" panose="02020603050405020304" pitchFamily="18" charset="0"/>
              </a:rPr>
              <a:t>In conclusion, Continuous exploration and understanding of these elements are thought to facilitate the development of more educated investment plans, which can be advantageous for investors, companies, and the industry as a whole. We appreciate the attention and interest given to this research.</a:t>
            </a:r>
          </a:p>
          <a:p>
            <a:pPr marL="0" indent="0">
              <a:buNone/>
            </a:pPr>
            <a:endParaRPr lang="en-US" dirty="0"/>
          </a:p>
          <a:p>
            <a:pPr marL="0" indent="0">
              <a:buNone/>
            </a:pPr>
            <a:endParaRPr lang="en-CA" dirty="0"/>
          </a:p>
        </p:txBody>
      </p:sp>
    </p:spTree>
    <p:extLst>
      <p:ext uri="{BB962C8B-B14F-4D97-AF65-F5344CB8AC3E}">
        <p14:creationId xmlns:p14="http://schemas.microsoft.com/office/powerpoint/2010/main" val="306499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915924" y="914400"/>
            <a:ext cx="10360152" cy="5029200"/>
          </a:xfrm>
        </p:spPr>
        <p:txBody>
          <a:bodyPr anchor="ctr">
            <a:normAutofit/>
          </a:bodyPr>
          <a:lstStyle/>
          <a:p>
            <a:r>
              <a:rPr lang="en-US"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482600" y="914401"/>
            <a:ext cx="5613400" cy="1016000"/>
          </a:xfrm>
        </p:spPr>
        <p:txBody>
          <a:bodyPr/>
          <a:lstStyle/>
          <a:p>
            <a:r>
              <a:rPr lang="en-US" sz="4000" b="1" dirty="0">
                <a:latin typeface="Times New Roman" panose="02020603050405020304" pitchFamily="18" charset="0"/>
                <a:cs typeface="Times New Roman" panose="02020603050405020304" pitchFamily="18" charset="0"/>
              </a:rPr>
              <a:t>Research Requirements</a:t>
            </a:r>
          </a:p>
        </p:txBody>
      </p:sp>
      <p:sp>
        <p:nvSpPr>
          <p:cNvPr id="4" name="Content Placeholder 3">
            <a:extLst>
              <a:ext uri="{FF2B5EF4-FFF2-40B4-BE49-F238E27FC236}">
                <a16:creationId xmlns:a16="http://schemas.microsoft.com/office/drawing/2014/main" id="{517483A9-2E18-361D-A666-51256134E974}"/>
              </a:ext>
            </a:extLst>
          </p:cNvPr>
          <p:cNvSpPr>
            <a:spLocks noGrp="1"/>
          </p:cNvSpPr>
          <p:nvPr>
            <p:ph idx="1"/>
          </p:nvPr>
        </p:nvSpPr>
        <p:spPr>
          <a:xfrm>
            <a:off x="6489700" y="144378"/>
            <a:ext cx="5702300" cy="6586622"/>
          </a:xfrm>
        </p:spPr>
        <p:txBody>
          <a:bodyPr>
            <a:noAutofit/>
          </a:bodyPr>
          <a:lstStyle/>
          <a:p>
            <a:pPr algn="l"/>
            <a:r>
              <a:rPr lang="en-US" sz="1575" b="1" cap="none" dirty="0">
                <a:latin typeface="Times New Roman" panose="02020603050405020304" pitchFamily="18" charset="0"/>
                <a:cs typeface="Times New Roman" panose="02020603050405020304" pitchFamily="18" charset="0"/>
              </a:rPr>
              <a:t>Background: </a:t>
            </a:r>
            <a:r>
              <a:rPr lang="en-US" sz="1575" cap="none" dirty="0">
                <a:latin typeface="Times New Roman" panose="02020603050405020304" pitchFamily="18" charset="0"/>
                <a:cs typeface="Times New Roman" panose="02020603050405020304" pitchFamily="18" charset="0"/>
              </a:rPr>
              <a:t>Mr. John Hughes has devoted his efforts to comprehending the impact of several industry characteristics on scaled stock returns. To facilitate this undertaking, he has collected a dataset consisting of 180 observations and 7 distinct characteristics.</a:t>
            </a:r>
          </a:p>
          <a:p>
            <a:pPr algn="l"/>
            <a:r>
              <a:rPr lang="en-US" sz="1575" b="1" cap="none" dirty="0">
                <a:latin typeface="Times New Roman" panose="02020603050405020304" pitchFamily="18" charset="0"/>
                <a:cs typeface="Times New Roman" panose="02020603050405020304" pitchFamily="18" charset="0"/>
              </a:rPr>
              <a:t>Characteristics:</a:t>
            </a:r>
          </a:p>
          <a:p>
            <a:pPr algn="l"/>
            <a:r>
              <a:rPr lang="en-US" sz="1575" b="1" cap="none" dirty="0">
                <a:latin typeface="Times New Roman" panose="02020603050405020304" pitchFamily="18" charset="0"/>
                <a:cs typeface="Times New Roman" panose="02020603050405020304" pitchFamily="18" charset="0"/>
              </a:rPr>
              <a:t>Explanatory (Input) variables:</a:t>
            </a:r>
          </a:p>
          <a:p>
            <a:pPr marL="171450" indent="-171450" algn="l">
              <a:lnSpc>
                <a:spcPct val="100000"/>
              </a:lnSpc>
              <a:buFont typeface="Arial" panose="020B0604020202020204" pitchFamily="34" charset="0"/>
              <a:buChar char="•"/>
            </a:pPr>
            <a:r>
              <a:rPr lang="en-US" sz="1575" cap="none" dirty="0">
                <a:latin typeface="Times New Roman" panose="02020603050405020304" pitchFamily="18" charset="0"/>
                <a:cs typeface="Times New Roman" panose="02020603050405020304" pitchFamily="18" charset="0"/>
              </a:rPr>
              <a:t>Return: Refers to the financial gains or losses obtained from investing in stocks.</a:t>
            </a:r>
          </a:p>
          <a:p>
            <a:pPr marL="171450" indent="-171450" algn="l">
              <a:lnSpc>
                <a:spcPct val="100000"/>
              </a:lnSpc>
              <a:buFont typeface="Arial" panose="020B0604020202020204" pitchFamily="34" charset="0"/>
              <a:buChar char="•"/>
            </a:pPr>
            <a:r>
              <a:rPr lang="en-US" sz="1575" cap="none" dirty="0" err="1">
                <a:latin typeface="Times New Roman" panose="02020603050405020304" pitchFamily="18" charset="0"/>
                <a:cs typeface="Times New Roman" panose="02020603050405020304" pitchFamily="18" charset="0"/>
              </a:rPr>
              <a:t>market_overview</a:t>
            </a:r>
            <a:r>
              <a:rPr lang="en-US" sz="1575" cap="none" dirty="0">
                <a:latin typeface="Times New Roman" panose="02020603050405020304" pitchFamily="18" charset="0"/>
                <a:cs typeface="Times New Roman" panose="02020603050405020304" pitchFamily="18" charset="0"/>
              </a:rPr>
              <a:t>: Represents the prevailing market sentiment or outlook, which is classified as either neutral, positive, or negative.</a:t>
            </a:r>
          </a:p>
          <a:p>
            <a:pPr marL="171450" indent="-171450" algn="l">
              <a:lnSpc>
                <a:spcPct val="100000"/>
              </a:lnSpc>
              <a:buFont typeface="Arial" panose="020B0604020202020204" pitchFamily="34" charset="0"/>
              <a:buChar char="•"/>
            </a:pPr>
            <a:r>
              <a:rPr lang="en-US" sz="1575" cap="none" dirty="0">
                <a:latin typeface="Times New Roman" panose="02020603050405020304" pitchFamily="18" charset="0"/>
                <a:cs typeface="Times New Roman" panose="02020603050405020304" pitchFamily="18" charset="0"/>
              </a:rPr>
              <a:t>Dividend: Indicates if the stock offers a dividend payment (1 for affirmative, 0 for negative).</a:t>
            </a:r>
          </a:p>
          <a:p>
            <a:pPr marL="171450" indent="-171450" algn="l">
              <a:lnSpc>
                <a:spcPct val="100000"/>
              </a:lnSpc>
              <a:buFont typeface="Arial" panose="020B0604020202020204" pitchFamily="34" charset="0"/>
              <a:buChar char="•"/>
            </a:pPr>
            <a:r>
              <a:rPr lang="en-US" sz="1575" cap="none" dirty="0" err="1">
                <a:latin typeface="Times New Roman" panose="02020603050405020304" pitchFamily="18" charset="0"/>
                <a:cs typeface="Times New Roman" panose="02020603050405020304" pitchFamily="18" charset="0"/>
              </a:rPr>
              <a:t>earnings_ranking</a:t>
            </a:r>
            <a:r>
              <a:rPr lang="en-US" sz="1575" cap="none" dirty="0">
                <a:latin typeface="Times New Roman" panose="02020603050405020304" pitchFamily="18" charset="0"/>
                <a:cs typeface="Times New Roman" panose="02020603050405020304" pitchFamily="18" charset="0"/>
              </a:rPr>
              <a:t>: A ranking that is determined by the performance of earnings.</a:t>
            </a:r>
          </a:p>
          <a:p>
            <a:pPr marL="171450" indent="-171450" algn="l">
              <a:lnSpc>
                <a:spcPct val="100000"/>
              </a:lnSpc>
              <a:buFont typeface="Arial" panose="020B0604020202020204" pitchFamily="34" charset="0"/>
              <a:buChar char="•"/>
            </a:pPr>
            <a:r>
              <a:rPr lang="en-US" sz="1575" cap="none" dirty="0">
                <a:latin typeface="Times New Roman" panose="02020603050405020304" pitchFamily="18" charset="0"/>
                <a:cs typeface="Times New Roman" panose="02020603050405020304" pitchFamily="18" charset="0"/>
              </a:rPr>
              <a:t>The debt-to-equity ratio is a metric that quantifies a company's financial leverage.</a:t>
            </a:r>
          </a:p>
          <a:p>
            <a:pPr marL="171450" indent="-171450" algn="l">
              <a:lnSpc>
                <a:spcPct val="100000"/>
              </a:lnSpc>
              <a:buFont typeface="Arial" panose="020B0604020202020204" pitchFamily="34" charset="0"/>
              <a:buChar char="•"/>
            </a:pPr>
            <a:r>
              <a:rPr lang="en-US" sz="1575" cap="none" dirty="0">
                <a:latin typeface="Times New Roman" panose="02020603050405020304" pitchFamily="18" charset="0"/>
                <a:cs typeface="Times New Roman" panose="02020603050405020304" pitchFamily="18" charset="0"/>
              </a:rPr>
              <a:t>Market cap refers to the total value of a company's outstanding shares of stock. It is calculated by multiplying the current market price per share by the total number of shares outstanding.</a:t>
            </a:r>
          </a:p>
          <a:p>
            <a:pPr algn="l">
              <a:lnSpc>
                <a:spcPct val="100000"/>
              </a:lnSpc>
            </a:pPr>
            <a:r>
              <a:rPr lang="en-US" sz="1575" b="1" cap="none" dirty="0">
                <a:latin typeface="Times New Roman" panose="02020603050405020304" pitchFamily="18" charset="0"/>
                <a:cs typeface="Times New Roman" panose="02020603050405020304" pitchFamily="18" charset="0"/>
              </a:rPr>
              <a:t>Dependent variable:</a:t>
            </a:r>
          </a:p>
          <a:p>
            <a:pPr marL="171450" indent="-171450" algn="l">
              <a:buFont typeface="Arial" panose="020B0604020202020204" pitchFamily="34" charset="0"/>
              <a:buChar char="•"/>
            </a:pPr>
            <a:r>
              <a:rPr lang="en-US" sz="1575" cap="none" dirty="0" err="1">
                <a:latin typeface="Times New Roman" panose="02020603050405020304" pitchFamily="18" charset="0"/>
                <a:cs typeface="Times New Roman" panose="02020603050405020304" pitchFamily="18" charset="0"/>
              </a:rPr>
              <a:t>stock_return_scaled</a:t>
            </a:r>
            <a:r>
              <a:rPr lang="en-US" sz="1575" cap="none" dirty="0">
                <a:latin typeface="Times New Roman" panose="02020603050405020304" pitchFamily="18" charset="0"/>
                <a:cs typeface="Times New Roman" panose="02020603050405020304" pitchFamily="18" charset="0"/>
              </a:rPr>
              <a:t>: This variable represents the adjusted returns of the stock, which have been scaled.</a:t>
            </a:r>
          </a:p>
          <a:p>
            <a:pPr algn="l"/>
            <a:endParaRPr lang="en-US" sz="800" cap="none"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AF3355D-D733-EB72-9A51-ECC76CB8AC78}"/>
              </a:ext>
            </a:extLst>
          </p:cNvPr>
          <p:cNvSpPr txBox="1"/>
          <p:nvPr/>
        </p:nvSpPr>
        <p:spPr>
          <a:xfrm>
            <a:off x="1231900" y="2108201"/>
            <a:ext cx="4864100" cy="2485296"/>
          </a:xfrm>
          <a:prstGeom prst="rect">
            <a:avLst/>
          </a:prstGeom>
          <a:noFill/>
        </p:spPr>
        <p:txBody>
          <a:bodyPr wrap="square" rtlCol="0">
            <a:spAutoFit/>
          </a:bodyPr>
          <a:lstStyle/>
          <a:p>
            <a:pPr algn="l"/>
            <a:r>
              <a:rPr lang="en-US" sz="1250" b="1" cap="none" dirty="0">
                <a:latin typeface="Times New Roman" panose="02020603050405020304" pitchFamily="18" charset="0"/>
                <a:cs typeface="Times New Roman" panose="02020603050405020304" pitchFamily="18" charset="0"/>
              </a:rPr>
              <a:t>Mr. Hughes' Inquiry:</a:t>
            </a:r>
          </a:p>
          <a:p>
            <a:pPr algn="l"/>
            <a:r>
              <a:rPr lang="en-US" sz="1250" cap="none" dirty="0">
                <a:latin typeface="Times New Roman" panose="02020603050405020304" pitchFamily="18" charset="0"/>
                <a:cs typeface="Times New Roman" panose="02020603050405020304" pitchFamily="18" charset="0"/>
              </a:rPr>
              <a:t>Mr. Hughes is seeking answers to the following questions to acquire insights into his research:</a:t>
            </a:r>
          </a:p>
          <a:p>
            <a:pPr algn="l"/>
            <a:r>
              <a:rPr lang="en-US" sz="1250" cap="none" dirty="0">
                <a:latin typeface="Times New Roman" panose="02020603050405020304" pitchFamily="18" charset="0"/>
                <a:cs typeface="Times New Roman" panose="02020603050405020304" pitchFamily="18" charset="0"/>
              </a:rPr>
              <a:t>a) Impact of Dividend: Examine the influence of dividend payments on scaled stock returns using a linear regression model.</a:t>
            </a:r>
          </a:p>
          <a:p>
            <a:pPr algn="l"/>
            <a:r>
              <a:rPr lang="en-US" sz="1250" cap="none" dirty="0">
                <a:latin typeface="Times New Roman" panose="02020603050405020304" pitchFamily="18" charset="0"/>
                <a:cs typeface="Times New Roman" panose="02020603050405020304" pitchFamily="18" charset="0"/>
              </a:rPr>
              <a:t>b) Impact of Multiple Variables: Create a multivariate regression model to analyze the cumulative influence of all input variables on scaled stock returns.</a:t>
            </a:r>
          </a:p>
          <a:p>
            <a:pPr algn="l"/>
            <a:r>
              <a:rPr lang="en-US" sz="1250" cap="none" dirty="0">
                <a:latin typeface="Times New Roman" panose="02020603050405020304" pitchFamily="18" charset="0"/>
                <a:cs typeface="Times New Roman" panose="02020603050405020304" pitchFamily="18" charset="0"/>
              </a:rPr>
              <a:t>This slide provides an overview of Mr. Hughes' research experience, the dataset’s characteristics, and his specific research questions. Enhance the slide's appeal by including pertinent graphics or iconography.</a:t>
            </a:r>
          </a:p>
          <a:p>
            <a:endParaRPr lang="en-CA" dirty="0"/>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0" y="1447800"/>
            <a:ext cx="4597400" cy="3492500"/>
          </a:xfrm>
        </p:spPr>
        <p:txBody>
          <a:bodyPr/>
          <a:lstStyle/>
          <a:p>
            <a:r>
              <a:rPr lang="en-US" sz="5400" b="1" dirty="0">
                <a:latin typeface="Times New Roman" panose="02020603050405020304" pitchFamily="18" charset="0"/>
                <a:cs typeface="Times New Roman" panose="02020603050405020304" pitchFamily="18" charset="0"/>
              </a:rPr>
              <a:t>Basic Statistics</a:t>
            </a:r>
          </a:p>
        </p:txBody>
      </p:sp>
      <p:sp>
        <p:nvSpPr>
          <p:cNvPr id="3" name="TextBox 2">
            <a:extLst>
              <a:ext uri="{FF2B5EF4-FFF2-40B4-BE49-F238E27FC236}">
                <a16:creationId xmlns:a16="http://schemas.microsoft.com/office/drawing/2014/main" id="{96947E3E-D8A0-BC99-107C-23B7D17AA078}"/>
              </a:ext>
            </a:extLst>
          </p:cNvPr>
          <p:cNvSpPr txBox="1"/>
          <p:nvPr/>
        </p:nvSpPr>
        <p:spPr>
          <a:xfrm>
            <a:off x="4597400" y="181957"/>
            <a:ext cx="7594600" cy="649408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Data Statistics Overview:</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Let us examine the descriptive statistics of our dataset to comprehend the central patterns and variability of each attribute.</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Mean Values: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Return: 2617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Market Overview: N/A (Categorical Data)</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Dividend: 0.5333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Earnings ranking: 23.91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Debt-to-equity ratio: 1.0408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Market capitalization: 1540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Scaled stock return: 194.17</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Main Findings: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Return: The average return is 2617, which indicates the average profitability of stock investments.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Dividend: The majority of stocks, specifically 53.33% of them, distribute dividends. On average, these dividends yield roughly 0.5333.</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earnings_ranking</a:t>
            </a:r>
            <a:r>
              <a:rPr lang="en-US" sz="1600" dirty="0">
                <a:latin typeface="Times New Roman" panose="02020603050405020304" pitchFamily="18" charset="0"/>
                <a:cs typeface="Times New Roman" panose="02020603050405020304" pitchFamily="18" charset="0"/>
              </a:rPr>
              <a:t>: The mean earnings ranking is approximately 23.91, suggesting a modest level of success across the dataset.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debt-to-equity ratio of corporations, on average, is 1.0408, indicating a well-balanced financial structure.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Market capitalization: The mean market capitalization is 1540, which represents the average size or worth of the enterprises included in our dataset.</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stock_return_scaled</a:t>
            </a:r>
            <a:r>
              <a:rPr lang="en-US" sz="1600" dirty="0">
                <a:latin typeface="Times New Roman" panose="02020603050405020304" pitchFamily="18" charset="0"/>
                <a:cs typeface="Times New Roman" panose="02020603050405020304" pitchFamily="18" charset="0"/>
              </a:rPr>
              <a:t>: The mean standardized stock return is 194.17, representing a normalized measure of stock performance.</a:t>
            </a:r>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7861300" y="101600"/>
            <a:ext cx="4330700" cy="1587500"/>
          </a:xfrm>
        </p:spPr>
        <p:txBody>
          <a:bodyPr anchor="b"/>
          <a:lstStyle/>
          <a:p>
            <a:r>
              <a:rPr lang="en-US" sz="3600" b="1" dirty="0">
                <a:latin typeface="Times New Roman" panose="02020603050405020304" pitchFamily="18" charset="0"/>
                <a:cs typeface="Times New Roman" panose="02020603050405020304" pitchFamily="18" charset="0"/>
              </a:rPr>
              <a:t>Histogram of </a:t>
            </a:r>
            <a:r>
              <a:rPr lang="en-US" sz="3600" b="1" dirty="0" err="1">
                <a:latin typeface="Times New Roman" panose="02020603050405020304" pitchFamily="18" charset="0"/>
                <a:cs typeface="Times New Roman" panose="02020603050405020304" pitchFamily="18" charset="0"/>
              </a:rPr>
              <a:t>stock_return_scaled</a:t>
            </a:r>
            <a:endParaRPr lang="en-US" sz="3600" b="1" dirty="0">
              <a:latin typeface="Times New Roman" panose="02020603050405020304" pitchFamily="18" charset="0"/>
              <a:cs typeface="Times New Roman" panose="02020603050405020304" pitchFamily="18" charset="0"/>
            </a:endParaRPr>
          </a:p>
        </p:txBody>
      </p:sp>
      <p:pic>
        <p:nvPicPr>
          <p:cNvPr id="5" name="Content Placeholder 4" descr="A graph of a stock return">
            <a:extLst>
              <a:ext uri="{FF2B5EF4-FFF2-40B4-BE49-F238E27FC236}">
                <a16:creationId xmlns:a16="http://schemas.microsoft.com/office/drawing/2014/main" id="{3B0D995C-F531-C58E-05F4-624284425AB2}"/>
              </a:ext>
            </a:extLst>
          </p:cNvPr>
          <p:cNvPicPr>
            <a:picLocks noGrp="1" noChangeAspect="1"/>
          </p:cNvPicPr>
          <p:nvPr>
            <p:ph idx="10"/>
          </p:nvPr>
        </p:nvPicPr>
        <p:blipFill>
          <a:blip r:embed="rId3"/>
          <a:stretch>
            <a:fillRect/>
          </a:stretch>
        </p:blipFill>
        <p:spPr bwMode="auto">
          <a:xfrm>
            <a:off x="209549" y="457200"/>
            <a:ext cx="6686551" cy="5867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671513F-F37E-22D8-D3F5-7B8DB288ECDD}"/>
              </a:ext>
            </a:extLst>
          </p:cNvPr>
          <p:cNvSpPr txBox="1"/>
          <p:nvPr/>
        </p:nvSpPr>
        <p:spPr>
          <a:xfrm>
            <a:off x="7308850" y="3429000"/>
            <a:ext cx="346710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Distribution: Skewed right</a:t>
            </a:r>
          </a:p>
          <a:p>
            <a:r>
              <a:rPr lang="en-US" sz="2400" dirty="0">
                <a:latin typeface="Times New Roman" panose="02020603050405020304" pitchFamily="18" charset="0"/>
                <a:cs typeface="Times New Roman" panose="02020603050405020304" pitchFamily="18" charset="0"/>
              </a:rPr>
              <a:t>Range: 30.38 to 984.54</a:t>
            </a: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552450" y="400050"/>
            <a:ext cx="10344150" cy="895350"/>
          </a:xfrm>
        </p:spPr>
        <p:txBody>
          <a:bodyPr/>
          <a:lstStyle/>
          <a:p>
            <a:r>
              <a:rPr lang="en-US" sz="3600" b="1" dirty="0">
                <a:latin typeface="Times New Roman" panose="02020603050405020304" pitchFamily="18" charset="0"/>
                <a:cs typeface="Times New Roman" panose="02020603050405020304" pitchFamily="18" charset="0"/>
              </a:rPr>
              <a:t>Key findings: Histogram of </a:t>
            </a:r>
            <a:r>
              <a:rPr lang="en-US" sz="3600" b="1" dirty="0" err="1">
                <a:latin typeface="Times New Roman" panose="02020603050405020304" pitchFamily="18" charset="0"/>
                <a:cs typeface="Times New Roman" panose="02020603050405020304" pitchFamily="18" charset="0"/>
              </a:rPr>
              <a:t>stock_return_scaled</a:t>
            </a:r>
            <a:endParaRPr lang="en-US" sz="3600" b="1"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838200" y="1676399"/>
            <a:ext cx="10058400" cy="4781551"/>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The histogram displays a skewed right distribution, indicating that the majority of scaled stock returns are clustered towards the lower end, with a small number of outliers towards the upper end.</a:t>
            </a:r>
          </a:p>
          <a:p>
            <a:pPr marL="0" indent="0">
              <a:buNone/>
            </a:pPr>
            <a:r>
              <a:rPr lang="en-US" sz="2400" dirty="0">
                <a:latin typeface="Times New Roman" panose="02020603050405020304" pitchFamily="18" charset="0"/>
                <a:cs typeface="Times New Roman" panose="02020603050405020304" pitchFamily="18" charset="0"/>
              </a:rPr>
              <a:t>Frequency Peaks: The bulk of stock returns are concentrated within the range of 125 to 211, suggesting a prevalent range of returns.</a:t>
            </a:r>
          </a:p>
          <a:p>
            <a:pPr marL="0" indent="0">
              <a:buNone/>
            </a:pPr>
            <a:r>
              <a:rPr lang="en-US" sz="2400" dirty="0">
                <a:latin typeface="Times New Roman" panose="02020603050405020304" pitchFamily="18" charset="0"/>
                <a:cs typeface="Times New Roman" panose="02020603050405020304" pitchFamily="18" charset="0"/>
              </a:rPr>
              <a:t>Explanation:</a:t>
            </a:r>
          </a:p>
          <a:p>
            <a:pPr marL="0" indent="0">
              <a:buNone/>
            </a:pPr>
            <a:r>
              <a:rPr lang="en-US" sz="2400" dirty="0">
                <a:latin typeface="Times New Roman" panose="02020603050405020304" pitchFamily="18" charset="0"/>
                <a:cs typeface="Times New Roman" panose="02020603050405020304" pitchFamily="18" charset="0"/>
              </a:rPr>
              <a:t>The presence of a skewed distribution implies that the majority of stocks exhibit moderate returns, while a smaller number of companies demonstrate extraordinarily high returns, suggesting the possibility of outliers or stocks that perform exceptionally well.</a:t>
            </a:r>
          </a:p>
          <a:p>
            <a:pPr marL="0" indent="0">
              <a:buNone/>
            </a:pPr>
            <a:r>
              <a:rPr lang="en-US" sz="2400" dirty="0">
                <a:latin typeface="Times New Roman" panose="02020603050405020304" pitchFamily="18" charset="0"/>
                <a:cs typeface="Times New Roman" panose="02020603050405020304" pitchFamily="18" charset="0"/>
              </a:rPr>
              <a:t>This slide presents a histogram that visually represents the distribution of the </a:t>
            </a:r>
            <a:r>
              <a:rPr lang="en-US" sz="2400" dirty="0" err="1">
                <a:latin typeface="Times New Roman" panose="02020603050405020304" pitchFamily="18" charset="0"/>
                <a:cs typeface="Times New Roman" panose="02020603050405020304" pitchFamily="18" charset="0"/>
              </a:rPr>
              <a:t>stock_return_scaled</a:t>
            </a:r>
            <a:r>
              <a:rPr lang="en-US" sz="2400" dirty="0">
                <a:latin typeface="Times New Roman" panose="02020603050405020304" pitchFamily="18" charset="0"/>
                <a:cs typeface="Times New Roman" panose="02020603050405020304" pitchFamily="18" charset="0"/>
              </a:rPr>
              <a:t> variable. It offers valuable insights into the form and range of the variable. </a:t>
            </a: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3409950" y="0"/>
            <a:ext cx="8553450" cy="914400"/>
          </a:xfrm>
        </p:spPr>
        <p:txBody>
          <a:bodyPr anchor="b"/>
          <a:lstStyle/>
          <a:p>
            <a:pPr algn="l"/>
            <a:r>
              <a:rPr lang="en-US" sz="4000" b="1" dirty="0">
                <a:latin typeface="Times New Roman" panose="02020603050405020304" pitchFamily="18" charset="0"/>
                <a:cs typeface="Times New Roman" panose="02020603050405020304" pitchFamily="18" charset="0"/>
              </a:rPr>
              <a:t>T-test Assumptions and Hypotheses:</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2114550" y="990600"/>
            <a:ext cx="10077450" cy="5867400"/>
          </a:xfrm>
        </p:spPr>
        <p:txBody>
          <a:bodyPr>
            <a:normAutofit fontScale="25000" lnSpcReduction="20000"/>
          </a:bodyPr>
          <a:lstStyle/>
          <a:p>
            <a:pPr algn="l"/>
            <a:r>
              <a:rPr lang="en-US" sz="7200" b="1" cap="none" dirty="0">
                <a:latin typeface="Times New Roman" panose="02020603050405020304" pitchFamily="18" charset="0"/>
                <a:cs typeface="Times New Roman" panose="02020603050405020304" pitchFamily="18" charset="0"/>
              </a:rPr>
              <a:t>Evaluating the mean value of the scaled stock returns:</a:t>
            </a:r>
          </a:p>
          <a:p>
            <a:pPr algn="l"/>
            <a:endParaRPr lang="en-US" sz="7200" cap="none" dirty="0">
              <a:latin typeface="Times New Roman" panose="02020603050405020304" pitchFamily="18" charset="0"/>
              <a:cs typeface="Times New Roman" panose="02020603050405020304" pitchFamily="18" charset="0"/>
            </a:endParaRPr>
          </a:p>
          <a:p>
            <a:pPr algn="l"/>
            <a:r>
              <a:rPr lang="en-US" sz="7200" cap="none" dirty="0">
                <a:latin typeface="Times New Roman" panose="02020603050405020304" pitchFamily="18" charset="0"/>
                <a:cs typeface="Times New Roman" panose="02020603050405020304" pitchFamily="18" charset="0"/>
              </a:rPr>
              <a:t>A one-sample t-test is being done to determine if the mean of </a:t>
            </a:r>
            <a:r>
              <a:rPr lang="en-US" sz="7200" cap="none" dirty="0" err="1">
                <a:latin typeface="Times New Roman" panose="02020603050405020304" pitchFamily="18" charset="0"/>
                <a:cs typeface="Times New Roman" panose="02020603050405020304" pitchFamily="18" charset="0"/>
              </a:rPr>
              <a:t>stock_return_scaled</a:t>
            </a:r>
            <a:r>
              <a:rPr lang="en-US" sz="7200" cap="none" dirty="0">
                <a:latin typeface="Times New Roman" panose="02020603050405020304" pitchFamily="18" charset="0"/>
                <a:cs typeface="Times New Roman" panose="02020603050405020304" pitchFamily="18" charset="0"/>
              </a:rPr>
              <a:t> substantially deviates from 300.</a:t>
            </a:r>
          </a:p>
          <a:p>
            <a:pPr algn="l"/>
            <a:endParaRPr lang="en-US" sz="7200" b="1" cap="none" dirty="0">
              <a:latin typeface="Times New Roman" panose="02020603050405020304" pitchFamily="18" charset="0"/>
              <a:cs typeface="Times New Roman" panose="02020603050405020304" pitchFamily="18" charset="0"/>
            </a:endParaRPr>
          </a:p>
          <a:p>
            <a:pPr algn="l"/>
            <a:r>
              <a:rPr lang="en-US" sz="7200" b="1" cap="none" dirty="0">
                <a:latin typeface="Times New Roman" panose="02020603050405020304" pitchFamily="18" charset="0"/>
                <a:cs typeface="Times New Roman" panose="02020603050405020304" pitchFamily="18" charset="0"/>
              </a:rPr>
              <a:t>Proposed hypotheses for a t-test:</a:t>
            </a:r>
          </a:p>
          <a:p>
            <a:pPr marL="571500" indent="-571500" algn="l">
              <a:buFont typeface="Arial" panose="020B0604020202020204" pitchFamily="34" charset="0"/>
              <a:buChar char="•"/>
            </a:pPr>
            <a:endParaRPr lang="en-US" sz="7200" cap="none"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7200" cap="none" dirty="0">
                <a:latin typeface="Times New Roman" panose="02020603050405020304" pitchFamily="18" charset="0"/>
                <a:cs typeface="Times New Roman" panose="02020603050405020304" pitchFamily="18" charset="0"/>
              </a:rPr>
              <a:t>The null hypothesis (h0) states that the mean of the scaled stock returns is equal to 300.</a:t>
            </a:r>
          </a:p>
          <a:p>
            <a:pPr marL="571500" indent="-571500" algn="l">
              <a:buFont typeface="Arial" panose="020B0604020202020204" pitchFamily="34" charset="0"/>
              <a:buChar char="•"/>
            </a:pPr>
            <a:r>
              <a:rPr lang="en-US" sz="7200" cap="none" dirty="0">
                <a:latin typeface="Times New Roman" panose="02020603050405020304" pitchFamily="18" charset="0"/>
                <a:cs typeface="Times New Roman" panose="02020603050405020304" pitchFamily="18" charset="0"/>
              </a:rPr>
              <a:t>Alternative hypothesis (h1): the mean of </a:t>
            </a:r>
            <a:r>
              <a:rPr lang="en-US" sz="7200" cap="none" dirty="0" err="1">
                <a:latin typeface="Times New Roman" panose="02020603050405020304" pitchFamily="18" charset="0"/>
                <a:cs typeface="Times New Roman" panose="02020603050405020304" pitchFamily="18" charset="0"/>
              </a:rPr>
              <a:t>stock_return_scaled</a:t>
            </a:r>
            <a:r>
              <a:rPr lang="en-US" sz="7200" cap="none" dirty="0">
                <a:latin typeface="Times New Roman" panose="02020603050405020304" pitchFamily="18" charset="0"/>
                <a:cs typeface="Times New Roman" panose="02020603050405020304" pitchFamily="18" charset="0"/>
              </a:rPr>
              <a:t> is not equal to 300.</a:t>
            </a:r>
          </a:p>
          <a:p>
            <a:pPr algn="l"/>
            <a:endParaRPr lang="en-US" sz="7200" cap="none" dirty="0">
              <a:latin typeface="Times New Roman" panose="02020603050405020304" pitchFamily="18" charset="0"/>
              <a:cs typeface="Times New Roman" panose="02020603050405020304" pitchFamily="18" charset="0"/>
            </a:endParaRPr>
          </a:p>
          <a:p>
            <a:pPr algn="l"/>
            <a:r>
              <a:rPr lang="en-US" sz="7200" b="1" cap="none" dirty="0">
                <a:latin typeface="Times New Roman" panose="02020603050405020304" pitchFamily="18" charset="0"/>
                <a:cs typeface="Times New Roman" panose="02020603050405020304" pitchFamily="18" charset="0"/>
              </a:rPr>
              <a:t>Prerequisites for t-test:</a:t>
            </a:r>
          </a:p>
          <a:p>
            <a:pPr marL="571500" indent="-571500" algn="l">
              <a:buFont typeface="Arial" panose="020B0604020202020204" pitchFamily="34" charset="0"/>
              <a:buChar char="•"/>
            </a:pPr>
            <a:endParaRPr lang="en-US" sz="7200" cap="none"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7200" cap="none" dirty="0">
                <a:latin typeface="Times New Roman" panose="02020603050405020304" pitchFamily="18" charset="0"/>
                <a:cs typeface="Times New Roman" panose="02020603050405020304" pitchFamily="18" charset="0"/>
              </a:rPr>
              <a:t>Data distribution: assumes that the data follows a normal distribution.</a:t>
            </a:r>
          </a:p>
          <a:p>
            <a:pPr marL="571500" indent="-571500" algn="l">
              <a:buFont typeface="Arial" panose="020B0604020202020204" pitchFamily="34" charset="0"/>
              <a:buChar char="•"/>
            </a:pPr>
            <a:r>
              <a:rPr lang="en-US" sz="7200" cap="none" dirty="0">
                <a:latin typeface="Times New Roman" panose="02020603050405020304" pitchFamily="18" charset="0"/>
                <a:cs typeface="Times New Roman" panose="02020603050405020304" pitchFamily="18" charset="0"/>
              </a:rPr>
              <a:t>Independence: assumes that each observation is uncorrelated with the others.</a:t>
            </a:r>
          </a:p>
          <a:p>
            <a:pPr marL="571500" indent="-571500" algn="l">
              <a:buFont typeface="Arial" panose="020B0604020202020204" pitchFamily="34" charset="0"/>
              <a:buChar char="•"/>
            </a:pPr>
            <a:r>
              <a:rPr lang="en-US" sz="7200" cap="none" dirty="0">
                <a:latin typeface="Times New Roman" panose="02020603050405020304" pitchFamily="18" charset="0"/>
                <a:cs typeface="Times New Roman" panose="02020603050405020304" pitchFamily="18" charset="0"/>
              </a:rPr>
              <a:t>Random sampling: assumes that the data is obtained from a sample that is selected randomly.</a:t>
            </a:r>
          </a:p>
          <a:p>
            <a:pPr algn="l"/>
            <a:endParaRPr lang="en-US" sz="7200" b="1" cap="none" dirty="0">
              <a:latin typeface="Times New Roman" panose="02020603050405020304" pitchFamily="18" charset="0"/>
              <a:cs typeface="Times New Roman" panose="02020603050405020304" pitchFamily="18" charset="0"/>
            </a:endParaRPr>
          </a:p>
          <a:p>
            <a:pPr algn="l"/>
            <a:r>
              <a:rPr lang="en-US" sz="7200" b="1" cap="none" dirty="0">
                <a:latin typeface="Times New Roman" panose="02020603050405020304" pitchFamily="18" charset="0"/>
                <a:cs typeface="Times New Roman" panose="02020603050405020304" pitchFamily="18" charset="0"/>
              </a:rPr>
              <a:t>Main discoveries:</a:t>
            </a:r>
          </a:p>
          <a:p>
            <a:pPr algn="l"/>
            <a:endParaRPr lang="en-US" sz="7200" cap="none" dirty="0">
              <a:latin typeface="Times New Roman" panose="02020603050405020304" pitchFamily="18" charset="0"/>
              <a:cs typeface="Times New Roman" panose="02020603050405020304" pitchFamily="18" charset="0"/>
            </a:endParaRPr>
          </a:p>
          <a:p>
            <a:pPr algn="l"/>
            <a:r>
              <a:rPr lang="en-US" sz="7200" cap="none" dirty="0">
                <a:latin typeface="Times New Roman" panose="02020603050405020304" pitchFamily="18" charset="0"/>
                <a:cs typeface="Times New Roman" panose="02020603050405020304" pitchFamily="18" charset="0"/>
              </a:rPr>
              <a:t>The t-value is -10.511, </a:t>
            </a:r>
          </a:p>
          <a:p>
            <a:pPr algn="l"/>
            <a:r>
              <a:rPr lang="en-US" sz="7200" cap="none" dirty="0">
                <a:latin typeface="Times New Roman" panose="02020603050405020304" pitchFamily="18" charset="0"/>
                <a:cs typeface="Times New Roman" panose="02020603050405020304" pitchFamily="18" charset="0"/>
              </a:rPr>
              <a:t>The degree of freedom (</a:t>
            </a:r>
            <a:r>
              <a:rPr lang="en-US" sz="7200" cap="none" dirty="0" err="1">
                <a:latin typeface="Times New Roman" panose="02020603050405020304" pitchFamily="18" charset="0"/>
                <a:cs typeface="Times New Roman" panose="02020603050405020304" pitchFamily="18" charset="0"/>
              </a:rPr>
              <a:t>df</a:t>
            </a:r>
            <a:r>
              <a:rPr lang="en-US" sz="7200" cap="none" dirty="0">
                <a:latin typeface="Times New Roman" panose="02020603050405020304" pitchFamily="18" charset="0"/>
                <a:cs typeface="Times New Roman" panose="02020603050405020304" pitchFamily="18" charset="0"/>
              </a:rPr>
              <a:t>) is 179, </a:t>
            </a:r>
          </a:p>
          <a:p>
            <a:pPr algn="l"/>
            <a:r>
              <a:rPr lang="en-US" sz="7200" cap="none" dirty="0">
                <a:latin typeface="Times New Roman" panose="02020603050405020304" pitchFamily="18" charset="0"/>
                <a:cs typeface="Times New Roman" panose="02020603050405020304" pitchFamily="18" charset="0"/>
              </a:rPr>
              <a:t>p-value is less than 2.2e-16.</a:t>
            </a:r>
          </a:p>
          <a:p>
            <a:pPr algn="l"/>
            <a:endParaRPr lang="en-US" sz="7200" cap="none" dirty="0">
              <a:latin typeface="Times New Roman" panose="02020603050405020304" pitchFamily="18" charset="0"/>
              <a:cs typeface="Times New Roman" panose="02020603050405020304" pitchFamily="18" charset="0"/>
            </a:endParaRPr>
          </a:p>
          <a:p>
            <a:pPr algn="l"/>
            <a:r>
              <a:rPr lang="en-US" sz="7200" b="1" cap="none" dirty="0">
                <a:latin typeface="Times New Roman" panose="02020603050405020304" pitchFamily="18" charset="0"/>
                <a:cs typeface="Times New Roman" panose="02020603050405020304" pitchFamily="18" charset="0"/>
              </a:rPr>
              <a:t>Analysis and explanation of findings:</a:t>
            </a:r>
          </a:p>
          <a:p>
            <a:pPr algn="l"/>
            <a:endParaRPr lang="en-US" sz="7200" cap="none" dirty="0">
              <a:latin typeface="Times New Roman" panose="02020603050405020304" pitchFamily="18" charset="0"/>
              <a:cs typeface="Times New Roman" panose="02020603050405020304" pitchFamily="18" charset="0"/>
            </a:endParaRPr>
          </a:p>
          <a:p>
            <a:pPr algn="l"/>
            <a:r>
              <a:rPr lang="en-US" sz="7200" cap="none" dirty="0">
                <a:latin typeface="Times New Roman" panose="02020603050405020304" pitchFamily="18" charset="0"/>
                <a:cs typeface="Times New Roman" panose="02020603050405020304" pitchFamily="18" charset="0"/>
              </a:rPr>
              <a:t>Due to the significantly small p-value (&lt; 0.05), we can confidently reject the null hypothesis. This provides compelling evidence contradicting the assertion that the average scaled stock return is equal to 300.</a:t>
            </a:r>
          </a:p>
          <a:p>
            <a:pPr algn="l"/>
            <a:endParaRPr lang="en-US"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609601" y="552450"/>
            <a:ext cx="10664951" cy="981455"/>
          </a:xfrm>
        </p:spPr>
        <p:txBody>
          <a:bodyPr/>
          <a:lstStyle/>
          <a:p>
            <a:r>
              <a:rPr lang="en-US" sz="4800" b="1" dirty="0">
                <a:latin typeface="Times New Roman" panose="02020603050405020304" pitchFamily="18" charset="0"/>
                <a:cs typeface="Times New Roman" panose="02020603050405020304" pitchFamily="18" charset="0"/>
              </a:rPr>
              <a:t>T-test Results</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304800" y="2524507"/>
            <a:ext cx="4305301" cy="2314193"/>
          </a:xfrm>
        </p:spPr>
        <p:txBody>
          <a:bodyPr>
            <a:normAutofit/>
          </a:bodyPr>
          <a:lstStyle/>
          <a:p>
            <a:r>
              <a:rPr lang="en-US" sz="2800" b="1" dirty="0">
                <a:latin typeface="Times New Roman" panose="02020603050405020304" pitchFamily="18" charset="0"/>
                <a:cs typeface="Times New Roman" panose="02020603050405020304" pitchFamily="18" charset="0"/>
              </a:rPr>
              <a:t>T-test findings:</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T-value is -10.511 and the degrees of freedom (</a:t>
            </a:r>
            <a:r>
              <a:rPr lang="en-US" sz="2400" dirty="0" err="1">
                <a:latin typeface="Times New Roman" panose="02020603050405020304" pitchFamily="18" charset="0"/>
                <a:cs typeface="Times New Roman" panose="02020603050405020304" pitchFamily="18" charset="0"/>
              </a:rPr>
              <a:t>df</a:t>
            </a:r>
            <a:r>
              <a:rPr lang="en-US" sz="2400" dirty="0">
                <a:latin typeface="Times New Roman" panose="02020603050405020304" pitchFamily="18" charset="0"/>
                <a:cs typeface="Times New Roman" panose="02020603050405020304" pitchFamily="18" charset="0"/>
              </a:rPr>
              <a:t>) are 179.</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p-value: less than 2.2e-16</a:t>
            </a:r>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5086351" y="1533905"/>
            <a:ext cx="6629400" cy="4924045"/>
          </a:xfrm>
        </p:spPr>
        <p:txBody>
          <a:bodyPr>
            <a:noAutofit/>
          </a:bodyPr>
          <a:lstStyle/>
          <a:p>
            <a:r>
              <a:rPr lang="en-US" sz="2800" b="1" dirty="0">
                <a:latin typeface="Times New Roman" panose="02020603050405020304" pitchFamily="18" charset="0"/>
                <a:cs typeface="Times New Roman" panose="02020603050405020304" pitchFamily="18" charset="0"/>
              </a:rPr>
              <a:t>Primary Explanations:</a:t>
            </a: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T-value Explanation: A larger absolute T-value shows more evidence against the null hypothesis.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term "p-value" refers to the probability of obtaining a test statistic as extreme as, or more extreme than, the observed value, assuming that the null Importance: The p-value is significantly small (&lt; 0.05), suggesting that our conclusion holds statistical significance.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 There is compelling evidence that contradicts the null hypothesis.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average scaled stock return is notably distinct from 300.</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914399" y="495300"/>
            <a:ext cx="10360153" cy="754380"/>
          </a:xfrm>
        </p:spPr>
        <p:txBody>
          <a:bodyPr/>
          <a:lstStyle/>
          <a:p>
            <a:r>
              <a:rPr lang="en-US" sz="4800" b="1" dirty="0">
                <a:latin typeface="Times New Roman" panose="02020603050405020304" pitchFamily="18" charset="0"/>
                <a:cs typeface="Times New Roman" panose="02020603050405020304" pitchFamily="18" charset="0"/>
              </a:rPr>
              <a:t>Simple Linear Regression Results</a:t>
            </a:r>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304800" y="1447801"/>
            <a:ext cx="4173473" cy="4495799"/>
          </a:xfrm>
        </p:spPr>
        <p:txBody>
          <a:bodyPr>
            <a:normAutofit/>
          </a:bodyPr>
          <a:lstStyle/>
          <a:p>
            <a:pPr marL="0" indent="0">
              <a:buNone/>
            </a:pPr>
            <a:r>
              <a:rPr lang="en-US" sz="1700" b="1" dirty="0">
                <a:latin typeface="Times New Roman" panose="02020603050405020304" pitchFamily="18" charset="0"/>
                <a:cs typeface="Times New Roman" panose="02020603050405020304" pitchFamily="18" charset="0"/>
              </a:rPr>
              <a:t>Analyzing the influence of dividends on scaled stock returns:</a:t>
            </a:r>
          </a:p>
          <a:p>
            <a:pPr marL="0" indent="0">
              <a:buNone/>
            </a:pPr>
            <a:r>
              <a:rPr lang="en-US" sz="1700" dirty="0">
                <a:latin typeface="Times New Roman" panose="02020603050405020304" pitchFamily="18" charset="0"/>
                <a:cs typeface="Times New Roman" panose="02020603050405020304" pitchFamily="18" charset="0"/>
              </a:rPr>
              <a:t>A simple linear regression was conducted to examine the correlation between dividend and </a:t>
            </a:r>
            <a:r>
              <a:rPr lang="en-US" sz="1700" dirty="0" err="1">
                <a:latin typeface="Times New Roman" panose="02020603050405020304" pitchFamily="18" charset="0"/>
                <a:cs typeface="Times New Roman" panose="02020603050405020304" pitchFamily="18" charset="0"/>
              </a:rPr>
              <a:t>stock_return_scaled</a:t>
            </a:r>
            <a:r>
              <a:rPr lang="en-US" sz="1700" dirty="0">
                <a:latin typeface="Times New Roman" panose="02020603050405020304" pitchFamily="18" charset="0"/>
                <a:cs typeface="Times New Roman" panose="02020603050405020304" pitchFamily="18" charset="0"/>
              </a:rPr>
              <a:t>.</a:t>
            </a:r>
          </a:p>
          <a:p>
            <a:pPr marL="0" indent="0">
              <a:buNone/>
            </a:pPr>
            <a:r>
              <a:rPr lang="en-US" sz="1700" b="1" dirty="0">
                <a:latin typeface="Times New Roman" panose="02020603050405020304" pitchFamily="18" charset="0"/>
                <a:cs typeface="Times New Roman" panose="02020603050405020304" pitchFamily="18" charset="0"/>
              </a:rPr>
              <a:t>Simple Linear Regression Model:</a:t>
            </a:r>
          </a:p>
          <a:p>
            <a:pPr marL="0" indent="0">
              <a:buNone/>
            </a:pPr>
            <a:r>
              <a:rPr lang="en-US" sz="1700" dirty="0" err="1">
                <a:latin typeface="Times New Roman" panose="02020603050405020304" pitchFamily="18" charset="0"/>
                <a:cs typeface="Times New Roman" panose="02020603050405020304" pitchFamily="18" charset="0"/>
              </a:rPr>
              <a:t>stock_return_scaled</a:t>
            </a:r>
            <a:r>
              <a:rPr lang="en-US" sz="1700" dirty="0">
                <a:latin typeface="Times New Roman" panose="02020603050405020304" pitchFamily="18" charset="0"/>
                <a:cs typeface="Times New Roman" panose="02020603050405020304" pitchFamily="18" charset="0"/>
              </a:rPr>
              <a:t> = (</a:t>
            </a:r>
            <a:r>
              <a:rPr lang="el-GR" sz="1700" dirty="0">
                <a:latin typeface="Times New Roman" panose="02020603050405020304" pitchFamily="18" charset="0"/>
                <a:cs typeface="Times New Roman" panose="02020603050405020304" pitchFamily="18" charset="0"/>
              </a:rPr>
              <a:t>β</a:t>
            </a:r>
            <a:r>
              <a:rPr lang="en-US" sz="1700" baseline="-25000" dirty="0">
                <a:latin typeface="Times New Roman" panose="02020603050405020304" pitchFamily="18" charset="0"/>
                <a:cs typeface="Times New Roman" panose="02020603050405020304" pitchFamily="18" charset="0"/>
              </a:rPr>
              <a:t>0</a:t>
            </a:r>
            <a:r>
              <a:rPr lang="el-GR" sz="1700" dirty="0">
                <a:latin typeface="Times New Roman" panose="02020603050405020304" pitchFamily="18" charset="0"/>
                <a:cs typeface="Times New Roman" panose="02020603050405020304" pitchFamily="18" charset="0"/>
              </a:rPr>
              <a:t> +β</a:t>
            </a:r>
            <a:r>
              <a:rPr lang="en-US" sz="1700" baseline="-25000" dirty="0">
                <a:latin typeface="Times New Roman" panose="02020603050405020304" pitchFamily="18" charset="0"/>
                <a:cs typeface="Times New Roman" panose="02020603050405020304" pitchFamily="18" charset="0"/>
              </a:rPr>
              <a:t>1</a:t>
            </a:r>
            <a:r>
              <a:rPr lang="en-US" sz="1700" dirty="0">
                <a:latin typeface="Times New Roman" panose="02020603050405020304" pitchFamily="18" charset="0"/>
                <a:cs typeface="Times New Roman" panose="02020603050405020304" pitchFamily="18" charset="0"/>
              </a:rPr>
              <a:t>)*</a:t>
            </a:r>
            <a:r>
              <a:rPr lang="el-GR" sz="1700"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dividend</a:t>
            </a:r>
          </a:p>
          <a:p>
            <a:pPr marL="0" indent="0">
              <a:buNone/>
            </a:pPr>
            <a:r>
              <a:rPr lang="en-US" sz="1700" dirty="0">
                <a:latin typeface="Times New Roman" panose="02020603050405020304" pitchFamily="18" charset="0"/>
                <a:cs typeface="Times New Roman" panose="02020603050405020304" pitchFamily="18" charset="0"/>
              </a:rPr>
              <a:t>Where:</a:t>
            </a:r>
          </a:p>
          <a:p>
            <a:pPr marL="342900" indent="-3429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Intercept (</a:t>
            </a:r>
            <a:r>
              <a:rPr lang="el-GR" sz="1700" dirty="0">
                <a:latin typeface="Times New Roman" panose="02020603050405020304" pitchFamily="18" charset="0"/>
                <a:cs typeface="Times New Roman" panose="02020603050405020304" pitchFamily="18" charset="0"/>
              </a:rPr>
              <a:t>β</a:t>
            </a:r>
            <a:r>
              <a:rPr lang="en-US" sz="1700" baseline="-25000" dirty="0">
                <a:latin typeface="Times New Roman" panose="02020603050405020304" pitchFamily="18" charset="0"/>
                <a:cs typeface="Times New Roman" panose="02020603050405020304" pitchFamily="18" charset="0"/>
              </a:rPr>
              <a:t>0</a:t>
            </a:r>
            <a:r>
              <a:rPr lang="en-US" sz="1700" dirty="0">
                <a:latin typeface="Times New Roman" panose="02020603050405020304" pitchFamily="18" charset="0"/>
                <a:cs typeface="Times New Roman" panose="02020603050405020304" pitchFamily="18" charset="0"/>
              </a:rPr>
              <a:t>) : </a:t>
            </a:r>
            <a:r>
              <a:rPr lang="el-GR" sz="1700" dirty="0">
                <a:latin typeface="Times New Roman" panose="02020603050405020304" pitchFamily="18" charset="0"/>
                <a:cs typeface="Times New Roman" panose="02020603050405020304" pitchFamily="18" charset="0"/>
              </a:rPr>
              <a:t>196.903</a:t>
            </a:r>
          </a:p>
          <a:p>
            <a:pPr marL="342900" indent="-3429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coefficient for Dividend (</a:t>
            </a:r>
            <a:r>
              <a:rPr lang="el-GR" sz="1700" dirty="0">
                <a:latin typeface="Times New Roman" panose="02020603050405020304" pitchFamily="18" charset="0"/>
                <a:cs typeface="Times New Roman" panose="02020603050405020304" pitchFamily="18" charset="0"/>
              </a:rPr>
              <a:t>β</a:t>
            </a:r>
            <a:r>
              <a:rPr lang="en-US" sz="1700" baseline="-25000" dirty="0">
                <a:latin typeface="Times New Roman" panose="02020603050405020304" pitchFamily="18" charset="0"/>
                <a:cs typeface="Times New Roman" panose="02020603050405020304" pitchFamily="18" charset="0"/>
              </a:rPr>
              <a:t>1</a:t>
            </a:r>
            <a:r>
              <a:rPr lang="en-US" sz="1700" dirty="0">
                <a:latin typeface="Times New Roman" panose="02020603050405020304" pitchFamily="18" charset="0"/>
                <a:cs typeface="Times New Roman" panose="02020603050405020304" pitchFamily="18" charset="0"/>
              </a:rPr>
              <a:t>): -</a:t>
            </a:r>
            <a:r>
              <a:rPr lang="el-GR" sz="1700" dirty="0">
                <a:latin typeface="Times New Roman" panose="02020603050405020304" pitchFamily="18" charset="0"/>
                <a:cs typeface="Times New Roman" panose="02020603050405020304" pitchFamily="18" charset="0"/>
              </a:rPr>
              <a:t>5.118</a:t>
            </a:r>
            <a:endParaRPr lang="en-US" sz="1700" dirty="0">
              <a:latin typeface="Times New Roman" panose="02020603050405020304" pitchFamily="18" charset="0"/>
              <a:cs typeface="Times New Roman" panose="02020603050405020304" pitchFamily="18" charset="0"/>
            </a:endParaRPr>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4478273" y="1447801"/>
            <a:ext cx="7134607" cy="4914900"/>
          </a:xfrm>
        </p:spPr>
        <p:txBody>
          <a:bodyPr>
            <a:normAutofit fontScale="40000" lnSpcReduction="20000"/>
          </a:bodyPr>
          <a:lstStyle/>
          <a:p>
            <a:r>
              <a:rPr lang="en-US" sz="4300" b="1" dirty="0">
                <a:latin typeface="Times New Roman" panose="02020603050405020304" pitchFamily="18" charset="0"/>
                <a:cs typeface="Times New Roman" panose="02020603050405020304" pitchFamily="18" charset="0"/>
              </a:rPr>
              <a:t>Key Interpretations:</a:t>
            </a:r>
          </a:p>
          <a:p>
            <a:endParaRPr lang="en-US" sz="4300" dirty="0">
              <a:latin typeface="Times New Roman" panose="02020603050405020304" pitchFamily="18" charset="0"/>
              <a:cs typeface="Times New Roman" panose="02020603050405020304" pitchFamily="18" charset="0"/>
            </a:endParaRPr>
          </a:p>
          <a:p>
            <a:r>
              <a:rPr lang="en-US" sz="4300" b="1" dirty="0">
                <a:latin typeface="Times New Roman" panose="02020603050405020304" pitchFamily="18" charset="0"/>
                <a:cs typeface="Times New Roman" panose="02020603050405020304" pitchFamily="18" charset="0"/>
              </a:rPr>
              <a:t>Intercept: </a:t>
            </a:r>
          </a:p>
          <a:p>
            <a:pPr marL="342900" indent="-342900">
              <a:buFont typeface="Arial" panose="020B0604020202020204" pitchFamily="34" charset="0"/>
              <a:buChar char="•"/>
            </a:pPr>
            <a:r>
              <a:rPr lang="en-US" sz="4300" dirty="0">
                <a:latin typeface="Times New Roman" panose="02020603050405020304" pitchFamily="18" charset="0"/>
                <a:cs typeface="Times New Roman" panose="02020603050405020304" pitchFamily="18" charset="0"/>
              </a:rPr>
              <a:t>The intercept denotes the expected value of </a:t>
            </a:r>
            <a:r>
              <a:rPr lang="en-US" sz="4300" dirty="0" err="1">
                <a:latin typeface="Times New Roman" panose="02020603050405020304" pitchFamily="18" charset="0"/>
                <a:cs typeface="Times New Roman" panose="02020603050405020304" pitchFamily="18" charset="0"/>
              </a:rPr>
              <a:t>stock_return_scaled</a:t>
            </a:r>
            <a:r>
              <a:rPr lang="en-US" sz="4300" dirty="0">
                <a:latin typeface="Times New Roman" panose="02020603050405020304" pitchFamily="18" charset="0"/>
                <a:cs typeface="Times New Roman" panose="02020603050405020304" pitchFamily="18" charset="0"/>
              </a:rPr>
              <a:t> when the dividend is equal to 0.</a:t>
            </a:r>
          </a:p>
          <a:p>
            <a:pPr marL="342900" indent="-342900">
              <a:buFont typeface="Arial" panose="020B0604020202020204" pitchFamily="34" charset="0"/>
              <a:buChar char="•"/>
            </a:pPr>
            <a:r>
              <a:rPr lang="en-US" sz="4300" dirty="0">
                <a:latin typeface="Times New Roman" panose="02020603050405020304" pitchFamily="18" charset="0"/>
                <a:cs typeface="Times New Roman" panose="02020603050405020304" pitchFamily="18" charset="0"/>
              </a:rPr>
              <a:t>The estimated intercept is 196.903.</a:t>
            </a:r>
          </a:p>
          <a:p>
            <a:r>
              <a:rPr lang="en-US" sz="4300" b="1" dirty="0">
                <a:latin typeface="Times New Roman" panose="02020603050405020304" pitchFamily="18" charset="0"/>
                <a:cs typeface="Times New Roman" panose="02020603050405020304" pitchFamily="18" charset="0"/>
              </a:rPr>
              <a:t>Dividend Coefficient:</a:t>
            </a:r>
          </a:p>
          <a:p>
            <a:pPr marL="457200" indent="-457200">
              <a:buFont typeface="Arial" panose="020B0604020202020204" pitchFamily="34" charset="0"/>
              <a:buChar char="•"/>
            </a:pPr>
            <a:r>
              <a:rPr lang="en-US" sz="4300" dirty="0">
                <a:latin typeface="Times New Roman" panose="02020603050405020304" pitchFamily="18" charset="0"/>
                <a:cs typeface="Times New Roman" panose="02020603050405020304" pitchFamily="18" charset="0"/>
              </a:rPr>
              <a:t>A dividend is a sum of money that is paid regularly to shareholders of a company as a share of the company's profits. </a:t>
            </a:r>
          </a:p>
          <a:p>
            <a:pPr marL="457200" indent="-457200">
              <a:buFont typeface="Arial" panose="020B0604020202020204" pitchFamily="34" charset="0"/>
              <a:buChar char="•"/>
            </a:pPr>
            <a:r>
              <a:rPr lang="en-US" sz="4300" dirty="0">
                <a:latin typeface="Times New Roman" panose="02020603050405020304" pitchFamily="18" charset="0"/>
                <a:cs typeface="Times New Roman" panose="02020603050405020304" pitchFamily="18" charset="0"/>
              </a:rPr>
              <a:t>Coefficient: For every one-unit increase in the dividend, the </a:t>
            </a:r>
            <a:r>
              <a:rPr lang="en-US" sz="4300" dirty="0" err="1">
                <a:latin typeface="Times New Roman" panose="02020603050405020304" pitchFamily="18" charset="0"/>
                <a:cs typeface="Times New Roman" panose="02020603050405020304" pitchFamily="18" charset="0"/>
              </a:rPr>
              <a:t>stock_return_scaled</a:t>
            </a:r>
            <a:r>
              <a:rPr lang="en-US" sz="4300" dirty="0">
                <a:latin typeface="Times New Roman" panose="02020603050405020304" pitchFamily="18" charset="0"/>
                <a:cs typeface="Times New Roman" panose="02020603050405020304" pitchFamily="18" charset="0"/>
              </a:rPr>
              <a:t> drops by about 5.118 units.</a:t>
            </a:r>
          </a:p>
          <a:p>
            <a:pPr marL="457200" indent="-457200">
              <a:buFont typeface="Arial" panose="020B0604020202020204" pitchFamily="34" charset="0"/>
              <a:buChar char="•"/>
            </a:pPr>
            <a:r>
              <a:rPr lang="en-US" sz="4300" dirty="0">
                <a:latin typeface="Times New Roman" panose="02020603050405020304" pitchFamily="18" charset="0"/>
                <a:cs typeface="Times New Roman" panose="02020603050405020304" pitchFamily="18" charset="0"/>
              </a:rPr>
              <a:t>Coefficient Significance: The p-value is 0.801, indicating that the result is not statistically significant.</a:t>
            </a:r>
          </a:p>
          <a:p>
            <a:r>
              <a:rPr lang="en-US" sz="4300" b="1" dirty="0">
                <a:latin typeface="Times New Roman" panose="02020603050405020304" pitchFamily="18" charset="0"/>
                <a:cs typeface="Times New Roman" panose="02020603050405020304" pitchFamily="18" charset="0"/>
              </a:rPr>
              <a:t>Model Fit:</a:t>
            </a:r>
          </a:p>
          <a:p>
            <a:pPr marL="457200" indent="-457200">
              <a:buFont typeface="Arial" panose="020B0604020202020204" pitchFamily="34" charset="0"/>
              <a:buChar char="•"/>
            </a:pPr>
            <a:r>
              <a:rPr lang="en-US" sz="4300" dirty="0">
                <a:latin typeface="Times New Roman" panose="02020603050405020304" pitchFamily="18" charset="0"/>
                <a:cs typeface="Times New Roman" panose="02020603050405020304" pitchFamily="18" charset="0"/>
              </a:rPr>
              <a:t>The coefficient of determination (R-squared/ R</a:t>
            </a:r>
            <a:r>
              <a:rPr lang="en-US" sz="4300" baseline="30000" dirty="0">
                <a:latin typeface="Times New Roman" panose="02020603050405020304" pitchFamily="18" charset="0"/>
                <a:cs typeface="Times New Roman" panose="02020603050405020304" pitchFamily="18" charset="0"/>
              </a:rPr>
              <a:t>2</a:t>
            </a:r>
            <a:r>
              <a:rPr lang="en-US" sz="4300" dirty="0">
                <a:latin typeface="Times New Roman" panose="02020603050405020304" pitchFamily="18" charset="0"/>
                <a:cs typeface="Times New Roman" panose="02020603050405020304" pitchFamily="18" charset="0"/>
              </a:rPr>
              <a:t>) for the model is 0.0003594.</a:t>
            </a:r>
          </a:p>
          <a:p>
            <a:pPr marL="457200" indent="-457200">
              <a:buFont typeface="Arial" panose="020B0604020202020204" pitchFamily="34" charset="0"/>
              <a:buChar char="•"/>
            </a:pPr>
            <a:r>
              <a:rPr lang="en-US" sz="4300" dirty="0">
                <a:latin typeface="Times New Roman" panose="02020603050405020304" pitchFamily="18" charset="0"/>
                <a:cs typeface="Times New Roman" panose="02020603050405020304" pitchFamily="18" charset="0"/>
              </a:rPr>
              <a:t>The dividend accounts for a mere 0.036% of the variability in the scaled stock return.</a:t>
            </a:r>
          </a:p>
          <a:p>
            <a:endParaRPr lang="en-US" sz="2900" dirty="0">
              <a:latin typeface="Times New Roman" panose="02020603050405020304" pitchFamily="18"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915924" y="133350"/>
            <a:ext cx="10360152" cy="819150"/>
          </a:xfrm>
        </p:spPr>
        <p:txBody>
          <a:bodyPr/>
          <a:lstStyle/>
          <a:p>
            <a:r>
              <a:rPr lang="en-US" sz="4400" b="1" dirty="0">
                <a:latin typeface="Times New Roman" panose="02020603050405020304" pitchFamily="18" charset="0"/>
                <a:cs typeface="Times New Roman" panose="02020603050405020304" pitchFamily="18" charset="0"/>
              </a:rPr>
              <a:t>Multiple Linear Regression Model</a:t>
            </a:r>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304800" y="1143000"/>
            <a:ext cx="3657600" cy="5391150"/>
          </a:xfrm>
        </p:spPr>
        <p:txBody>
          <a:bodyPr/>
          <a:lstStyle/>
          <a:p>
            <a:r>
              <a:rPr lang="en-US" b="1" dirty="0">
                <a:latin typeface="Times New Roman" panose="02020603050405020304" pitchFamily="18" charset="0"/>
                <a:cs typeface="Times New Roman" panose="02020603050405020304" pitchFamily="18" charset="0"/>
              </a:rPr>
              <a:t>Analyzing the Impact of Combined Factors on Adjusted Stock Returns:</a:t>
            </a:r>
          </a:p>
          <a:p>
            <a:r>
              <a:rPr lang="en-US" dirty="0">
                <a:latin typeface="Times New Roman" panose="02020603050405020304" pitchFamily="18" charset="0"/>
                <a:cs typeface="Times New Roman" panose="02020603050405020304" pitchFamily="18" charset="0"/>
              </a:rPr>
              <a:t>Multiple linear regression was performed to measure the collective influence of all input factors on </a:t>
            </a:r>
            <a:r>
              <a:rPr lang="en-US" dirty="0" err="1">
                <a:latin typeface="Times New Roman" panose="02020603050405020304" pitchFamily="18" charset="0"/>
                <a:cs typeface="Times New Roman" panose="02020603050405020304" pitchFamily="18" charset="0"/>
              </a:rPr>
              <a:t>stock_return_scaled</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Multiple Linear Regression Model:</a:t>
            </a:r>
          </a:p>
          <a:p>
            <a:r>
              <a:rPr lang="en-US" dirty="0" err="1">
                <a:latin typeface="Times New Roman" panose="02020603050405020304" pitchFamily="18" charset="0"/>
                <a:cs typeface="Times New Roman" panose="02020603050405020304" pitchFamily="18" charset="0"/>
              </a:rPr>
              <a:t>stock_return_scaled</a:t>
            </a:r>
            <a:r>
              <a:rPr lang="en-US" dirty="0">
                <a:latin typeface="Times New Roman" panose="02020603050405020304" pitchFamily="18" charset="0"/>
                <a:cs typeface="Times New Roman" panose="02020603050405020304" pitchFamily="18" charset="0"/>
              </a:rPr>
              <a:t>= </a:t>
            </a:r>
            <a:r>
              <a:rPr lang="el-GR" sz="2000" dirty="0">
                <a:latin typeface="Times New Roman" panose="02020603050405020304" pitchFamily="18" charset="0"/>
                <a:cs typeface="Times New Roman" panose="02020603050405020304" pitchFamily="18" charset="0"/>
              </a:rPr>
              <a:t>β</a:t>
            </a:r>
            <a:r>
              <a:rPr lang="en-US" sz="2000" baseline="-25000" dirty="0">
                <a:latin typeface="Times New Roman" panose="02020603050405020304" pitchFamily="18" charset="0"/>
                <a:cs typeface="Times New Roman" panose="02020603050405020304" pitchFamily="18" charset="0"/>
              </a:rPr>
              <a:t>0</a:t>
            </a:r>
            <a:r>
              <a:rPr lang="el-GR" sz="2000" dirty="0">
                <a:latin typeface="Times New Roman" panose="02020603050405020304" pitchFamily="18" charset="0"/>
                <a:cs typeface="Times New Roman" panose="02020603050405020304" pitchFamily="18" charset="0"/>
              </a:rPr>
              <a:t> +β</a:t>
            </a:r>
            <a:r>
              <a:rPr lang="en-US" sz="2000"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return+</a:t>
            </a:r>
            <a:r>
              <a:rPr kumimoji="0" lang="el-GR" sz="2000" b="0" i="0" u="none" strike="noStrike" kern="1200" cap="none" spc="0" normalizeH="0" baseline="0" noProof="0" dirty="0">
                <a:ln>
                  <a:noFill/>
                </a:ln>
                <a:solidFill>
                  <a:srgbClr val="543E34"/>
                </a:solidFill>
                <a:effectLst/>
                <a:uLnTx/>
                <a:uFillTx/>
                <a:latin typeface="Times New Roman" panose="02020603050405020304" pitchFamily="18" charset="0"/>
                <a:cs typeface="Times New Roman" panose="02020603050405020304" pitchFamily="18" charset="0"/>
              </a:rPr>
              <a:t>β</a:t>
            </a:r>
            <a:r>
              <a:rPr kumimoji="0" lang="en-US" sz="2000" b="0" i="0" u="none" strike="noStrike" kern="1200" cap="none" spc="0" normalizeH="0" baseline="-25000" noProof="0" dirty="0">
                <a:ln>
                  <a:noFill/>
                </a:ln>
                <a:solidFill>
                  <a:srgbClr val="543E34"/>
                </a:solidFill>
                <a:effectLst/>
                <a:uLnTx/>
                <a:uFillTx/>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market_overviewneutral</a:t>
            </a:r>
            <a:r>
              <a:rPr lang="en-US" dirty="0">
                <a:latin typeface="Times New Roman" panose="02020603050405020304" pitchFamily="18" charset="0"/>
                <a:cs typeface="Times New Roman" panose="02020603050405020304" pitchFamily="18" charset="0"/>
              </a:rPr>
              <a:t>+</a:t>
            </a:r>
            <a:r>
              <a:rPr kumimoji="0" lang="el-GR" sz="2000" b="0" i="0" u="none" strike="noStrike" kern="1200" cap="none" spc="0" normalizeH="0" baseline="0" noProof="0" dirty="0">
                <a:ln>
                  <a:noFill/>
                </a:ln>
                <a:solidFill>
                  <a:srgbClr val="543E34"/>
                </a:solidFill>
                <a:effectLst/>
                <a:uLnTx/>
                <a:uFillTx/>
                <a:latin typeface="Times New Roman" panose="02020603050405020304" pitchFamily="18" charset="0"/>
                <a:cs typeface="Times New Roman" panose="02020603050405020304" pitchFamily="18" charset="0"/>
              </a:rPr>
              <a:t>β</a:t>
            </a:r>
            <a:r>
              <a:rPr lang="en-US" baseline="-25000" dirty="0">
                <a:solidFill>
                  <a:srgbClr val="543E34"/>
                </a:solidFill>
                <a:latin typeface="Times New Roman" panose="02020603050405020304" pitchFamily="18" charset="0"/>
                <a:cs typeface="Times New Roman" panose="02020603050405020304" pitchFamily="18" charset="0"/>
              </a:rPr>
              <a:t>3</a:t>
            </a:r>
            <a:r>
              <a:rPr lang="en-US" dirty="0">
                <a:solidFill>
                  <a:srgbClr val="543E34"/>
                </a:solidFill>
                <a:latin typeface="Times New Roman" panose="02020603050405020304" pitchFamily="18" charset="0"/>
                <a:cs typeface="Times New Roman" panose="02020603050405020304" pitchFamily="18" charset="0"/>
              </a:rPr>
              <a:t>*</a:t>
            </a:r>
            <a:r>
              <a:rPr lang="en-US" dirty="0" err="1">
                <a:solidFill>
                  <a:srgbClr val="543E34"/>
                </a:solidFill>
                <a:latin typeface="Times New Roman" panose="02020603050405020304" pitchFamily="18" charset="0"/>
                <a:cs typeface="Times New Roman" panose="02020603050405020304" pitchFamily="18" charset="0"/>
              </a:rPr>
              <a:t>market_overviewpositive</a:t>
            </a:r>
            <a:r>
              <a:rPr lang="en-US" dirty="0">
                <a:solidFill>
                  <a:srgbClr val="543E34"/>
                </a:solidFill>
                <a:latin typeface="Times New Roman" panose="02020603050405020304" pitchFamily="18" charset="0"/>
                <a:cs typeface="Times New Roman" panose="02020603050405020304" pitchFamily="18" charset="0"/>
              </a:rPr>
              <a:t>+</a:t>
            </a:r>
            <a:r>
              <a:rPr kumimoji="0" lang="el-GR" sz="2000" b="0" i="0" u="none" strike="noStrike" kern="1200" cap="none" spc="0" normalizeH="0" baseline="0" noProof="0" dirty="0">
                <a:ln>
                  <a:noFill/>
                </a:ln>
                <a:solidFill>
                  <a:srgbClr val="543E34"/>
                </a:solidFill>
                <a:effectLst/>
                <a:uLnTx/>
                <a:uFillTx/>
                <a:latin typeface="Times New Roman" panose="02020603050405020304" pitchFamily="18" charset="0"/>
                <a:cs typeface="Times New Roman" panose="02020603050405020304" pitchFamily="18" charset="0"/>
              </a:rPr>
              <a:t>β</a:t>
            </a:r>
            <a:r>
              <a:rPr lang="en-US" baseline="-25000" dirty="0">
                <a:solidFill>
                  <a:srgbClr val="543E34"/>
                </a:solidFill>
                <a:latin typeface="Times New Roman" panose="02020603050405020304" pitchFamily="18" charset="0"/>
                <a:cs typeface="Times New Roman" panose="02020603050405020304" pitchFamily="18" charset="0"/>
              </a:rPr>
              <a:t>4</a:t>
            </a:r>
            <a:r>
              <a:rPr lang="en-US" dirty="0">
                <a:solidFill>
                  <a:srgbClr val="543E34"/>
                </a:solidFill>
                <a:latin typeface="Times New Roman" panose="02020603050405020304" pitchFamily="18" charset="0"/>
                <a:cs typeface="Times New Roman" panose="02020603050405020304" pitchFamily="18" charset="0"/>
              </a:rPr>
              <a:t>*dividend+</a:t>
            </a:r>
            <a:r>
              <a:rPr kumimoji="0" lang="el-GR" sz="2000" b="0" i="0" u="none" strike="noStrike" kern="1200" cap="none" spc="0" normalizeH="0" baseline="0" noProof="0" dirty="0">
                <a:ln>
                  <a:noFill/>
                </a:ln>
                <a:solidFill>
                  <a:srgbClr val="543E34"/>
                </a:solidFill>
                <a:effectLst/>
                <a:uLnTx/>
                <a:uFillTx/>
                <a:latin typeface="Times New Roman" panose="02020603050405020304" pitchFamily="18" charset="0"/>
                <a:cs typeface="Times New Roman" panose="02020603050405020304" pitchFamily="18" charset="0"/>
              </a:rPr>
              <a:t>β</a:t>
            </a:r>
            <a:r>
              <a:rPr lang="en-US" baseline="-25000" dirty="0">
                <a:solidFill>
                  <a:srgbClr val="543E34"/>
                </a:solidFill>
                <a:latin typeface="Times New Roman" panose="02020603050405020304" pitchFamily="18" charset="0"/>
                <a:cs typeface="Times New Roman" panose="02020603050405020304" pitchFamily="18" charset="0"/>
              </a:rPr>
              <a:t>5</a:t>
            </a:r>
            <a:r>
              <a:rPr lang="en-US" dirty="0">
                <a:solidFill>
                  <a:srgbClr val="543E34"/>
                </a:solidFill>
                <a:latin typeface="Times New Roman" panose="02020603050405020304" pitchFamily="18" charset="0"/>
                <a:cs typeface="Times New Roman" panose="02020603050405020304" pitchFamily="18" charset="0"/>
              </a:rPr>
              <a:t>*</a:t>
            </a:r>
            <a:r>
              <a:rPr lang="en-US" dirty="0" err="1">
                <a:solidFill>
                  <a:srgbClr val="543E34"/>
                </a:solidFill>
                <a:latin typeface="Times New Roman" panose="02020603050405020304" pitchFamily="18" charset="0"/>
                <a:cs typeface="Times New Roman" panose="02020603050405020304" pitchFamily="18" charset="0"/>
              </a:rPr>
              <a:t>earnings_ranking</a:t>
            </a:r>
            <a:r>
              <a:rPr lang="en-US" dirty="0">
                <a:solidFill>
                  <a:srgbClr val="543E34"/>
                </a:solidFill>
                <a:latin typeface="Times New Roman" panose="02020603050405020304" pitchFamily="18" charset="0"/>
                <a:cs typeface="Times New Roman" panose="02020603050405020304" pitchFamily="18" charset="0"/>
              </a:rPr>
              <a:t>+</a:t>
            </a:r>
            <a:r>
              <a:rPr kumimoji="0" lang="el-GR" sz="2000" b="0" i="0" u="none" strike="noStrike" kern="1200" cap="none" spc="0" normalizeH="0" baseline="0" noProof="0" dirty="0">
                <a:ln>
                  <a:noFill/>
                </a:ln>
                <a:solidFill>
                  <a:srgbClr val="543E34"/>
                </a:solidFill>
                <a:effectLst/>
                <a:uLnTx/>
                <a:uFillTx/>
                <a:latin typeface="Times New Roman" panose="02020603050405020304" pitchFamily="18" charset="0"/>
                <a:cs typeface="Times New Roman" panose="02020603050405020304" pitchFamily="18" charset="0"/>
              </a:rPr>
              <a:t>β</a:t>
            </a:r>
            <a:r>
              <a:rPr lang="en-US" baseline="-25000" dirty="0">
                <a:solidFill>
                  <a:srgbClr val="543E34"/>
                </a:solidFill>
                <a:latin typeface="Times New Roman" panose="02020603050405020304" pitchFamily="18" charset="0"/>
                <a:cs typeface="Times New Roman" panose="02020603050405020304" pitchFamily="18" charset="0"/>
              </a:rPr>
              <a:t>6</a:t>
            </a:r>
            <a:r>
              <a:rPr lang="en-US" dirty="0">
                <a:solidFill>
                  <a:srgbClr val="543E34"/>
                </a:solidFill>
                <a:latin typeface="Times New Roman" panose="02020603050405020304" pitchFamily="18" charset="0"/>
                <a:cs typeface="Times New Roman" panose="02020603050405020304" pitchFamily="18" charset="0"/>
              </a:rPr>
              <a:t>*</a:t>
            </a:r>
            <a:r>
              <a:rPr lang="en-US" dirty="0" err="1">
                <a:solidFill>
                  <a:srgbClr val="543E34"/>
                </a:solidFill>
                <a:latin typeface="Times New Roman" panose="02020603050405020304" pitchFamily="18" charset="0"/>
                <a:cs typeface="Times New Roman" panose="02020603050405020304" pitchFamily="18" charset="0"/>
              </a:rPr>
              <a:t>debt_to_equity</a:t>
            </a:r>
            <a:r>
              <a:rPr lang="en-US" dirty="0">
                <a:solidFill>
                  <a:srgbClr val="543E34"/>
                </a:solidFill>
                <a:latin typeface="Times New Roman" panose="02020603050405020304" pitchFamily="18" charset="0"/>
                <a:cs typeface="Times New Roman" panose="02020603050405020304" pitchFamily="18" charset="0"/>
              </a:rPr>
              <a:t> + </a:t>
            </a:r>
            <a:r>
              <a:rPr kumimoji="0" lang="el-GR" sz="2000" b="0" i="0" u="none" strike="noStrike" kern="1200" cap="none" spc="0" normalizeH="0" baseline="0" noProof="0" dirty="0">
                <a:ln>
                  <a:noFill/>
                </a:ln>
                <a:solidFill>
                  <a:srgbClr val="543E34"/>
                </a:solidFill>
                <a:effectLst/>
                <a:uLnTx/>
                <a:uFillTx/>
                <a:latin typeface="Times New Roman" panose="02020603050405020304" pitchFamily="18" charset="0"/>
                <a:cs typeface="Times New Roman" panose="02020603050405020304" pitchFamily="18" charset="0"/>
              </a:rPr>
              <a:t>β</a:t>
            </a:r>
            <a:r>
              <a:rPr lang="en-US" baseline="-25000" dirty="0">
                <a:solidFill>
                  <a:srgbClr val="543E34"/>
                </a:solidFill>
                <a:latin typeface="Times New Roman" panose="02020603050405020304" pitchFamily="18" charset="0"/>
                <a:cs typeface="Times New Roman" panose="02020603050405020304" pitchFamily="18" charset="0"/>
              </a:rPr>
              <a:t>7</a:t>
            </a:r>
            <a:r>
              <a:rPr lang="en-US" dirty="0">
                <a:solidFill>
                  <a:srgbClr val="543E34"/>
                </a:solidFill>
                <a:latin typeface="Times New Roman" panose="02020603050405020304" pitchFamily="18" charset="0"/>
                <a:cs typeface="Times New Roman" panose="02020603050405020304" pitchFamily="18" charset="0"/>
              </a:rPr>
              <a:t>* </a:t>
            </a:r>
            <a:r>
              <a:rPr lang="en-US" dirty="0" err="1">
                <a:solidFill>
                  <a:srgbClr val="543E34"/>
                </a:solidFill>
                <a:latin typeface="Times New Roman" panose="02020603050405020304" pitchFamily="18" charset="0"/>
                <a:cs typeface="Times New Roman" panose="02020603050405020304" pitchFamily="18" charset="0"/>
              </a:rPr>
              <a:t>marketcap</a:t>
            </a:r>
            <a:r>
              <a:rPr lang="en-US" dirty="0">
                <a:solidFill>
                  <a:srgbClr val="543E34"/>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Content Placeholder 3">
            <a:extLst>
              <a:ext uri="{FF2B5EF4-FFF2-40B4-BE49-F238E27FC236}">
                <a16:creationId xmlns:a16="http://schemas.microsoft.com/office/drawing/2014/main" id="{A4859506-113C-EA40-ABFF-DFE771D1FE2D}"/>
              </a:ext>
            </a:extLst>
          </p:cNvPr>
          <p:cNvSpPr>
            <a:spLocks noGrp="1"/>
          </p:cNvSpPr>
          <p:nvPr>
            <p:ph sz="quarter" idx="13"/>
          </p:nvPr>
        </p:nvSpPr>
        <p:spPr>
          <a:xfrm>
            <a:off x="4097800" y="1143000"/>
            <a:ext cx="7789400" cy="5391150"/>
          </a:xfrm>
        </p:spPr>
        <p:txBody>
          <a:bodyPr>
            <a:normAutofit fontScale="62500" lnSpcReduction="20000"/>
          </a:bodyPr>
          <a:lstStyle/>
          <a:p>
            <a:pPr marL="0" indent="0">
              <a:buNone/>
            </a:pPr>
            <a:r>
              <a:rPr lang="en-US" sz="2600" b="1" dirty="0">
                <a:latin typeface="Times New Roman" panose="02020603050405020304" pitchFamily="18" charset="0"/>
                <a:cs typeface="Times New Roman" panose="02020603050405020304" pitchFamily="18" charset="0"/>
              </a:rPr>
              <a:t>Coefficients and Interpretations:</a:t>
            </a:r>
          </a:p>
          <a:p>
            <a:pPr marL="0" indent="0">
              <a:buNone/>
            </a:pPr>
            <a:r>
              <a:rPr lang="en-US" sz="2300" b="1" dirty="0">
                <a:latin typeface="Times New Roman" panose="02020603050405020304" pitchFamily="18" charset="0"/>
                <a:cs typeface="Times New Roman" panose="02020603050405020304" pitchFamily="18" charset="0"/>
              </a:rPr>
              <a:t>Intercept </a:t>
            </a:r>
            <a:r>
              <a:rPr lang="en-US" sz="2300" dirty="0">
                <a:latin typeface="Times New Roman" panose="02020603050405020304" pitchFamily="18" charset="0"/>
                <a:cs typeface="Times New Roman" panose="02020603050405020304" pitchFamily="18" charset="0"/>
              </a:rPr>
              <a:t>(β</a:t>
            </a:r>
            <a:r>
              <a:rPr lang="en-US" sz="2300" baseline="-25000" dirty="0">
                <a:latin typeface="Times New Roman" panose="02020603050405020304" pitchFamily="18" charset="0"/>
                <a:cs typeface="Times New Roman" panose="02020603050405020304" pitchFamily="18" charset="0"/>
              </a:rPr>
              <a:t>0</a:t>
            </a:r>
            <a:r>
              <a:rPr lang="en-US" sz="2300" dirty="0">
                <a:latin typeface="Times New Roman" panose="02020603050405020304" pitchFamily="18" charset="0"/>
                <a:cs typeface="Times New Roman" panose="02020603050405020304" pitchFamily="18" charset="0"/>
              </a:rPr>
              <a:t>): The value of β</a:t>
            </a:r>
            <a:r>
              <a:rPr lang="en-US" sz="2300" baseline="-25000" dirty="0">
                <a:latin typeface="Times New Roman" panose="02020603050405020304" pitchFamily="18" charset="0"/>
                <a:cs typeface="Times New Roman" panose="02020603050405020304" pitchFamily="18" charset="0"/>
              </a:rPr>
              <a:t>0</a:t>
            </a:r>
            <a:r>
              <a:rPr lang="en-US" sz="2300" dirty="0">
                <a:latin typeface="Times New Roman" panose="02020603050405020304" pitchFamily="18" charset="0"/>
                <a:cs typeface="Times New Roman" panose="02020603050405020304" pitchFamily="18" charset="0"/>
              </a:rPr>
              <a:t> is 12.63174. The anticipated scaled stock return is when all predictors have a value of zero.</a:t>
            </a:r>
          </a:p>
          <a:p>
            <a:pPr marL="0" indent="0">
              <a:buNone/>
            </a:pPr>
            <a:r>
              <a:rPr lang="en-US" sz="2300" b="1" dirty="0">
                <a:latin typeface="Times New Roman" panose="02020603050405020304" pitchFamily="18" charset="0"/>
                <a:cs typeface="Times New Roman" panose="02020603050405020304" pitchFamily="18" charset="0"/>
              </a:rPr>
              <a:t>Return</a:t>
            </a:r>
            <a:r>
              <a:rPr lang="en-US" sz="2300" dirty="0">
                <a:latin typeface="Times New Roman" panose="02020603050405020304" pitchFamily="18" charset="0"/>
                <a:cs typeface="Times New Roman" panose="02020603050405020304" pitchFamily="18" charset="0"/>
              </a:rPr>
              <a:t> (β</a:t>
            </a:r>
            <a:r>
              <a:rPr lang="en-US" sz="2300" baseline="-25000" dirty="0">
                <a:latin typeface="Times New Roman" panose="02020603050405020304" pitchFamily="18" charset="0"/>
                <a:cs typeface="Times New Roman" panose="02020603050405020304" pitchFamily="18" charset="0"/>
              </a:rPr>
              <a:t>1</a:t>
            </a:r>
            <a:r>
              <a:rPr lang="en-US" sz="2300" dirty="0">
                <a:latin typeface="Times New Roman" panose="02020603050405020304" pitchFamily="18" charset="0"/>
                <a:cs typeface="Times New Roman" panose="02020603050405020304" pitchFamily="18" charset="0"/>
              </a:rPr>
              <a:t>): The returned value is 0.12446. An incremental rise in return corresponds to a 0.12446 increase in </a:t>
            </a:r>
            <a:r>
              <a:rPr lang="en-US" sz="2300" dirty="0" err="1">
                <a:latin typeface="Times New Roman" panose="02020603050405020304" pitchFamily="18" charset="0"/>
                <a:cs typeface="Times New Roman" panose="02020603050405020304" pitchFamily="18" charset="0"/>
              </a:rPr>
              <a:t>stock_return_scaled</a:t>
            </a:r>
            <a:r>
              <a:rPr lang="en-US" sz="2300" dirty="0">
                <a:latin typeface="Times New Roman" panose="02020603050405020304" pitchFamily="18" charset="0"/>
                <a:cs typeface="Times New Roman" panose="02020603050405020304" pitchFamily="18" charset="0"/>
              </a:rPr>
              <a:t>. The p-value of 0.070 indicates marginal significance.</a:t>
            </a:r>
          </a:p>
          <a:p>
            <a:pPr marL="0" indent="0">
              <a:buNone/>
            </a:pPr>
            <a:r>
              <a:rPr lang="en-US" sz="2300" b="1" dirty="0" err="1">
                <a:latin typeface="Times New Roman" panose="02020603050405020304" pitchFamily="18" charset="0"/>
                <a:cs typeface="Times New Roman" panose="02020603050405020304" pitchFamily="18" charset="0"/>
              </a:rPr>
              <a:t>market_overviewnetural</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β</a:t>
            </a:r>
            <a:r>
              <a:rPr lang="en-US" sz="2300" baseline="-25000" dirty="0">
                <a:latin typeface="Times New Roman" panose="02020603050405020304" pitchFamily="18" charset="0"/>
                <a:cs typeface="Times New Roman" panose="02020603050405020304" pitchFamily="18" charset="0"/>
              </a:rPr>
              <a:t>2</a:t>
            </a:r>
            <a:r>
              <a:rPr lang="en-US" sz="2300" b="1" dirty="0">
                <a:latin typeface="Times New Roman" panose="02020603050405020304" pitchFamily="18" charset="0"/>
                <a:cs typeface="Times New Roman" panose="02020603050405020304" pitchFamily="18" charset="0"/>
              </a:rPr>
              <a:t>):</a:t>
            </a:r>
            <a:r>
              <a:rPr lang="en-US" sz="2300" dirty="0">
                <a:latin typeface="Times New Roman" panose="02020603050405020304" pitchFamily="18" charset="0"/>
                <a:cs typeface="Times New Roman" panose="02020603050405020304" pitchFamily="18" charset="0"/>
              </a:rPr>
              <a:t> 156.93738. Remaining impartial in </a:t>
            </a:r>
            <a:r>
              <a:rPr lang="en-US" sz="2300" dirty="0" err="1">
                <a:latin typeface="Times New Roman" panose="02020603050405020304" pitchFamily="18" charset="0"/>
                <a:cs typeface="Times New Roman" panose="02020603050405020304" pitchFamily="18" charset="0"/>
              </a:rPr>
              <a:t>market_overview</a:t>
            </a:r>
            <a:r>
              <a:rPr lang="en-US" sz="2300" dirty="0">
                <a:latin typeface="Times New Roman" panose="02020603050405020304" pitchFamily="18" charset="0"/>
                <a:cs typeface="Times New Roman" panose="02020603050405020304" pitchFamily="18" charset="0"/>
              </a:rPr>
              <a:t> is correlated with a 156.93738 rise in </a:t>
            </a:r>
            <a:r>
              <a:rPr lang="en-US" sz="2300" dirty="0" err="1">
                <a:latin typeface="Times New Roman" panose="02020603050405020304" pitchFamily="18" charset="0"/>
                <a:cs typeface="Times New Roman" panose="02020603050405020304" pitchFamily="18" charset="0"/>
              </a:rPr>
              <a:t>stock_return_scaled</a:t>
            </a:r>
            <a:r>
              <a:rPr lang="en-US" sz="2300" dirty="0">
                <a:latin typeface="Times New Roman" panose="02020603050405020304" pitchFamily="18" charset="0"/>
                <a:cs typeface="Times New Roman" panose="02020603050405020304" pitchFamily="18" charset="0"/>
              </a:rPr>
              <a:t>. The p-value is less than 0.001, indicating statistical significance. The market overview shows a positive trend with a beta coefficient of 105.98573.</a:t>
            </a:r>
          </a:p>
          <a:p>
            <a:pPr marL="0" indent="0">
              <a:buNone/>
            </a:pPr>
            <a:r>
              <a:rPr lang="en-US" sz="2300" b="1" dirty="0" err="1">
                <a:latin typeface="Times New Roman" panose="02020603050405020304" pitchFamily="18" charset="0"/>
                <a:cs typeface="Times New Roman" panose="02020603050405020304" pitchFamily="18" charset="0"/>
              </a:rPr>
              <a:t>market_overviewpositive</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(β</a:t>
            </a:r>
            <a:r>
              <a:rPr lang="en-US" sz="2300" baseline="-25000" dirty="0">
                <a:latin typeface="Times New Roman" panose="02020603050405020304" pitchFamily="18" charset="0"/>
                <a:cs typeface="Times New Roman" panose="02020603050405020304" pitchFamily="18" charset="0"/>
              </a:rPr>
              <a:t>3</a:t>
            </a:r>
            <a:r>
              <a:rPr lang="en-US" sz="2300" dirty="0">
                <a:latin typeface="Times New Roman" panose="02020603050405020304" pitchFamily="18" charset="0"/>
                <a:cs typeface="Times New Roman" panose="02020603050405020304" pitchFamily="18" charset="0"/>
              </a:rPr>
              <a:t>): A favorable attitude in </a:t>
            </a:r>
            <a:r>
              <a:rPr lang="en-US" sz="2300" dirty="0" err="1">
                <a:latin typeface="Times New Roman" panose="02020603050405020304" pitchFamily="18" charset="0"/>
                <a:cs typeface="Times New Roman" panose="02020603050405020304" pitchFamily="18" charset="0"/>
              </a:rPr>
              <a:t>market_overview</a:t>
            </a:r>
            <a:r>
              <a:rPr lang="en-US" sz="2300" dirty="0">
                <a:latin typeface="Times New Roman" panose="02020603050405020304" pitchFamily="18" charset="0"/>
                <a:cs typeface="Times New Roman" panose="02020603050405020304" pitchFamily="18" charset="0"/>
              </a:rPr>
              <a:t> is correlated with a 105.98573 increase in </a:t>
            </a:r>
            <a:r>
              <a:rPr lang="en-US" sz="2300" dirty="0" err="1">
                <a:latin typeface="Times New Roman" panose="02020603050405020304" pitchFamily="18" charset="0"/>
                <a:cs typeface="Times New Roman" panose="02020603050405020304" pitchFamily="18" charset="0"/>
              </a:rPr>
              <a:t>stock_return_scaled</a:t>
            </a:r>
            <a:r>
              <a:rPr lang="en-US" sz="2300" dirty="0">
                <a:latin typeface="Times New Roman" panose="02020603050405020304" pitchFamily="18" charset="0"/>
                <a:cs typeface="Times New Roman" panose="02020603050405020304" pitchFamily="18" charset="0"/>
              </a:rPr>
              <a:t>. The p-value is 0.036, indicating statistical significance.</a:t>
            </a:r>
          </a:p>
          <a:p>
            <a:pPr marL="0" indent="0">
              <a:buNone/>
            </a:pPr>
            <a:r>
              <a:rPr lang="en-US" sz="2300" b="1" dirty="0">
                <a:latin typeface="Times New Roman" panose="02020603050405020304" pitchFamily="18" charset="0"/>
                <a:cs typeface="Times New Roman" panose="02020603050405020304" pitchFamily="18" charset="0"/>
              </a:rPr>
              <a:t>dividend </a:t>
            </a:r>
            <a:r>
              <a:rPr lang="en-US" sz="2300" dirty="0">
                <a:latin typeface="Times New Roman" panose="02020603050405020304" pitchFamily="18" charset="0"/>
                <a:cs typeface="Times New Roman" panose="02020603050405020304" pitchFamily="18" charset="0"/>
              </a:rPr>
              <a:t>(β</a:t>
            </a:r>
            <a:r>
              <a:rPr lang="en-US" sz="2300" baseline="-25000" dirty="0">
                <a:latin typeface="Times New Roman" panose="02020603050405020304" pitchFamily="18" charset="0"/>
                <a:cs typeface="Times New Roman" panose="02020603050405020304" pitchFamily="18" charset="0"/>
              </a:rPr>
              <a:t>4</a:t>
            </a:r>
            <a:r>
              <a:rPr lang="en-US" sz="2300" dirty="0">
                <a:latin typeface="Times New Roman" panose="02020603050405020304" pitchFamily="18" charset="0"/>
                <a:cs typeface="Times New Roman" panose="02020603050405020304" pitchFamily="18" charset="0"/>
              </a:rPr>
              <a:t>):</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The dividend (β</a:t>
            </a:r>
            <a:r>
              <a:rPr lang="en-US" sz="2300" baseline="-25000" dirty="0">
                <a:latin typeface="Times New Roman" panose="02020603050405020304" pitchFamily="18" charset="0"/>
                <a:cs typeface="Times New Roman" panose="02020603050405020304" pitchFamily="18" charset="0"/>
              </a:rPr>
              <a:t>4</a:t>
            </a:r>
            <a:r>
              <a:rPr lang="en-US" sz="2300" dirty="0">
                <a:latin typeface="Times New Roman" panose="02020603050405020304" pitchFamily="18" charset="0"/>
                <a:cs typeface="Times New Roman" panose="02020603050405020304" pitchFamily="18" charset="0"/>
              </a:rPr>
              <a:t>) is equal to -21.58592. An increase of one unit in dividend results in a loss of 21.58592 in </a:t>
            </a:r>
            <a:r>
              <a:rPr lang="en-US" sz="2300" dirty="0" err="1">
                <a:latin typeface="Times New Roman" panose="02020603050405020304" pitchFamily="18" charset="0"/>
                <a:cs typeface="Times New Roman" panose="02020603050405020304" pitchFamily="18" charset="0"/>
              </a:rPr>
              <a:t>stock_return_scaled</a:t>
            </a:r>
            <a:r>
              <a:rPr lang="en-US" sz="2300" dirty="0">
                <a:latin typeface="Times New Roman" panose="02020603050405020304" pitchFamily="18" charset="0"/>
                <a:cs typeface="Times New Roman" panose="02020603050405020304" pitchFamily="18" charset="0"/>
              </a:rPr>
              <a:t>. The p-value is 0.479, indicating that the result is not statistically significant.</a:t>
            </a:r>
          </a:p>
          <a:p>
            <a:pPr marL="0" indent="0">
              <a:buNone/>
            </a:pPr>
            <a:r>
              <a:rPr lang="en-US" sz="2300" b="1" dirty="0" err="1">
                <a:latin typeface="Times New Roman" panose="02020603050405020304" pitchFamily="18" charset="0"/>
                <a:cs typeface="Times New Roman" panose="02020603050405020304" pitchFamily="18" charset="0"/>
              </a:rPr>
              <a:t>earnings_ranking</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(β</a:t>
            </a:r>
            <a:r>
              <a:rPr lang="en-US" sz="2300" baseline="-25000" dirty="0">
                <a:latin typeface="Times New Roman" panose="02020603050405020304" pitchFamily="18" charset="0"/>
                <a:cs typeface="Times New Roman" panose="02020603050405020304" pitchFamily="18" charset="0"/>
              </a:rPr>
              <a:t>5</a:t>
            </a:r>
            <a:r>
              <a:rPr lang="en-US" sz="2300" dirty="0">
                <a:latin typeface="Times New Roman" panose="02020603050405020304" pitchFamily="18" charset="0"/>
                <a:cs typeface="Times New Roman" panose="02020603050405020304" pitchFamily="18" charset="0"/>
              </a:rPr>
              <a:t>): 4.33123. An incremental rise in </a:t>
            </a:r>
            <a:r>
              <a:rPr lang="en-US" sz="2300" dirty="0" err="1">
                <a:latin typeface="Times New Roman" panose="02020603050405020304" pitchFamily="18" charset="0"/>
                <a:cs typeface="Times New Roman" panose="02020603050405020304" pitchFamily="18" charset="0"/>
              </a:rPr>
              <a:t>earnings_ranking</a:t>
            </a:r>
            <a:r>
              <a:rPr lang="en-US" sz="2300" dirty="0">
                <a:latin typeface="Times New Roman" panose="02020603050405020304" pitchFamily="18" charset="0"/>
                <a:cs typeface="Times New Roman" panose="02020603050405020304" pitchFamily="18" charset="0"/>
              </a:rPr>
              <a:t> corresponds to a 4.33123 increase in </a:t>
            </a:r>
            <a:r>
              <a:rPr lang="en-US" sz="2300" dirty="0" err="1">
                <a:latin typeface="Times New Roman" panose="02020603050405020304" pitchFamily="18" charset="0"/>
                <a:cs typeface="Times New Roman" panose="02020603050405020304" pitchFamily="18" charset="0"/>
              </a:rPr>
              <a:t>stock_return_scaled</a:t>
            </a:r>
            <a:r>
              <a:rPr lang="en-US" sz="2300" dirty="0">
                <a:latin typeface="Times New Roman" panose="02020603050405020304" pitchFamily="18" charset="0"/>
                <a:cs typeface="Times New Roman" panose="02020603050405020304" pitchFamily="18" charset="0"/>
              </a:rPr>
              <a:t>. The p-value of 0.553 indicates that the results are not statistically significant.</a:t>
            </a:r>
          </a:p>
          <a:p>
            <a:pPr marL="0" indent="0">
              <a:buNone/>
            </a:pPr>
            <a:r>
              <a:rPr lang="en-US" sz="2300" b="1" dirty="0">
                <a:latin typeface="Times New Roman" panose="02020603050405020304" pitchFamily="18" charset="0"/>
                <a:cs typeface="Times New Roman" panose="02020603050405020304" pitchFamily="18" charset="0"/>
              </a:rPr>
              <a:t>debt-to-equity ratio </a:t>
            </a:r>
            <a:r>
              <a:rPr lang="en-US" sz="2300" dirty="0">
                <a:latin typeface="Times New Roman" panose="02020603050405020304" pitchFamily="18" charset="0"/>
                <a:cs typeface="Times New Roman" panose="02020603050405020304" pitchFamily="18" charset="0"/>
              </a:rPr>
              <a:t>(β</a:t>
            </a:r>
            <a:r>
              <a:rPr lang="en-US" sz="2300" baseline="-25000" dirty="0">
                <a:latin typeface="Times New Roman" panose="02020603050405020304" pitchFamily="18" charset="0"/>
                <a:cs typeface="Times New Roman" panose="02020603050405020304" pitchFamily="18" charset="0"/>
              </a:rPr>
              <a:t>6</a:t>
            </a:r>
            <a:r>
              <a:rPr lang="en-US" sz="2300" dirty="0">
                <a:latin typeface="Times New Roman" panose="02020603050405020304" pitchFamily="18" charset="0"/>
                <a:cs typeface="Times New Roman" panose="02020603050405020304" pitchFamily="18" charset="0"/>
              </a:rPr>
              <a:t>): The debt-to-equity ratio (β</a:t>
            </a:r>
            <a:r>
              <a:rPr lang="en-US" sz="2300" baseline="-25000" dirty="0">
                <a:latin typeface="Times New Roman" panose="02020603050405020304" pitchFamily="18" charset="0"/>
                <a:cs typeface="Times New Roman" panose="02020603050405020304" pitchFamily="18" charset="0"/>
              </a:rPr>
              <a:t>6</a:t>
            </a:r>
            <a:r>
              <a:rPr lang="en-US" sz="2300" dirty="0">
                <a:latin typeface="Times New Roman" panose="02020603050405020304" pitchFamily="18" charset="0"/>
                <a:cs typeface="Times New Roman" panose="02020603050405020304" pitchFamily="18" charset="0"/>
              </a:rPr>
              <a:t>) is -69.37919. An incremental rise in the debt-to-equity ratio is linked to a reduction of 69.37919 in the scaled stock return. The p-value is 0.001, indicating statistical significance. The market capitalization (β) is 7. The value is -0.16433.</a:t>
            </a:r>
          </a:p>
          <a:p>
            <a:pPr marL="0" indent="0">
              <a:buNone/>
            </a:pPr>
            <a:r>
              <a:rPr lang="en-US" sz="2300" b="1" dirty="0" err="1">
                <a:latin typeface="Times New Roman" panose="02020603050405020304" pitchFamily="18" charset="0"/>
                <a:cs typeface="Times New Roman" panose="02020603050405020304" pitchFamily="18" charset="0"/>
              </a:rPr>
              <a:t>marketcap</a:t>
            </a:r>
            <a:r>
              <a:rPr lang="en-US" sz="2300" dirty="0">
                <a:latin typeface="Times New Roman" panose="02020603050405020304" pitchFamily="18" charset="0"/>
                <a:cs typeface="Times New Roman" panose="02020603050405020304" pitchFamily="18" charset="0"/>
              </a:rPr>
              <a:t> </a:t>
            </a:r>
            <a:r>
              <a:rPr lang="en-US" sz="2300" b="1" dirty="0">
                <a:latin typeface="Times New Roman" panose="02020603050405020304" pitchFamily="18" charset="0"/>
                <a:cs typeface="Times New Roman" panose="02020603050405020304" pitchFamily="18" charset="0"/>
              </a:rPr>
              <a:t>(</a:t>
            </a:r>
            <a:r>
              <a:rPr lang="en-US" sz="2300" dirty="0">
                <a:latin typeface="Times New Roman" panose="02020603050405020304" pitchFamily="18" charset="0"/>
                <a:cs typeface="Times New Roman" panose="02020603050405020304" pitchFamily="18" charset="0"/>
              </a:rPr>
              <a:t>β</a:t>
            </a:r>
            <a:r>
              <a:rPr lang="en-US" sz="2300" baseline="-25000" dirty="0">
                <a:latin typeface="Times New Roman" panose="02020603050405020304" pitchFamily="18" charset="0"/>
                <a:cs typeface="Times New Roman" panose="02020603050405020304" pitchFamily="18" charset="0"/>
              </a:rPr>
              <a:t>7</a:t>
            </a:r>
            <a:r>
              <a:rPr lang="en-US" sz="2300" b="1" dirty="0">
                <a:latin typeface="Times New Roman" panose="02020603050405020304" pitchFamily="18" charset="0"/>
                <a:cs typeface="Times New Roman" panose="02020603050405020304" pitchFamily="18" charset="0"/>
              </a:rPr>
              <a:t>):</a:t>
            </a:r>
            <a:r>
              <a:rPr lang="en-US" sz="2300" dirty="0">
                <a:latin typeface="Times New Roman" panose="02020603050405020304" pitchFamily="18" charset="0"/>
                <a:cs typeface="Times New Roman" panose="02020603050405020304" pitchFamily="18" charset="0"/>
              </a:rPr>
              <a:t>  -0.16433. An increase of one unit in market capitalization is correlated with a decrease of 0.16433 in the scaled stock return. The p-value is less than 0.001, indicating statistical significance.</a:t>
            </a:r>
          </a:p>
          <a:p>
            <a:pPr marL="0" indent="0">
              <a:buNone/>
            </a:pPr>
            <a:r>
              <a:rPr lang="en-US" sz="2300" b="1" dirty="0">
                <a:latin typeface="Times New Roman" panose="02020603050405020304" pitchFamily="18" charset="0"/>
                <a:cs typeface="Times New Roman" panose="02020603050405020304" pitchFamily="18" charset="0"/>
              </a:rPr>
              <a:t>Model Fit:</a:t>
            </a:r>
          </a:p>
          <a:p>
            <a:pPr marL="0" indent="0">
              <a:buNone/>
            </a:pPr>
            <a:r>
              <a:rPr lang="en-US" sz="2300" dirty="0">
                <a:latin typeface="Times New Roman" panose="02020603050405020304" pitchFamily="18" charset="0"/>
                <a:cs typeface="Times New Roman" panose="02020603050405020304" pitchFamily="18" charset="0"/>
              </a:rPr>
              <a:t>The coefficient of determination, denoted as R^2, is 0.647.</a:t>
            </a:r>
          </a:p>
          <a:p>
            <a:pPr marL="0" indent="0">
              <a:buNone/>
            </a:pPr>
            <a:r>
              <a:rPr lang="en-US" sz="2300" dirty="0">
                <a:latin typeface="Times New Roman" panose="02020603050405020304" pitchFamily="18" charset="0"/>
                <a:cs typeface="Times New Roman" panose="02020603050405020304" pitchFamily="18" charset="0"/>
              </a:rPr>
              <a:t>The predictors account for approximately 64.7% of the variability in </a:t>
            </a:r>
            <a:r>
              <a:rPr lang="en-US" sz="2300" dirty="0" err="1">
                <a:latin typeface="Times New Roman" panose="02020603050405020304" pitchFamily="18" charset="0"/>
                <a:cs typeface="Times New Roman" panose="02020603050405020304" pitchFamily="18" charset="0"/>
              </a:rPr>
              <a:t>stock_return_scaled</a:t>
            </a:r>
            <a:r>
              <a:rPr lang="en-US" sz="2300" dirty="0">
                <a:latin typeface="Times New Roman" panose="02020603050405020304" pitchFamily="18" charset="0"/>
                <a:cs typeface="Times New Roman" panose="02020603050405020304" pitchFamily="18" charset="0"/>
              </a:rPr>
              <a:t>.</a:t>
            </a:r>
          </a:p>
          <a:p>
            <a:pPr marL="0" indent="0">
              <a:buNone/>
            </a:pPr>
            <a:endParaRPr lang="en-CA" dirty="0"/>
          </a:p>
        </p:txBody>
      </p:sp>
    </p:spTree>
    <p:extLst>
      <p:ext uri="{BB962C8B-B14F-4D97-AF65-F5344CB8AC3E}">
        <p14:creationId xmlns:p14="http://schemas.microsoft.com/office/powerpoint/2010/main" val="537809529"/>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6e7ef97b-07bf-4564-aa4c-c133ebe6710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BE4ABE67668B42BE0E76B20CEC2412" ma:contentTypeVersion="13" ma:contentTypeDescription="Create a new document." ma:contentTypeScope="" ma:versionID="14386f8fa791c21041ad29efbd1cdb17">
  <xsd:schema xmlns:xsd="http://www.w3.org/2001/XMLSchema" xmlns:xs="http://www.w3.org/2001/XMLSchema" xmlns:p="http://schemas.microsoft.com/office/2006/metadata/properties" xmlns:ns3="6e7ef97b-07bf-4564-aa4c-c133ebe67103" xmlns:ns4="a0e39ed0-ac59-4054-98ec-c25ff1c6bee8" targetNamespace="http://schemas.microsoft.com/office/2006/metadata/properties" ma:root="true" ma:fieldsID="c6a63a2a02d3475ec335609c3a4bd824" ns3:_="" ns4:_="">
    <xsd:import namespace="6e7ef97b-07bf-4564-aa4c-c133ebe67103"/>
    <xsd:import namespace="a0e39ed0-ac59-4054-98ec-c25ff1c6bee8"/>
    <xsd:element name="properties">
      <xsd:complexType>
        <xsd:sequence>
          <xsd:element name="documentManagement">
            <xsd:complexType>
              <xsd:all>
                <xsd:element ref="ns3:_activity" minOccurs="0"/>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7ef97b-07bf-4564-aa4c-c133ebe67103"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0e39ed0-ac59-4054-98ec-c25ff1c6bee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openxmlformats.org/package/2006/metadata/core-properties"/>
    <ds:schemaRef ds:uri="http://purl.org/dc/terms/"/>
    <ds:schemaRef ds:uri="http://purl.org/dc/dcmitype/"/>
    <ds:schemaRef ds:uri="http://purl.org/dc/elements/1.1/"/>
    <ds:schemaRef ds:uri="http://schemas.microsoft.com/office/infopath/2007/PartnerControls"/>
    <ds:schemaRef ds:uri="http://schemas.microsoft.com/office/2006/documentManagement/types"/>
    <ds:schemaRef ds:uri="a0e39ed0-ac59-4054-98ec-c25ff1c6bee8"/>
    <ds:schemaRef ds:uri="6e7ef97b-07bf-4564-aa4c-c133ebe6710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1D96F62B-0E2E-4631-A1C2-FE3A55C021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7ef97b-07bf-4564-aa4c-c133ebe67103"/>
    <ds:schemaRef ds:uri="a0e39ed0-ac59-4054-98ec-c25ff1c6be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{ADA01E26-787B-4B98-9D7D-2D1519E91916}tf11964407_win32</Template>
  <TotalTime>307</TotalTime>
  <Words>2395</Words>
  <Application>Microsoft Office PowerPoint</Application>
  <PresentationFormat>Widescreen</PresentationFormat>
  <Paragraphs>167</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Gill Sans Nova Light</vt:lpstr>
      <vt:lpstr>Sagona Book</vt:lpstr>
      <vt:lpstr>Times New Roman</vt:lpstr>
      <vt:lpstr>Custom</vt:lpstr>
      <vt:lpstr>Statistical and Predictive Modeling Final Project (DATA 1204)  Name of the Student: Maisha Khatoon Student ID: 100899259</vt:lpstr>
      <vt:lpstr>Research Requirements</vt:lpstr>
      <vt:lpstr>Basic Statistics</vt:lpstr>
      <vt:lpstr>Histogram of stock_return_scaled</vt:lpstr>
      <vt:lpstr>Key findings: Histogram of stock_return_scaled</vt:lpstr>
      <vt:lpstr>T-test Assumptions and Hypotheses:</vt:lpstr>
      <vt:lpstr>T-test Results</vt:lpstr>
      <vt:lpstr>Simple Linear Regression Results</vt:lpstr>
      <vt:lpstr>Multiple Linear Regression Model</vt:lpstr>
      <vt:lpstr>Interpretation of Multiple Linear Regression</vt:lpstr>
      <vt:lpstr>Implications and Recommendations</vt:lpstr>
      <vt:lpstr>Conclusion and Key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Maisha Khatoon</dc:creator>
  <cp:lastModifiedBy>Maisha Khatoon</cp:lastModifiedBy>
  <cp:revision>2</cp:revision>
  <dcterms:created xsi:type="dcterms:W3CDTF">2024-04-18T04:57:27Z</dcterms:created>
  <dcterms:modified xsi:type="dcterms:W3CDTF">2024-04-18T10:05:12Z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0x01010025BE4ABE67668B42BE0E76B20CEC2412</vt:lpwstr>
  </property>
  <property fmtid="{D5CDD505-2E9C-101B-9397-08002B2CF9AE}" pid="3" name="MediaServiceImageTags">
    <vt:lpwstr/>
  </property>
</Properties>
</file>